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4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8122" autoAdjust="0"/>
  </p:normalViewPr>
  <p:slideViewPr>
    <p:cSldViewPr>
      <p:cViewPr>
        <p:scale>
          <a:sx n="100" d="100"/>
          <a:sy n="100" d="100"/>
        </p:scale>
        <p:origin x="-1308" y="-174"/>
      </p:cViewPr>
      <p:guideLst>
        <p:guide orient="horz" pos="2115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18E8-B907-4A1F-871B-AECCCBDFFC3B}" type="datetimeFigureOut">
              <a:rPr lang="sv-SE" smtClean="0"/>
              <a:t>2015-10-12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A3F7F-2A24-4981-97CD-9F4AA2A41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32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" y="1066097"/>
            <a:ext cx="546515" cy="45438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" y="1066097"/>
            <a:ext cx="546515" cy="45438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2015-10-12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The Swedish </a:t>
            </a:r>
            <a:r>
              <a:rPr lang="sv-SE" dirty="0" err="1"/>
              <a:t>experience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scanner data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sz="2200" dirty="0"/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From sampling </a:t>
            </a:r>
            <a:r>
              <a:rPr lang="sv-SE" dirty="0" err="1"/>
              <a:t>to</a:t>
            </a:r>
            <a:r>
              <a:rPr lang="sv-SE" dirty="0"/>
              <a:t> index </a:t>
            </a:r>
            <a:r>
              <a:rPr lang="sv-SE" dirty="0" err="1" smtClean="0"/>
              <a:t>calculation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Paulina Jonéus</a:t>
            </a:r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sampling of products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259632" y="1772816"/>
            <a:ext cx="7430429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Automatic coding is made independently for all retail chains, using nomenclatures of each retail chains</a:t>
            </a:r>
          </a:p>
          <a:p>
            <a:pPr lvl="0"/>
            <a:r>
              <a:rPr lang="en-US" dirty="0"/>
              <a:t>A SAS script searches for parts of product names to improve the automatic coding</a:t>
            </a:r>
          </a:p>
          <a:p>
            <a:pPr lvl="0"/>
            <a:r>
              <a:rPr lang="en-US" dirty="0"/>
              <a:t>The files with preliminary codes for the chains are joined by </a:t>
            </a:r>
            <a:r>
              <a:rPr lang="en-US" dirty="0" smtClean="0"/>
              <a:t>GTIN, </a:t>
            </a:r>
            <a:r>
              <a:rPr lang="en-US" dirty="0"/>
              <a:t>making comparisons of product group code possible. 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585031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sampling of products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Within </a:t>
            </a:r>
            <a:r>
              <a:rPr lang="en-US" dirty="0"/>
              <a:t>these groups three annual samples of 800 very narrowly defined products are </a:t>
            </a:r>
            <a:r>
              <a:rPr lang="en-US" dirty="0" smtClean="0"/>
              <a:t>selected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A sequential </a:t>
            </a:r>
            <a:r>
              <a:rPr lang="en-GB" dirty="0"/>
              <a:t>Pareto π</a:t>
            </a:r>
            <a:r>
              <a:rPr lang="en-GB" dirty="0" err="1"/>
              <a:t>ps</a:t>
            </a:r>
            <a:r>
              <a:rPr lang="en-GB" dirty="0"/>
              <a:t> selection within strata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About 2000 unique products </a:t>
            </a:r>
          </a:p>
          <a:p>
            <a:pPr>
              <a:spcBef>
                <a:spcPts val="1800"/>
              </a:spcBef>
            </a:pPr>
            <a:r>
              <a:rPr lang="en-US" dirty="0"/>
              <a:t>Some 100 000 price observations from scanner data are used each month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556010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sampling of products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en-US" dirty="0"/>
          </a:p>
          <a:p>
            <a:r>
              <a:rPr lang="en-US" dirty="0"/>
              <a:t>Sampling frame is</a:t>
            </a:r>
            <a:r>
              <a:rPr lang="sv-SE" dirty="0"/>
              <a:t> </a:t>
            </a:r>
            <a:r>
              <a:rPr lang="en-US" dirty="0"/>
              <a:t>based on annual sales from </a:t>
            </a:r>
            <a:r>
              <a:rPr lang="en-US" dirty="0" smtClean="0"/>
              <a:t> </a:t>
            </a:r>
            <a:r>
              <a:rPr lang="en-US" i="1" dirty="0" smtClean="0"/>
              <a:t>t-2</a:t>
            </a:r>
          </a:p>
          <a:p>
            <a:endParaRPr lang="en-US" i="1" dirty="0"/>
          </a:p>
          <a:p>
            <a:r>
              <a:rPr lang="en-US" dirty="0"/>
              <a:t>Updated each year with information from late autumn market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No over </a:t>
            </a:r>
            <a:r>
              <a:rPr lang="en-US" sz="2000" dirty="0" smtClean="0"/>
              <a:t>coverage. </a:t>
            </a:r>
            <a:r>
              <a:rPr lang="en-US" sz="2000" dirty="0"/>
              <a:t>Disappearing products are removed.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Possible under coverage. Sometimes hard to find replacement products.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463403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temporal sampling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Scanner data is received for all weeks on a weekly basis. For the supermarkets the data for the full middle three weeks is used </a:t>
            </a:r>
          </a:p>
          <a:p>
            <a:endParaRPr lang="en-US" dirty="0"/>
          </a:p>
          <a:p>
            <a:r>
              <a:rPr lang="en-US" dirty="0"/>
              <a:t>The monthly average price is calculated as a quantity weighted arithmetic average </a:t>
            </a:r>
          </a:p>
          <a:p>
            <a:endParaRPr lang="en-US" dirty="0"/>
          </a:p>
          <a:p>
            <a:r>
              <a:rPr lang="en-US" dirty="0"/>
              <a:t>For the pharmacies an (quantity weighted) average price is calculated using all data from the 25</a:t>
            </a:r>
            <a:r>
              <a:rPr lang="en-US" baseline="30000" dirty="0"/>
              <a:t>th</a:t>
            </a:r>
            <a:r>
              <a:rPr lang="en-US" dirty="0"/>
              <a:t> of last month to the 24</a:t>
            </a:r>
            <a:r>
              <a:rPr lang="en-US" baseline="30000" dirty="0"/>
              <a:t>th</a:t>
            </a:r>
            <a:r>
              <a:rPr lang="en-US" dirty="0"/>
              <a:t> the current month 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3784415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the production month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259632" y="1772816"/>
            <a:ext cx="7430429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GB" altLang="sv-SE" dirty="0"/>
              <a:t>1</a:t>
            </a:r>
            <a:r>
              <a:rPr lang="en-GB" altLang="sv-SE" baseline="30000" dirty="0"/>
              <a:t>st</a:t>
            </a:r>
            <a:r>
              <a:rPr lang="en-GB" altLang="sv-SE" dirty="0"/>
              <a:t> stage: Initiating a production month</a:t>
            </a:r>
            <a:endParaRPr lang="sv-SE" altLang="sv-SE" dirty="0"/>
          </a:p>
          <a:p>
            <a:pPr>
              <a:spcBef>
                <a:spcPts val="1800"/>
              </a:spcBef>
            </a:pPr>
            <a:r>
              <a:rPr lang="en-GB" altLang="sv-SE" dirty="0"/>
              <a:t>2</a:t>
            </a:r>
            <a:r>
              <a:rPr lang="en-GB" altLang="sv-SE" baseline="30000" dirty="0"/>
              <a:t>nd</a:t>
            </a:r>
            <a:r>
              <a:rPr lang="en-GB" altLang="sv-SE" dirty="0"/>
              <a:t> stage: Product life analysis </a:t>
            </a:r>
          </a:p>
          <a:p>
            <a:pPr>
              <a:spcBef>
                <a:spcPts val="1800"/>
              </a:spcBef>
            </a:pPr>
            <a:r>
              <a:rPr lang="en-GB" altLang="sv-SE" dirty="0"/>
              <a:t>3</a:t>
            </a:r>
            <a:r>
              <a:rPr lang="en-GB" altLang="sv-SE" baseline="30000" dirty="0"/>
              <a:t>rd</a:t>
            </a:r>
            <a:r>
              <a:rPr lang="en-GB" altLang="sv-SE" dirty="0"/>
              <a:t> </a:t>
            </a:r>
            <a:r>
              <a:rPr lang="en-GB" altLang="sv-SE" dirty="0" smtClean="0"/>
              <a:t>stage: </a:t>
            </a:r>
            <a:r>
              <a:rPr lang="en-GB" altLang="sv-SE" dirty="0"/>
              <a:t>Checking of the scanner data set</a:t>
            </a:r>
            <a:endParaRPr lang="sv-SE" altLang="sv-SE" dirty="0"/>
          </a:p>
          <a:p>
            <a:pPr>
              <a:spcBef>
                <a:spcPts val="1800"/>
              </a:spcBef>
            </a:pPr>
            <a:r>
              <a:rPr lang="en-GB" altLang="sv-SE" dirty="0"/>
              <a:t>4</a:t>
            </a:r>
            <a:r>
              <a:rPr lang="en-GB" altLang="sv-SE" baseline="30000" dirty="0"/>
              <a:t>th</a:t>
            </a:r>
            <a:r>
              <a:rPr lang="en-GB" altLang="sv-SE" dirty="0"/>
              <a:t> stage: Select the data for the product-offer sample </a:t>
            </a:r>
            <a:endParaRPr lang="en-GB" altLang="sv-SE" dirty="0" smtClean="0"/>
          </a:p>
          <a:p>
            <a:pPr>
              <a:spcBef>
                <a:spcPts val="1800"/>
              </a:spcBef>
            </a:pPr>
            <a:r>
              <a:rPr lang="en-GB" altLang="sv-SE" dirty="0" smtClean="0"/>
              <a:t>5</a:t>
            </a:r>
            <a:r>
              <a:rPr lang="en-GB" altLang="sv-SE" baseline="30000" dirty="0" smtClean="0"/>
              <a:t>th</a:t>
            </a:r>
            <a:r>
              <a:rPr lang="en-GB" altLang="sv-SE" dirty="0" smtClean="0"/>
              <a:t> </a:t>
            </a:r>
            <a:r>
              <a:rPr lang="en-GB" altLang="sv-SE" dirty="0"/>
              <a:t>stage: Aggregate prices over three weeks </a:t>
            </a:r>
            <a:endParaRPr lang="sv-SE" altLang="sv-SE" dirty="0"/>
          </a:p>
          <a:p>
            <a:pPr>
              <a:spcBef>
                <a:spcPts val="1800"/>
              </a:spcBef>
            </a:pPr>
            <a:r>
              <a:rPr lang="en-GB" altLang="sv-SE" dirty="0"/>
              <a:t>6</a:t>
            </a:r>
            <a:r>
              <a:rPr lang="en-GB" altLang="sv-SE" baseline="30000" dirty="0"/>
              <a:t>th</a:t>
            </a:r>
            <a:r>
              <a:rPr lang="en-GB" altLang="sv-SE" dirty="0"/>
              <a:t> stage: Send data to the CPI production system</a:t>
            </a:r>
            <a:endParaRPr lang="sv-SE" altLang="sv-SE" dirty="0"/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4157595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Elementary indices</a:t>
            </a: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100" dirty="0"/>
          </a:p>
          <a:p>
            <a:r>
              <a:rPr lang="en-GB" dirty="0"/>
              <a:t>The </a:t>
            </a:r>
            <a:r>
              <a:rPr lang="en-GB" altLang="sv-SE" dirty="0"/>
              <a:t>quantity weighted arithmetic average of weekly average prices is computed in a special SAS-based </a:t>
            </a:r>
            <a:r>
              <a:rPr lang="en-GB" altLang="sv-SE" dirty="0" smtClean="0"/>
              <a:t>module</a:t>
            </a:r>
          </a:p>
          <a:p>
            <a:endParaRPr lang="en-GB" altLang="sv-SE" dirty="0"/>
          </a:p>
          <a:p>
            <a:r>
              <a:rPr lang="en-GB" altLang="sv-SE" dirty="0"/>
              <a:t>Elementary indices is then calculated in the production system, as for all other product groups, by Jevons index</a:t>
            </a:r>
            <a:endParaRPr lang="en-GB" dirty="0"/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727638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sz="3800" dirty="0" smtClean="0"/>
              <a:t>Summary</a:t>
            </a: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reasonable </a:t>
            </a:r>
            <a:r>
              <a:rPr lang="en-US" dirty="0"/>
              <a:t>amount of data </a:t>
            </a:r>
            <a:r>
              <a:rPr lang="sv-SE" dirty="0" smtClean="0"/>
              <a:t>at GTIN </a:t>
            </a:r>
            <a:r>
              <a:rPr lang="sv-SE" dirty="0" err="1" smtClean="0"/>
              <a:t>level</a:t>
            </a:r>
            <a:endParaRPr lang="sv-SE" dirty="0"/>
          </a:p>
          <a:p>
            <a:r>
              <a:rPr lang="sv-SE" dirty="0" err="1"/>
              <a:t>Take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/>
              <a:t>account</a:t>
            </a:r>
            <a:r>
              <a:rPr lang="sv-SE" dirty="0"/>
              <a:t> </a:t>
            </a:r>
            <a:r>
              <a:rPr lang="sv-SE" dirty="0" err="1" smtClean="0"/>
              <a:t>differences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outlets</a:t>
            </a:r>
            <a:endParaRPr lang="sv-SE" dirty="0"/>
          </a:p>
          <a:p>
            <a:r>
              <a:rPr lang="sv-SE" dirty="0" err="1" smtClean="0"/>
              <a:t>Narrowly</a:t>
            </a:r>
            <a:r>
              <a:rPr lang="sv-SE" dirty="0" smtClean="0"/>
              <a:t> </a:t>
            </a:r>
            <a:r>
              <a:rPr lang="sv-SE" dirty="0" err="1" smtClean="0"/>
              <a:t>defined</a:t>
            </a:r>
            <a:r>
              <a:rPr lang="sv-SE" dirty="0" smtClean="0"/>
              <a:t> </a:t>
            </a:r>
            <a:r>
              <a:rPr lang="sv-SE" dirty="0" err="1" smtClean="0"/>
              <a:t>products</a:t>
            </a:r>
            <a:endParaRPr lang="sv-SE" dirty="0" smtClean="0"/>
          </a:p>
          <a:p>
            <a:r>
              <a:rPr lang="sv-SE" dirty="0" err="1" smtClean="0"/>
              <a:t>Quantity</a:t>
            </a:r>
            <a:r>
              <a:rPr lang="sv-SE" dirty="0" smtClean="0"/>
              <a:t> </a:t>
            </a:r>
            <a:r>
              <a:rPr lang="sv-SE" dirty="0" err="1" smtClean="0"/>
              <a:t>adjustments</a:t>
            </a:r>
            <a:endParaRPr lang="sv-SE" dirty="0" smtClean="0"/>
          </a:p>
          <a:p>
            <a:r>
              <a:rPr lang="sv-SE" dirty="0" err="1" smtClean="0"/>
              <a:t>Manage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changes</a:t>
            </a:r>
            <a:endParaRPr lang="sv-SE" dirty="0" smtClean="0"/>
          </a:p>
          <a:p>
            <a:r>
              <a:rPr lang="sv-SE" dirty="0" smtClean="0"/>
              <a:t>Can </a:t>
            </a:r>
            <a:r>
              <a:rPr lang="sv-SE" dirty="0"/>
              <a:t>be </a:t>
            </a:r>
            <a:r>
              <a:rPr lang="sv-SE" dirty="0" err="1"/>
              <a:t>used</a:t>
            </a:r>
            <a:r>
              <a:rPr lang="sv-SE" dirty="0"/>
              <a:t> in combination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manually</a:t>
            </a:r>
            <a:r>
              <a:rPr lang="sv-SE" dirty="0"/>
              <a:t> </a:t>
            </a:r>
            <a:r>
              <a:rPr lang="sv-SE" dirty="0" err="1"/>
              <a:t>collected</a:t>
            </a:r>
            <a:r>
              <a:rPr lang="sv-SE" dirty="0"/>
              <a:t> </a:t>
            </a:r>
            <a:r>
              <a:rPr lang="sv-SE" dirty="0" err="1"/>
              <a:t>prices</a:t>
            </a:r>
            <a:endParaRPr lang="sv-SE" dirty="0"/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5156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z="3800" dirty="0" err="1" smtClean="0"/>
              <a:t>Questions</a:t>
            </a:r>
            <a:r>
              <a:rPr lang="sv-SE" altLang="sv-SE" sz="3800" dirty="0" smtClean="0"/>
              <a:t>?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sv-SE" altLang="sv-SE" dirty="0" smtClean="0"/>
          </a:p>
          <a:p>
            <a:pPr marL="0" indent="0" eaLnBrk="1" hangingPunct="1">
              <a:buNone/>
            </a:pPr>
            <a:endParaRPr lang="sv-SE" altLang="sv-SE" dirty="0"/>
          </a:p>
          <a:p>
            <a:pPr marL="0" indent="0" eaLnBrk="1" hangingPunct="1">
              <a:buNone/>
            </a:pPr>
            <a:endParaRPr lang="sv-SE" altLang="sv-SE" dirty="0" smtClean="0"/>
          </a:p>
          <a:p>
            <a:pPr marL="0" indent="0" eaLnBrk="1" hangingPunct="1">
              <a:buNone/>
            </a:pPr>
            <a:endParaRPr lang="sv-SE" altLang="sv-SE" dirty="0"/>
          </a:p>
          <a:p>
            <a:pPr marL="0" indent="0" eaLnBrk="1" hangingPunct="1">
              <a:buNone/>
            </a:pPr>
            <a:endParaRPr lang="sv-SE" altLang="sv-SE" dirty="0" smtClean="0"/>
          </a:p>
          <a:p>
            <a:pPr marL="0" indent="0" eaLnBrk="1" hangingPunct="1">
              <a:buNone/>
            </a:pPr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4025773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COICOP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COICOP divisions where we use mainly scanner data</a:t>
            </a:r>
          </a:p>
          <a:p>
            <a:endParaRPr lang="en-US" sz="1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01 </a:t>
            </a:r>
            <a:r>
              <a:rPr lang="en-US" sz="1600" dirty="0"/>
              <a:t>(daily necessities excl. perishable fruits, vegetables and meat sold in department stores, supermarkets and hypermarkets)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02.2</a:t>
            </a:r>
            <a:r>
              <a:rPr lang="en-US" sz="2500" dirty="0"/>
              <a:t> </a:t>
            </a:r>
            <a:r>
              <a:rPr lang="en-US" sz="1600" dirty="0"/>
              <a:t>(tobacco)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02.1</a:t>
            </a:r>
            <a:r>
              <a:rPr lang="en-US" sz="2500" dirty="0"/>
              <a:t> </a:t>
            </a:r>
            <a:r>
              <a:rPr lang="en-US" sz="1600" dirty="0"/>
              <a:t>(alcoholic beverages)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06.1</a:t>
            </a:r>
            <a:r>
              <a:rPr lang="en-US" sz="2500" dirty="0"/>
              <a:t> </a:t>
            </a:r>
            <a:r>
              <a:rPr lang="en-US" sz="1600" dirty="0"/>
              <a:t>(medicines)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3308243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COICOP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z="2800" dirty="0">
                <a:solidFill>
                  <a:prstClr val="black"/>
                </a:solidFill>
              </a:rPr>
              <a:t>COICOP divisions </a:t>
            </a:r>
            <a:r>
              <a:rPr lang="sv-SE" sz="2800" dirty="0" err="1">
                <a:solidFill>
                  <a:prstClr val="black"/>
                </a:solidFill>
              </a:rPr>
              <a:t>where</a:t>
            </a:r>
            <a:r>
              <a:rPr lang="sv-SE" sz="2800" dirty="0">
                <a:solidFill>
                  <a:prstClr val="black"/>
                </a:solidFill>
              </a:rPr>
              <a:t> a combination </a:t>
            </a:r>
            <a:r>
              <a:rPr lang="sv-SE" sz="2800" dirty="0" err="1">
                <a:solidFill>
                  <a:prstClr val="black"/>
                </a:solidFill>
              </a:rPr>
              <a:t>of</a:t>
            </a:r>
            <a:r>
              <a:rPr lang="sv-SE" sz="2800" dirty="0">
                <a:solidFill>
                  <a:prstClr val="black"/>
                </a:solidFill>
              </a:rPr>
              <a:t>  scanner data and </a:t>
            </a:r>
            <a:r>
              <a:rPr lang="sv-SE" sz="2800" dirty="0" err="1" smtClean="0">
                <a:solidFill>
                  <a:prstClr val="black"/>
                </a:solidFill>
              </a:rPr>
              <a:t>traditional</a:t>
            </a:r>
            <a:r>
              <a:rPr lang="sv-SE" sz="2800" dirty="0" smtClean="0">
                <a:solidFill>
                  <a:prstClr val="black"/>
                </a:solidFill>
              </a:rPr>
              <a:t> </a:t>
            </a:r>
            <a:r>
              <a:rPr lang="sv-SE" sz="2800" dirty="0" err="1">
                <a:solidFill>
                  <a:prstClr val="black"/>
                </a:solidFill>
              </a:rPr>
              <a:t>price</a:t>
            </a:r>
            <a:r>
              <a:rPr lang="sv-SE" sz="2800" dirty="0">
                <a:solidFill>
                  <a:prstClr val="black"/>
                </a:solidFill>
              </a:rPr>
              <a:t> </a:t>
            </a:r>
            <a:r>
              <a:rPr lang="sv-SE" sz="2800" dirty="0" err="1">
                <a:solidFill>
                  <a:prstClr val="black"/>
                </a:solidFill>
              </a:rPr>
              <a:t>collection</a:t>
            </a:r>
            <a:r>
              <a:rPr lang="sv-SE" sz="2800" dirty="0">
                <a:solidFill>
                  <a:prstClr val="black"/>
                </a:solidFill>
              </a:rPr>
              <a:t> is </a:t>
            </a:r>
            <a:r>
              <a:rPr lang="sv-SE" sz="2800" dirty="0" err="1">
                <a:solidFill>
                  <a:prstClr val="black"/>
                </a:solidFill>
              </a:rPr>
              <a:t>used</a:t>
            </a:r>
            <a:r>
              <a:rPr lang="sv-SE" dirty="0">
                <a:solidFill>
                  <a:prstClr val="black"/>
                </a:solidFill>
              </a:rPr>
              <a:t/>
            </a:r>
            <a:br>
              <a:rPr lang="sv-SE" dirty="0">
                <a:solidFill>
                  <a:prstClr val="black"/>
                </a:solidFill>
              </a:rPr>
            </a:br>
            <a:endParaRPr lang="sv-SE" sz="1400" dirty="0">
              <a:solidFill>
                <a:prstClr val="black"/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/>
              <a:t>05.5 </a:t>
            </a:r>
            <a:r>
              <a:rPr lang="en-US" sz="1600" dirty="0"/>
              <a:t>(lamps and batteries)</a:t>
            </a:r>
            <a:endParaRPr lang="it-IT" sz="16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/>
              <a:t>05.6 </a:t>
            </a:r>
            <a:r>
              <a:rPr lang="en-US" sz="1600" dirty="0"/>
              <a:t>(household cleaning products)</a:t>
            </a:r>
            <a:endParaRPr lang="it-IT" sz="16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/>
              <a:t>09.3</a:t>
            </a:r>
            <a:r>
              <a:rPr lang="en-US" dirty="0"/>
              <a:t> </a:t>
            </a:r>
            <a:r>
              <a:rPr lang="en-US" sz="1600" dirty="0"/>
              <a:t>(food for domestic animals, soil and nutrient for plants)</a:t>
            </a:r>
            <a:endParaRPr lang="it-IT" sz="16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/>
              <a:t>12.1 </a:t>
            </a:r>
            <a:r>
              <a:rPr lang="en-US" sz="1600" dirty="0"/>
              <a:t>(personal hygiene products)</a:t>
            </a:r>
            <a:r>
              <a:rPr lang="it-IT" sz="1600" dirty="0"/>
              <a:t> 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52089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data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Former monopoly of pharmacies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Reporting </a:t>
            </a:r>
            <a:r>
              <a:rPr lang="en-US" sz="2000" dirty="0">
                <a:solidFill>
                  <a:srgbClr val="000000"/>
                </a:solidFill>
              </a:rPr>
              <a:t>to the Ministry of </a:t>
            </a:r>
            <a:r>
              <a:rPr lang="en-US" sz="2000" dirty="0" smtClean="0">
                <a:solidFill>
                  <a:srgbClr val="000000"/>
                </a:solidFill>
              </a:rPr>
              <a:t>Finance</a:t>
            </a:r>
            <a:endParaRPr lang="en-US" sz="20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Scanner data since </a:t>
            </a:r>
            <a:r>
              <a:rPr lang="en-US" sz="2000" dirty="0" smtClean="0">
                <a:solidFill>
                  <a:srgbClr val="000000"/>
                </a:solidFill>
              </a:rPr>
              <a:t>2010</a:t>
            </a:r>
            <a:endParaRPr lang="en-US" sz="2000" dirty="0">
              <a:solidFill>
                <a:srgbClr val="000000"/>
              </a:solidFill>
            </a:endParaRPr>
          </a:p>
          <a:p>
            <a:endParaRPr lang="sv-SE" sz="1800" dirty="0"/>
          </a:p>
          <a:p>
            <a:r>
              <a:rPr lang="en-US" sz="2800" dirty="0" smtClean="0">
                <a:solidFill>
                  <a:srgbClr val="000000"/>
                </a:solidFill>
              </a:rPr>
              <a:t>Monopoly </a:t>
            </a:r>
            <a:r>
              <a:rPr lang="en-US" sz="2800" dirty="0"/>
              <a:t>of liquor </a:t>
            </a:r>
            <a:r>
              <a:rPr lang="en-US" sz="2800" dirty="0" smtClean="0"/>
              <a:t>stores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A government owned chain of liquor stores in </a:t>
            </a:r>
            <a:r>
              <a:rPr lang="en-US" sz="2000" dirty="0" smtClean="0"/>
              <a:t>Sweden </a:t>
            </a:r>
            <a:endParaRPr lang="en-US" sz="20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Index </a:t>
            </a:r>
            <a:r>
              <a:rPr lang="en-US" sz="2000" dirty="0"/>
              <a:t>based on scanner </a:t>
            </a:r>
            <a:r>
              <a:rPr lang="en-US" sz="2000" dirty="0" smtClean="0"/>
              <a:t>data. From </a:t>
            </a:r>
            <a:r>
              <a:rPr lang="en-US" sz="2000" dirty="0"/>
              <a:t>2016, scanner data to Statistics Sweden</a:t>
            </a:r>
            <a:endParaRPr lang="sv-SE" sz="2000" dirty="0"/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112229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data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Three </a:t>
            </a:r>
            <a:r>
              <a:rPr lang="sv-SE" sz="2800" dirty="0" err="1" smtClean="0"/>
              <a:t>chains</a:t>
            </a:r>
            <a:r>
              <a:rPr lang="sv-SE" sz="2800" dirty="0" smtClean="0"/>
              <a:t>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daily</a:t>
            </a:r>
            <a:r>
              <a:rPr lang="sv-SE" sz="2800" dirty="0"/>
              <a:t> </a:t>
            </a:r>
            <a:r>
              <a:rPr lang="sv-SE" sz="2800" dirty="0" err="1" smtClean="0"/>
              <a:t>necessities</a:t>
            </a:r>
            <a:endParaRPr lang="sv-SE" sz="1800" dirty="0"/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sv-SE" sz="2000" dirty="0" err="1"/>
              <a:t>Account</a:t>
            </a:r>
            <a:r>
              <a:rPr lang="sv-SE" sz="2000" dirty="0"/>
              <a:t> for 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than</a:t>
            </a:r>
            <a:r>
              <a:rPr lang="sv-SE" sz="2000" dirty="0"/>
              <a:t> 80 % </a:t>
            </a:r>
            <a:r>
              <a:rPr lang="sv-SE" sz="2000" dirty="0" err="1"/>
              <a:t>of</a:t>
            </a:r>
            <a:r>
              <a:rPr lang="sv-SE" sz="2000" dirty="0"/>
              <a:t> the </a:t>
            </a:r>
            <a:r>
              <a:rPr lang="sv-SE" sz="2000" dirty="0" err="1"/>
              <a:t>consumer</a:t>
            </a:r>
            <a:r>
              <a:rPr lang="sv-SE" sz="2000" dirty="0"/>
              <a:t> market</a:t>
            </a:r>
          </a:p>
          <a:p>
            <a:pPr lvl="1">
              <a:buFont typeface="Arial" pitchFamily="34" charset="0"/>
              <a:buChar char="•"/>
            </a:pPr>
            <a:r>
              <a:rPr lang="sv-SE" sz="2000" dirty="0" err="1"/>
              <a:t>Sample</a:t>
            </a:r>
            <a:r>
              <a:rPr lang="sv-SE" sz="2000" dirty="0"/>
              <a:t> from </a:t>
            </a:r>
            <a:r>
              <a:rPr lang="sv-SE" sz="2000" dirty="0" err="1"/>
              <a:t>two</a:t>
            </a:r>
            <a:r>
              <a:rPr lang="sv-SE" sz="2000" dirty="0"/>
              <a:t> </a:t>
            </a:r>
            <a:r>
              <a:rPr lang="sv-SE" sz="2000" dirty="0" err="1" smtClean="0"/>
              <a:t>categories</a:t>
            </a:r>
            <a:r>
              <a:rPr lang="sv-SE" sz="2000" dirty="0"/>
              <a:t>:</a:t>
            </a:r>
            <a:r>
              <a:rPr lang="sv-SE" sz="2000" dirty="0" smtClean="0"/>
              <a:t> </a:t>
            </a:r>
            <a:r>
              <a:rPr lang="sv-SE" sz="2000" dirty="0"/>
              <a:t>supermarkets </a:t>
            </a:r>
            <a:r>
              <a:rPr lang="sv-SE" sz="2000" dirty="0" smtClean="0"/>
              <a:t>/</a:t>
            </a:r>
            <a:r>
              <a:rPr lang="sv-SE" sz="2000" dirty="0" err="1" smtClean="0"/>
              <a:t>smaller</a:t>
            </a:r>
            <a:r>
              <a:rPr lang="sv-SE" sz="2000" dirty="0" smtClean="0"/>
              <a:t> markets and hypermarkets</a:t>
            </a:r>
          </a:p>
          <a:p>
            <a:pPr lvl="1">
              <a:buFont typeface="Arial" pitchFamily="34" charset="0"/>
              <a:buChar char="•"/>
            </a:pPr>
            <a:r>
              <a:rPr lang="sv-SE" sz="2000" dirty="0" smtClean="0"/>
              <a:t>Scanner </a:t>
            </a:r>
            <a:r>
              <a:rPr lang="sv-SE" sz="2000" dirty="0"/>
              <a:t>data </a:t>
            </a:r>
            <a:r>
              <a:rPr lang="sv-SE" sz="2000" dirty="0" err="1"/>
              <a:t>since</a:t>
            </a:r>
            <a:r>
              <a:rPr lang="sv-SE" sz="2000" dirty="0"/>
              <a:t> </a:t>
            </a:r>
            <a:r>
              <a:rPr lang="sv-SE" sz="2000" dirty="0" smtClean="0"/>
              <a:t>december 2011</a:t>
            </a:r>
            <a:endParaRPr lang="sv-SE" sz="2000" dirty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From five sources we get 19 percent of CPI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3462791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Swedish approach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altLang="sv-SE" sz="4400" dirty="0"/>
              <a:t>Replace the manually collected price data with scanner data for the sample of outlets and products. </a:t>
            </a:r>
          </a:p>
          <a:p>
            <a:endParaRPr lang="en-GB" altLang="sv-SE" sz="2500" dirty="0"/>
          </a:p>
          <a:p>
            <a:pPr lvl="1">
              <a:buFont typeface="Arial" pitchFamily="34" charset="0"/>
              <a:buChar char="•"/>
            </a:pPr>
            <a:r>
              <a:rPr lang="en-GB" sz="4400" dirty="0"/>
              <a:t>Annual savings </a:t>
            </a:r>
            <a:r>
              <a:rPr lang="en-GB" sz="4400" dirty="0" smtClean="0"/>
              <a:t>80 </a:t>
            </a:r>
            <a:r>
              <a:rPr lang="en-GB" sz="4400" dirty="0"/>
              <a:t>000 </a:t>
            </a:r>
            <a:r>
              <a:rPr lang="en-GB" sz="4400" dirty="0" smtClean="0"/>
              <a:t>EUR per </a:t>
            </a:r>
            <a:r>
              <a:rPr lang="en-GB" sz="4400" dirty="0"/>
              <a:t>year for daily </a:t>
            </a:r>
            <a:r>
              <a:rPr lang="en-GB" sz="4400" dirty="0" smtClean="0"/>
              <a:t>necessities</a:t>
            </a:r>
          </a:p>
          <a:p>
            <a:pPr lvl="1">
              <a:buFont typeface="Arial" pitchFamily="34" charset="0"/>
              <a:buChar char="•"/>
            </a:pPr>
            <a:endParaRPr lang="en-GB" sz="4400" dirty="0"/>
          </a:p>
          <a:p>
            <a:pPr lvl="1">
              <a:buFont typeface="Arial" pitchFamily="34" charset="0"/>
              <a:buChar char="•"/>
            </a:pPr>
            <a:r>
              <a:rPr lang="en-GB" sz="4400" dirty="0"/>
              <a:t>A cheap way to increase (more than double) sample </a:t>
            </a:r>
            <a:r>
              <a:rPr lang="en-GB" sz="4400" dirty="0" smtClean="0"/>
              <a:t>sizes</a:t>
            </a:r>
            <a:endParaRPr lang="en-GB" sz="2500" dirty="0" smtClean="0"/>
          </a:p>
          <a:p>
            <a:pPr lvl="1">
              <a:buFont typeface="Arial" pitchFamily="34" charset="0"/>
              <a:buChar char="•"/>
            </a:pPr>
            <a:endParaRPr lang="en-GB" sz="4400" dirty="0"/>
          </a:p>
          <a:p>
            <a:pPr lvl="1">
              <a:buFont typeface="Arial" pitchFamily="34" charset="0"/>
              <a:buChar char="•"/>
            </a:pPr>
            <a:r>
              <a:rPr lang="en-GB" sz="4400" dirty="0"/>
              <a:t>Possible to manage substitutions in the ever changing </a:t>
            </a:r>
            <a:r>
              <a:rPr lang="en-GB" sz="4400" dirty="0" smtClean="0"/>
              <a:t>market</a:t>
            </a:r>
          </a:p>
          <a:p>
            <a:pPr lvl="1">
              <a:buFont typeface="Arial" pitchFamily="34" charset="0"/>
              <a:buChar char="•"/>
            </a:pPr>
            <a:endParaRPr lang="en-GB" sz="4400" dirty="0"/>
          </a:p>
          <a:p>
            <a:pPr lvl="1">
              <a:buFont typeface="Arial" pitchFamily="34" charset="0"/>
              <a:buChar char="•"/>
            </a:pPr>
            <a:r>
              <a:rPr lang="en-GB" sz="4400" dirty="0"/>
              <a:t>Quantity </a:t>
            </a:r>
            <a:r>
              <a:rPr lang="en-GB" sz="4400" dirty="0" smtClean="0"/>
              <a:t>adjustments</a:t>
            </a:r>
          </a:p>
          <a:p>
            <a:pPr lvl="1">
              <a:buFont typeface="Arial" pitchFamily="34" charset="0"/>
              <a:buChar char="•"/>
            </a:pPr>
            <a:endParaRPr lang="en-GB" sz="4400" dirty="0"/>
          </a:p>
          <a:p>
            <a:pPr lvl="1">
              <a:buFont typeface="Arial" pitchFamily="34" charset="0"/>
              <a:buChar char="•"/>
            </a:pPr>
            <a:r>
              <a:rPr lang="sv-SE" sz="4400" dirty="0" err="1"/>
              <a:t>Homogeneous</a:t>
            </a:r>
            <a:r>
              <a:rPr lang="sv-SE" sz="4400" dirty="0"/>
              <a:t> </a:t>
            </a:r>
            <a:r>
              <a:rPr lang="sv-SE" sz="4400" dirty="0" err="1"/>
              <a:t>product</a:t>
            </a:r>
            <a:r>
              <a:rPr lang="sv-SE" sz="4400" dirty="0"/>
              <a:t> </a:t>
            </a:r>
            <a:r>
              <a:rPr lang="sv-SE" sz="4400" dirty="0" err="1"/>
              <a:t>groups</a:t>
            </a:r>
            <a:endParaRPr lang="sv-SE" sz="4400" dirty="0"/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738118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sampling of outlets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259632" y="1844824"/>
            <a:ext cx="7430429" cy="4525963"/>
          </a:xfrm>
        </p:spPr>
        <p:txBody>
          <a:bodyPr>
            <a:normAutofit/>
          </a:bodyPr>
          <a:lstStyle/>
          <a:p>
            <a:r>
              <a:rPr lang="en-GB" dirty="0"/>
              <a:t>A</a:t>
            </a:r>
            <a:r>
              <a:rPr lang="en-US" dirty="0"/>
              <a:t> stratified, sequential Poisson sampling </a:t>
            </a:r>
            <a:r>
              <a:rPr lang="en-US" dirty="0" smtClean="0"/>
              <a:t>method</a:t>
            </a:r>
          </a:p>
          <a:p>
            <a:endParaRPr lang="en-US" altLang="sv-SE" dirty="0" smtClean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16750"/>
              </p:ext>
            </p:extLst>
          </p:nvPr>
        </p:nvGraphicFramePr>
        <p:xfrm>
          <a:off x="1691680" y="2708920"/>
          <a:ext cx="5415771" cy="230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8599"/>
                <a:gridCol w="754237"/>
                <a:gridCol w="658736"/>
                <a:gridCol w="1024199"/>
              </a:tblGrid>
              <a:tr h="62771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Stratum description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Industry (NACE)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Sample size Net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Collection method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38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Hypermarkets, broad assortment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47111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Scanner data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923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Hypermarkets, broad assortment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47111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Visit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473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Supermarkets with broad assortment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47112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Scanner data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923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Supermarkets with broad assortment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47112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Visit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923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Tobacconists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47260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Telephone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923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Health food shops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47291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Telephone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923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Pharmacies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47730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Visit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923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Pet shops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47762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4145" algn="r" hangingPunct="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Telephone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670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sampling of outlets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259632" y="1844824"/>
            <a:ext cx="743042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Covering </a:t>
            </a:r>
            <a:r>
              <a:rPr lang="en-US" sz="2800" dirty="0"/>
              <a:t>the three chains proportionally to their market shares </a:t>
            </a:r>
          </a:p>
          <a:p>
            <a:r>
              <a:rPr lang="en-US" sz="2800" dirty="0"/>
              <a:t>For scanner data from the supermarkets and hypermarkets a sample of some 60 </a:t>
            </a:r>
            <a:r>
              <a:rPr lang="en-US" sz="2800" dirty="0" smtClean="0"/>
              <a:t>outlets </a:t>
            </a:r>
            <a:r>
              <a:rPr lang="en-US" sz="2800" dirty="0"/>
              <a:t>is used</a:t>
            </a:r>
          </a:p>
          <a:p>
            <a:r>
              <a:rPr lang="en-US" sz="2800" dirty="0"/>
              <a:t>For pharmacies </a:t>
            </a:r>
            <a:r>
              <a:rPr lang="en-US" sz="2800" dirty="0" smtClean="0"/>
              <a:t>and the liquor stores, </a:t>
            </a:r>
            <a:r>
              <a:rPr lang="en-US" sz="2800" dirty="0"/>
              <a:t>data is used for all </a:t>
            </a:r>
            <a:r>
              <a:rPr lang="en-US" sz="2800" dirty="0" smtClean="0"/>
              <a:t>outlets </a:t>
            </a:r>
            <a:endParaRPr lang="en-US" sz="2800" dirty="0"/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582230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Swedish approach – sampling of products</a:t>
            </a:r>
            <a:endParaRPr lang="en-US" altLang="sv-SE" sz="38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259632" y="1772816"/>
            <a:ext cx="7430429" cy="452596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800"/>
              </a:spcBef>
            </a:pPr>
            <a:r>
              <a:rPr lang="en-US" sz="4400" dirty="0"/>
              <a:t>Since 2001, SCB produces </a:t>
            </a:r>
            <a:r>
              <a:rPr lang="en-US" sz="4400" i="1" dirty="0"/>
              <a:t>Food Sales in the trade</a:t>
            </a:r>
            <a:r>
              <a:rPr lang="en-US" sz="4400" dirty="0"/>
              <a:t>, based on scanner data 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4400" dirty="0"/>
              <a:t>Annual data show total annual sales values per article </a:t>
            </a:r>
            <a:r>
              <a:rPr lang="en-US" sz="4400" dirty="0" smtClean="0"/>
              <a:t>(GTIN) </a:t>
            </a:r>
            <a:r>
              <a:rPr lang="en-US" sz="4400" dirty="0"/>
              <a:t>during last </a:t>
            </a:r>
            <a:r>
              <a:rPr lang="en-US" sz="4400" dirty="0" smtClean="0"/>
              <a:t>calendar year </a:t>
            </a:r>
            <a:endParaRPr lang="en-US" sz="4400" dirty="0"/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4400" dirty="0"/>
              <a:t>A comprehensive mechanical coding of the different articles into statistical product groups 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endParaRPr lang="en-US" sz="4400" dirty="0" smtClean="0"/>
          </a:p>
          <a:p>
            <a:pPr>
              <a:spcBef>
                <a:spcPts val="1800"/>
              </a:spcBef>
            </a:pPr>
            <a:r>
              <a:rPr lang="en-US" sz="4400" dirty="0"/>
              <a:t>The register is used as sampling frame for product sampling for the CPI </a:t>
            </a:r>
          </a:p>
          <a:p>
            <a:pPr eaLnBrk="1" hangingPunct="1"/>
            <a:endParaRPr lang="en-US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12090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5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2015</Template>
  <TotalTime>3091</TotalTime>
  <Words>735</Words>
  <Application>Microsoft Office PowerPoint</Application>
  <PresentationFormat>Bildspel på skärmen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SCB-Mall 2015</vt:lpstr>
      <vt:lpstr>The Swedish experience with scanner data </vt:lpstr>
      <vt:lpstr>COICOP</vt:lpstr>
      <vt:lpstr>COICOP</vt:lpstr>
      <vt:lpstr>The data</vt:lpstr>
      <vt:lpstr>The data</vt:lpstr>
      <vt:lpstr>The Swedish approach</vt:lpstr>
      <vt:lpstr>The Swedish approach – sampling of outlets</vt:lpstr>
      <vt:lpstr>The Swedish approach – sampling of outlets</vt:lpstr>
      <vt:lpstr>The Swedish approach – sampling of products</vt:lpstr>
      <vt:lpstr>The Swedish approach – sampling of products</vt:lpstr>
      <vt:lpstr>The Swedish approach – sampling of products</vt:lpstr>
      <vt:lpstr>The Swedish approach – sampling of products</vt:lpstr>
      <vt:lpstr>The Swedish approach – temporal sampling</vt:lpstr>
      <vt:lpstr>The Swedish approach – the production month</vt:lpstr>
      <vt:lpstr>Elementary indices</vt:lpstr>
      <vt:lpstr>Summary</vt:lpstr>
      <vt:lpstr>Questions?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scannerdata for the Swedish CPI</dc:title>
  <dc:creator>Norberg Anders PCA/MFOS-S</dc:creator>
  <cp:lastModifiedBy>Jonéus Paulina ES/PR-S</cp:lastModifiedBy>
  <cp:revision>70</cp:revision>
  <cp:lastPrinted>2014-12-22T07:57:39Z</cp:lastPrinted>
  <dcterms:created xsi:type="dcterms:W3CDTF">2015-03-05T06:54:35Z</dcterms:created>
  <dcterms:modified xsi:type="dcterms:W3CDTF">2015-10-12T05:45:03Z</dcterms:modified>
</cp:coreProperties>
</file>