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56" r:id="rId2"/>
    <p:sldId id="323" r:id="rId3"/>
    <p:sldId id="356" r:id="rId4"/>
    <p:sldId id="324" r:id="rId5"/>
    <p:sldId id="307" r:id="rId6"/>
    <p:sldId id="308" r:id="rId7"/>
    <p:sldId id="382" r:id="rId8"/>
    <p:sldId id="334" r:id="rId9"/>
    <p:sldId id="295" r:id="rId10"/>
    <p:sldId id="391" r:id="rId11"/>
    <p:sldId id="310" r:id="rId12"/>
    <p:sldId id="392" r:id="rId13"/>
    <p:sldId id="373" r:id="rId14"/>
    <p:sldId id="309" r:id="rId15"/>
    <p:sldId id="369" r:id="rId16"/>
    <p:sldId id="328" r:id="rId17"/>
    <p:sldId id="360" r:id="rId18"/>
    <p:sldId id="361" r:id="rId19"/>
    <p:sldId id="358" r:id="rId20"/>
    <p:sldId id="311" r:id="rId21"/>
    <p:sldId id="393" r:id="rId22"/>
    <p:sldId id="394" r:id="rId23"/>
    <p:sldId id="377" r:id="rId24"/>
    <p:sldId id="378" r:id="rId25"/>
    <p:sldId id="395" r:id="rId26"/>
    <p:sldId id="359" r:id="rId27"/>
    <p:sldId id="346" r:id="rId28"/>
    <p:sldId id="349" r:id="rId29"/>
    <p:sldId id="351" r:id="rId30"/>
    <p:sldId id="396" r:id="rId31"/>
    <p:sldId id="330" r:id="rId32"/>
    <p:sldId id="380" r:id="rId33"/>
    <p:sldId id="331" r:id="rId34"/>
    <p:sldId id="340" r:id="rId35"/>
    <p:sldId id="348" r:id="rId36"/>
    <p:sldId id="387" r:id="rId37"/>
    <p:sldId id="332" r:id="rId38"/>
    <p:sldId id="389" r:id="rId39"/>
    <p:sldId id="336" r:id="rId40"/>
    <p:sldId id="316" r:id="rId41"/>
    <p:sldId id="317" r:id="rId42"/>
    <p:sldId id="365" r:id="rId43"/>
    <p:sldId id="370" r:id="rId44"/>
    <p:sldId id="345" r:id="rId45"/>
    <p:sldId id="390" r:id="rId46"/>
    <p:sldId id="319" r:id="rId47"/>
    <p:sldId id="372" r:id="rId48"/>
    <p:sldId id="371" r:id="rId49"/>
    <p:sldId id="320" r:id="rId50"/>
    <p:sldId id="384" r:id="rId51"/>
    <p:sldId id="282" r:id="rId52"/>
  </p:sldIdLst>
  <p:sldSz cx="9144000" cy="6858000" type="screen4x3"/>
  <p:notesSz cx="7099300" cy="10234613"/>
  <p:custDataLst>
    <p:tags r:id="rId55"/>
  </p:custDataLst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575"/>
    <a:srgbClr val="EC8D46"/>
    <a:srgbClr val="0066CC"/>
    <a:srgbClr val="CC0000"/>
    <a:srgbClr val="0033CC"/>
    <a:srgbClr val="375517"/>
    <a:srgbClr val="CA0A20"/>
    <a:srgbClr val="FF9933"/>
    <a:srgbClr val="FFFF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5503" autoAdjust="0"/>
  </p:normalViewPr>
  <p:slideViewPr>
    <p:cSldViewPr>
      <p:cViewPr>
        <p:scale>
          <a:sx n="100" d="100"/>
          <a:sy n="100" d="100"/>
        </p:scale>
        <p:origin x="-210" y="-102"/>
      </p:cViewPr>
      <p:guideLst>
        <p:guide orient="horz" pos="516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7142"/>
    </p:cViewPr>
  </p:sorterViewPr>
  <p:notesViewPr>
    <p:cSldViewPr>
      <p:cViewPr varScale="1">
        <p:scale>
          <a:sx n="45" d="100"/>
          <a:sy n="45" d="100"/>
        </p:scale>
        <p:origin x="-2352" y="-64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Grafico%20in%20Microsoft%20PowerPoint" TargetMode="External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originale!$B$30</c:f>
              <c:strCache>
                <c:ptCount val="1"/>
                <c:pt idx="0">
                  <c:v>2001</c:v>
                </c:pt>
              </c:strCache>
            </c:strRef>
          </c:tx>
          <c:invertIfNegative val="0"/>
          <c:cat>
            <c:strRef>
              <c:f>originale!$A$31:$A$35</c:f>
              <c:strCache>
                <c:ptCount val="5"/>
                <c:pt idx="0">
                  <c:v>Caserta</c:v>
                </c:pt>
                <c:pt idx="1">
                  <c:v>Benevento</c:v>
                </c:pt>
                <c:pt idx="2">
                  <c:v>Napoli</c:v>
                </c:pt>
                <c:pt idx="3">
                  <c:v>Avellino</c:v>
                </c:pt>
                <c:pt idx="4">
                  <c:v>Salerno</c:v>
                </c:pt>
              </c:strCache>
            </c:strRef>
          </c:cat>
          <c:val>
            <c:numRef>
              <c:f>originale!$B$31:$B$35</c:f>
              <c:numCache>
                <c:formatCode>_-* #,##0_-;\-* #,##0_-;_-* "-"??_-;_-@_-</c:formatCode>
                <c:ptCount val="5"/>
                <c:pt idx="0">
                  <c:v>40073</c:v>
                </c:pt>
                <c:pt idx="1">
                  <c:v>16012</c:v>
                </c:pt>
                <c:pt idx="2">
                  <c:v>153699</c:v>
                </c:pt>
                <c:pt idx="3">
                  <c:v>23968</c:v>
                </c:pt>
                <c:pt idx="4">
                  <c:v>64603</c:v>
                </c:pt>
              </c:numCache>
            </c:numRef>
          </c:val>
        </c:ser>
        <c:ser>
          <c:idx val="2"/>
          <c:order val="1"/>
          <c:tx>
            <c:strRef>
              <c:f>originale!$D$30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originale!$A$31:$A$35</c:f>
              <c:strCache>
                <c:ptCount val="5"/>
                <c:pt idx="0">
                  <c:v>Caserta</c:v>
                </c:pt>
                <c:pt idx="1">
                  <c:v>Benevento</c:v>
                </c:pt>
                <c:pt idx="2">
                  <c:v>Napoli</c:v>
                </c:pt>
                <c:pt idx="3">
                  <c:v>Avellino</c:v>
                </c:pt>
                <c:pt idx="4">
                  <c:v>Salerno</c:v>
                </c:pt>
              </c:strCache>
            </c:strRef>
          </c:cat>
          <c:val>
            <c:numRef>
              <c:f>originale!$D$31:$D$35</c:f>
              <c:numCache>
                <c:formatCode>_-* #,##0_-;\-* #,##0_-;_-* "-"??_-;_-@_-</c:formatCode>
                <c:ptCount val="5"/>
                <c:pt idx="0">
                  <c:v>47941</c:v>
                </c:pt>
                <c:pt idx="1">
                  <c:v>17934</c:v>
                </c:pt>
                <c:pt idx="2">
                  <c:v>172213</c:v>
                </c:pt>
                <c:pt idx="3">
                  <c:v>26873</c:v>
                </c:pt>
                <c:pt idx="4">
                  <c:v>72814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5850880"/>
        <c:axId val="55852416"/>
      </c:barChart>
      <c:catAx>
        <c:axId val="5585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55852416"/>
        <c:crosses val="autoZero"/>
        <c:auto val="1"/>
        <c:lblAlgn val="ctr"/>
        <c:lblOffset val="100"/>
        <c:noMultiLvlLbl val="0"/>
      </c:catAx>
      <c:valAx>
        <c:axId val="55852416"/>
        <c:scaling>
          <c:orientation val="minMax"/>
        </c:scaling>
        <c:delete val="0"/>
        <c:axPos val="l"/>
        <c:majorGridlines/>
        <c:numFmt formatCode="_-* #,##0_-;\-* #,##0_-;_-* &quot;-&quot;??_-;_-@_-" sourceLinked="1"/>
        <c:majorTickMark val="out"/>
        <c:minorTickMark val="none"/>
        <c:tickLblPos val="nextTo"/>
        <c:crossAx val="558508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8605016809873552E-2"/>
          <c:y val="1.7253955405107071E-2"/>
          <c:w val="0.74532919144818466"/>
          <c:h val="0.84082267791392384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'[piramide per lavoratori dipendenti ul imp rev 2.xls]tab. tutte le province'!$B$4</c:f>
              <c:strCache>
                <c:ptCount val="1"/>
                <c:pt idx="0">
                  <c:v>Lavoratori dipendenti Napoli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'[piramide per lavoratori dipendenti ul imp rev 2.xls]tab. tutte le province'!$A$5:$A$17</c:f>
              <c:strCache>
                <c:ptCount val="13"/>
                <c:pt idx="0">
                  <c:v>1</c:v>
                </c:pt>
                <c:pt idx="1">
                  <c:v>2</c:v>
                </c:pt>
                <c:pt idx="2">
                  <c:v>3-5</c:v>
                </c:pt>
                <c:pt idx="3">
                  <c:v>6-9</c:v>
                </c:pt>
                <c:pt idx="4">
                  <c:v>10-15</c:v>
                </c:pt>
                <c:pt idx="5">
                  <c:v>16-19</c:v>
                </c:pt>
                <c:pt idx="6">
                  <c:v>20-49</c:v>
                </c:pt>
                <c:pt idx="7">
                  <c:v>50-99</c:v>
                </c:pt>
                <c:pt idx="8">
                  <c:v>100-199</c:v>
                </c:pt>
                <c:pt idx="9">
                  <c:v>200-249</c:v>
                </c:pt>
                <c:pt idx="10">
                  <c:v>250-499</c:v>
                </c:pt>
                <c:pt idx="11">
                  <c:v>500-999</c:v>
                </c:pt>
                <c:pt idx="12">
                  <c:v>1000 e più</c:v>
                </c:pt>
              </c:strCache>
            </c:strRef>
          </c:cat>
          <c:val>
            <c:numRef>
              <c:f>'[piramide per lavoratori dipendenti ul imp rev 2.xls]tab. tutte le province'!$B$5:$B$17</c:f>
              <c:numCache>
                <c:formatCode>#,##0</c:formatCode>
                <c:ptCount val="13"/>
                <c:pt idx="0">
                  <c:v>-7016</c:v>
                </c:pt>
                <c:pt idx="1">
                  <c:v>-20664</c:v>
                </c:pt>
                <c:pt idx="2">
                  <c:v>-56160</c:v>
                </c:pt>
                <c:pt idx="3">
                  <c:v>-46034</c:v>
                </c:pt>
                <c:pt idx="4">
                  <c:v>-42231</c:v>
                </c:pt>
                <c:pt idx="5">
                  <c:v>-16611</c:v>
                </c:pt>
                <c:pt idx="6">
                  <c:v>-57258</c:v>
                </c:pt>
                <c:pt idx="7">
                  <c:v>-30656</c:v>
                </c:pt>
                <c:pt idx="8">
                  <c:v>-27676</c:v>
                </c:pt>
                <c:pt idx="9">
                  <c:v>-9081</c:v>
                </c:pt>
                <c:pt idx="10">
                  <c:v>-24492</c:v>
                </c:pt>
                <c:pt idx="11">
                  <c:v>-24872</c:v>
                </c:pt>
                <c:pt idx="12">
                  <c:v>-18544</c:v>
                </c:pt>
              </c:numCache>
            </c:numRef>
          </c:val>
        </c:ser>
        <c:ser>
          <c:idx val="0"/>
          <c:order val="1"/>
          <c:tx>
            <c:strRef>
              <c:f>'[piramide per lavoratori dipendenti ul imp rev 2.xls]piramide'!$D$4</c:f>
              <c:strCache>
                <c:ptCount val="1"/>
                <c:pt idx="0">
                  <c:v>Lavoratori dipendent altre province </c:v>
                </c:pt>
              </c:strCache>
            </c:strRef>
          </c:tx>
          <c:invertIfNegative val="0"/>
          <c:val>
            <c:numRef>
              <c:f>'[piramide per lavoratori dipendenti ul imp rev 2.xls]piramide'!$D$5:$D$17</c:f>
              <c:numCache>
                <c:formatCode>#,##0</c:formatCode>
                <c:ptCount val="13"/>
                <c:pt idx="0">
                  <c:v>7015</c:v>
                </c:pt>
                <c:pt idx="1">
                  <c:v>21239</c:v>
                </c:pt>
                <c:pt idx="2">
                  <c:v>55163</c:v>
                </c:pt>
                <c:pt idx="3">
                  <c:v>42631</c:v>
                </c:pt>
                <c:pt idx="4">
                  <c:v>36252</c:v>
                </c:pt>
                <c:pt idx="5">
                  <c:v>13882</c:v>
                </c:pt>
                <c:pt idx="6">
                  <c:v>52037</c:v>
                </c:pt>
                <c:pt idx="7">
                  <c:v>26964</c:v>
                </c:pt>
                <c:pt idx="8">
                  <c:v>22313</c:v>
                </c:pt>
                <c:pt idx="9">
                  <c:v>2687</c:v>
                </c:pt>
                <c:pt idx="10">
                  <c:v>9828</c:v>
                </c:pt>
                <c:pt idx="11">
                  <c:v>2903</c:v>
                </c:pt>
                <c:pt idx="12">
                  <c:v>1891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99223424"/>
        <c:axId val="99224960"/>
      </c:barChart>
      <c:catAx>
        <c:axId val="992234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99224960"/>
        <c:crossesAt val="0"/>
        <c:auto val="1"/>
        <c:lblAlgn val="ctr"/>
        <c:lblOffset val="100"/>
        <c:noMultiLvlLbl val="0"/>
      </c:catAx>
      <c:valAx>
        <c:axId val="99224960"/>
        <c:scaling>
          <c:orientation val="minMax"/>
          <c:max val="60000"/>
          <c:min val="-60000"/>
        </c:scaling>
        <c:delete val="0"/>
        <c:axPos val="b"/>
        <c:numFmt formatCode="#,##0;[Black]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99223424"/>
        <c:crosses val="autoZero"/>
        <c:crossBetween val="between"/>
        <c:majorUnit val="10000"/>
      </c:valAx>
    </c:plotArea>
    <c:legend>
      <c:legendPos val="b"/>
      <c:legendEntry>
        <c:idx val="0"/>
        <c:txPr>
          <a:bodyPr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rial" pitchFamily="34" charset="0"/>
                <a:ea typeface="Calibri"/>
                <a:cs typeface="Arial" pitchFamily="34" charset="0"/>
              </a:defRPr>
            </a:pPr>
            <a:endParaRPr lang="it-IT"/>
          </a:p>
        </c:txPr>
      </c:legendEntry>
      <c:legendEntry>
        <c:idx val="1"/>
        <c:txPr>
          <a:bodyPr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rial" pitchFamily="34" charset="0"/>
                <a:ea typeface="Calibri"/>
                <a:cs typeface="Arial" pitchFamily="34" charset="0"/>
              </a:defRPr>
            </a:pPr>
            <a:endParaRPr lang="it-IT"/>
          </a:p>
        </c:txPr>
      </c:legendEntry>
      <c:layout>
        <c:manualLayout>
          <c:xMode val="edge"/>
          <c:yMode val="edge"/>
          <c:x val="4.7669812286652243E-2"/>
          <c:y val="0.92267514974651543"/>
          <c:w val="0.80702307586738731"/>
          <c:h val="4.0251337531055698E-2"/>
        </c:manualLayout>
      </c:layout>
      <c:overlay val="0"/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Arial" pitchFamily="34" charset="0"/>
              <a:ea typeface="Calibri"/>
              <a:cs typeface="Arial" pitchFamily="34" charset="0"/>
            </a:defRPr>
          </a:pPr>
          <a:endParaRPr lang="it-IT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it-IT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8605016809873635E-2"/>
          <c:y val="1.7253955405107085E-2"/>
          <c:w val="0.8070639331948195"/>
          <c:h val="0.81672252465775397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napoli!$B$3</c:f>
              <c:strCache>
                <c:ptCount val="1"/>
                <c:pt idx="0">
                  <c:v>Lavoratori dipendenti Maschi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napoli!$A$4:$A$16</c:f>
              <c:strCache>
                <c:ptCount val="13"/>
                <c:pt idx="0">
                  <c:v>1</c:v>
                </c:pt>
                <c:pt idx="1">
                  <c:v>2</c:v>
                </c:pt>
                <c:pt idx="2">
                  <c:v>3-5</c:v>
                </c:pt>
                <c:pt idx="3">
                  <c:v>6-9</c:v>
                </c:pt>
                <c:pt idx="4">
                  <c:v>10-15</c:v>
                </c:pt>
                <c:pt idx="5">
                  <c:v>16-19</c:v>
                </c:pt>
                <c:pt idx="6">
                  <c:v>20-49</c:v>
                </c:pt>
                <c:pt idx="7">
                  <c:v>50-99</c:v>
                </c:pt>
                <c:pt idx="8">
                  <c:v>100-199</c:v>
                </c:pt>
                <c:pt idx="9">
                  <c:v>200-249</c:v>
                </c:pt>
                <c:pt idx="10">
                  <c:v>250-499</c:v>
                </c:pt>
                <c:pt idx="11">
                  <c:v>500-999</c:v>
                </c:pt>
                <c:pt idx="12">
                  <c:v>1000 e più</c:v>
                </c:pt>
              </c:strCache>
            </c:strRef>
          </c:cat>
          <c:val>
            <c:numRef>
              <c:f>napoli!$B$4:$B$16</c:f>
              <c:numCache>
                <c:formatCode>#,##0</c:formatCode>
                <c:ptCount val="13"/>
                <c:pt idx="0">
                  <c:v>-4120</c:v>
                </c:pt>
                <c:pt idx="1">
                  <c:v>-11700</c:v>
                </c:pt>
                <c:pt idx="2">
                  <c:v>-35520</c:v>
                </c:pt>
                <c:pt idx="3">
                  <c:v>-30822</c:v>
                </c:pt>
                <c:pt idx="4">
                  <c:v>-29781</c:v>
                </c:pt>
                <c:pt idx="5">
                  <c:v>-11477</c:v>
                </c:pt>
                <c:pt idx="6">
                  <c:v>-41773</c:v>
                </c:pt>
                <c:pt idx="7">
                  <c:v>-22921</c:v>
                </c:pt>
                <c:pt idx="8">
                  <c:v>-20619</c:v>
                </c:pt>
                <c:pt idx="9">
                  <c:v>-6413</c:v>
                </c:pt>
                <c:pt idx="10">
                  <c:v>-16970</c:v>
                </c:pt>
                <c:pt idx="11">
                  <c:v>-17833</c:v>
                </c:pt>
                <c:pt idx="12">
                  <c:v>-13681</c:v>
                </c:pt>
              </c:numCache>
            </c:numRef>
          </c:val>
        </c:ser>
        <c:ser>
          <c:idx val="0"/>
          <c:order val="1"/>
          <c:tx>
            <c:strRef>
              <c:f>napoli!$D$3</c:f>
              <c:strCache>
                <c:ptCount val="1"/>
                <c:pt idx="0">
                  <c:v>Lavoratori dipendenti femmine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strRef>
              <c:f>napoli!$A$4:$A$16</c:f>
              <c:strCache>
                <c:ptCount val="13"/>
                <c:pt idx="0">
                  <c:v>1</c:v>
                </c:pt>
                <c:pt idx="1">
                  <c:v>2</c:v>
                </c:pt>
                <c:pt idx="2">
                  <c:v>3-5</c:v>
                </c:pt>
                <c:pt idx="3">
                  <c:v>6-9</c:v>
                </c:pt>
                <c:pt idx="4">
                  <c:v>10-15</c:v>
                </c:pt>
                <c:pt idx="5">
                  <c:v>16-19</c:v>
                </c:pt>
                <c:pt idx="6">
                  <c:v>20-49</c:v>
                </c:pt>
                <c:pt idx="7">
                  <c:v>50-99</c:v>
                </c:pt>
                <c:pt idx="8">
                  <c:v>100-199</c:v>
                </c:pt>
                <c:pt idx="9">
                  <c:v>200-249</c:v>
                </c:pt>
                <c:pt idx="10">
                  <c:v>250-499</c:v>
                </c:pt>
                <c:pt idx="11">
                  <c:v>500-999</c:v>
                </c:pt>
                <c:pt idx="12">
                  <c:v>1000 e più</c:v>
                </c:pt>
              </c:strCache>
            </c:strRef>
          </c:cat>
          <c:val>
            <c:numRef>
              <c:f>napoli!$D$4:$D$16</c:f>
              <c:numCache>
                <c:formatCode>#,##0</c:formatCode>
                <c:ptCount val="13"/>
                <c:pt idx="0">
                  <c:v>2896</c:v>
                </c:pt>
                <c:pt idx="1">
                  <c:v>8962</c:v>
                </c:pt>
                <c:pt idx="2">
                  <c:v>20635</c:v>
                </c:pt>
                <c:pt idx="3">
                  <c:v>15210</c:v>
                </c:pt>
                <c:pt idx="4">
                  <c:v>12450</c:v>
                </c:pt>
                <c:pt idx="5">
                  <c:v>5134</c:v>
                </c:pt>
                <c:pt idx="6">
                  <c:v>15440</c:v>
                </c:pt>
                <c:pt idx="7">
                  <c:v>7702</c:v>
                </c:pt>
                <c:pt idx="8">
                  <c:v>6939</c:v>
                </c:pt>
                <c:pt idx="9">
                  <c:v>2596</c:v>
                </c:pt>
                <c:pt idx="10">
                  <c:v>7075</c:v>
                </c:pt>
                <c:pt idx="11">
                  <c:v>6027</c:v>
                </c:pt>
                <c:pt idx="12">
                  <c:v>4863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00601856"/>
        <c:axId val="100603392"/>
      </c:barChart>
      <c:catAx>
        <c:axId val="100601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00603392"/>
        <c:crossesAt val="0"/>
        <c:auto val="1"/>
        <c:lblAlgn val="ctr"/>
        <c:lblOffset val="100"/>
        <c:noMultiLvlLbl val="0"/>
      </c:catAx>
      <c:valAx>
        <c:axId val="100603392"/>
        <c:scaling>
          <c:orientation val="minMax"/>
          <c:max val="50000"/>
          <c:min val="-50000"/>
        </c:scaling>
        <c:delete val="0"/>
        <c:axPos val="b"/>
        <c:numFmt formatCode="#,##0;[Black]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00601856"/>
        <c:crosses val="autoZero"/>
        <c:crossBetween val="between"/>
        <c:majorUnit val="10000"/>
        <c:dispUnits>
          <c:builtInUnit val="hundreds"/>
          <c:dispUnitsLbl>
            <c:layout/>
          </c:dispUnitsLbl>
        </c:dispUnits>
      </c:valAx>
    </c:plotArea>
    <c:legend>
      <c:legendPos val="b"/>
      <c:layout>
        <c:manualLayout>
          <c:xMode val="edge"/>
          <c:yMode val="edge"/>
          <c:x val="7.0490587218517531E-2"/>
          <c:y val="0.9293530019977444"/>
          <c:w val="0.77838944492695017"/>
          <c:h val="4.2977809591982802E-2"/>
        </c:manualLayout>
      </c:layout>
      <c:overlay val="0"/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Arial Narrow" pitchFamily="34" charset="0"/>
              <a:ea typeface="Calibri"/>
              <a:cs typeface="Calibri"/>
            </a:defRPr>
          </a:pPr>
          <a:endParaRPr lang="it-IT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it-IT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9839688805269659"/>
          <c:y val="3.8663382048453168E-2"/>
          <c:w val="0.74532919144818532"/>
          <c:h val="0.80284728457598531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salerno!$B$3</c:f>
              <c:strCache>
                <c:ptCount val="1"/>
                <c:pt idx="0">
                  <c:v>Lavoratori dipendenti Maschi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salerno!$A$4:$A$16</c:f>
              <c:strCache>
                <c:ptCount val="13"/>
                <c:pt idx="0">
                  <c:v>1</c:v>
                </c:pt>
                <c:pt idx="1">
                  <c:v>2</c:v>
                </c:pt>
                <c:pt idx="2">
                  <c:v>3-5</c:v>
                </c:pt>
                <c:pt idx="3">
                  <c:v>6-9</c:v>
                </c:pt>
                <c:pt idx="4">
                  <c:v>10-15</c:v>
                </c:pt>
                <c:pt idx="5">
                  <c:v>16-19</c:v>
                </c:pt>
                <c:pt idx="6">
                  <c:v>20-49</c:v>
                </c:pt>
                <c:pt idx="7">
                  <c:v>50-99</c:v>
                </c:pt>
                <c:pt idx="8">
                  <c:v>100-199</c:v>
                </c:pt>
                <c:pt idx="9">
                  <c:v>200-249</c:v>
                </c:pt>
                <c:pt idx="10">
                  <c:v>250-499</c:v>
                </c:pt>
                <c:pt idx="11">
                  <c:v>500-999</c:v>
                </c:pt>
                <c:pt idx="12">
                  <c:v>1000 e più</c:v>
                </c:pt>
              </c:strCache>
            </c:strRef>
          </c:cat>
          <c:val>
            <c:numRef>
              <c:f>salerno!$B$4:$B$16</c:f>
              <c:numCache>
                <c:formatCode>#,##0</c:formatCode>
                <c:ptCount val="13"/>
                <c:pt idx="0">
                  <c:v>-1643</c:v>
                </c:pt>
                <c:pt idx="1">
                  <c:v>-4951</c:v>
                </c:pt>
                <c:pt idx="2">
                  <c:v>-14733</c:v>
                </c:pt>
                <c:pt idx="3">
                  <c:v>-12397</c:v>
                </c:pt>
                <c:pt idx="4">
                  <c:v>-10766</c:v>
                </c:pt>
                <c:pt idx="5">
                  <c:v>-4201</c:v>
                </c:pt>
                <c:pt idx="6">
                  <c:v>-16330</c:v>
                </c:pt>
                <c:pt idx="7">
                  <c:v>-8684</c:v>
                </c:pt>
                <c:pt idx="8">
                  <c:v>-5623</c:v>
                </c:pt>
                <c:pt idx="9">
                  <c:v>-1035</c:v>
                </c:pt>
                <c:pt idx="10">
                  <c:v>-2470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</c:ser>
        <c:ser>
          <c:idx val="0"/>
          <c:order val="1"/>
          <c:tx>
            <c:strRef>
              <c:f>salerno!$D$3</c:f>
              <c:strCache>
                <c:ptCount val="1"/>
                <c:pt idx="0">
                  <c:v>Lavoratori dipendenti femmine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strRef>
              <c:f>salerno!$A$4:$A$16</c:f>
              <c:strCache>
                <c:ptCount val="13"/>
                <c:pt idx="0">
                  <c:v>1</c:v>
                </c:pt>
                <c:pt idx="1">
                  <c:v>2</c:v>
                </c:pt>
                <c:pt idx="2">
                  <c:v>3-5</c:v>
                </c:pt>
                <c:pt idx="3">
                  <c:v>6-9</c:v>
                </c:pt>
                <c:pt idx="4">
                  <c:v>10-15</c:v>
                </c:pt>
                <c:pt idx="5">
                  <c:v>16-19</c:v>
                </c:pt>
                <c:pt idx="6">
                  <c:v>20-49</c:v>
                </c:pt>
                <c:pt idx="7">
                  <c:v>50-99</c:v>
                </c:pt>
                <c:pt idx="8">
                  <c:v>100-199</c:v>
                </c:pt>
                <c:pt idx="9">
                  <c:v>200-249</c:v>
                </c:pt>
                <c:pt idx="10">
                  <c:v>250-499</c:v>
                </c:pt>
                <c:pt idx="11">
                  <c:v>500-999</c:v>
                </c:pt>
                <c:pt idx="12">
                  <c:v>1000 e più</c:v>
                </c:pt>
              </c:strCache>
            </c:strRef>
          </c:cat>
          <c:val>
            <c:numRef>
              <c:f>salerno!$D$4:$D$16</c:f>
              <c:numCache>
                <c:formatCode>#,##0</c:formatCode>
                <c:ptCount val="13"/>
                <c:pt idx="0">
                  <c:v>1170</c:v>
                </c:pt>
                <c:pt idx="1">
                  <c:v>4027</c:v>
                </c:pt>
                <c:pt idx="2">
                  <c:v>8786</c:v>
                </c:pt>
                <c:pt idx="3">
                  <c:v>5877</c:v>
                </c:pt>
                <c:pt idx="4">
                  <c:v>4320</c:v>
                </c:pt>
                <c:pt idx="5">
                  <c:v>1771</c:v>
                </c:pt>
                <c:pt idx="6">
                  <c:v>6082</c:v>
                </c:pt>
                <c:pt idx="7">
                  <c:v>3105</c:v>
                </c:pt>
                <c:pt idx="8">
                  <c:v>2145</c:v>
                </c:pt>
                <c:pt idx="9">
                  <c:v>60</c:v>
                </c:pt>
                <c:pt idx="10">
                  <c:v>444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01017856"/>
        <c:axId val="101019648"/>
      </c:barChart>
      <c:catAx>
        <c:axId val="101017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01019648"/>
        <c:crossesAt val="0"/>
        <c:auto val="1"/>
        <c:lblAlgn val="ctr"/>
        <c:lblOffset val="100"/>
        <c:noMultiLvlLbl val="0"/>
      </c:catAx>
      <c:valAx>
        <c:axId val="101019648"/>
        <c:scaling>
          <c:orientation val="minMax"/>
          <c:max val="20000"/>
          <c:min val="-20000"/>
        </c:scaling>
        <c:delete val="0"/>
        <c:axPos val="b"/>
        <c:numFmt formatCode="#,##0;[Black]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01017856"/>
        <c:crosses val="autoZero"/>
        <c:crossBetween val="between"/>
        <c:majorUnit val="5000"/>
        <c:dispUnits>
          <c:builtInUnit val="hundreds"/>
          <c:dispUnitsLbl>
            <c:layout/>
          </c:dispUnitsLbl>
        </c:dispUnits>
      </c:valAx>
    </c:plotArea>
    <c:legend>
      <c:legendPos val="b"/>
      <c:legendEntry>
        <c:idx val="0"/>
        <c:delete val="1"/>
      </c:legendEntry>
      <c:legendEntry>
        <c:idx val="1"/>
        <c:txPr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Narrow" pitchFamily="34" charset="0"/>
                <a:ea typeface="Calibri"/>
                <a:cs typeface="Calibri"/>
              </a:defRPr>
            </a:pPr>
            <a:endParaRPr lang="it-IT"/>
          </a:p>
        </c:txPr>
      </c:legendEntry>
      <c:layout>
        <c:manualLayout>
          <c:xMode val="edge"/>
          <c:yMode val="edge"/>
          <c:x val="7.0490491477958439E-2"/>
          <c:y val="0.92935315060094892"/>
          <c:w val="0.9295095099315408"/>
          <c:h val="7.0646877442467407E-2"/>
        </c:manualLayout>
      </c:layout>
      <c:overlay val="0"/>
      <c:txPr>
        <a:bodyPr/>
        <a:lstStyle/>
        <a:p>
          <a:pPr>
            <a:defRPr sz="1200" b="1" i="0" u="none" strike="noStrike" baseline="0">
              <a:solidFill>
                <a:srgbClr val="000000"/>
              </a:solidFill>
              <a:latin typeface="Arial Narrow" pitchFamily="34" charset="0"/>
              <a:ea typeface="Calibri"/>
              <a:cs typeface="Calibri"/>
            </a:defRPr>
          </a:pPr>
          <a:endParaRPr lang="it-IT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it-IT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8605016809873621E-2"/>
          <c:y val="1.7253955405107081E-2"/>
          <c:w val="0.8070639331948195"/>
          <c:h val="0.81672252465775397"/>
        </c:manualLayout>
      </c:layout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00698368"/>
        <c:axId val="100720640"/>
      </c:barChart>
      <c:catAx>
        <c:axId val="1006983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00720640"/>
        <c:crossesAt val="0"/>
        <c:auto val="1"/>
        <c:lblAlgn val="ctr"/>
        <c:lblOffset val="100"/>
        <c:noMultiLvlLbl val="0"/>
      </c:catAx>
      <c:valAx>
        <c:axId val="100720640"/>
        <c:scaling>
          <c:orientation val="minMax"/>
          <c:max val="50000"/>
          <c:min val="-50000"/>
        </c:scaling>
        <c:delete val="0"/>
        <c:axPos val="b"/>
        <c:numFmt formatCode="#,##0;[Black]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00698368"/>
        <c:crosses val="autoZero"/>
        <c:crossBetween val="between"/>
        <c:majorUnit val="10000"/>
      </c:valAx>
    </c:plotArea>
    <c:legend>
      <c:legendPos val="b"/>
      <c:layout>
        <c:manualLayout>
          <c:xMode val="edge"/>
          <c:yMode val="edge"/>
          <c:x val="7.0490587218517531E-2"/>
          <c:y val="0.9293530019977444"/>
          <c:w val="0.77838944492695028"/>
          <c:h val="4.2977809591982802E-2"/>
        </c:manualLayout>
      </c:layout>
      <c:overlay val="0"/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Arial Narrow" pitchFamily="34" charset="0"/>
              <a:ea typeface="Calibri"/>
              <a:cs typeface="Calibri"/>
            </a:defRPr>
          </a:pPr>
          <a:endParaRPr lang="it-IT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it-IT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8604969336305739E-2"/>
          <c:y val="7.1013782952976515E-2"/>
          <c:w val="0.72048143783925322"/>
          <c:h val="0.77128372178961957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caserta!$B$3</c:f>
              <c:strCache>
                <c:ptCount val="1"/>
                <c:pt idx="0">
                  <c:v>Lavoratori dipendenti Maschi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caserta!$A$4:$A$16</c:f>
              <c:strCache>
                <c:ptCount val="13"/>
                <c:pt idx="0">
                  <c:v>1</c:v>
                </c:pt>
                <c:pt idx="1">
                  <c:v>2</c:v>
                </c:pt>
                <c:pt idx="2">
                  <c:v>3-5</c:v>
                </c:pt>
                <c:pt idx="3">
                  <c:v>6-9</c:v>
                </c:pt>
                <c:pt idx="4">
                  <c:v>10-15</c:v>
                </c:pt>
                <c:pt idx="5">
                  <c:v>16-19</c:v>
                </c:pt>
                <c:pt idx="6">
                  <c:v>20-49</c:v>
                </c:pt>
                <c:pt idx="7">
                  <c:v>50-99</c:v>
                </c:pt>
                <c:pt idx="8">
                  <c:v>100-199</c:v>
                </c:pt>
                <c:pt idx="9">
                  <c:v>200-249</c:v>
                </c:pt>
                <c:pt idx="10">
                  <c:v>250-499</c:v>
                </c:pt>
                <c:pt idx="11">
                  <c:v>500-999</c:v>
                </c:pt>
                <c:pt idx="12">
                  <c:v>1000 e più</c:v>
                </c:pt>
              </c:strCache>
            </c:strRef>
          </c:cat>
          <c:val>
            <c:numRef>
              <c:f>caserta!$B$4:$B$16</c:f>
              <c:numCache>
                <c:formatCode>#,##0</c:formatCode>
                <c:ptCount val="13"/>
                <c:pt idx="0">
                  <c:v>-1433</c:v>
                </c:pt>
                <c:pt idx="1">
                  <c:v>-3648</c:v>
                </c:pt>
                <c:pt idx="2">
                  <c:v>-10290</c:v>
                </c:pt>
                <c:pt idx="3">
                  <c:v>-8636</c:v>
                </c:pt>
                <c:pt idx="4">
                  <c:v>-7373</c:v>
                </c:pt>
                <c:pt idx="5">
                  <c:v>-2590</c:v>
                </c:pt>
                <c:pt idx="6">
                  <c:v>-11387</c:v>
                </c:pt>
                <c:pt idx="7">
                  <c:v>-6730</c:v>
                </c:pt>
                <c:pt idx="8">
                  <c:v>-5762</c:v>
                </c:pt>
                <c:pt idx="9">
                  <c:v>-513</c:v>
                </c:pt>
                <c:pt idx="10">
                  <c:v>-3922</c:v>
                </c:pt>
                <c:pt idx="11">
                  <c:v>-994</c:v>
                </c:pt>
                <c:pt idx="12">
                  <c:v>0</c:v>
                </c:pt>
              </c:numCache>
            </c:numRef>
          </c:val>
        </c:ser>
        <c:ser>
          <c:idx val="0"/>
          <c:order val="1"/>
          <c:tx>
            <c:strRef>
              <c:f>caserta!$D$3</c:f>
              <c:strCache>
                <c:ptCount val="1"/>
                <c:pt idx="0">
                  <c:v>Lavoratori dipendenti femmine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strRef>
              <c:f>caserta!$A$4:$A$16</c:f>
              <c:strCache>
                <c:ptCount val="13"/>
                <c:pt idx="0">
                  <c:v>1</c:v>
                </c:pt>
                <c:pt idx="1">
                  <c:v>2</c:v>
                </c:pt>
                <c:pt idx="2">
                  <c:v>3-5</c:v>
                </c:pt>
                <c:pt idx="3">
                  <c:v>6-9</c:v>
                </c:pt>
                <c:pt idx="4">
                  <c:v>10-15</c:v>
                </c:pt>
                <c:pt idx="5">
                  <c:v>16-19</c:v>
                </c:pt>
                <c:pt idx="6">
                  <c:v>20-49</c:v>
                </c:pt>
                <c:pt idx="7">
                  <c:v>50-99</c:v>
                </c:pt>
                <c:pt idx="8">
                  <c:v>100-199</c:v>
                </c:pt>
                <c:pt idx="9">
                  <c:v>200-249</c:v>
                </c:pt>
                <c:pt idx="10">
                  <c:v>250-499</c:v>
                </c:pt>
                <c:pt idx="11">
                  <c:v>500-999</c:v>
                </c:pt>
                <c:pt idx="12">
                  <c:v>1000 e più</c:v>
                </c:pt>
              </c:strCache>
            </c:strRef>
          </c:cat>
          <c:val>
            <c:numRef>
              <c:f>caserta!$D$4:$D$16</c:f>
              <c:numCache>
                <c:formatCode>#,##0</c:formatCode>
                <c:ptCount val="13"/>
                <c:pt idx="0">
                  <c:v>903</c:v>
                </c:pt>
                <c:pt idx="1">
                  <c:v>2740</c:v>
                </c:pt>
                <c:pt idx="2">
                  <c:v>6164</c:v>
                </c:pt>
                <c:pt idx="3">
                  <c:v>4358</c:v>
                </c:pt>
                <c:pt idx="4">
                  <c:v>3556</c:v>
                </c:pt>
                <c:pt idx="5">
                  <c:v>1333</c:v>
                </c:pt>
                <c:pt idx="6">
                  <c:v>4667</c:v>
                </c:pt>
                <c:pt idx="7">
                  <c:v>2047</c:v>
                </c:pt>
                <c:pt idx="8">
                  <c:v>1592</c:v>
                </c:pt>
                <c:pt idx="9">
                  <c:v>386</c:v>
                </c:pt>
                <c:pt idx="10">
                  <c:v>873</c:v>
                </c:pt>
                <c:pt idx="11">
                  <c:v>305</c:v>
                </c:pt>
                <c:pt idx="1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02695296"/>
        <c:axId val="102696832"/>
      </c:barChart>
      <c:catAx>
        <c:axId val="1026952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02696832"/>
        <c:crossesAt val="0"/>
        <c:auto val="1"/>
        <c:lblAlgn val="ctr"/>
        <c:lblOffset val="100"/>
        <c:noMultiLvlLbl val="0"/>
      </c:catAx>
      <c:valAx>
        <c:axId val="102696832"/>
        <c:scaling>
          <c:orientation val="minMax"/>
          <c:max val="15000"/>
          <c:min val="-15000"/>
        </c:scaling>
        <c:delete val="0"/>
        <c:axPos val="b"/>
        <c:numFmt formatCode="#,##0;[Black]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02695296"/>
        <c:crosses val="autoZero"/>
        <c:crossBetween val="between"/>
        <c:majorUnit val="5000"/>
        <c:dispUnits>
          <c:builtInUnit val="hundreds"/>
          <c:dispUnitsLbl>
            <c:layout/>
          </c:dispUnitsLbl>
        </c:dispUnits>
      </c:valAx>
    </c:plotArea>
    <c:legend>
      <c:legendPos val="b"/>
      <c:legendEntry>
        <c:idx val="0"/>
        <c:txPr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Narrow" pitchFamily="34" charset="0"/>
                <a:ea typeface="Calibri"/>
                <a:cs typeface="Calibri"/>
              </a:defRPr>
            </a:pPr>
            <a:endParaRPr lang="it-IT"/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7.0490587218517531E-2"/>
          <c:y val="0.92935294330812201"/>
          <c:w val="0.83351140563609361"/>
          <c:h val="7.0647030609520114E-2"/>
        </c:manualLayout>
      </c:layout>
      <c:overlay val="0"/>
      <c:txPr>
        <a:bodyPr/>
        <a:lstStyle/>
        <a:p>
          <a:pPr>
            <a:defRPr sz="10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it-IT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it-IT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8605016809873621E-2"/>
          <c:y val="2.6337885534085969E-3"/>
          <c:w val="0.74532919144818532"/>
          <c:h val="0.80557288506405256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avellino!$I$3</c:f>
              <c:strCache>
                <c:ptCount val="1"/>
                <c:pt idx="0">
                  <c:v>Lavoratori dipendenti Maschi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avellino!$H$4:$H$16</c:f>
              <c:strCache>
                <c:ptCount val="13"/>
                <c:pt idx="0">
                  <c:v>1</c:v>
                </c:pt>
                <c:pt idx="1">
                  <c:v>2</c:v>
                </c:pt>
                <c:pt idx="2">
                  <c:v>3-5</c:v>
                </c:pt>
                <c:pt idx="3">
                  <c:v>6-9</c:v>
                </c:pt>
                <c:pt idx="4">
                  <c:v>10-15</c:v>
                </c:pt>
                <c:pt idx="5">
                  <c:v>16-19</c:v>
                </c:pt>
                <c:pt idx="6">
                  <c:v>20-49</c:v>
                </c:pt>
                <c:pt idx="7">
                  <c:v>50-99</c:v>
                </c:pt>
                <c:pt idx="8">
                  <c:v>100-199</c:v>
                </c:pt>
                <c:pt idx="9">
                  <c:v>200-249</c:v>
                </c:pt>
                <c:pt idx="10">
                  <c:v>250-499</c:v>
                </c:pt>
                <c:pt idx="11">
                  <c:v>500-999</c:v>
                </c:pt>
                <c:pt idx="12">
                  <c:v>1000 e più</c:v>
                </c:pt>
              </c:strCache>
            </c:strRef>
          </c:cat>
          <c:val>
            <c:numRef>
              <c:f>avellino!$I$4:$I$16</c:f>
              <c:numCache>
                <c:formatCode>#,##0</c:formatCode>
                <c:ptCount val="13"/>
                <c:pt idx="0">
                  <c:v>-635</c:v>
                </c:pt>
                <c:pt idx="1">
                  <c:v>-1879</c:v>
                </c:pt>
                <c:pt idx="2">
                  <c:v>-5484</c:v>
                </c:pt>
                <c:pt idx="3">
                  <c:v>-4463</c:v>
                </c:pt>
                <c:pt idx="4">
                  <c:v>-4065</c:v>
                </c:pt>
                <c:pt idx="5">
                  <c:v>-1680</c:v>
                </c:pt>
                <c:pt idx="6">
                  <c:v>-5987</c:v>
                </c:pt>
                <c:pt idx="7">
                  <c:v>-2798</c:v>
                </c:pt>
                <c:pt idx="8">
                  <c:v>-3286</c:v>
                </c:pt>
                <c:pt idx="9">
                  <c:v>-340</c:v>
                </c:pt>
                <c:pt idx="10">
                  <c:v>-1468</c:v>
                </c:pt>
                <c:pt idx="11">
                  <c:v>-1466</c:v>
                </c:pt>
                <c:pt idx="12">
                  <c:v>-1632</c:v>
                </c:pt>
              </c:numCache>
            </c:numRef>
          </c:val>
        </c:ser>
        <c:ser>
          <c:idx val="0"/>
          <c:order val="1"/>
          <c:tx>
            <c:strRef>
              <c:f>avellino!$K$3</c:f>
              <c:strCache>
                <c:ptCount val="1"/>
                <c:pt idx="0">
                  <c:v>Lavoratori dipendenti femmine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strRef>
              <c:f>avellino!$H$4:$H$16</c:f>
              <c:strCache>
                <c:ptCount val="13"/>
                <c:pt idx="0">
                  <c:v>1</c:v>
                </c:pt>
                <c:pt idx="1">
                  <c:v>2</c:v>
                </c:pt>
                <c:pt idx="2">
                  <c:v>3-5</c:v>
                </c:pt>
                <c:pt idx="3">
                  <c:v>6-9</c:v>
                </c:pt>
                <c:pt idx="4">
                  <c:v>10-15</c:v>
                </c:pt>
                <c:pt idx="5">
                  <c:v>16-19</c:v>
                </c:pt>
                <c:pt idx="6">
                  <c:v>20-49</c:v>
                </c:pt>
                <c:pt idx="7">
                  <c:v>50-99</c:v>
                </c:pt>
                <c:pt idx="8">
                  <c:v>100-199</c:v>
                </c:pt>
                <c:pt idx="9">
                  <c:v>200-249</c:v>
                </c:pt>
                <c:pt idx="10">
                  <c:v>250-499</c:v>
                </c:pt>
                <c:pt idx="11">
                  <c:v>500-999</c:v>
                </c:pt>
                <c:pt idx="12">
                  <c:v>1000 e più</c:v>
                </c:pt>
              </c:strCache>
            </c:strRef>
          </c:cat>
          <c:val>
            <c:numRef>
              <c:f>avellino!$K$4:$K$16</c:f>
              <c:numCache>
                <c:formatCode>#,##0</c:formatCode>
                <c:ptCount val="13"/>
                <c:pt idx="0">
                  <c:v>445</c:v>
                </c:pt>
                <c:pt idx="1">
                  <c:v>1456</c:v>
                </c:pt>
                <c:pt idx="2">
                  <c:v>3422</c:v>
                </c:pt>
                <c:pt idx="3">
                  <c:v>2456</c:v>
                </c:pt>
                <c:pt idx="4">
                  <c:v>2190</c:v>
                </c:pt>
                <c:pt idx="5">
                  <c:v>806</c:v>
                </c:pt>
                <c:pt idx="6">
                  <c:v>2519</c:v>
                </c:pt>
                <c:pt idx="7">
                  <c:v>794</c:v>
                </c:pt>
                <c:pt idx="8">
                  <c:v>1266</c:v>
                </c:pt>
                <c:pt idx="9">
                  <c:v>353</c:v>
                </c:pt>
                <c:pt idx="10">
                  <c:v>303</c:v>
                </c:pt>
                <c:pt idx="11">
                  <c:v>138</c:v>
                </c:pt>
                <c:pt idx="12">
                  <c:v>259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02755712"/>
        <c:axId val="102810752"/>
      </c:barChart>
      <c:catAx>
        <c:axId val="1027557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02810752"/>
        <c:crossesAt val="0"/>
        <c:auto val="1"/>
        <c:lblAlgn val="ctr"/>
        <c:lblOffset val="100"/>
        <c:noMultiLvlLbl val="0"/>
      </c:catAx>
      <c:valAx>
        <c:axId val="102810752"/>
        <c:scaling>
          <c:orientation val="minMax"/>
          <c:max val="8000"/>
          <c:min val="-8000"/>
        </c:scaling>
        <c:delete val="0"/>
        <c:axPos val="b"/>
        <c:numFmt formatCode="#,##0;[Black]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02755712"/>
        <c:crosses val="autoZero"/>
        <c:crossBetween val="between"/>
        <c:majorUnit val="2000"/>
        <c:dispUnits>
          <c:builtInUnit val="hundreds"/>
          <c:dispUnitsLbl>
            <c:layout/>
          </c:dispUnitsLbl>
        </c:dispUnits>
      </c:valAx>
    </c:plotArea>
    <c:legend>
      <c:legendPos val="b"/>
      <c:legendEntry>
        <c:idx val="0"/>
        <c:delete val="1"/>
      </c:legendEntry>
      <c:legendEntry>
        <c:idx val="1"/>
        <c:txPr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</c:legendEntry>
      <c:layout>
        <c:manualLayout>
          <c:xMode val="edge"/>
          <c:yMode val="edge"/>
          <c:x val="0.21305842844978523"/>
          <c:y val="0.85072329430439331"/>
          <c:w val="0.69214404117050965"/>
          <c:h val="0.1492767056956073"/>
        </c:manualLayout>
      </c:layout>
      <c:overlay val="0"/>
      <c:txPr>
        <a:bodyPr/>
        <a:lstStyle/>
        <a:p>
          <a:pPr>
            <a:defRPr sz="10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it-IT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it-IT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595881533326853"/>
          <c:y val="1.989493759411208E-2"/>
          <c:w val="0.74532919144818466"/>
          <c:h val="0.84082267791392384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'[Grafico in Microsoft PowerPoint]benevento'!$B$3</c:f>
              <c:strCache>
                <c:ptCount val="1"/>
                <c:pt idx="0">
                  <c:v>Lavoratori dipendenti Maschi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'[Grafico in Microsoft PowerPoint]benevento'!$A$4:$A$16</c:f>
              <c:strCache>
                <c:ptCount val="13"/>
                <c:pt idx="0">
                  <c:v>1</c:v>
                </c:pt>
                <c:pt idx="1">
                  <c:v>2</c:v>
                </c:pt>
                <c:pt idx="2">
                  <c:v>3-5</c:v>
                </c:pt>
                <c:pt idx="3">
                  <c:v>6-9</c:v>
                </c:pt>
                <c:pt idx="4">
                  <c:v>10-15</c:v>
                </c:pt>
                <c:pt idx="5">
                  <c:v>16-19</c:v>
                </c:pt>
                <c:pt idx="6">
                  <c:v>20-49</c:v>
                </c:pt>
                <c:pt idx="7">
                  <c:v>50-99</c:v>
                </c:pt>
                <c:pt idx="8">
                  <c:v>100-199</c:v>
                </c:pt>
                <c:pt idx="9">
                  <c:v>200-249</c:v>
                </c:pt>
                <c:pt idx="10">
                  <c:v>250-499</c:v>
                </c:pt>
                <c:pt idx="11">
                  <c:v>500-999</c:v>
                </c:pt>
                <c:pt idx="12">
                  <c:v>1000 e più</c:v>
                </c:pt>
              </c:strCache>
            </c:strRef>
          </c:cat>
          <c:val>
            <c:numRef>
              <c:f>'[Grafico in Microsoft PowerPoint]benevento'!$B$4:$B$16</c:f>
              <c:numCache>
                <c:formatCode>#,##0</c:formatCode>
                <c:ptCount val="13"/>
                <c:pt idx="0">
                  <c:v>-462</c:v>
                </c:pt>
                <c:pt idx="1">
                  <c:v>-1374</c:v>
                </c:pt>
                <c:pt idx="2">
                  <c:v>-3698</c:v>
                </c:pt>
                <c:pt idx="3">
                  <c:v>-2907</c:v>
                </c:pt>
                <c:pt idx="4">
                  <c:v>-2668</c:v>
                </c:pt>
                <c:pt idx="5">
                  <c:v>-1005</c:v>
                </c:pt>
                <c:pt idx="6">
                  <c:v>-3369</c:v>
                </c:pt>
                <c:pt idx="7">
                  <c:v>-2021</c:v>
                </c:pt>
                <c:pt idx="8">
                  <c:v>-1828</c:v>
                </c:pt>
                <c:pt idx="9">
                  <c:v>0</c:v>
                </c:pt>
                <c:pt idx="10">
                  <c:v>-121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</c:ser>
        <c:ser>
          <c:idx val="0"/>
          <c:order val="1"/>
          <c:tx>
            <c:strRef>
              <c:f>'[Grafico in Microsoft PowerPoint]benevento'!$D$3</c:f>
              <c:strCache>
                <c:ptCount val="1"/>
                <c:pt idx="0">
                  <c:v>Lavoratori dipendenti femmine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strRef>
              <c:f>'[Grafico in Microsoft PowerPoint]benevento'!$A$4:$A$16</c:f>
              <c:strCache>
                <c:ptCount val="13"/>
                <c:pt idx="0">
                  <c:v>1</c:v>
                </c:pt>
                <c:pt idx="1">
                  <c:v>2</c:v>
                </c:pt>
                <c:pt idx="2">
                  <c:v>3-5</c:v>
                </c:pt>
                <c:pt idx="3">
                  <c:v>6-9</c:v>
                </c:pt>
                <c:pt idx="4">
                  <c:v>10-15</c:v>
                </c:pt>
                <c:pt idx="5">
                  <c:v>16-19</c:v>
                </c:pt>
                <c:pt idx="6">
                  <c:v>20-49</c:v>
                </c:pt>
                <c:pt idx="7">
                  <c:v>50-99</c:v>
                </c:pt>
                <c:pt idx="8">
                  <c:v>100-199</c:v>
                </c:pt>
                <c:pt idx="9">
                  <c:v>200-249</c:v>
                </c:pt>
                <c:pt idx="10">
                  <c:v>250-499</c:v>
                </c:pt>
                <c:pt idx="11">
                  <c:v>500-999</c:v>
                </c:pt>
                <c:pt idx="12">
                  <c:v>1000 e più</c:v>
                </c:pt>
              </c:strCache>
            </c:strRef>
          </c:cat>
          <c:val>
            <c:numRef>
              <c:f>'[Grafico in Microsoft PowerPoint]benevento'!$D$4:$D$16</c:f>
              <c:numCache>
                <c:formatCode>#,##0</c:formatCode>
                <c:ptCount val="13"/>
                <c:pt idx="0">
                  <c:v>324</c:v>
                </c:pt>
                <c:pt idx="1">
                  <c:v>1164</c:v>
                </c:pt>
                <c:pt idx="2">
                  <c:v>2583</c:v>
                </c:pt>
                <c:pt idx="3">
                  <c:v>1530</c:v>
                </c:pt>
                <c:pt idx="4">
                  <c:v>1312</c:v>
                </c:pt>
                <c:pt idx="5">
                  <c:v>496</c:v>
                </c:pt>
                <c:pt idx="6">
                  <c:v>1695</c:v>
                </c:pt>
                <c:pt idx="7">
                  <c:v>785</c:v>
                </c:pt>
                <c:pt idx="8">
                  <c:v>632</c:v>
                </c:pt>
                <c:pt idx="9">
                  <c:v>0</c:v>
                </c:pt>
                <c:pt idx="10">
                  <c:v>142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05768064"/>
        <c:axId val="105769600"/>
      </c:barChart>
      <c:catAx>
        <c:axId val="105768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05769600"/>
        <c:crossesAt val="0"/>
        <c:auto val="1"/>
        <c:lblAlgn val="ctr"/>
        <c:lblOffset val="100"/>
        <c:noMultiLvlLbl val="0"/>
      </c:catAx>
      <c:valAx>
        <c:axId val="105769600"/>
        <c:scaling>
          <c:orientation val="minMax"/>
          <c:max val="5000"/>
          <c:min val="-5000"/>
        </c:scaling>
        <c:delete val="0"/>
        <c:axPos val="b"/>
        <c:numFmt formatCode="#,##0;[Black]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05768064"/>
        <c:crosses val="autoZero"/>
        <c:crossBetween val="between"/>
        <c:majorUnit val="1000"/>
      </c:valAx>
    </c:plotArea>
    <c:legend>
      <c:legendPos val="b"/>
      <c:layout>
        <c:manualLayout>
          <c:xMode val="edge"/>
          <c:yMode val="edge"/>
          <c:x val="6.8595152457794628E-2"/>
          <c:y val="0.93172961512897767"/>
          <c:w val="0.93140484754220543"/>
          <c:h val="4.2977862517647347E-2"/>
        </c:manualLayout>
      </c:layout>
      <c:overlay val="0"/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it-IT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it-IT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140653413813452E-2"/>
          <c:y val="5.1400554097404488E-2"/>
          <c:w val="0.56424203806025452"/>
          <c:h val="0.80175925925925962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'Ateco(divisioni), impresa inter'!$D$37</c:f>
              <c:strCache>
                <c:ptCount val="1"/>
                <c:pt idx="0">
                  <c:v>indipendente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'Ateco(divisioni), impresa inter'!$C$38:$C$40</c:f>
              <c:strCache>
                <c:ptCount val="3"/>
                <c:pt idx="0">
                  <c:v>Italia</c:v>
                </c:pt>
                <c:pt idx="1">
                  <c:v>  Sud</c:v>
                </c:pt>
                <c:pt idx="2">
                  <c:v>    Campania</c:v>
                </c:pt>
              </c:strCache>
            </c:strRef>
          </c:cat>
          <c:val>
            <c:numRef>
              <c:f>'Ateco(divisioni), impresa inter'!$D$38:$D$40</c:f>
              <c:numCache>
                <c:formatCode>0.0</c:formatCode>
                <c:ptCount val="3"/>
                <c:pt idx="0">
                  <c:v>36.575470775701184</c:v>
                </c:pt>
                <c:pt idx="1">
                  <c:v>36.944704484844642</c:v>
                </c:pt>
                <c:pt idx="2">
                  <c:v>36.912552052349788</c:v>
                </c:pt>
              </c:numCache>
            </c:numRef>
          </c:val>
        </c:ser>
        <c:ser>
          <c:idx val="1"/>
          <c:order val="1"/>
          <c:tx>
            <c:strRef>
              <c:f>'Ateco(divisioni), impresa inter'!$E$37</c:f>
              <c:strCache>
                <c:ptCount val="1"/>
                <c:pt idx="0">
                  <c:v>dipendente nel settore pubblico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'Ateco(divisioni), impresa inter'!$C$38:$C$40</c:f>
              <c:strCache>
                <c:ptCount val="3"/>
                <c:pt idx="0">
                  <c:v>Italia</c:v>
                </c:pt>
                <c:pt idx="1">
                  <c:v>  Sud</c:v>
                </c:pt>
                <c:pt idx="2">
                  <c:v>    Campania</c:v>
                </c:pt>
              </c:strCache>
            </c:strRef>
          </c:cat>
          <c:val>
            <c:numRef>
              <c:f>'Ateco(divisioni), impresa inter'!$E$38:$E$40</c:f>
              <c:numCache>
                <c:formatCode>0.0</c:formatCode>
                <c:ptCount val="3"/>
                <c:pt idx="0">
                  <c:v>1.9658578681785535</c:v>
                </c:pt>
                <c:pt idx="1">
                  <c:v>1.8998245710644495</c:v>
                </c:pt>
                <c:pt idx="2">
                  <c:v>2.0629727203195376</c:v>
                </c:pt>
              </c:numCache>
            </c:numRef>
          </c:val>
        </c:ser>
        <c:ser>
          <c:idx val="2"/>
          <c:order val="2"/>
          <c:tx>
            <c:strRef>
              <c:f>'Ateco(divisioni), impresa inter'!$F$37</c:f>
              <c:strCache>
                <c:ptCount val="1"/>
                <c:pt idx="0">
                  <c:v>dipendente nel settore privato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'Ateco(divisioni), impresa inter'!$C$38:$C$40</c:f>
              <c:strCache>
                <c:ptCount val="3"/>
                <c:pt idx="0">
                  <c:v>Italia</c:v>
                </c:pt>
                <c:pt idx="1">
                  <c:v>  Sud</c:v>
                </c:pt>
                <c:pt idx="2">
                  <c:v>    Campania</c:v>
                </c:pt>
              </c:strCache>
            </c:strRef>
          </c:cat>
          <c:val>
            <c:numRef>
              <c:f>'Ateco(divisioni), impresa inter'!$F$38:$F$40</c:f>
              <c:numCache>
                <c:formatCode>0.0</c:formatCode>
                <c:ptCount val="3"/>
                <c:pt idx="0">
                  <c:v>44.337300569507875</c:v>
                </c:pt>
                <c:pt idx="1">
                  <c:v>37.272748727550223</c:v>
                </c:pt>
                <c:pt idx="2">
                  <c:v>33.695929293787728</c:v>
                </c:pt>
              </c:numCache>
            </c:numRef>
          </c:val>
        </c:ser>
        <c:ser>
          <c:idx val="3"/>
          <c:order val="3"/>
          <c:tx>
            <c:strRef>
              <c:f>'Ateco(divisioni), impresa inter'!$G$37</c:f>
              <c:strCache>
                <c:ptCount val="1"/>
                <c:pt idx="0">
                  <c:v>nessuna esperienza precedente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'Ateco(divisioni), impresa inter'!$C$38:$C$40</c:f>
              <c:strCache>
                <c:ptCount val="3"/>
                <c:pt idx="0">
                  <c:v>Italia</c:v>
                </c:pt>
                <c:pt idx="1">
                  <c:v>  Sud</c:v>
                </c:pt>
                <c:pt idx="2">
                  <c:v>    Campania</c:v>
                </c:pt>
              </c:strCache>
            </c:strRef>
          </c:cat>
          <c:val>
            <c:numRef>
              <c:f>'Ateco(divisioni), impresa inter'!$G$38:$G$40</c:f>
              <c:numCache>
                <c:formatCode>0.0</c:formatCode>
                <c:ptCount val="3"/>
                <c:pt idx="0">
                  <c:v>17.121370786612392</c:v>
                </c:pt>
                <c:pt idx="1">
                  <c:v>23.882722216540653</c:v>
                </c:pt>
                <c:pt idx="2">
                  <c:v>27.328545933542948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12354048"/>
        <c:axId val="112355584"/>
      </c:barChart>
      <c:catAx>
        <c:axId val="112354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12355584"/>
        <c:crosses val="autoZero"/>
        <c:auto val="1"/>
        <c:lblAlgn val="ctr"/>
        <c:lblOffset val="100"/>
        <c:noMultiLvlLbl val="0"/>
      </c:catAx>
      <c:valAx>
        <c:axId val="11235558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crossAx val="11235404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69164208406533478"/>
          <c:y val="0.17747302939445736"/>
          <c:w val="0.28078243028610195"/>
          <c:h val="0.5678971801122725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>
          <a:latin typeface="Arial" pitchFamily="34" charset="0"/>
          <a:cs typeface="Arial" pitchFamily="34" charset="0"/>
        </a:defRPr>
      </a:pPr>
      <a:endParaRPr lang="it-IT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4" cy="513120"/>
          </a:xfrm>
          <a:prstGeom prst="rect">
            <a:avLst/>
          </a:prstGeom>
        </p:spPr>
        <p:txBody>
          <a:bodyPr vert="horz" lIns="96108" tIns="48054" rIns="96108" bIns="48054" rtlCol="0"/>
          <a:lstStyle>
            <a:lvl1pPr algn="l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4021282" y="0"/>
            <a:ext cx="3076364" cy="513120"/>
          </a:xfrm>
          <a:prstGeom prst="rect">
            <a:avLst/>
          </a:prstGeom>
        </p:spPr>
        <p:txBody>
          <a:bodyPr vert="horz" wrap="square" lIns="96108" tIns="48054" rIns="96108" bIns="4805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18266CE-B36D-405C-8150-34C2BA885C38}" type="datetime1">
              <a:rPr lang="it-IT"/>
              <a:pPr/>
              <a:t>09/07/2014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719859"/>
            <a:ext cx="3076364" cy="513120"/>
          </a:xfrm>
          <a:prstGeom prst="rect">
            <a:avLst/>
          </a:prstGeom>
        </p:spPr>
        <p:txBody>
          <a:bodyPr vert="horz" lIns="96108" tIns="48054" rIns="96108" bIns="48054" rtlCol="0" anchor="b"/>
          <a:lstStyle>
            <a:lvl1pPr algn="l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4021282" y="9719859"/>
            <a:ext cx="3076364" cy="513120"/>
          </a:xfrm>
          <a:prstGeom prst="rect">
            <a:avLst/>
          </a:prstGeom>
        </p:spPr>
        <p:txBody>
          <a:bodyPr vert="horz" wrap="square" lIns="96108" tIns="48054" rIns="96108" bIns="4805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4A9F2A-3C29-490B-91B7-C9D5FF4E0357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6047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4" cy="51312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 vert="horz" wrap="square" lIns="96108" tIns="48054" rIns="96108" bIns="4805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937" y="0"/>
            <a:ext cx="3076363" cy="51312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 vert="horz" wrap="square" lIns="96108" tIns="48054" rIns="96108" bIns="4805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574" y="4861564"/>
            <a:ext cx="5206153" cy="4605004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 vert="horz" wrap="square" lIns="96108" tIns="48054" rIns="96108" bIns="4805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494"/>
            <a:ext cx="3076364" cy="51312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 vert="horz" wrap="square" lIns="96108" tIns="48054" rIns="96108" bIns="4805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937" y="9721494"/>
            <a:ext cx="3076363" cy="51312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 vert="horz" wrap="square" lIns="96108" tIns="48054" rIns="96108" bIns="4805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3CF3B68-97BF-4D15-AA80-63BB7BB64700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7931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9244163" indent="-38771144"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7301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4603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419057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9207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fld id="{E13CCA4E-CBCA-4B9E-A1B5-114DBE9CA9FA}" type="slidenum">
              <a:rPr lang="it-IT" sz="1200"/>
              <a:pPr/>
              <a:t>1</a:t>
            </a:fld>
            <a:endParaRPr lang="it-IT" sz="120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dirty="0" smtClean="0">
              <a:ea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9244163" indent="-38771144"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7301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4603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419057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9207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fld id="{4161C8ED-10F5-4A00-B085-7924E4CF3465}" type="slidenum">
              <a:rPr lang="it-IT" sz="1200"/>
              <a:pPr/>
              <a:t>9</a:t>
            </a:fld>
            <a:endParaRPr lang="it-IT" sz="120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smtClean="0">
              <a:ea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F3B68-97BF-4D15-AA80-63BB7BB64700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DF8534-CBCC-974D-86B3-9270097AF053}" type="slidenum">
              <a:rPr lang="it-IT" smtClean="0"/>
              <a:pPr/>
              <a:t>34</a:t>
            </a:fld>
            <a:endParaRPr lang="it-IT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9244163" indent="-38771144"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7301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4603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419057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9207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fld id="{BB34DB04-8E31-4E9B-90CE-D163FCC1FAE7}" type="slidenum">
              <a:rPr lang="it-IT" sz="1200"/>
              <a:pPr/>
              <a:t>51</a:t>
            </a:fld>
            <a:endParaRPr lang="it-IT" sz="120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smtClean="0">
              <a:ea typeface="ＭＳ Ｐゴシック" pitchFamily="-8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784165-177F-4882-A5FF-BB59ED77E4BB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735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A58801-307A-4AE5-961E-98452A903E23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9588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2252A2-D6DD-464E-9C68-646341F6B114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1751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21EC2F-6777-4F87-9F3C-527A3381ACDC}" type="slidenum">
              <a:rPr lang="it-IT"/>
              <a:pPr/>
              <a:t>‹N›</a:t>
            </a:fld>
            <a:endParaRPr lang="it-IT"/>
          </a:p>
        </p:txBody>
      </p:sp>
      <p:sp>
        <p:nvSpPr>
          <p:cNvPr id="7" name="Text Box 6"/>
          <p:cNvSpPr txBox="1">
            <a:spLocks noChangeArrowheads="1"/>
          </p:cNvSpPr>
          <p:nvPr userDrawn="1"/>
        </p:nvSpPr>
        <p:spPr bwMode="auto">
          <a:xfrm>
            <a:off x="6011863" y="5826125"/>
            <a:ext cx="2952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1600" dirty="0" smtClean="0">
                <a:solidFill>
                  <a:srgbClr val="CA0A20"/>
                </a:solidFill>
                <a:latin typeface="Courier New" pitchFamily="-84" charset="0"/>
              </a:rPr>
              <a:t>NAPOLI</a:t>
            </a:r>
            <a:r>
              <a:rPr lang="it-IT" sz="1600" baseline="0" dirty="0" smtClean="0">
                <a:solidFill>
                  <a:srgbClr val="CA0A20"/>
                </a:solidFill>
                <a:latin typeface="Courier New" pitchFamily="-84" charset="0"/>
              </a:rPr>
              <a:t> 20</a:t>
            </a:r>
            <a:r>
              <a:rPr lang="it-IT" sz="1600" dirty="0" smtClean="0">
                <a:solidFill>
                  <a:srgbClr val="CA0A20"/>
                </a:solidFill>
                <a:latin typeface="Courier New" pitchFamily="-84" charset="0"/>
              </a:rPr>
              <a:t> MAGGIO 2014</a:t>
            </a:r>
            <a:endParaRPr lang="it-IT" sz="1600" dirty="0">
              <a:solidFill>
                <a:srgbClr val="CA0A20"/>
              </a:solidFill>
              <a:latin typeface="Courier New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261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BBD91C-E68E-4645-A647-E26E3FF1BF6A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560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ACF8C6-E55C-4038-A6A3-A63CD3B9CF11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1208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473A5D-418D-40C7-849E-5CC7EB14C87F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12988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6ADC2A-51CE-4331-9E35-19351239DD93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6190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184232-11DC-4706-A736-5ECC97FB32CD}" type="slidenum">
              <a:rPr lang="it-IT"/>
              <a:pPr/>
              <a:t>‹N›</a:t>
            </a:fld>
            <a:endParaRPr lang="it-IT"/>
          </a:p>
        </p:txBody>
      </p:sp>
      <p:sp>
        <p:nvSpPr>
          <p:cNvPr id="5" name="Text Box 6"/>
          <p:cNvSpPr txBox="1">
            <a:spLocks noChangeArrowheads="1"/>
          </p:cNvSpPr>
          <p:nvPr userDrawn="1"/>
        </p:nvSpPr>
        <p:spPr bwMode="auto">
          <a:xfrm>
            <a:off x="6179418" y="5803294"/>
            <a:ext cx="2952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1600" dirty="0" smtClean="0">
                <a:solidFill>
                  <a:srgbClr val="CA0A20"/>
                </a:solidFill>
                <a:latin typeface="Courier New" pitchFamily="-84" charset="0"/>
              </a:rPr>
              <a:t>NAPOLI</a:t>
            </a:r>
            <a:r>
              <a:rPr lang="it-IT" sz="1600" baseline="0" dirty="0" smtClean="0">
                <a:solidFill>
                  <a:srgbClr val="CA0A20"/>
                </a:solidFill>
                <a:latin typeface="Courier New" pitchFamily="-84" charset="0"/>
              </a:rPr>
              <a:t> 20</a:t>
            </a:r>
            <a:r>
              <a:rPr lang="it-IT" sz="1600" dirty="0" smtClean="0">
                <a:solidFill>
                  <a:srgbClr val="CA0A20"/>
                </a:solidFill>
                <a:latin typeface="Courier New" pitchFamily="-84" charset="0"/>
              </a:rPr>
              <a:t> MAGGIO 2014</a:t>
            </a:r>
            <a:endParaRPr lang="it-IT" sz="1600" dirty="0">
              <a:solidFill>
                <a:srgbClr val="CA0A20"/>
              </a:solidFill>
              <a:latin typeface="Courier New" pitchFamily="-84" charset="0"/>
            </a:endParaRPr>
          </a:p>
        </p:txBody>
      </p:sp>
      <p:sp>
        <p:nvSpPr>
          <p:cNvPr id="6" name="Line 5"/>
          <p:cNvSpPr>
            <a:spLocks noChangeShapeType="1"/>
          </p:cNvSpPr>
          <p:nvPr userDrawn="1"/>
        </p:nvSpPr>
        <p:spPr bwMode="auto">
          <a:xfrm>
            <a:off x="457200" y="5805488"/>
            <a:ext cx="8305800" cy="0"/>
          </a:xfrm>
          <a:prstGeom prst="line">
            <a:avLst/>
          </a:prstGeom>
          <a:noFill/>
          <a:ln w="12700">
            <a:solidFill>
              <a:srgbClr val="CA0A2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7" name="Immagine 15" descr="logo_censimento_istat_payoff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76"/>
          <a:stretch>
            <a:fillRect/>
          </a:stretch>
        </p:blipFill>
        <p:spPr bwMode="auto">
          <a:xfrm>
            <a:off x="457200" y="5911850"/>
            <a:ext cx="28178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4994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D6DD8-CA82-4582-AB7F-D65690A8934F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6545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97DBD3-9C86-40E0-B37C-4312B0982E93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9079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29C6A40-E4F2-48F7-91DF-1E6DDE329885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1.jpeg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5"/>
          <p:cNvSpPr>
            <a:spLocks noChangeShapeType="1"/>
          </p:cNvSpPr>
          <p:nvPr/>
        </p:nvSpPr>
        <p:spPr bwMode="auto">
          <a:xfrm>
            <a:off x="457200" y="5805488"/>
            <a:ext cx="8305800" cy="0"/>
          </a:xfrm>
          <a:prstGeom prst="line">
            <a:avLst/>
          </a:prstGeom>
          <a:noFill/>
          <a:ln w="12700">
            <a:solidFill>
              <a:srgbClr val="CA0A2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6011863" y="5826125"/>
            <a:ext cx="2952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1600" dirty="0" smtClean="0">
                <a:solidFill>
                  <a:srgbClr val="CA0A20"/>
                </a:solidFill>
                <a:latin typeface="Courier New" pitchFamily="-84" charset="0"/>
              </a:rPr>
              <a:t>NAPOLI 20 MAGGIO 2014</a:t>
            </a:r>
            <a:endParaRPr lang="it-IT" sz="1600" dirty="0">
              <a:solidFill>
                <a:srgbClr val="CA0A20"/>
              </a:solidFill>
              <a:latin typeface="Courier New" pitchFamily="-84" charset="0"/>
            </a:endParaRPr>
          </a:p>
        </p:txBody>
      </p:sp>
      <p:sp>
        <p:nvSpPr>
          <p:cNvPr id="15364" name="Text Box 13"/>
          <p:cNvSpPr txBox="1">
            <a:spLocks noChangeArrowheads="1"/>
          </p:cNvSpPr>
          <p:nvPr/>
        </p:nvSpPr>
        <p:spPr bwMode="auto">
          <a:xfrm>
            <a:off x="4343400" y="2525713"/>
            <a:ext cx="43322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r>
              <a:rPr lang="it-IT" b="1">
                <a:solidFill>
                  <a:schemeClr val="bg1"/>
                </a:solidFill>
                <a:latin typeface="Courier" pitchFamily="-84" charset="0"/>
              </a:rPr>
              <a:t>Principali innovazioni e risultati del Censimento</a:t>
            </a:r>
          </a:p>
        </p:txBody>
      </p:sp>
      <p:sp>
        <p:nvSpPr>
          <p:cNvPr id="15365" name="Text Box 15"/>
          <p:cNvSpPr txBox="1">
            <a:spLocks noChangeArrowheads="1"/>
          </p:cNvSpPr>
          <p:nvPr/>
        </p:nvSpPr>
        <p:spPr bwMode="auto">
          <a:xfrm>
            <a:off x="4343400" y="960438"/>
            <a:ext cx="28209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r>
              <a:rPr lang="it-IT" sz="1800">
                <a:solidFill>
                  <a:schemeClr val="bg1"/>
                </a:solidFill>
                <a:latin typeface="Courier" pitchFamily="-84" charset="0"/>
              </a:rPr>
              <a:t>Censimento</a:t>
            </a:r>
          </a:p>
          <a:p>
            <a:r>
              <a:rPr lang="it-IT" sz="1800">
                <a:solidFill>
                  <a:schemeClr val="bg1"/>
                </a:solidFill>
                <a:latin typeface="Courier" pitchFamily="-84" charset="0"/>
              </a:rPr>
              <a:t>dell’industria </a:t>
            </a:r>
          </a:p>
          <a:p>
            <a:r>
              <a:rPr lang="it-IT" sz="1800">
                <a:solidFill>
                  <a:schemeClr val="bg1"/>
                </a:solidFill>
                <a:latin typeface="Courier" pitchFamily="-84" charset="0"/>
              </a:rPr>
              <a:t>e dei servizi 2011</a:t>
            </a:r>
          </a:p>
        </p:txBody>
      </p:sp>
      <p:sp>
        <p:nvSpPr>
          <p:cNvPr id="15366" name="Text Box 16"/>
          <p:cNvSpPr txBox="1">
            <a:spLocks noChangeArrowheads="1"/>
          </p:cNvSpPr>
          <p:nvPr/>
        </p:nvSpPr>
        <p:spPr bwMode="auto">
          <a:xfrm>
            <a:off x="4419600" y="3933825"/>
            <a:ext cx="2362200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r>
              <a:rPr lang="it-IT" sz="1400">
                <a:solidFill>
                  <a:schemeClr val="bg1"/>
                </a:solidFill>
                <a:latin typeface="Courier New" pitchFamily="-84" charset="0"/>
              </a:rPr>
              <a:t>ANDREA MANCINI</a:t>
            </a:r>
          </a:p>
          <a:p>
            <a:pPr>
              <a:spcBef>
                <a:spcPts val="600"/>
              </a:spcBef>
            </a:pPr>
            <a:r>
              <a:rPr lang="it-IT" sz="1100">
                <a:solidFill>
                  <a:schemeClr val="bg1"/>
                </a:solidFill>
                <a:latin typeface="Courier New" pitchFamily="-84" charset="0"/>
              </a:rPr>
              <a:t>Direttore del Dipartimento per i Censimenti e i registri amministrativi e statistici, Istat</a:t>
            </a:r>
          </a:p>
        </p:txBody>
      </p:sp>
      <p:pic>
        <p:nvPicPr>
          <p:cNvPr id="15367" name="Immagine 1" descr="logo_censimento_istat_payof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11850"/>
            <a:ext cx="28178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Rectangle 4"/>
          <p:cNvSpPr>
            <a:spLocks noChangeArrowheads="1"/>
          </p:cNvSpPr>
          <p:nvPr/>
        </p:nvSpPr>
        <p:spPr bwMode="auto">
          <a:xfrm>
            <a:off x="457200" y="620713"/>
            <a:ext cx="8288338" cy="5040312"/>
          </a:xfrm>
          <a:prstGeom prst="rect">
            <a:avLst/>
          </a:prstGeom>
          <a:solidFill>
            <a:srgbClr val="CA0A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it-IT" dirty="0"/>
          </a:p>
        </p:txBody>
      </p:sp>
      <p:sp>
        <p:nvSpPr>
          <p:cNvPr id="15369" name="Text Box 13"/>
          <p:cNvSpPr txBox="1">
            <a:spLocks noChangeArrowheads="1"/>
          </p:cNvSpPr>
          <p:nvPr/>
        </p:nvSpPr>
        <p:spPr bwMode="auto">
          <a:xfrm>
            <a:off x="3851920" y="2924944"/>
            <a:ext cx="46085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r>
              <a:rPr lang="it-IT" b="1" dirty="0" smtClean="0">
                <a:solidFill>
                  <a:schemeClr val="bg1"/>
                </a:solidFill>
              </a:rPr>
              <a:t>Imprese, istituzioni pubbliche e </a:t>
            </a:r>
            <a:r>
              <a:rPr lang="it-IT" b="1" dirty="0">
                <a:solidFill>
                  <a:schemeClr val="bg1"/>
                </a:solidFill>
              </a:rPr>
              <a:t>settore non </a:t>
            </a:r>
            <a:r>
              <a:rPr lang="it-IT" b="1" dirty="0" smtClean="0">
                <a:solidFill>
                  <a:schemeClr val="bg1"/>
                </a:solidFill>
              </a:rPr>
              <a:t>profit </a:t>
            </a:r>
          </a:p>
          <a:p>
            <a:r>
              <a:rPr lang="it-IT" b="1" dirty="0" smtClean="0">
                <a:solidFill>
                  <a:schemeClr val="bg1"/>
                </a:solidFill>
              </a:rPr>
              <a:t>in Campania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5370" name="Text Box 15"/>
          <p:cNvSpPr txBox="1">
            <a:spLocks noChangeArrowheads="1"/>
          </p:cNvSpPr>
          <p:nvPr/>
        </p:nvSpPr>
        <p:spPr bwMode="auto">
          <a:xfrm>
            <a:off x="3851920" y="1144613"/>
            <a:ext cx="410445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r>
              <a:rPr lang="it-IT" sz="1000" dirty="0">
                <a:solidFill>
                  <a:schemeClr val="bg1"/>
                </a:solidFill>
              </a:rPr>
              <a:t>9° Censimento dell’industria e dei servizi</a:t>
            </a:r>
          </a:p>
          <a:p>
            <a:r>
              <a:rPr lang="it-IT" sz="1000" dirty="0">
                <a:solidFill>
                  <a:schemeClr val="bg1"/>
                </a:solidFill>
              </a:rPr>
              <a:t>e Censimento delle Istituzioni non profit</a:t>
            </a:r>
          </a:p>
          <a:p>
            <a:endParaRPr lang="it-IT" sz="1800" dirty="0">
              <a:solidFill>
                <a:schemeClr val="bg1"/>
              </a:solidFill>
            </a:endParaRPr>
          </a:p>
          <a:p>
            <a:r>
              <a:rPr lang="it-IT" sz="1400" dirty="0">
                <a:solidFill>
                  <a:schemeClr val="bg1"/>
                </a:solidFill>
              </a:rPr>
              <a:t>Check-up della Campania </a:t>
            </a:r>
          </a:p>
          <a:p>
            <a:r>
              <a:rPr lang="it-IT" sz="1400" dirty="0">
                <a:solidFill>
                  <a:schemeClr val="bg1"/>
                </a:solidFill>
              </a:rPr>
              <a:t>alla luce dei dati censuari</a:t>
            </a:r>
            <a:endParaRPr lang="it-IT" sz="1400" dirty="0">
              <a:solidFill>
                <a:schemeClr val="bg1"/>
              </a:solidFill>
            </a:endParaRPr>
          </a:p>
        </p:txBody>
      </p:sp>
      <p:sp>
        <p:nvSpPr>
          <p:cNvPr id="15371" name="Text Box 16"/>
          <p:cNvSpPr txBox="1">
            <a:spLocks noChangeArrowheads="1"/>
          </p:cNvSpPr>
          <p:nvPr/>
        </p:nvSpPr>
        <p:spPr bwMode="auto">
          <a:xfrm>
            <a:off x="3923928" y="4393267"/>
            <a:ext cx="3230544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>
              <a:spcBef>
                <a:spcPts val="0"/>
              </a:spcBef>
            </a:pPr>
            <a:r>
              <a:rPr lang="it-IT" sz="1400" dirty="0" smtClean="0">
                <a:solidFill>
                  <a:schemeClr val="bg1"/>
                </a:solidFill>
                <a:latin typeface="+mj-lt"/>
              </a:rPr>
              <a:t>Angela Maria </a:t>
            </a:r>
            <a:r>
              <a:rPr lang="it-IT" sz="1400" dirty="0" smtClean="0">
                <a:solidFill>
                  <a:schemeClr val="bg1"/>
                </a:solidFill>
                <a:latin typeface="+mj-lt"/>
              </a:rPr>
              <a:t>Digrandi</a:t>
            </a:r>
            <a:endParaRPr lang="it-IT" sz="1100" dirty="0" smtClean="0">
              <a:solidFill>
                <a:schemeClr val="bg1"/>
              </a:solidFill>
              <a:latin typeface="Courier New" pitchFamily="-84" charset="0"/>
            </a:endParaRPr>
          </a:p>
          <a:p>
            <a:pPr>
              <a:spcBef>
                <a:spcPts val="600"/>
              </a:spcBef>
            </a:pPr>
            <a:r>
              <a:rPr lang="it-IT" sz="1100" dirty="0" smtClean="0">
                <a:solidFill>
                  <a:schemeClr val="bg1"/>
                </a:solidFill>
                <a:latin typeface="Courier New" pitchFamily="-84" charset="0"/>
              </a:rPr>
              <a:t>Dirigente dell’Ufficio </a:t>
            </a:r>
            <a:r>
              <a:rPr lang="it-IT" sz="1100" dirty="0">
                <a:solidFill>
                  <a:schemeClr val="bg1"/>
                </a:solidFill>
                <a:latin typeface="Courier New" pitchFamily="-84" charset="0"/>
              </a:rPr>
              <a:t>territoriale </a:t>
            </a:r>
            <a:r>
              <a:rPr lang="it-IT" sz="1100" dirty="0" smtClean="0">
                <a:solidFill>
                  <a:schemeClr val="bg1"/>
                </a:solidFill>
                <a:latin typeface="Courier New" pitchFamily="-84" charset="0"/>
              </a:rPr>
              <a:t>per </a:t>
            </a:r>
            <a:r>
              <a:rPr lang="it-IT" sz="1100" dirty="0">
                <a:solidFill>
                  <a:schemeClr val="bg1"/>
                </a:solidFill>
                <a:latin typeface="Courier New" pitchFamily="-84" charset="0"/>
              </a:rPr>
              <a:t>la </a:t>
            </a:r>
            <a:r>
              <a:rPr lang="it-IT" sz="1100" dirty="0" smtClean="0">
                <a:solidFill>
                  <a:schemeClr val="bg1"/>
                </a:solidFill>
                <a:latin typeface="Courier New" pitchFamily="-84" charset="0"/>
              </a:rPr>
              <a:t>Campania </a:t>
            </a:r>
            <a:endParaRPr lang="it-IT" sz="1100" dirty="0" smtClean="0">
              <a:solidFill>
                <a:schemeClr val="bg1"/>
              </a:solidFill>
              <a:latin typeface="Courier New" pitchFamily="-84" charset="0"/>
            </a:endParaRPr>
          </a:p>
          <a:p>
            <a:pPr>
              <a:spcBef>
                <a:spcPts val="600"/>
              </a:spcBef>
            </a:pPr>
            <a:r>
              <a:rPr lang="it-IT" sz="1200" dirty="0" smtClean="0">
                <a:solidFill>
                  <a:schemeClr val="bg1"/>
                </a:solidFill>
                <a:latin typeface="Courier New" pitchFamily="-84" charset="0"/>
              </a:rPr>
              <a:t>Istat</a:t>
            </a:r>
            <a:endParaRPr lang="it-IT" sz="1200" dirty="0">
              <a:solidFill>
                <a:schemeClr val="bg1"/>
              </a:solidFill>
              <a:latin typeface="Courier New" pitchFamily="-8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5985788" y="44625"/>
            <a:ext cx="2592288" cy="3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endParaRPr lang="it-IT" sz="8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10</a:t>
            </a:fld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683568" y="813158"/>
            <a:ext cx="3448380" cy="416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15000"/>
              </a:lnSpc>
              <a:buClr>
                <a:srgbClr val="CC0000"/>
              </a:buClr>
              <a:tabLst>
                <a:tab pos="266700" algn="l"/>
              </a:tabLst>
              <a:defRPr/>
            </a:pPr>
            <a:r>
              <a:rPr lang="it-IT" sz="20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Composizione percentuale</a:t>
            </a:r>
            <a:endParaRPr lang="it-IT" sz="2000" b="1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467544" y="44625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</a:rPr>
              <a:t>Imprese: dimensione per provincia </a:t>
            </a:r>
            <a:endParaRPr lang="it-IT" b="1" dirty="0">
              <a:solidFill>
                <a:srgbClr val="CC0000"/>
              </a:solidFill>
            </a:endParaRPr>
          </a:p>
        </p:txBody>
      </p:sp>
      <p:pic>
        <p:nvPicPr>
          <p:cNvPr id="7" name="Grafico 1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93" y="1484784"/>
            <a:ext cx="410841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Grafico 8"/>
          <p:cNvGraphicFramePr/>
          <p:nvPr>
            <p:extLst>
              <p:ext uri="{D42A27DB-BD31-4B8C-83A1-F6EECF244321}">
                <p14:modId xmlns:p14="http://schemas.microsoft.com/office/powerpoint/2010/main" val="3316315848"/>
              </p:ext>
            </p:extLst>
          </p:nvPr>
        </p:nvGraphicFramePr>
        <p:xfrm>
          <a:off x="4608006" y="1484784"/>
          <a:ext cx="4302558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CasellaDiTesto 1"/>
          <p:cNvSpPr txBox="1"/>
          <p:nvPr/>
        </p:nvSpPr>
        <p:spPr>
          <a:xfrm>
            <a:off x="5868144" y="81315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 smtClean="0"/>
              <a:t>Variazione percentuale</a:t>
            </a:r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81633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11</a:t>
            </a:fld>
            <a:endParaRPr lang="it-IT"/>
          </a:p>
        </p:txBody>
      </p:sp>
      <p:pic>
        <p:nvPicPr>
          <p:cNvPr id="8" name="Immagin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358" y="1161277"/>
            <a:ext cx="5169103" cy="464398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4572000" y="8405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600" b="1" dirty="0">
                <a:solidFill>
                  <a:srgbClr val="C00000"/>
                </a:solidFill>
              </a:rPr>
              <a:t>Unità locali (UL), addetti delle unità locali e numero medio di </a:t>
            </a:r>
            <a:r>
              <a:rPr lang="it-IT" sz="1600" b="1" dirty="0" smtClean="0">
                <a:solidFill>
                  <a:srgbClr val="C00000"/>
                </a:solidFill>
              </a:rPr>
              <a:t>addetti per </a:t>
            </a:r>
            <a:r>
              <a:rPr lang="it-IT" sz="1600" b="1" dirty="0">
                <a:solidFill>
                  <a:srgbClr val="C00000"/>
                </a:solidFill>
              </a:rPr>
              <a:t>forma </a:t>
            </a:r>
            <a:r>
              <a:rPr lang="it-IT" sz="1600" b="1" dirty="0" smtClean="0">
                <a:solidFill>
                  <a:srgbClr val="C00000"/>
                </a:solidFill>
              </a:rPr>
              <a:t>giuridica</a:t>
            </a:r>
            <a:endParaRPr lang="it-IT" sz="1600" dirty="0">
              <a:solidFill>
                <a:srgbClr val="C00000"/>
              </a:solidFill>
            </a:endParaRPr>
          </a:p>
        </p:txBody>
      </p:sp>
      <p:pic>
        <p:nvPicPr>
          <p:cNvPr id="10" name="Immagin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53664"/>
            <a:ext cx="3024336" cy="2487303"/>
          </a:xfrm>
          <a:prstGeom prst="rect">
            <a:avLst/>
          </a:prstGeom>
          <a:noFill/>
        </p:spPr>
      </p:pic>
      <p:pic>
        <p:nvPicPr>
          <p:cNvPr id="11" name="Immagine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27" y="3395961"/>
            <a:ext cx="3020641" cy="2230239"/>
          </a:xfrm>
          <a:prstGeom prst="rect">
            <a:avLst/>
          </a:prstGeom>
          <a:noFill/>
        </p:spPr>
      </p:pic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05669" y="84059"/>
            <a:ext cx="3286211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15000"/>
              </a:lnSpc>
              <a:spcBef>
                <a:spcPts val="1400"/>
              </a:spcBef>
              <a:spcAft>
                <a:spcPts val="1000"/>
              </a:spcAft>
            </a:pPr>
            <a:r>
              <a:rPr lang="it-IT" b="1" dirty="0" smtClean="0">
                <a:solidFill>
                  <a:srgbClr val="CC0000"/>
                </a:solidFill>
                <a:effectLst/>
                <a:latin typeface="Arial Narrow"/>
                <a:ea typeface="Calibri"/>
                <a:cs typeface="Times New Roman"/>
              </a:rPr>
              <a:t>Imprese per forma giuridica</a:t>
            </a:r>
            <a:endParaRPr lang="it-IT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89681" y="2736364"/>
            <a:ext cx="855774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15000"/>
              </a:lnSpc>
              <a:spcBef>
                <a:spcPts val="1400"/>
              </a:spcBef>
              <a:spcAft>
                <a:spcPts val="1000"/>
              </a:spcAft>
            </a:pPr>
            <a:r>
              <a:rPr lang="it-IT" sz="1600" b="1" dirty="0">
                <a:solidFill>
                  <a:srgbClr val="CC0000"/>
                </a:solidFill>
                <a:effectLst/>
                <a:latin typeface="Arial Narrow"/>
                <a:ea typeface="Calibri"/>
                <a:cs typeface="Times New Roman"/>
              </a:rPr>
              <a:t>Addetti</a:t>
            </a:r>
            <a:endParaRPr lang="it-IT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300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5985788" y="44625"/>
            <a:ext cx="2592288" cy="3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endParaRPr lang="it-IT" sz="8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12</a:t>
            </a:fld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467544" y="44625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</a:rPr>
              <a:t>Addetti alle unità locali: </a:t>
            </a:r>
            <a:r>
              <a:rPr lang="it-IT" b="1" dirty="0">
                <a:solidFill>
                  <a:srgbClr val="CC0000"/>
                </a:solidFill>
              </a:rPr>
              <a:t>d</a:t>
            </a:r>
            <a:r>
              <a:rPr lang="it-IT" b="1" dirty="0" smtClean="0">
                <a:solidFill>
                  <a:srgbClr val="CC0000"/>
                </a:solidFill>
              </a:rPr>
              <a:t>imensione per provincia </a:t>
            </a:r>
            <a:endParaRPr lang="it-IT" b="1" dirty="0">
              <a:solidFill>
                <a:srgbClr val="CC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620688"/>
            <a:ext cx="8016875" cy="49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517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5940151" y="476672"/>
            <a:ext cx="3024337" cy="50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Dinamica occupazionale: addetti alle unità locali</a:t>
            </a:r>
          </a:p>
          <a:p>
            <a:pPr>
              <a:tabLst>
                <a:tab pos="266700" algn="l"/>
              </a:tabLst>
            </a:pPr>
            <a:r>
              <a:rPr lang="it-IT" sz="1200" b="1" dirty="0" smtClean="0">
                <a:solidFill>
                  <a:srgbClr val="CC0000"/>
                </a:solidFill>
                <a:cs typeface="Arial" charset="0"/>
              </a:rPr>
              <a:t>(Variazioni percentuali 2011-2001)</a:t>
            </a:r>
            <a:endParaRPr lang="it-IT" sz="12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5926249" y="1700808"/>
            <a:ext cx="3052140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+9,3 addetti delle UL 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13</a:t>
            </a:fld>
            <a:endParaRPr lang="it-IT" dirty="0"/>
          </a:p>
        </p:txBody>
      </p:sp>
      <p:pic>
        <p:nvPicPr>
          <p:cNvPr id="9" name="Immagine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051"/>
            <a:ext cx="5551170" cy="5311775"/>
          </a:xfrm>
          <a:prstGeom prst="round2DiagRect">
            <a:avLst>
              <a:gd name="adj1" fmla="val 16667"/>
              <a:gd name="adj2" fmla="val 1322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6084169" y="2832938"/>
            <a:ext cx="2556282" cy="2209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2000" spc="-1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Il 38,8% dei comuni presenta dinamiche negative (19,7% degli addetti)</a:t>
            </a:r>
          </a:p>
        </p:txBody>
      </p:sp>
    </p:spTree>
    <p:extLst>
      <p:ext uri="{BB962C8B-B14F-4D97-AF65-F5344CB8AC3E}">
        <p14:creationId xmlns:p14="http://schemas.microsoft.com/office/powerpoint/2010/main" val="165529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499819" y="6237312"/>
            <a:ext cx="1905000" cy="457200"/>
          </a:xfrm>
        </p:spPr>
        <p:txBody>
          <a:bodyPr/>
          <a:lstStyle/>
          <a:p>
            <a:fld id="{8A184232-11DC-4706-A736-5ECC97FB32CD}" type="slidenum">
              <a:rPr lang="it-IT" smtClean="0"/>
              <a:pPr/>
              <a:t>14</a:t>
            </a:fld>
            <a:endParaRPr lang="it-IT"/>
          </a:p>
        </p:txBody>
      </p:sp>
      <p:pic>
        <p:nvPicPr>
          <p:cNvPr id="2050" name="Picture 2" descr="E:\14 censind evento\cartogrammi\3,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120" y="792088"/>
            <a:ext cx="6696744" cy="4896544"/>
          </a:xfrm>
          <a:prstGeom prst="round2DiagRect">
            <a:avLst>
              <a:gd name="adj1" fmla="val 16667"/>
              <a:gd name="adj2" fmla="val 1322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179512" y="0"/>
            <a:ext cx="4392488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Rilevanza addetti del comparto imprese</a:t>
            </a: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5800663" y="2263180"/>
            <a:ext cx="2295201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600" b="1" dirty="0" smtClean="0">
                <a:solidFill>
                  <a:srgbClr val="CC0000"/>
                </a:solidFill>
                <a:cs typeface="Arial" charset="0"/>
              </a:rPr>
              <a:t>Comuni con incremento &gt;20%</a:t>
            </a:r>
          </a:p>
          <a:p>
            <a:pPr>
              <a:tabLst>
                <a:tab pos="266700" algn="l"/>
              </a:tabLst>
            </a:pPr>
            <a:r>
              <a:rPr lang="it-IT" sz="1600" b="1" dirty="0" smtClean="0">
                <a:solidFill>
                  <a:srgbClr val="CC0000"/>
                </a:solidFill>
                <a:cs typeface="Arial" charset="0"/>
              </a:rPr>
              <a:t> (Incidenze percentuali)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04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224886"/>
              </p:ext>
            </p:extLst>
          </p:nvPr>
        </p:nvGraphicFramePr>
        <p:xfrm>
          <a:off x="5796136" y="836712"/>
          <a:ext cx="3168352" cy="3793959"/>
        </p:xfrm>
        <a:graphic>
          <a:graphicData uri="http://schemas.openxmlformats.org/drawingml/2006/table">
            <a:tbl>
              <a:tblPr/>
              <a:tblGrid>
                <a:gridCol w="1728192"/>
                <a:gridCol w="504056"/>
                <a:gridCol w="936104"/>
              </a:tblGrid>
              <a:tr h="677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COMUNI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Peso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%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Rilevanza </a:t>
                      </a: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di comparto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incidenza %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</a:tr>
              <a:tr h="225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1° - Napoli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23,2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C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73,8</a:t>
                      </a:r>
                      <a:endParaRPr lang="it-IT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2° - Salerno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3,6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72,7</a:t>
                      </a:r>
                      <a:endParaRPr lang="it-IT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25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3° - Caserta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1,8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65,9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4° - Avellino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1,7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70,1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98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5° - </a:t>
                      </a:r>
                      <a:r>
                        <a:rPr lang="it-IT" sz="1400" dirty="0" err="1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Pomigliano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 d'Arco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1,6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89,6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6° - Nola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1,6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83,3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25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7° - Pozzuoli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1,5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79,2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8° - Benevento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1,5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66,2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25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9° - Casoria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1,4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84,6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5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10° - </a:t>
                      </a:r>
                      <a:r>
                        <a:rPr lang="it-IT" sz="1400" dirty="0" err="1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Giugliano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 in </a:t>
                      </a:r>
                      <a:r>
                        <a:rPr lang="it-IT" sz="1400" dirty="0" err="1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Camp</a:t>
                      </a:r>
                      <a:r>
                        <a:rPr lang="it-IT" sz="14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.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1,3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79,9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25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…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…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…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5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Campania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100,0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78,4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5940151" y="116633"/>
            <a:ext cx="302433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200" b="1" dirty="0" smtClean="0">
                <a:solidFill>
                  <a:srgbClr val="CC0000"/>
                </a:solidFill>
                <a:cs typeface="Arial" charset="0"/>
              </a:rPr>
              <a:t>(Incidenze percentuali)</a:t>
            </a:r>
            <a:endParaRPr lang="it-IT" sz="12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5796136" y="4797152"/>
            <a:ext cx="3183995" cy="865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115000"/>
              </a:lnSpc>
              <a:buClr>
                <a:srgbClr val="CC0000"/>
              </a:buClr>
              <a:tabLst>
                <a:tab pos="266700" algn="l"/>
              </a:tabLst>
              <a:defRPr/>
            </a:pPr>
            <a:r>
              <a:rPr lang="it-IT" sz="1400" b="1" dirty="0" smtClean="0">
                <a:latin typeface="Arial" pitchFamily="34" charset="0"/>
                <a:ea typeface="ＭＳ Ｐゴシック" pitchFamily="34" charset="-128"/>
              </a:rPr>
              <a:t>Il </a:t>
            </a:r>
            <a:r>
              <a:rPr lang="it-IT" sz="1400" b="1" dirty="0">
                <a:latin typeface="Arial" pitchFamily="34" charset="0"/>
                <a:ea typeface="ＭＳ Ｐゴシック" pitchFamily="34" charset="-128"/>
              </a:rPr>
              <a:t>comune mediano ha una incidenza di addetti del comparto imprese </a:t>
            </a:r>
            <a:r>
              <a:rPr lang="it-IT" sz="1400" b="1" dirty="0" smtClean="0">
                <a:latin typeface="Arial" pitchFamily="34" charset="0"/>
                <a:ea typeface="ＭＳ Ｐゴシック" pitchFamily="34" charset="-128"/>
              </a:rPr>
              <a:t>dell’81,7 % (78,4% il dato regionale)</a:t>
            </a:r>
            <a:endParaRPr lang="it-IT" sz="1400" b="1" dirty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499819" y="6237312"/>
            <a:ext cx="1905000" cy="457200"/>
          </a:xfrm>
        </p:spPr>
        <p:txBody>
          <a:bodyPr/>
          <a:lstStyle/>
          <a:p>
            <a:fld id="{8A184232-11DC-4706-A736-5ECC97FB32CD}" type="slidenum">
              <a:rPr lang="it-IT" smtClean="0"/>
              <a:pPr/>
              <a:t>15</a:t>
            </a:fld>
            <a:endParaRPr lang="it-IT" dirty="0"/>
          </a:p>
        </p:txBody>
      </p:sp>
      <p:pic>
        <p:nvPicPr>
          <p:cNvPr id="7" name="Immagin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5112568" cy="4859306"/>
          </a:xfrm>
          <a:prstGeom prst="round2DiagRect">
            <a:avLst>
              <a:gd name="adj1" fmla="val 16667"/>
              <a:gd name="adj2" fmla="val 1322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179512" y="0"/>
            <a:ext cx="539927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Rilevanza addetti del comparto imprese</a:t>
            </a:r>
          </a:p>
        </p:txBody>
      </p:sp>
    </p:spTree>
    <p:extLst>
      <p:ext uri="{BB962C8B-B14F-4D97-AF65-F5344CB8AC3E}">
        <p14:creationId xmlns:p14="http://schemas.microsoft.com/office/powerpoint/2010/main" val="376305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11663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sz="2000" b="1" dirty="0" smtClean="0">
                <a:solidFill>
                  <a:srgbClr val="CC0000"/>
                </a:solidFill>
                <a:cs typeface="Arial" charset="0"/>
              </a:rPr>
              <a:t>Dinamica dei  settori di attività</a:t>
            </a:r>
            <a:endParaRPr lang="it-IT" sz="20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3" name="Segnaposto numero diapositiva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16</a:t>
            </a:fld>
            <a:endParaRPr lang="it-IT"/>
          </a:p>
        </p:txBody>
      </p:sp>
      <p:graphicFrame>
        <p:nvGraphicFramePr>
          <p:cNvPr id="9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969839"/>
              </p:ext>
            </p:extLst>
          </p:nvPr>
        </p:nvGraphicFramePr>
        <p:xfrm>
          <a:off x="746211" y="625317"/>
          <a:ext cx="7524329" cy="5117592"/>
        </p:xfrm>
        <a:graphic>
          <a:graphicData uri="http://schemas.openxmlformats.org/drawingml/2006/table">
            <a:tbl>
              <a:tblPr/>
              <a:tblGrid>
                <a:gridCol w="3056757"/>
                <a:gridCol w="1410811"/>
                <a:gridCol w="1483306"/>
                <a:gridCol w="1573455"/>
              </a:tblGrid>
              <a:tr h="6312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0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U.L. </a:t>
                      </a:r>
                      <a:r>
                        <a:rPr lang="it-IT" sz="2000" b="1" dirty="0" err="1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var</a:t>
                      </a:r>
                      <a:r>
                        <a:rPr lang="it-IT" sz="20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.%</a:t>
                      </a:r>
                      <a:endParaRPr lang="it-IT" sz="20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0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Addetti U.L. </a:t>
                      </a:r>
                      <a:r>
                        <a:rPr lang="it-IT" sz="2000" b="1" dirty="0" err="1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var</a:t>
                      </a:r>
                      <a:r>
                        <a:rPr lang="it-IT" sz="20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.%</a:t>
                      </a:r>
                      <a:endParaRPr lang="it-IT" sz="20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0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Addetti per U.L. </a:t>
                      </a:r>
                      <a:r>
                        <a:rPr lang="it-IT" sz="2000" b="1" dirty="0" err="1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var</a:t>
                      </a:r>
                      <a:r>
                        <a:rPr lang="it-IT" sz="20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.%</a:t>
                      </a:r>
                      <a:endParaRPr lang="it-IT" sz="20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/>
                    </a:solidFill>
                  </a:tcPr>
                </a:tc>
              </a:tr>
              <a:tr h="284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Industria e costruzioni</a:t>
                      </a:r>
                      <a:endParaRPr lang="it-IT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+1,1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-12,9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-13,9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84047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di cui alimentare </a:t>
                      </a:r>
                      <a:endParaRPr lang="it-IT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-8,6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-4,9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+4,0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84047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di cui settore moda </a:t>
                      </a:r>
                      <a:endParaRPr lang="it-IT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-24,8</a:t>
                      </a: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-37,2</a:t>
                      </a:r>
                      <a:endParaRPr lang="it-IT" sz="18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-16,6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56809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di</a:t>
                      </a:r>
                      <a:r>
                        <a:rPr lang="it-IT" sz="1800" b="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cui fabbricazione di mezzi di trasporto </a:t>
                      </a:r>
                      <a:endParaRPr lang="it-IT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+99,0</a:t>
                      </a: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+18,5</a:t>
                      </a:r>
                      <a:endParaRPr lang="it-IT" sz="18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-40,4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84047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di cui costruzioni</a:t>
                      </a:r>
                      <a:endParaRPr lang="it-IT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+20,2 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+0,2</a:t>
                      </a:r>
                      <a:endParaRPr lang="it-IT" sz="18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-16,6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568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Commercio, alberghi e ristorazione</a:t>
                      </a:r>
                      <a:endParaRPr lang="it-IT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+8,0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+24,7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+15,4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09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di cui</a:t>
                      </a:r>
                      <a:r>
                        <a:rPr lang="it-IT" sz="18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servizi di alloggio e di ristorazione</a:t>
                      </a:r>
                      <a:endParaRPr lang="it-IT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+45,4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+42,6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-1,9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Servizi alle imprese</a:t>
                      </a:r>
                      <a:endParaRPr lang="it-IT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+33,8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+17,9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-11,9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84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Istruzione</a:t>
                      </a:r>
                      <a:endParaRPr lang="it-IT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+7,3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+43,7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+34,0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Sanità e assistenza sociale</a:t>
                      </a:r>
                      <a:endParaRPr lang="it-IT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+19,0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+19,6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+0,5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84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Altri servizi</a:t>
                      </a:r>
                      <a:endParaRPr lang="it-IT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+6,8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+20,1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+12,4</a:t>
                      </a:r>
                      <a:endParaRPr lang="it-IT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Ovale 4"/>
          <p:cNvSpPr/>
          <p:nvPr/>
        </p:nvSpPr>
        <p:spPr bwMode="auto">
          <a:xfrm>
            <a:off x="6010345" y="2005033"/>
            <a:ext cx="864096" cy="245760"/>
          </a:xfrm>
          <a:prstGeom prst="ellipse">
            <a:avLst/>
          </a:prstGeom>
          <a:noFill/>
          <a:ln w="9525" cap="flat" cmpd="sng" algn="ctr">
            <a:solidFill>
              <a:srgbClr val="0066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Ovale 5"/>
          <p:cNvSpPr/>
          <p:nvPr/>
        </p:nvSpPr>
        <p:spPr bwMode="auto">
          <a:xfrm>
            <a:off x="4535488" y="2564904"/>
            <a:ext cx="864096" cy="308998"/>
          </a:xfrm>
          <a:prstGeom prst="ellipse">
            <a:avLst/>
          </a:prstGeom>
          <a:noFill/>
          <a:ln w="9525" cap="flat" cmpd="sng" algn="ctr">
            <a:solidFill>
              <a:srgbClr val="0066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345" y="4797152"/>
            <a:ext cx="864096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vale 7"/>
          <p:cNvSpPr/>
          <p:nvPr/>
        </p:nvSpPr>
        <p:spPr bwMode="auto">
          <a:xfrm>
            <a:off x="5976101" y="3469795"/>
            <a:ext cx="864096" cy="432048"/>
          </a:xfrm>
          <a:prstGeom prst="ellipse">
            <a:avLst/>
          </a:prstGeom>
          <a:noFill/>
          <a:ln w="9525" cap="flat" cmpd="sng" algn="ctr">
            <a:solidFill>
              <a:srgbClr val="0066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4535488" y="2005033"/>
            <a:ext cx="864096" cy="245760"/>
          </a:xfrm>
          <a:prstGeom prst="ellipse">
            <a:avLst/>
          </a:prstGeom>
          <a:noFill/>
          <a:ln w="9525" cap="flat" cmpd="sng" algn="ctr">
            <a:solidFill>
              <a:srgbClr val="0066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7524328" y="2873902"/>
            <a:ext cx="864096" cy="432048"/>
          </a:xfrm>
          <a:prstGeom prst="ellipse">
            <a:avLst/>
          </a:prstGeom>
          <a:noFill/>
          <a:ln w="9525" cap="flat" cmpd="sng" algn="ctr">
            <a:solidFill>
              <a:srgbClr val="0066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66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499819" y="6237312"/>
            <a:ext cx="1905000" cy="457200"/>
          </a:xfrm>
        </p:spPr>
        <p:txBody>
          <a:bodyPr/>
          <a:lstStyle/>
          <a:p>
            <a:fld id="{8A184232-11DC-4706-A736-5ECC97FB32CD}" type="slidenum">
              <a:rPr lang="it-IT" smtClean="0"/>
              <a:pPr/>
              <a:t>17</a:t>
            </a:fld>
            <a:endParaRPr lang="it-IT"/>
          </a:p>
        </p:txBody>
      </p:sp>
      <p:pic>
        <p:nvPicPr>
          <p:cNvPr id="1026" name="Picture 2" descr="G:\14 censind evento\cartogrammi\specagri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1070" y="563688"/>
            <a:ext cx="6891289" cy="5230690"/>
          </a:xfrm>
          <a:prstGeom prst="rect">
            <a:avLst/>
          </a:prstGeom>
          <a:noFill/>
        </p:spPr>
      </p:pic>
      <p:sp>
        <p:nvSpPr>
          <p:cNvPr id="13" name="Rettangolo 12"/>
          <p:cNvSpPr/>
          <p:nvPr/>
        </p:nvSpPr>
        <p:spPr>
          <a:xfrm>
            <a:off x="0" y="125343"/>
            <a:ext cx="70562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Specializzazioni: il settore dell’industria </a:t>
            </a:r>
            <a:r>
              <a:rPr lang="it-IT" sz="2000" b="1" dirty="0" smtClean="0">
                <a:solidFill>
                  <a:srgbClr val="CC0000"/>
                </a:solidFill>
                <a:cs typeface="Arial" charset="0"/>
              </a:rPr>
              <a:t>agroalimentare</a:t>
            </a:r>
            <a:endParaRPr lang="it-IT" sz="2000" b="1" dirty="0">
              <a:solidFill>
                <a:srgbClr val="CC0000"/>
              </a:solidFill>
              <a:cs typeface="Arial" charset="0"/>
            </a:endParaRPr>
          </a:p>
          <a:p>
            <a:pPr>
              <a:tabLst>
                <a:tab pos="266700" algn="l"/>
              </a:tabLst>
            </a:pPr>
            <a:r>
              <a:rPr lang="it-IT" sz="1800" b="1" dirty="0">
                <a:solidFill>
                  <a:srgbClr val="CC0000"/>
                </a:solidFill>
                <a:cs typeface="Arial" charset="0"/>
              </a:rPr>
              <a:t>(</a:t>
            </a: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Indici di localizzazione)</a:t>
            </a:r>
            <a:endParaRPr lang="it-IT" sz="18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012160" y="2836513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b="1" dirty="0" smtClean="0">
                <a:solidFill>
                  <a:srgbClr val="FF0000"/>
                </a:solidFill>
              </a:rPr>
              <a:t>AGROALIMENTARE</a:t>
            </a:r>
          </a:p>
          <a:p>
            <a:r>
              <a:rPr lang="it-IT" sz="1800" b="1" dirty="0" err="1" smtClean="0">
                <a:solidFill>
                  <a:srgbClr val="FF0000"/>
                </a:solidFill>
              </a:rPr>
              <a:t>Var</a:t>
            </a:r>
            <a:r>
              <a:rPr lang="it-IT" sz="1800" b="1" dirty="0" smtClean="0">
                <a:solidFill>
                  <a:srgbClr val="FF0000"/>
                </a:solidFill>
              </a:rPr>
              <a:t>.% 2001-2011</a:t>
            </a:r>
            <a:endParaRPr lang="it-IT" sz="1800" b="1" dirty="0">
              <a:solidFill>
                <a:srgbClr val="FF0000"/>
              </a:solidFill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6012160" y="3573016"/>
            <a:ext cx="29523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-</a:t>
            </a:r>
            <a:r>
              <a:rPr lang="it-IT" sz="1600" dirty="0" smtClean="0"/>
              <a:t>9,5%  industria   alimentare</a:t>
            </a:r>
          </a:p>
          <a:p>
            <a:r>
              <a:rPr lang="it-IT" sz="1600" dirty="0" smtClean="0"/>
              <a:t>+ 17,8% industria delle bevande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123604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499819" y="6237312"/>
            <a:ext cx="1905000" cy="457200"/>
          </a:xfrm>
        </p:spPr>
        <p:txBody>
          <a:bodyPr/>
          <a:lstStyle/>
          <a:p>
            <a:fld id="{8A184232-11DC-4706-A736-5ECC97FB32CD}" type="slidenum">
              <a:rPr lang="it-IT" smtClean="0"/>
              <a:pPr/>
              <a:t>18</a:t>
            </a:fld>
            <a:endParaRPr lang="it-IT"/>
          </a:p>
        </p:txBody>
      </p:sp>
      <p:pic>
        <p:nvPicPr>
          <p:cNvPr id="2" name="Picture 2" descr="E:\14 censind evento\cartogrammi\sp_c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2" t="13802" r="25053" b="3906"/>
          <a:stretch/>
        </p:blipFill>
        <p:spPr bwMode="auto">
          <a:xfrm>
            <a:off x="107504" y="1411356"/>
            <a:ext cx="2868544" cy="2809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ttangolo 9"/>
          <p:cNvSpPr/>
          <p:nvPr/>
        </p:nvSpPr>
        <p:spPr>
          <a:xfrm>
            <a:off x="395536" y="0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sz="2000" b="1" dirty="0" smtClean="0">
                <a:solidFill>
                  <a:srgbClr val="CC0000"/>
                </a:solidFill>
                <a:cs typeface="Arial" charset="0"/>
              </a:rPr>
              <a:t>Specializzazioni: il settore MODA  </a:t>
            </a: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(Indici di localizzazione</a:t>
            </a:r>
            <a:r>
              <a:rPr lang="it-IT" sz="1400" b="1" dirty="0">
                <a:solidFill>
                  <a:srgbClr val="CC0000"/>
                </a:solidFill>
                <a:cs typeface="Arial" charset="0"/>
              </a:rPr>
              <a:t> </a:t>
            </a: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e </a:t>
            </a:r>
            <a:r>
              <a:rPr lang="it-IT" sz="1400" b="1" dirty="0" err="1" smtClean="0">
                <a:solidFill>
                  <a:srgbClr val="CC0000"/>
                </a:solidFill>
                <a:cs typeface="Arial" charset="0"/>
              </a:rPr>
              <a:t>var</a:t>
            </a: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.%)</a:t>
            </a:r>
            <a:endParaRPr lang="it-IT" sz="14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51520" y="102972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CC0000"/>
                </a:solidFill>
              </a:rPr>
              <a:t>Tessile</a:t>
            </a:r>
            <a:endParaRPr lang="it-IT" dirty="0">
              <a:solidFill>
                <a:srgbClr val="CC0000"/>
              </a:solidFill>
            </a:endParaRPr>
          </a:p>
        </p:txBody>
      </p:sp>
      <p:pic>
        <p:nvPicPr>
          <p:cNvPr id="8" name="Picture 2" descr="G:\14 censind evento\cartogrammi\c14.jpg"/>
          <p:cNvPicPr>
            <a:picLocks noChangeAspect="1" noChangeArrowheads="1"/>
          </p:cNvPicPr>
          <p:nvPr/>
        </p:nvPicPr>
        <p:blipFill rotWithShape="1">
          <a:blip r:embed="rId3"/>
          <a:srcRect l="5895" t="17515" r="25869" b="9136"/>
          <a:stretch/>
        </p:blipFill>
        <p:spPr bwMode="auto">
          <a:xfrm>
            <a:off x="4706472" y="1029725"/>
            <a:ext cx="3120068" cy="2560639"/>
          </a:xfrm>
          <a:prstGeom prst="rect">
            <a:avLst/>
          </a:prstGeom>
          <a:noFill/>
        </p:spPr>
      </p:pic>
      <p:pic>
        <p:nvPicPr>
          <p:cNvPr id="9" name="Picture 2" descr="G:\14 censind evento\cartogrammi\c15.jpg"/>
          <p:cNvPicPr>
            <a:picLocks noChangeAspect="1" noChangeArrowheads="1"/>
          </p:cNvPicPr>
          <p:nvPr/>
        </p:nvPicPr>
        <p:blipFill rotWithShape="1">
          <a:blip r:embed="rId4"/>
          <a:srcRect t="14821" r="29846"/>
          <a:stretch/>
        </p:blipFill>
        <p:spPr bwMode="auto">
          <a:xfrm>
            <a:off x="2553060" y="2816223"/>
            <a:ext cx="3166285" cy="2989042"/>
          </a:xfrm>
          <a:prstGeom prst="rect">
            <a:avLst/>
          </a:prstGeom>
          <a:noFill/>
        </p:spPr>
      </p:pic>
      <p:sp>
        <p:nvSpPr>
          <p:cNvPr id="11" name="CasellaDiTesto 10"/>
          <p:cNvSpPr txBox="1"/>
          <p:nvPr/>
        </p:nvSpPr>
        <p:spPr>
          <a:xfrm>
            <a:off x="5665186" y="4456730"/>
            <a:ext cx="2316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CC0000"/>
                </a:solidFill>
              </a:rPr>
              <a:t>Pelli e cuoio</a:t>
            </a:r>
            <a:endParaRPr lang="it-IT" dirty="0">
              <a:solidFill>
                <a:srgbClr val="CC0000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6907129" y="1010581"/>
            <a:ext cx="2226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CC0000"/>
                </a:solidFill>
              </a:rPr>
              <a:t>Abbigliamento</a:t>
            </a:r>
            <a:endParaRPr lang="it-IT" dirty="0">
              <a:solidFill>
                <a:srgbClr val="CC000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339752" y="1241413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+</a:t>
            </a:r>
            <a:r>
              <a:rPr lang="it-IT" sz="1600" dirty="0" smtClean="0"/>
              <a:t>11,6% U.L</a:t>
            </a:r>
            <a:endParaRPr lang="it-IT" sz="16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7596336" y="1700808"/>
            <a:ext cx="1626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-34,2% U.L</a:t>
            </a:r>
            <a:endParaRPr lang="it-IT" sz="16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6084168" y="4918395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-</a:t>
            </a:r>
            <a:r>
              <a:rPr lang="it-IT" sz="1800" dirty="0" smtClean="0"/>
              <a:t>18,6% U.L.</a:t>
            </a:r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123604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11663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Dipendenti per genere, età e cittadinanza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285176" y="1248146"/>
            <a:ext cx="3312367" cy="1604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ＭＳ Ｐゴシック" pitchFamily="34" charset="-128"/>
              </a:rPr>
              <a:t>Nelle UL delle imprese campane sono impiegati quasi un quarto dei dipendenti del mezzogiorno </a:t>
            </a: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3818573" y="3095158"/>
            <a:ext cx="2297926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Extra UE-27 </a:t>
            </a:r>
            <a:r>
              <a:rPr lang="it-IT" sz="800" b="1" dirty="0" smtClean="0">
                <a:solidFill>
                  <a:srgbClr val="CC0000"/>
                </a:solidFill>
                <a:cs typeface="Arial" charset="0"/>
              </a:rPr>
              <a:t>(Valori </a:t>
            </a:r>
            <a:r>
              <a:rPr lang="it-IT" sz="800" b="1" dirty="0">
                <a:solidFill>
                  <a:srgbClr val="CC0000"/>
                </a:solidFill>
                <a:cs typeface="Arial" charset="0"/>
              </a:rPr>
              <a:t>%</a:t>
            </a:r>
            <a:r>
              <a:rPr lang="it-IT" sz="800" b="1" dirty="0" smtClean="0">
                <a:solidFill>
                  <a:srgbClr val="CC0000"/>
                </a:solidFill>
                <a:cs typeface="Arial" charset="0"/>
              </a:rPr>
              <a:t>)</a:t>
            </a:r>
            <a:endParaRPr lang="it-IT" sz="8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6469998" y="290265"/>
            <a:ext cx="2297926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Genere </a:t>
            </a:r>
            <a:r>
              <a:rPr lang="it-IT" sz="800" b="1" dirty="0" smtClean="0">
                <a:solidFill>
                  <a:srgbClr val="CC0000"/>
                </a:solidFill>
                <a:cs typeface="Arial" charset="0"/>
              </a:rPr>
              <a:t>(Valori </a:t>
            </a:r>
            <a:r>
              <a:rPr lang="it-IT" sz="800" b="1" dirty="0">
                <a:solidFill>
                  <a:srgbClr val="CC0000"/>
                </a:solidFill>
                <a:cs typeface="Arial" charset="0"/>
              </a:rPr>
              <a:t>%</a:t>
            </a:r>
            <a:r>
              <a:rPr lang="it-IT" sz="800" b="1" dirty="0" smtClean="0">
                <a:solidFill>
                  <a:srgbClr val="CC0000"/>
                </a:solidFill>
                <a:cs typeface="Arial" charset="0"/>
              </a:rPr>
              <a:t>)</a:t>
            </a:r>
            <a:endParaRPr lang="it-IT" sz="8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792397" y="3062202"/>
            <a:ext cx="2297926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Età </a:t>
            </a:r>
            <a:r>
              <a:rPr lang="it-IT" sz="800" b="1" dirty="0" smtClean="0">
                <a:solidFill>
                  <a:srgbClr val="CC0000"/>
                </a:solidFill>
                <a:cs typeface="Arial" charset="0"/>
              </a:rPr>
              <a:t>(Valori </a:t>
            </a:r>
            <a:r>
              <a:rPr lang="it-IT" sz="800" b="1" dirty="0">
                <a:solidFill>
                  <a:srgbClr val="CC0000"/>
                </a:solidFill>
                <a:cs typeface="Arial" charset="0"/>
              </a:rPr>
              <a:t>%</a:t>
            </a:r>
            <a:r>
              <a:rPr lang="it-IT" sz="800" b="1" dirty="0" smtClean="0">
                <a:solidFill>
                  <a:srgbClr val="CC0000"/>
                </a:solidFill>
                <a:cs typeface="Arial" charset="0"/>
              </a:rPr>
              <a:t>)</a:t>
            </a:r>
            <a:endParaRPr lang="it-IT" sz="8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3" name="Segnaposto numero diapositiva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19</a:t>
            </a:fld>
            <a:endParaRPr lang="it-IT"/>
          </a:p>
        </p:txBody>
      </p:sp>
      <p:pic>
        <p:nvPicPr>
          <p:cNvPr id="14" name="Immagine 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26" y="3350234"/>
            <a:ext cx="2508193" cy="2412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magine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423985"/>
            <a:ext cx="2597809" cy="233889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78297"/>
            <a:ext cx="4204651" cy="432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631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Agenda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539552" y="980728"/>
            <a:ext cx="8064896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b="1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20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Quadro generale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2000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20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Comparto imprese</a:t>
            </a:r>
          </a:p>
          <a:p>
            <a:pPr algn="just" eaLnBrk="1" hangingPunct="1">
              <a:lnSpc>
                <a:spcPct val="115000"/>
              </a:lnSpc>
              <a:buClr>
                <a:srgbClr val="CC0000"/>
              </a:buClr>
              <a:tabLst>
                <a:tab pos="266700" algn="l"/>
              </a:tabLst>
              <a:defRPr/>
            </a:pPr>
            <a:r>
              <a:rPr lang="it-IT" sz="20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	«Imprese: dieci anni di trasformazioni»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2000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20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Comparto istituzioni non profit</a:t>
            </a:r>
          </a:p>
          <a:p>
            <a:pPr algn="just" eaLnBrk="1" hangingPunct="1">
              <a:lnSpc>
                <a:spcPct val="115000"/>
              </a:lnSpc>
              <a:buClr>
                <a:srgbClr val="CC0000"/>
              </a:buClr>
              <a:tabLst>
                <a:tab pos="266700" algn="l"/>
              </a:tabLst>
              <a:defRPr/>
            </a:pPr>
            <a:r>
              <a:rPr lang="it-IT" sz="20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	«</a:t>
            </a:r>
            <a:r>
              <a:rPr lang="it-IT" sz="20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Cresce il ruolo del non profit della </a:t>
            </a:r>
            <a:r>
              <a:rPr lang="it-IT" sz="20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regione»</a:t>
            </a:r>
            <a:endParaRPr lang="it-IT" sz="20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2000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20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Istituzioni pubbliche</a:t>
            </a:r>
          </a:p>
          <a:p>
            <a:pPr algn="just" eaLnBrk="1" hangingPunct="1">
              <a:lnSpc>
                <a:spcPct val="115000"/>
              </a:lnSpc>
              <a:buClr>
                <a:srgbClr val="CC0000"/>
              </a:buClr>
              <a:tabLst>
                <a:tab pos="266700" algn="l"/>
              </a:tabLst>
              <a:defRPr/>
            </a:pPr>
            <a:r>
              <a:rPr lang="it-IT" sz="20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	«Inversione </a:t>
            </a:r>
            <a:r>
              <a:rPr lang="it-IT" sz="20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di tendenza nella PA </a:t>
            </a:r>
            <a:r>
              <a:rPr lang="it-IT" sz="20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regionale»</a:t>
            </a:r>
            <a:endParaRPr lang="it-IT" sz="20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482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20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395536" y="11663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Dipendenti per qualifica professionale 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pic>
        <p:nvPicPr>
          <p:cNvPr id="8" name="Immagin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64" y="1196752"/>
            <a:ext cx="5778896" cy="457466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6300192" y="1916832"/>
            <a:ext cx="2088232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Funzione </a:t>
            </a:r>
            <a:r>
              <a:rPr lang="it-IT" sz="18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direzionale più </a:t>
            </a: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presente in Campania e in Provincia di Napoli  rispetto al Mezzogiorno</a:t>
            </a:r>
            <a:endParaRPr lang="it-IT" sz="18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981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21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395536" y="11663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Dipendenti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2195736" y="686145"/>
            <a:ext cx="4968552" cy="3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per classe dimensionale delle imprese  e provincia </a:t>
            </a:r>
            <a:endParaRPr lang="it-IT" sz="1800" b="1" dirty="0">
              <a:solidFill>
                <a:srgbClr val="CC0000"/>
              </a:solidFill>
              <a:cs typeface="Arial" charset="0"/>
            </a:endParaRPr>
          </a:p>
        </p:txBody>
      </p:sp>
      <p:graphicFrame>
        <p:nvGraphicFramePr>
          <p:cNvPr id="9" name="Gra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0496698"/>
              </p:ext>
            </p:extLst>
          </p:nvPr>
        </p:nvGraphicFramePr>
        <p:xfrm>
          <a:off x="827584" y="1046184"/>
          <a:ext cx="7344816" cy="4796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157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22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395536" y="11663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Dipendenti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1043608" y="692696"/>
            <a:ext cx="4968552" cy="3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per classe dimensionale delle imprese  e sesso</a:t>
            </a:r>
            <a:endParaRPr lang="it-IT" sz="1800" b="1" dirty="0">
              <a:solidFill>
                <a:srgbClr val="CC0000"/>
              </a:solidFill>
              <a:cs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84887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173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88224" y="6237312"/>
            <a:ext cx="1905000" cy="457200"/>
          </a:xfrm>
        </p:spPr>
        <p:txBody>
          <a:bodyPr/>
          <a:lstStyle/>
          <a:p>
            <a:fld id="{8A184232-11DC-4706-A736-5ECC97FB32CD}" type="slidenum">
              <a:rPr lang="it-IT" smtClean="0"/>
              <a:pPr/>
              <a:t>23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558225" y="14165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Dipendenti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1151620" y="603322"/>
            <a:ext cx="6696744" cy="3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per classe dimensionale delle imprese, sesso e provincia </a:t>
            </a:r>
            <a:endParaRPr lang="it-IT" sz="1800" b="1" dirty="0">
              <a:solidFill>
                <a:srgbClr val="CC0000"/>
              </a:solidFill>
              <a:cs typeface="Arial" charset="0"/>
            </a:endParaRPr>
          </a:p>
        </p:txBody>
      </p:sp>
      <p:graphicFrame>
        <p:nvGraphicFramePr>
          <p:cNvPr id="12" name="Grafico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757240"/>
              </p:ext>
            </p:extLst>
          </p:nvPr>
        </p:nvGraphicFramePr>
        <p:xfrm>
          <a:off x="107504" y="1724780"/>
          <a:ext cx="4464496" cy="4008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Grafico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6066264"/>
              </p:ext>
            </p:extLst>
          </p:nvPr>
        </p:nvGraphicFramePr>
        <p:xfrm>
          <a:off x="4283968" y="1484784"/>
          <a:ext cx="475252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CasellaDiTesto 1"/>
          <p:cNvSpPr txBox="1"/>
          <p:nvPr/>
        </p:nvSpPr>
        <p:spPr>
          <a:xfrm>
            <a:off x="251520" y="1159785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Napoli</a:t>
            </a:r>
            <a:endParaRPr lang="it-IT" dirty="0"/>
          </a:p>
        </p:txBody>
      </p:sp>
      <p:sp>
        <p:nvSpPr>
          <p:cNvPr id="8" name="CasellaDiTesto 1"/>
          <p:cNvSpPr txBox="1"/>
          <p:nvPr/>
        </p:nvSpPr>
        <p:spPr>
          <a:xfrm>
            <a:off x="5098177" y="1159785"/>
            <a:ext cx="1331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 smtClean="0"/>
              <a:t>Salerno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402598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88224" y="6237312"/>
            <a:ext cx="1905000" cy="457200"/>
          </a:xfrm>
        </p:spPr>
        <p:txBody>
          <a:bodyPr/>
          <a:lstStyle/>
          <a:p>
            <a:fld id="{8A184232-11DC-4706-A736-5ECC97FB32CD}" type="slidenum">
              <a:rPr lang="it-IT" smtClean="0"/>
              <a:pPr/>
              <a:t>24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468052" y="14165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Dipendenti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1331640" y="603322"/>
            <a:ext cx="6408712" cy="3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per classe dimensionale delle imprese, sesso e provincia </a:t>
            </a:r>
            <a:endParaRPr lang="it-IT" sz="1800" b="1" dirty="0">
              <a:solidFill>
                <a:srgbClr val="CC0000"/>
              </a:solidFill>
              <a:cs typeface="Arial" charset="0"/>
            </a:endParaRPr>
          </a:p>
        </p:txBody>
      </p:sp>
      <p:graphicFrame>
        <p:nvGraphicFramePr>
          <p:cNvPr id="12" name="Grafico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287589"/>
              </p:ext>
            </p:extLst>
          </p:nvPr>
        </p:nvGraphicFramePr>
        <p:xfrm>
          <a:off x="692642" y="1621450"/>
          <a:ext cx="4320480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CasellaDiTesto 1"/>
          <p:cNvSpPr txBox="1"/>
          <p:nvPr/>
        </p:nvSpPr>
        <p:spPr>
          <a:xfrm>
            <a:off x="251520" y="993592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Caserta</a:t>
            </a:r>
            <a:endParaRPr lang="it-IT" dirty="0"/>
          </a:p>
        </p:txBody>
      </p:sp>
      <p:graphicFrame>
        <p:nvGraphicFramePr>
          <p:cNvPr id="11" name="Grafico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3055393"/>
              </p:ext>
            </p:extLst>
          </p:nvPr>
        </p:nvGraphicFramePr>
        <p:xfrm>
          <a:off x="251520" y="1340768"/>
          <a:ext cx="4104455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CasellaDiTesto 1"/>
          <p:cNvSpPr txBox="1"/>
          <p:nvPr/>
        </p:nvSpPr>
        <p:spPr>
          <a:xfrm>
            <a:off x="4535996" y="993592"/>
            <a:ext cx="1331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 smtClean="0"/>
              <a:t>Avellino</a:t>
            </a:r>
            <a:endParaRPr lang="it-IT" sz="2400" dirty="0"/>
          </a:p>
        </p:txBody>
      </p:sp>
      <p:graphicFrame>
        <p:nvGraphicFramePr>
          <p:cNvPr id="15" name="Grafico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0548536"/>
              </p:ext>
            </p:extLst>
          </p:nvPr>
        </p:nvGraphicFramePr>
        <p:xfrm>
          <a:off x="4355976" y="1556792"/>
          <a:ext cx="4316105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406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88224" y="6237312"/>
            <a:ext cx="1905000" cy="457200"/>
          </a:xfrm>
        </p:spPr>
        <p:txBody>
          <a:bodyPr/>
          <a:lstStyle/>
          <a:p>
            <a:fld id="{8A184232-11DC-4706-A736-5ECC97FB32CD}" type="slidenum">
              <a:rPr lang="it-IT" smtClean="0"/>
              <a:pPr/>
              <a:t>25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513801" y="125685"/>
            <a:ext cx="4713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Dipendenti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899592" y="587350"/>
            <a:ext cx="7560840" cy="3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per classe dimensionale delle imprese, sesso e provincia </a:t>
            </a:r>
            <a:endParaRPr lang="it-IT" sz="18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3" name="CasellaDiTesto 1"/>
          <p:cNvSpPr txBox="1"/>
          <p:nvPr/>
        </p:nvSpPr>
        <p:spPr>
          <a:xfrm>
            <a:off x="323528" y="964550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 smtClean="0"/>
              <a:t>Benevento</a:t>
            </a:r>
            <a:endParaRPr lang="it-IT" sz="24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6444208" y="2420888"/>
            <a:ext cx="16561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Struttura occupazionale per genere più equilibrata</a:t>
            </a:r>
            <a:endParaRPr lang="it-IT" sz="1600" dirty="0"/>
          </a:p>
        </p:txBody>
      </p:sp>
      <p:graphicFrame>
        <p:nvGraphicFramePr>
          <p:cNvPr id="12" name="Grafico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1815895"/>
              </p:ext>
            </p:extLst>
          </p:nvPr>
        </p:nvGraphicFramePr>
        <p:xfrm>
          <a:off x="1691680" y="1355576"/>
          <a:ext cx="5812160" cy="4284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181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26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395536" y="11663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Dipendenti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graphicFrame>
        <p:nvGraphicFramePr>
          <p:cNvPr id="10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100121"/>
              </p:ext>
            </p:extLst>
          </p:nvPr>
        </p:nvGraphicFramePr>
        <p:xfrm>
          <a:off x="5220072" y="1484784"/>
          <a:ext cx="3240360" cy="2523744"/>
        </p:xfrm>
        <a:graphic>
          <a:graphicData uri="http://schemas.openxmlformats.org/drawingml/2006/table">
            <a:tbl>
              <a:tblPr/>
              <a:tblGrid>
                <a:gridCol w="1507144"/>
                <a:gridCol w="678215"/>
                <a:gridCol w="1055001"/>
              </a:tblGrid>
              <a:tr h="185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dirty="0">
                          <a:effectLst/>
                          <a:latin typeface="Arial Narrow"/>
                          <a:ea typeface="Times New Roman"/>
                          <a:cs typeface="Arial"/>
                        </a:rPr>
                        <a:t>COMUNI</a:t>
                      </a:r>
                      <a:endParaRPr lang="it-IT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dirty="0">
                          <a:effectLst/>
                          <a:latin typeface="Arial Narrow"/>
                          <a:ea typeface="Times New Roman"/>
                          <a:cs typeface="Arial"/>
                        </a:rPr>
                        <a:t>Peso% </a:t>
                      </a:r>
                      <a:endParaRPr lang="it-IT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dirty="0">
                          <a:effectLst/>
                          <a:latin typeface="Arial Narrow"/>
                          <a:ea typeface="Times New Roman"/>
                          <a:cs typeface="Arial"/>
                        </a:rPr>
                        <a:t>Incidenza %</a:t>
                      </a:r>
                      <a:endParaRPr lang="it-IT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5° - Giugliano in Campania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1,7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27,4</a:t>
                      </a:r>
                      <a:endParaRPr lang="it-IT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6° - Casoria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1,7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22,6</a:t>
                      </a:r>
                      <a:endParaRPr lang="it-IT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7° - Marcianise</a:t>
                      </a:r>
                      <a:endParaRPr lang="it-IT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1,6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20,2</a:t>
                      </a:r>
                      <a:endParaRPr lang="it-IT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8° - Pomigliano d'Arco</a:t>
                      </a:r>
                      <a:endParaRPr lang="it-IT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1,6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15,5</a:t>
                      </a:r>
                      <a:endParaRPr lang="it-IT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…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…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…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Campania</a:t>
                      </a:r>
                      <a:endParaRPr lang="it-IT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100,0</a:t>
                      </a:r>
                      <a:endParaRPr lang="it-IT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20,3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Immagin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4464496" cy="4451007"/>
          </a:xfrm>
          <a:prstGeom prst="round2DiagRect">
            <a:avLst>
              <a:gd name="adj1" fmla="val 16667"/>
              <a:gd name="adj2" fmla="val 1322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148064" y="576519"/>
            <a:ext cx="302433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Dipendenti giovani - con meno di 30 anni</a:t>
            </a:r>
          </a:p>
          <a:p>
            <a:pPr>
              <a:tabLst>
                <a:tab pos="266700" algn="l"/>
              </a:tabLst>
            </a:pPr>
            <a:r>
              <a:rPr lang="it-IT" sz="1200" b="1" dirty="0" smtClean="0">
                <a:solidFill>
                  <a:srgbClr val="CC0000"/>
                </a:solidFill>
                <a:cs typeface="Arial" charset="0"/>
              </a:rPr>
              <a:t>(Valori percentuali)</a:t>
            </a:r>
            <a:endParaRPr lang="it-IT" sz="1200" b="1" dirty="0">
              <a:solidFill>
                <a:srgbClr val="CC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85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202957" y="521733"/>
            <a:ext cx="3288923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600" b="1" dirty="0" smtClean="0">
                <a:solidFill>
                  <a:srgbClr val="CC0000"/>
                </a:solidFill>
                <a:cs typeface="Arial" charset="0"/>
              </a:rPr>
              <a:t>Imprenditori con meno di 30 anni 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27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395536" y="11663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Indipendenti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pic>
        <p:nvPicPr>
          <p:cNvPr id="1027" name="Picture 3" descr="E:\14 censind evento\bozze supporto\CARTOGRAMMI\giovani imprenditor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1" r="28003"/>
          <a:stretch/>
        </p:blipFill>
        <p:spPr bwMode="auto">
          <a:xfrm>
            <a:off x="179512" y="1221330"/>
            <a:ext cx="3816423" cy="451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14 censind evento\bozze supporto\CARTOGRAMMI\imprenditori non italiani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1" r="11866"/>
          <a:stretch/>
        </p:blipFill>
        <p:spPr bwMode="auto">
          <a:xfrm>
            <a:off x="4248675" y="1124744"/>
            <a:ext cx="4787821" cy="441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4283968" y="748500"/>
            <a:ext cx="24677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sz="1600" b="1" dirty="0" smtClean="0">
                <a:solidFill>
                  <a:srgbClr val="CC0000"/>
                </a:solidFill>
                <a:cs typeface="Arial" charset="0"/>
              </a:rPr>
              <a:t>Imprenditori EXTRA UE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3252899" y="39134"/>
            <a:ext cx="3024337" cy="61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2000" b="1" dirty="0" smtClean="0">
                <a:solidFill>
                  <a:srgbClr val="CC0000"/>
                </a:solidFill>
                <a:cs typeface="Arial" charset="0"/>
              </a:rPr>
              <a:t>Micro imprese </a:t>
            </a:r>
          </a:p>
        </p:txBody>
      </p:sp>
    </p:spTree>
    <p:extLst>
      <p:ext uri="{BB962C8B-B14F-4D97-AF65-F5344CB8AC3E}">
        <p14:creationId xmlns:p14="http://schemas.microsoft.com/office/powerpoint/2010/main" val="68251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360512" y="800707"/>
            <a:ext cx="3707432" cy="546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Imprenditori con al massimo la licenza  </a:t>
            </a:r>
          </a:p>
          <a:p>
            <a:pPr>
              <a:tabLst>
                <a:tab pos="266700" algn="l"/>
              </a:tabLst>
            </a:pP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di scuola media inferiore 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28</a:t>
            </a:fld>
            <a:endParaRPr lang="it-IT"/>
          </a:p>
        </p:txBody>
      </p:sp>
      <p:pic>
        <p:nvPicPr>
          <p:cNvPr id="1026" name="Picture 2" descr="E:\14 censind evento\bozze supporto\CARTOGRAMMI\al massimo lic medi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3" r="31362"/>
          <a:stretch/>
        </p:blipFill>
        <p:spPr bwMode="auto">
          <a:xfrm>
            <a:off x="395910" y="1388115"/>
            <a:ext cx="3888058" cy="408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>
          <a:xfrm>
            <a:off x="395536" y="116632"/>
            <a:ext cx="619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>
                <a:solidFill>
                  <a:srgbClr val="CC0000"/>
                </a:solidFill>
                <a:cs typeface="Arial" charset="0"/>
              </a:rPr>
              <a:t>Indipendenti </a:t>
            </a: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          </a:t>
            </a:r>
            <a:r>
              <a:rPr lang="it-IT" sz="2000" b="1" dirty="0" smtClean="0">
                <a:solidFill>
                  <a:srgbClr val="CC0000"/>
                </a:solidFill>
                <a:cs typeface="Arial" charset="0"/>
              </a:rPr>
              <a:t>Micro </a:t>
            </a:r>
            <a:r>
              <a:rPr lang="it-IT" sz="2000" b="1" dirty="0">
                <a:solidFill>
                  <a:srgbClr val="CC0000"/>
                </a:solidFill>
                <a:cs typeface="Arial" charset="0"/>
              </a:rPr>
              <a:t>imprese </a:t>
            </a:r>
          </a:p>
        </p:txBody>
      </p:sp>
      <p:pic>
        <p:nvPicPr>
          <p:cNvPr id="9" name="Picture 2" descr="E:\14 censind evento\bozze supporto\CARTOGRAMMI\diplomati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9236" r="27516"/>
          <a:stretch/>
        </p:blipFill>
        <p:spPr bwMode="auto">
          <a:xfrm>
            <a:off x="4696852" y="1283416"/>
            <a:ext cx="3691572" cy="419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4716016" y="596026"/>
            <a:ext cx="302433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Imprenditori </a:t>
            </a:r>
            <a:r>
              <a:rPr lang="it-IT" sz="1400" b="1" dirty="0">
                <a:solidFill>
                  <a:srgbClr val="CC0000"/>
                </a:solidFill>
                <a:cs typeface="Arial" charset="0"/>
              </a:rPr>
              <a:t>con </a:t>
            </a:r>
            <a:endParaRPr lang="it-IT" sz="1400" b="1" dirty="0" smtClean="0">
              <a:solidFill>
                <a:srgbClr val="CC0000"/>
              </a:solidFill>
              <a:cs typeface="Arial" charset="0"/>
            </a:endParaRPr>
          </a:p>
          <a:p>
            <a:pPr>
              <a:tabLst>
                <a:tab pos="266700" algn="l"/>
              </a:tabLst>
            </a:pPr>
            <a:r>
              <a:rPr lang="it-IT" sz="1400" b="1" dirty="0">
                <a:solidFill>
                  <a:srgbClr val="CC0000"/>
                </a:solidFill>
                <a:cs typeface="Arial" charset="0"/>
              </a:rPr>
              <a:t>t</a:t>
            </a: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itolo </a:t>
            </a:r>
            <a:r>
              <a:rPr lang="it-IT" sz="1400" b="1" dirty="0">
                <a:solidFill>
                  <a:srgbClr val="CC0000"/>
                </a:solidFill>
                <a:cs typeface="Arial" charset="0"/>
              </a:rPr>
              <a:t>di studio superiore  </a:t>
            </a:r>
          </a:p>
        </p:txBody>
      </p:sp>
    </p:spTree>
    <p:extLst>
      <p:ext uri="{BB962C8B-B14F-4D97-AF65-F5344CB8AC3E}">
        <p14:creationId xmlns:p14="http://schemas.microsoft.com/office/powerpoint/2010/main" val="181518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251520" y="764704"/>
            <a:ext cx="302433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Imprese che hanno introdotto innovazioni</a:t>
            </a:r>
            <a:endParaRPr lang="it-IT" sz="14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29</a:t>
            </a:fld>
            <a:endParaRPr lang="it-IT"/>
          </a:p>
        </p:txBody>
      </p:sp>
      <p:pic>
        <p:nvPicPr>
          <p:cNvPr id="4098" name="Picture 2" descr="E:\14 censind evento\bozze supporto\CARTOGRAMMI\innovazion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9" r="30761"/>
          <a:stretch/>
        </p:blipFill>
        <p:spPr bwMode="auto">
          <a:xfrm>
            <a:off x="251520" y="1622334"/>
            <a:ext cx="3456384" cy="394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14 censind evento\bozze supporto\CARTOGRAMMI\nessuna esperienza precedente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7" r="30553"/>
          <a:stretch/>
        </p:blipFill>
        <p:spPr bwMode="auto">
          <a:xfrm>
            <a:off x="4985006" y="1628800"/>
            <a:ext cx="3835466" cy="3873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5004048" y="764704"/>
            <a:ext cx="302433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Imprenditori senza nessuna esperienza precedente</a:t>
            </a:r>
            <a:endParaRPr lang="it-IT" sz="14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395536" y="116632"/>
            <a:ext cx="64087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sz="2000" b="1" dirty="0">
                <a:solidFill>
                  <a:srgbClr val="CC0000"/>
                </a:solidFill>
                <a:cs typeface="Arial" charset="0"/>
              </a:rPr>
              <a:t>Indipendenti </a:t>
            </a:r>
            <a:r>
              <a:rPr lang="it-IT" sz="2000" b="1" dirty="0" smtClean="0">
                <a:solidFill>
                  <a:srgbClr val="CC0000"/>
                </a:solidFill>
                <a:cs typeface="Arial" charset="0"/>
              </a:rPr>
              <a:t>               Micro </a:t>
            </a:r>
            <a:r>
              <a:rPr lang="it-IT" sz="2000" b="1" dirty="0">
                <a:solidFill>
                  <a:srgbClr val="CC0000"/>
                </a:solidFill>
                <a:cs typeface="Arial" charset="0"/>
              </a:rPr>
              <a:t>imprese </a:t>
            </a:r>
          </a:p>
          <a:p>
            <a:pPr>
              <a:tabLst>
                <a:tab pos="266700" algn="l"/>
              </a:tabLst>
            </a:pPr>
            <a:r>
              <a:rPr lang="it-IT" sz="2000" b="1" dirty="0" smtClean="0">
                <a:solidFill>
                  <a:srgbClr val="CC0000"/>
                </a:solidFill>
                <a:cs typeface="Arial" charset="0"/>
              </a:rPr>
              <a:t>     </a:t>
            </a:r>
            <a:endParaRPr lang="it-IT" sz="2000" b="1" dirty="0">
              <a:solidFill>
                <a:srgbClr val="CC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66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11663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Quadro generale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51520" y="764704"/>
            <a:ext cx="5667763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285750" indent="-28575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ＭＳ Ｐゴシック" pitchFamily="34" charset="-128"/>
              </a:rPr>
              <a:t>353mila unità giuridico-economiche </a:t>
            </a: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ＭＳ Ｐゴシック" pitchFamily="34" charset="-128"/>
              </a:rPr>
              <a:t>337.775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 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comparto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imprese (</a:t>
            </a:r>
            <a:r>
              <a:rPr lang="it-IT" sz="14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7,6%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sul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totale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nazionale)</a:t>
            </a: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6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14.472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comparto INP (</a:t>
            </a:r>
            <a:r>
              <a:rPr lang="it-IT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ＭＳ Ｐゴシック" pitchFamily="34" charset="-128"/>
              </a:rPr>
              <a:t>4,8%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sul totale nazionale)</a:t>
            </a: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ＭＳ Ｐゴシック" pitchFamily="34" charset="-128"/>
              </a:rPr>
              <a:t>767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 comparto IP (</a:t>
            </a:r>
            <a:r>
              <a:rPr lang="it-IT" sz="14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6,3%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sul totale nazionale)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b="1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285750" indent="-28575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ＭＳ Ｐゴシック" pitchFamily="34" charset="-128"/>
              </a:rPr>
              <a:t>1,07</a:t>
            </a:r>
            <a:r>
              <a:rPr lang="it-IT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ＭＳ Ｐゴシック" pitchFamily="34" charset="-128"/>
              </a:rPr>
              <a:t>milioni di addetti delle Unità istituzionali</a:t>
            </a: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939mila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 comparto imprese (5,7%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sul totale nazionale)</a:t>
            </a: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 </a:t>
            </a:r>
            <a:r>
              <a:rPr lang="it-IT" sz="14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20mila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comparto INP (2,9%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sul totale nazionale)</a:t>
            </a: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116mila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comparto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IP (4,1%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sul totale nazionale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)</a:t>
            </a: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285750" indent="-28575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+ </a:t>
            </a:r>
            <a:r>
              <a:rPr lang="it-IT" sz="16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13,0% </a:t>
            </a:r>
            <a:r>
              <a:rPr lang="it-IT" sz="14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Dinamica occupazionale </a:t>
            </a:r>
          </a:p>
          <a:p>
            <a:pPr marL="742950" lvl="1" indent="-28575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+12,3%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comparto imprese </a:t>
            </a:r>
            <a:endParaRPr lang="it-IT" sz="1400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742950" lvl="1" indent="-28575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+24,7%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comparto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INP</a:t>
            </a: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742950" lvl="1" indent="-28575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-15,5%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comparto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IP</a:t>
            </a:r>
            <a:endParaRPr lang="it-IT" sz="1400" b="1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graphicFrame>
        <p:nvGraphicFramePr>
          <p:cNvPr id="8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07556"/>
              </p:ext>
            </p:extLst>
          </p:nvPr>
        </p:nvGraphicFramePr>
        <p:xfrm>
          <a:off x="4716016" y="3645023"/>
          <a:ext cx="3951625" cy="2138172"/>
        </p:xfrm>
        <a:graphic>
          <a:graphicData uri="http://schemas.openxmlformats.org/drawingml/2006/table">
            <a:tbl>
              <a:tblPr/>
              <a:tblGrid>
                <a:gridCol w="1080121"/>
                <a:gridCol w="765732"/>
                <a:gridCol w="701924"/>
                <a:gridCol w="701924"/>
                <a:gridCol w="701924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  <a:endParaRPr lang="it-IT" sz="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 err="1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Var</a:t>
                      </a:r>
                      <a:r>
                        <a:rPr lang="it-IT" sz="9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. %</a:t>
                      </a:r>
                      <a:endParaRPr lang="it-IT" sz="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Per</a:t>
                      </a:r>
                      <a:r>
                        <a:rPr lang="it-IT" sz="900" b="1" baseline="0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 100 ab.</a:t>
                      </a:r>
                      <a:endParaRPr lang="it-IT" sz="900" b="1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Per</a:t>
                      </a:r>
                      <a:r>
                        <a:rPr lang="it-IT" sz="900" b="1" baseline="0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 100 ab.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1" dirty="0" err="1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Var</a:t>
                      </a:r>
                      <a:r>
                        <a:rPr lang="it-IT" sz="9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. %</a:t>
                      </a: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1339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Avellino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7,7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7,0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19,2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7,0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9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Benevento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4,7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7,1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17,6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7,9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339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Caserta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13,3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15,1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15,8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8,4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9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Napoli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54,9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7,9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19,3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8,1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339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Salerno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19,5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7,6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19,1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5,7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39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Campania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100,0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8,6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18,6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7,4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339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Sud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.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6,5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19,5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6,0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39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Italia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</a:t>
                      </a:r>
                      <a:endParaRPr lang="it-IT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2,8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33,6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-1,5</a:t>
                      </a:r>
                      <a:endParaRPr lang="it-IT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6300192" y="620688"/>
            <a:ext cx="2592288" cy="3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Unità giuridico economiche</a:t>
            </a:r>
            <a:endParaRPr lang="it-IT" sz="8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5214942" y="3284983"/>
            <a:ext cx="3317498" cy="3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100" b="1" dirty="0" smtClean="0">
                <a:solidFill>
                  <a:srgbClr val="CC0000"/>
                </a:solidFill>
                <a:cs typeface="Arial" charset="0"/>
              </a:rPr>
              <a:t>Addetti alle Unità </a:t>
            </a:r>
            <a:r>
              <a:rPr lang="it-IT" sz="1100" b="1" dirty="0" err="1" smtClean="0">
                <a:solidFill>
                  <a:srgbClr val="CC0000"/>
                </a:solidFill>
                <a:cs typeface="Arial" charset="0"/>
              </a:rPr>
              <a:t>giuridico-economiche</a:t>
            </a:r>
            <a:r>
              <a:rPr lang="it-IT" sz="1100" b="1" dirty="0" smtClean="0">
                <a:solidFill>
                  <a:srgbClr val="CC0000"/>
                </a:solidFill>
                <a:cs typeface="Arial" charset="0"/>
              </a:rPr>
              <a:t> </a:t>
            </a:r>
            <a:endParaRPr lang="it-IT" sz="11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3</a:t>
            </a:fld>
            <a:endParaRPr lang="it-IT"/>
          </a:p>
        </p:txBody>
      </p:sp>
      <p:graphicFrame>
        <p:nvGraphicFramePr>
          <p:cNvPr id="12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271050"/>
              </p:ext>
            </p:extLst>
          </p:nvPr>
        </p:nvGraphicFramePr>
        <p:xfrm>
          <a:off x="6084168" y="1038657"/>
          <a:ext cx="2489962" cy="2246327"/>
        </p:xfrm>
        <a:graphic>
          <a:graphicData uri="http://schemas.openxmlformats.org/drawingml/2006/table">
            <a:tbl>
              <a:tblPr/>
              <a:tblGrid>
                <a:gridCol w="1080119"/>
                <a:gridCol w="735569"/>
                <a:gridCol w="674274"/>
              </a:tblGrid>
              <a:tr h="2834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  <a:endParaRPr lang="it-IT" sz="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 err="1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Var</a:t>
                      </a:r>
                      <a:r>
                        <a:rPr lang="it-IT" sz="9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. %</a:t>
                      </a:r>
                      <a:endParaRPr lang="it-IT" sz="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241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Avellino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8,1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12,5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Benevento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5,4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11,7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41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Caserta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14,3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19,5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Napoli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50,4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11,6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41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Salerno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21,8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12,9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1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Campania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100,0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8,6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41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Sud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.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6,5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1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Italia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2,8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377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467544" y="383414"/>
            <a:ext cx="4968552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Micro imprese </a:t>
            </a:r>
          </a:p>
          <a:p>
            <a:pPr>
              <a:tabLst>
                <a:tab pos="266700" algn="l"/>
              </a:tabLst>
            </a:pPr>
            <a:r>
              <a:rPr lang="it-IT" sz="1400" b="1" dirty="0" smtClean="0">
                <a:solidFill>
                  <a:srgbClr val="CC0000"/>
                </a:solidFill>
                <a:cs typeface="Arial" charset="0"/>
              </a:rPr>
              <a:t>Imprese che hanno subito un passaggio generazionale</a:t>
            </a:r>
            <a:endParaRPr lang="it-IT" sz="14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732240" y="6237312"/>
            <a:ext cx="1905000" cy="457200"/>
          </a:xfrm>
        </p:spPr>
        <p:txBody>
          <a:bodyPr/>
          <a:lstStyle/>
          <a:p>
            <a:fld id="{8A184232-11DC-4706-A736-5ECC97FB32CD}" type="slidenum">
              <a:rPr lang="it-IT" smtClean="0"/>
              <a:pPr/>
              <a:t>30</a:t>
            </a:fld>
            <a:endParaRPr lang="it-IT"/>
          </a:p>
        </p:txBody>
      </p:sp>
      <p:pic>
        <p:nvPicPr>
          <p:cNvPr id="6147" name="Picture 3" descr="E:\14 censind evento\bozze supporto\CARTOGRAMMI\passaggio generaziona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60810"/>
            <a:ext cx="5328592" cy="415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14 censind evento\bozze supporto\CARTOGRAMMI\passaggio generaziona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76417"/>
            <a:ext cx="5328592" cy="415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tangolo 7"/>
          <p:cNvSpPr/>
          <p:nvPr/>
        </p:nvSpPr>
        <p:spPr>
          <a:xfrm>
            <a:off x="0" y="15258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Indipendenti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graphicFrame>
        <p:nvGraphicFramePr>
          <p:cNvPr id="9" name="Gra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315601"/>
              </p:ext>
            </p:extLst>
          </p:nvPr>
        </p:nvGraphicFramePr>
        <p:xfrm>
          <a:off x="4283968" y="1162890"/>
          <a:ext cx="4430315" cy="4576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ttangolo 1"/>
          <p:cNvSpPr/>
          <p:nvPr/>
        </p:nvSpPr>
        <p:spPr>
          <a:xfrm>
            <a:off x="6228184" y="476035"/>
            <a:ext cx="2736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sz="1600" b="1" dirty="0">
                <a:solidFill>
                  <a:srgbClr val="CC0000"/>
                </a:solidFill>
                <a:cs typeface="Arial" charset="0"/>
              </a:rPr>
              <a:t>esperienza </a:t>
            </a:r>
            <a:r>
              <a:rPr lang="it-IT" sz="1600" b="1" dirty="0" smtClean="0">
                <a:solidFill>
                  <a:srgbClr val="CC0000"/>
                </a:solidFill>
                <a:cs typeface="Arial" charset="0"/>
              </a:rPr>
              <a:t>precedente degli imprenditorie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87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323528" y="548954"/>
            <a:ext cx="8496945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2000" b="1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algn="just" eaLnBrk="1" hangingPunct="1">
              <a:lnSpc>
                <a:spcPct val="115000"/>
              </a:lnSpc>
              <a:buClr>
                <a:srgbClr val="CC0000"/>
              </a:buClr>
              <a:tabLst>
                <a:tab pos="266700" algn="l"/>
              </a:tabLst>
              <a:defRPr/>
            </a:pP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Maggiore </a:t>
            </a:r>
            <a:r>
              <a:rPr lang="it-IT" sz="18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propensione </a:t>
            </a: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all’esposizione su mercati esteri per i trasporti:</a:t>
            </a:r>
          </a:p>
          <a:p>
            <a:pPr marL="742950" lvl="1" indent="-28575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p</a:t>
            </a: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er le imprese manifatturiere appartenenti a divisioni regionale a più </a:t>
            </a:r>
            <a:r>
              <a:rPr lang="it-IT" sz="18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elevata </a:t>
            </a: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specializzazione (fabbricazione mezzi di trasporto)</a:t>
            </a:r>
          </a:p>
          <a:p>
            <a:pPr marL="742950" lvl="1" indent="-28575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p</a:t>
            </a: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er le imprese di trasporto terrestre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tabLst>
                <a:tab pos="266700" algn="l"/>
              </a:tabLst>
              <a:defRPr/>
            </a:pP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4139952" y="2780928"/>
            <a:ext cx="1365507" cy="4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endParaRPr lang="it-IT" sz="10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31</a:t>
            </a:fld>
            <a:endParaRPr lang="it-IT" dirty="0"/>
          </a:p>
        </p:txBody>
      </p:sp>
      <p:pic>
        <p:nvPicPr>
          <p:cNvPr id="9" name="Immagine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64904"/>
            <a:ext cx="6480720" cy="29065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tangolo 2"/>
          <p:cNvSpPr/>
          <p:nvPr/>
        </p:nvSpPr>
        <p:spPr>
          <a:xfrm>
            <a:off x="323527" y="256566"/>
            <a:ext cx="64087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sz="1600" b="1" dirty="0">
                <a:solidFill>
                  <a:schemeClr val="bg2"/>
                </a:solidFill>
                <a:cs typeface="Arial" charset="0"/>
              </a:rPr>
              <a:t>Ambito di mercato (Valori % - imprese con struttura aziendale)</a:t>
            </a:r>
          </a:p>
        </p:txBody>
      </p:sp>
    </p:spTree>
    <p:extLst>
      <p:ext uri="{BB962C8B-B14F-4D97-AF65-F5344CB8AC3E}">
        <p14:creationId xmlns:p14="http://schemas.microsoft.com/office/powerpoint/2010/main" val="161352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32</a:t>
            </a:fld>
            <a:endParaRPr lang="it-IT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67544" y="548680"/>
            <a:ext cx="8288338" cy="5040312"/>
          </a:xfrm>
          <a:prstGeom prst="rect">
            <a:avLst/>
          </a:prstGeom>
          <a:solidFill>
            <a:srgbClr val="EC8D46"/>
          </a:solidFill>
          <a:ln>
            <a:noFill/>
          </a:ln>
          <a:extLst/>
        </p:spPr>
        <p:txBody>
          <a:bodyPr wrap="none" anchor="ctr"/>
          <a:lstStyle/>
          <a:p>
            <a:pPr algn="ctr"/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1763688" y="2852936"/>
            <a:ext cx="67764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I numeri del settore istituzionale </a:t>
            </a:r>
          </a:p>
          <a:p>
            <a:pPr algn="r"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Non Profit in Campania </a:t>
            </a:r>
          </a:p>
        </p:txBody>
      </p:sp>
    </p:spTree>
    <p:extLst>
      <p:ext uri="{BB962C8B-B14F-4D97-AF65-F5344CB8AC3E}">
        <p14:creationId xmlns:p14="http://schemas.microsoft.com/office/powerpoint/2010/main" val="5563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332656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Cresce il ruolo del non profit della regione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539552" y="980728"/>
            <a:ext cx="8208912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Incrementi significativi per il personale delle Unità locali:</a:t>
            </a: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22.029 Addetti (+22,0%)</a:t>
            </a: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13.595 Lavoratori esterni  (+202,8%) </a:t>
            </a: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166.962 Volontari (+7%)</a:t>
            </a: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Settore </a:t>
            </a:r>
            <a:r>
              <a:rPr lang="it-IT" sz="1800" b="1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non profit </a:t>
            </a:r>
            <a:r>
              <a:rPr lang="it-IT" sz="1800" b="1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meno strutturato </a:t>
            </a:r>
            <a:r>
              <a:rPr lang="it-IT" sz="1800" b="1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rispetto alle altre regioni </a:t>
            </a:r>
            <a:endParaRPr lang="it-IT" sz="1800" b="1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1,3  </a:t>
            </a:r>
            <a:r>
              <a:rPr lang="it-IT" sz="18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addetti per </a:t>
            </a: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UL (2 </a:t>
            </a:r>
            <a:r>
              <a:rPr lang="it-IT" sz="18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a livello </a:t>
            </a: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nazionale )</a:t>
            </a: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 0,8 altro personale </a:t>
            </a:r>
            <a:r>
              <a:rPr lang="it-IT" sz="18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per UL </a:t>
            </a: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(0,8 in linea con il dato nazionale)</a:t>
            </a:r>
          </a:p>
          <a:p>
            <a:pPr marL="800100" lvl="1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10,2 volontari (13,7 a livello nazionale)</a:t>
            </a:r>
            <a:endParaRPr lang="it-IT" sz="18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234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magine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80" y="1309464"/>
            <a:ext cx="3441700" cy="4495800"/>
          </a:xfrm>
          <a:prstGeom prst="rect">
            <a:avLst/>
          </a:prstGeom>
        </p:spPr>
      </p:pic>
      <p:pic>
        <p:nvPicPr>
          <p:cNvPr id="46" name="Immagine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1220564"/>
            <a:ext cx="3441700" cy="4584700"/>
          </a:xfrm>
          <a:prstGeom prst="rect">
            <a:avLst/>
          </a:prstGeom>
        </p:spPr>
      </p:pic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457200" y="5805488"/>
            <a:ext cx="8305800" cy="0"/>
          </a:xfrm>
          <a:prstGeom prst="line">
            <a:avLst/>
          </a:prstGeom>
          <a:noFill/>
          <a:ln w="12700">
            <a:solidFill>
              <a:srgbClr val="CA0A20"/>
            </a:solidFill>
            <a:prstDash val="lg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9463" name="Immagine 15" descr="logo_censimento_istat_payoff.jpg"/>
          <p:cNvPicPr>
            <a:picLocks noChangeAspect="1"/>
          </p:cNvPicPr>
          <p:nvPr/>
        </p:nvPicPr>
        <p:blipFill>
          <a:blip r:embed="rId5"/>
          <a:srcRect b="18076"/>
          <a:stretch>
            <a:fillRect/>
          </a:stretch>
        </p:blipFill>
        <p:spPr bwMode="auto">
          <a:xfrm>
            <a:off x="457200" y="5911850"/>
            <a:ext cx="2817813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91" name="Rettangolo 36"/>
          <p:cNvSpPr>
            <a:spLocks noChangeArrowheads="1"/>
          </p:cNvSpPr>
          <p:nvPr/>
        </p:nvSpPr>
        <p:spPr bwMode="auto">
          <a:xfrm>
            <a:off x="1178893" y="4304864"/>
            <a:ext cx="20031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400" b="1" dirty="0" smtClean="0"/>
              <a:t>1 – 5</a:t>
            </a:r>
          </a:p>
          <a:p>
            <a:pPr algn="ctr"/>
            <a:r>
              <a:rPr lang="it-IT" sz="1400" b="1" dirty="0" smtClean="0"/>
              <a:t> addetti  </a:t>
            </a:r>
            <a:endParaRPr lang="it-IT" sz="1400" b="1" dirty="0"/>
          </a:p>
        </p:txBody>
      </p:sp>
      <p:sp>
        <p:nvSpPr>
          <p:cNvPr id="19492" name="Rettangolo 37"/>
          <p:cNvSpPr>
            <a:spLocks noChangeArrowheads="1"/>
          </p:cNvSpPr>
          <p:nvPr/>
        </p:nvSpPr>
        <p:spPr bwMode="auto">
          <a:xfrm>
            <a:off x="1782663" y="3351421"/>
            <a:ext cx="7731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400" b="1" dirty="0" smtClean="0"/>
              <a:t>6 - 19 </a:t>
            </a:r>
            <a:endParaRPr lang="it-IT" sz="1400" b="1" dirty="0"/>
          </a:p>
          <a:p>
            <a:r>
              <a:rPr lang="it-IT" sz="1400" b="1" dirty="0"/>
              <a:t>addetti</a:t>
            </a:r>
          </a:p>
        </p:txBody>
      </p:sp>
      <p:sp>
        <p:nvSpPr>
          <p:cNvPr id="19493" name="Rettangolo 38"/>
          <p:cNvSpPr>
            <a:spLocks noChangeArrowheads="1"/>
          </p:cNvSpPr>
          <p:nvPr/>
        </p:nvSpPr>
        <p:spPr bwMode="auto">
          <a:xfrm>
            <a:off x="1763688" y="2605247"/>
            <a:ext cx="8306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400" b="1" dirty="0" smtClean="0"/>
              <a:t>20 – 49 </a:t>
            </a:r>
          </a:p>
          <a:p>
            <a:pPr algn="ctr"/>
            <a:r>
              <a:rPr lang="it-IT" sz="1400" b="1" dirty="0" smtClean="0"/>
              <a:t>addetti</a:t>
            </a:r>
            <a:endParaRPr lang="it-IT" sz="1400" b="1" dirty="0"/>
          </a:p>
        </p:txBody>
      </p:sp>
      <p:pic>
        <p:nvPicPr>
          <p:cNvPr id="45" name="Immagine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3968" y="554182"/>
            <a:ext cx="216127" cy="5357668"/>
          </a:xfrm>
          <a:prstGeom prst="rect">
            <a:avLst/>
          </a:prstGeom>
        </p:spPr>
      </p:pic>
      <p:sp>
        <p:nvSpPr>
          <p:cNvPr id="43" name="CasellaDiTesto 60"/>
          <p:cNvSpPr txBox="1">
            <a:spLocks noChangeArrowheads="1"/>
          </p:cNvSpPr>
          <p:nvPr/>
        </p:nvSpPr>
        <p:spPr bwMode="auto">
          <a:xfrm>
            <a:off x="720080" y="571128"/>
            <a:ext cx="2743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800" dirty="0" smtClean="0">
                <a:solidFill>
                  <a:srgbClr val="C00000"/>
                </a:solidFill>
              </a:rPr>
              <a:t>Italia</a:t>
            </a:r>
            <a:endParaRPr lang="it-IT" sz="2000" dirty="0">
              <a:solidFill>
                <a:srgbClr val="C00000"/>
              </a:solidFill>
            </a:endParaRPr>
          </a:p>
          <a:p>
            <a:pPr algn="ctr"/>
            <a:r>
              <a:rPr lang="it-IT" sz="1400" dirty="0" smtClean="0"/>
              <a:t>(2 addetti </a:t>
            </a:r>
            <a:r>
              <a:rPr lang="it-IT" sz="1400" dirty="0"/>
              <a:t>per </a:t>
            </a:r>
            <a:r>
              <a:rPr lang="it-IT" sz="1400" dirty="0" smtClean="0"/>
              <a:t>istituzione)</a:t>
            </a:r>
            <a:endParaRPr lang="it-IT" sz="1400" dirty="0"/>
          </a:p>
        </p:txBody>
      </p:sp>
      <p:sp>
        <p:nvSpPr>
          <p:cNvPr id="44" name="CasellaDiTesto 50"/>
          <p:cNvSpPr txBox="1">
            <a:spLocks noChangeArrowheads="1"/>
          </p:cNvSpPr>
          <p:nvPr/>
        </p:nvSpPr>
        <p:spPr bwMode="auto">
          <a:xfrm>
            <a:off x="152400" y="1219200"/>
            <a:ext cx="1713361" cy="523220"/>
          </a:xfrm>
          <a:prstGeom prst="rect">
            <a:avLst/>
          </a:prstGeom>
          <a:noFill/>
          <a:ln w="9525">
            <a:solidFill>
              <a:srgbClr val="FF990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301.161</a:t>
            </a:r>
          </a:p>
          <a:p>
            <a:pPr algn="ctr"/>
            <a:r>
              <a:rPr lang="it-IT" sz="1400" dirty="0" smtClean="0"/>
              <a:t>Istituzioni non profit</a:t>
            </a:r>
            <a:endParaRPr lang="it-IT" sz="1400" dirty="0"/>
          </a:p>
        </p:txBody>
      </p:sp>
      <p:sp>
        <p:nvSpPr>
          <p:cNvPr id="48" name="CasellaDiTesto 52"/>
          <p:cNvSpPr txBox="1">
            <a:spLocks noChangeArrowheads="1"/>
          </p:cNvSpPr>
          <p:nvPr/>
        </p:nvSpPr>
        <p:spPr bwMode="auto">
          <a:xfrm>
            <a:off x="2362200" y="1219200"/>
            <a:ext cx="1752600" cy="523220"/>
          </a:xfrm>
          <a:prstGeom prst="rect">
            <a:avLst/>
          </a:prstGeom>
          <a:noFill/>
          <a:ln w="9525">
            <a:solidFill>
              <a:srgbClr val="FF990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680.811 </a:t>
            </a:r>
          </a:p>
          <a:p>
            <a:pPr algn="ctr"/>
            <a:r>
              <a:rPr lang="it-IT" sz="1400" dirty="0" smtClean="0"/>
              <a:t>addetti</a:t>
            </a:r>
            <a:endParaRPr lang="it-IT" sz="1400" dirty="0"/>
          </a:p>
        </p:txBody>
      </p:sp>
      <p:sp>
        <p:nvSpPr>
          <p:cNvPr id="49" name="CasellaDiTesto 50"/>
          <p:cNvSpPr txBox="1">
            <a:spLocks noChangeArrowheads="1"/>
          </p:cNvSpPr>
          <p:nvPr/>
        </p:nvSpPr>
        <p:spPr bwMode="auto">
          <a:xfrm>
            <a:off x="4572000" y="1219200"/>
            <a:ext cx="1752600" cy="523220"/>
          </a:xfrm>
          <a:prstGeom prst="rect">
            <a:avLst/>
          </a:prstGeom>
          <a:noFill/>
          <a:ln w="9525">
            <a:solidFill>
              <a:srgbClr val="FF990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14.472</a:t>
            </a:r>
          </a:p>
          <a:p>
            <a:pPr algn="ctr"/>
            <a:r>
              <a:rPr lang="it-IT" sz="1400" dirty="0" smtClean="0"/>
              <a:t>istituzioni non profit</a:t>
            </a:r>
            <a:endParaRPr lang="it-IT" sz="1400" dirty="0"/>
          </a:p>
        </p:txBody>
      </p:sp>
      <p:sp>
        <p:nvSpPr>
          <p:cNvPr id="50" name="CasellaDiTesto 52"/>
          <p:cNvSpPr txBox="1">
            <a:spLocks noChangeArrowheads="1"/>
          </p:cNvSpPr>
          <p:nvPr/>
        </p:nvSpPr>
        <p:spPr bwMode="auto">
          <a:xfrm>
            <a:off x="7010400" y="1219200"/>
            <a:ext cx="1905000" cy="523220"/>
          </a:xfrm>
          <a:prstGeom prst="rect">
            <a:avLst/>
          </a:prstGeom>
          <a:noFill/>
          <a:ln w="9525">
            <a:solidFill>
              <a:srgbClr val="FF9900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 22.029</a:t>
            </a:r>
          </a:p>
          <a:p>
            <a:pPr algn="ctr"/>
            <a:r>
              <a:rPr lang="it-IT" sz="1400" dirty="0" smtClean="0"/>
              <a:t>addetti</a:t>
            </a:r>
            <a:endParaRPr lang="it-IT" sz="1400" dirty="0"/>
          </a:p>
        </p:txBody>
      </p:sp>
      <p:sp>
        <p:nvSpPr>
          <p:cNvPr id="51" name="Rettangolo 35"/>
          <p:cNvSpPr>
            <a:spLocks noChangeArrowheads="1"/>
          </p:cNvSpPr>
          <p:nvPr/>
        </p:nvSpPr>
        <p:spPr bwMode="auto">
          <a:xfrm>
            <a:off x="1187624" y="5197535"/>
            <a:ext cx="19944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400" b="1" dirty="0" smtClean="0"/>
              <a:t>Senza addetti </a:t>
            </a:r>
            <a:r>
              <a:rPr lang="it-IT" sz="1400" b="1" dirty="0"/>
              <a:t> </a:t>
            </a:r>
            <a:r>
              <a:rPr lang="it-IT" sz="1400" b="1" dirty="0" smtClean="0"/>
              <a:t> 86,1%</a:t>
            </a:r>
            <a:endParaRPr lang="it-IT" sz="1400" b="1" dirty="0"/>
          </a:p>
        </p:txBody>
      </p:sp>
      <p:sp>
        <p:nvSpPr>
          <p:cNvPr id="52" name="Rettangolo 35"/>
          <p:cNvSpPr>
            <a:spLocks noChangeArrowheads="1"/>
          </p:cNvSpPr>
          <p:nvPr/>
        </p:nvSpPr>
        <p:spPr bwMode="auto">
          <a:xfrm>
            <a:off x="5673887" y="5209455"/>
            <a:ext cx="19944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400" b="1" dirty="0" smtClean="0">
                <a:solidFill>
                  <a:schemeClr val="bg1"/>
                </a:solidFill>
              </a:rPr>
              <a:t>Senza addetti   84,0%</a:t>
            </a:r>
            <a:endParaRPr lang="it-IT" sz="1400" b="1" dirty="0">
              <a:solidFill>
                <a:schemeClr val="bg1"/>
              </a:solidFill>
            </a:endParaRPr>
          </a:p>
        </p:txBody>
      </p:sp>
      <p:sp>
        <p:nvSpPr>
          <p:cNvPr id="55" name="Rectangle 14"/>
          <p:cNvSpPr>
            <a:spLocks noChangeArrowheads="1"/>
          </p:cNvSpPr>
          <p:nvPr/>
        </p:nvSpPr>
        <p:spPr bwMode="auto">
          <a:xfrm>
            <a:off x="457200" y="188640"/>
            <a:ext cx="800258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marL="266700" indent="-266700">
              <a:tabLst>
                <a:tab pos="266700" algn="l"/>
              </a:tabLst>
            </a:pPr>
            <a:r>
              <a:rPr lang="it-IT" sz="2200" b="1" dirty="0" smtClean="0">
                <a:solidFill>
                  <a:srgbClr val="CC0000"/>
                </a:solidFill>
              </a:rPr>
              <a:t>Le dimensioni</a:t>
            </a:r>
            <a:endParaRPr lang="it-IT" sz="2200" b="1" dirty="0">
              <a:solidFill>
                <a:srgbClr val="CC0000"/>
              </a:solidFill>
            </a:endParaRPr>
          </a:p>
        </p:txBody>
      </p:sp>
      <p:sp>
        <p:nvSpPr>
          <p:cNvPr id="56" name="CasellaDiTesto 60"/>
          <p:cNvSpPr txBox="1">
            <a:spLocks noChangeArrowheads="1"/>
          </p:cNvSpPr>
          <p:nvPr/>
        </p:nvSpPr>
        <p:spPr bwMode="auto">
          <a:xfrm>
            <a:off x="5292080" y="611977"/>
            <a:ext cx="2743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800" dirty="0" smtClean="0">
                <a:solidFill>
                  <a:srgbClr val="C00000"/>
                </a:solidFill>
              </a:rPr>
              <a:t>Campania</a:t>
            </a:r>
            <a:endParaRPr lang="it-IT" sz="1800" dirty="0">
              <a:solidFill>
                <a:srgbClr val="C00000"/>
              </a:solidFill>
            </a:endParaRPr>
          </a:p>
          <a:p>
            <a:pPr algn="ctr"/>
            <a:r>
              <a:rPr lang="it-IT" sz="1400" dirty="0" smtClean="0"/>
              <a:t>(1,3  addetti </a:t>
            </a:r>
            <a:r>
              <a:rPr lang="it-IT" sz="1400" dirty="0"/>
              <a:t>per </a:t>
            </a:r>
            <a:r>
              <a:rPr lang="it-IT" sz="1400" dirty="0" smtClean="0"/>
              <a:t>istituzione)</a:t>
            </a:r>
            <a:endParaRPr lang="it-IT" sz="1400" dirty="0"/>
          </a:p>
        </p:txBody>
      </p:sp>
      <p:sp>
        <p:nvSpPr>
          <p:cNvPr id="57" name="CasellaDiTesto 50"/>
          <p:cNvSpPr txBox="1">
            <a:spLocks noChangeArrowheads="1"/>
          </p:cNvSpPr>
          <p:nvPr/>
        </p:nvSpPr>
        <p:spPr bwMode="auto">
          <a:xfrm>
            <a:off x="251520" y="4385702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8,4%</a:t>
            </a:r>
            <a:endParaRPr lang="it-IT" sz="1400" dirty="0"/>
          </a:p>
        </p:txBody>
      </p:sp>
      <p:sp>
        <p:nvSpPr>
          <p:cNvPr id="58" name="CasellaDiTesto 50"/>
          <p:cNvSpPr txBox="1">
            <a:spLocks noChangeArrowheads="1"/>
          </p:cNvSpPr>
          <p:nvPr/>
        </p:nvSpPr>
        <p:spPr bwMode="auto">
          <a:xfrm>
            <a:off x="4932040" y="4273351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10,5%</a:t>
            </a:r>
            <a:endParaRPr lang="it-IT" sz="1400" dirty="0"/>
          </a:p>
        </p:txBody>
      </p:sp>
      <p:sp>
        <p:nvSpPr>
          <p:cNvPr id="59" name="Rettangolo 36"/>
          <p:cNvSpPr>
            <a:spLocks noChangeArrowheads="1"/>
          </p:cNvSpPr>
          <p:nvPr/>
        </p:nvSpPr>
        <p:spPr bwMode="auto">
          <a:xfrm>
            <a:off x="5835426" y="4201924"/>
            <a:ext cx="181988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400" b="1" dirty="0" smtClean="0">
                <a:solidFill>
                  <a:schemeClr val="bg1"/>
                </a:solidFill>
              </a:rPr>
              <a:t>1 – 5</a:t>
            </a:r>
          </a:p>
          <a:p>
            <a:pPr algn="ctr"/>
            <a:r>
              <a:rPr lang="it-IT" sz="1400" b="1" dirty="0" smtClean="0">
                <a:solidFill>
                  <a:schemeClr val="bg1"/>
                </a:solidFill>
              </a:rPr>
              <a:t> addetti  </a:t>
            </a:r>
            <a:endParaRPr lang="it-IT" sz="1400" b="1" dirty="0">
              <a:solidFill>
                <a:schemeClr val="bg1"/>
              </a:solidFill>
            </a:endParaRPr>
          </a:p>
        </p:txBody>
      </p:sp>
      <p:sp>
        <p:nvSpPr>
          <p:cNvPr id="60" name="CasellaDiTesto 50"/>
          <p:cNvSpPr txBox="1">
            <a:spLocks noChangeArrowheads="1"/>
          </p:cNvSpPr>
          <p:nvPr/>
        </p:nvSpPr>
        <p:spPr bwMode="auto">
          <a:xfrm>
            <a:off x="7956376" y="4201343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21,8%</a:t>
            </a:r>
            <a:endParaRPr lang="it-IT" sz="1400" dirty="0"/>
          </a:p>
        </p:txBody>
      </p:sp>
      <p:sp>
        <p:nvSpPr>
          <p:cNvPr id="61" name="CasellaDiTesto 50"/>
          <p:cNvSpPr txBox="1">
            <a:spLocks noChangeArrowheads="1"/>
          </p:cNvSpPr>
          <p:nvPr/>
        </p:nvSpPr>
        <p:spPr bwMode="auto">
          <a:xfrm>
            <a:off x="3426518" y="4262492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8,1%</a:t>
            </a:r>
            <a:endParaRPr lang="it-IT" sz="1400" dirty="0"/>
          </a:p>
        </p:txBody>
      </p:sp>
      <p:sp>
        <p:nvSpPr>
          <p:cNvPr id="62" name="CasellaDiTesto 50"/>
          <p:cNvSpPr txBox="1">
            <a:spLocks noChangeArrowheads="1"/>
          </p:cNvSpPr>
          <p:nvPr/>
        </p:nvSpPr>
        <p:spPr bwMode="auto">
          <a:xfrm>
            <a:off x="5147839" y="3429000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8,2%</a:t>
            </a:r>
            <a:endParaRPr lang="it-IT" sz="1400" dirty="0"/>
          </a:p>
        </p:txBody>
      </p:sp>
      <p:sp>
        <p:nvSpPr>
          <p:cNvPr id="63" name="CasellaDiTesto 50"/>
          <p:cNvSpPr txBox="1">
            <a:spLocks noChangeArrowheads="1"/>
          </p:cNvSpPr>
          <p:nvPr/>
        </p:nvSpPr>
        <p:spPr bwMode="auto">
          <a:xfrm>
            <a:off x="539327" y="3429000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3,6%</a:t>
            </a:r>
            <a:endParaRPr lang="it-IT" sz="1400" dirty="0"/>
          </a:p>
        </p:txBody>
      </p:sp>
      <p:sp>
        <p:nvSpPr>
          <p:cNvPr id="64" name="CasellaDiTesto 50"/>
          <p:cNvSpPr txBox="1">
            <a:spLocks noChangeArrowheads="1"/>
          </p:cNvSpPr>
          <p:nvPr/>
        </p:nvSpPr>
        <p:spPr bwMode="auto">
          <a:xfrm>
            <a:off x="3203848" y="3459469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16,2%</a:t>
            </a:r>
            <a:endParaRPr lang="it-IT" sz="1400" dirty="0"/>
          </a:p>
        </p:txBody>
      </p:sp>
      <p:sp>
        <p:nvSpPr>
          <p:cNvPr id="65" name="CasellaDiTesto 50"/>
          <p:cNvSpPr txBox="1">
            <a:spLocks noChangeArrowheads="1"/>
          </p:cNvSpPr>
          <p:nvPr/>
        </p:nvSpPr>
        <p:spPr bwMode="auto">
          <a:xfrm>
            <a:off x="7740352" y="3409255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30,4%</a:t>
            </a:r>
            <a:endParaRPr lang="it-IT" sz="1400" dirty="0"/>
          </a:p>
        </p:txBody>
      </p:sp>
      <p:sp>
        <p:nvSpPr>
          <p:cNvPr id="66" name="Rettangolo 37"/>
          <p:cNvSpPr>
            <a:spLocks noChangeArrowheads="1"/>
          </p:cNvSpPr>
          <p:nvPr/>
        </p:nvSpPr>
        <p:spPr bwMode="auto">
          <a:xfrm>
            <a:off x="6300192" y="3356992"/>
            <a:ext cx="7731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400" b="1" dirty="0" smtClean="0">
                <a:solidFill>
                  <a:schemeClr val="bg1"/>
                </a:solidFill>
              </a:rPr>
              <a:t>6 - 19 </a:t>
            </a:r>
            <a:endParaRPr lang="it-IT" sz="1400" b="1" dirty="0">
              <a:solidFill>
                <a:schemeClr val="bg1"/>
              </a:solidFill>
            </a:endParaRPr>
          </a:p>
          <a:p>
            <a:r>
              <a:rPr lang="it-IT" sz="1400" b="1" dirty="0">
                <a:solidFill>
                  <a:schemeClr val="bg1"/>
                </a:solidFill>
              </a:rPr>
              <a:t>addetti</a:t>
            </a:r>
          </a:p>
        </p:txBody>
      </p:sp>
      <p:sp>
        <p:nvSpPr>
          <p:cNvPr id="67" name="CasellaDiTesto 50"/>
          <p:cNvSpPr txBox="1">
            <a:spLocks noChangeArrowheads="1"/>
          </p:cNvSpPr>
          <p:nvPr/>
        </p:nvSpPr>
        <p:spPr bwMode="auto">
          <a:xfrm>
            <a:off x="755351" y="2709376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1,1%</a:t>
            </a:r>
            <a:endParaRPr lang="it-IT" sz="1400" dirty="0"/>
          </a:p>
        </p:txBody>
      </p:sp>
      <p:sp>
        <p:nvSpPr>
          <p:cNvPr id="68" name="CasellaDiTesto 50"/>
          <p:cNvSpPr txBox="1">
            <a:spLocks noChangeArrowheads="1"/>
          </p:cNvSpPr>
          <p:nvPr/>
        </p:nvSpPr>
        <p:spPr bwMode="auto">
          <a:xfrm>
            <a:off x="5363863" y="2617167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0,9%</a:t>
            </a:r>
            <a:endParaRPr lang="it-IT" sz="1400" dirty="0"/>
          </a:p>
        </p:txBody>
      </p:sp>
      <p:sp>
        <p:nvSpPr>
          <p:cNvPr id="69" name="CasellaDiTesto 50"/>
          <p:cNvSpPr txBox="1">
            <a:spLocks noChangeArrowheads="1"/>
          </p:cNvSpPr>
          <p:nvPr/>
        </p:nvSpPr>
        <p:spPr bwMode="auto">
          <a:xfrm>
            <a:off x="2987824" y="2709376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15,2%</a:t>
            </a:r>
            <a:endParaRPr lang="it-IT" sz="1400" dirty="0"/>
          </a:p>
        </p:txBody>
      </p:sp>
      <p:sp>
        <p:nvSpPr>
          <p:cNvPr id="70" name="CasellaDiTesto 50"/>
          <p:cNvSpPr txBox="1">
            <a:spLocks noChangeArrowheads="1"/>
          </p:cNvSpPr>
          <p:nvPr/>
        </p:nvSpPr>
        <p:spPr bwMode="auto">
          <a:xfrm>
            <a:off x="7524328" y="2564904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23,3%</a:t>
            </a:r>
            <a:endParaRPr lang="it-IT" sz="1400" dirty="0"/>
          </a:p>
        </p:txBody>
      </p:sp>
      <p:sp>
        <p:nvSpPr>
          <p:cNvPr id="71" name="Rettangolo 38"/>
          <p:cNvSpPr>
            <a:spLocks noChangeArrowheads="1"/>
          </p:cNvSpPr>
          <p:nvPr/>
        </p:nvSpPr>
        <p:spPr bwMode="auto">
          <a:xfrm>
            <a:off x="6280777" y="2492896"/>
            <a:ext cx="8306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400" b="1" dirty="0" smtClean="0">
                <a:solidFill>
                  <a:schemeClr val="bg1"/>
                </a:solidFill>
              </a:rPr>
              <a:t>20 – 49 </a:t>
            </a:r>
          </a:p>
          <a:p>
            <a:pPr algn="ctr"/>
            <a:r>
              <a:rPr lang="it-IT" sz="1400" b="1" dirty="0" smtClean="0">
                <a:solidFill>
                  <a:schemeClr val="bg1"/>
                </a:solidFill>
              </a:rPr>
              <a:t>addetti</a:t>
            </a:r>
            <a:endParaRPr lang="it-IT" sz="1400" b="1" dirty="0">
              <a:solidFill>
                <a:schemeClr val="bg1"/>
              </a:solidFill>
            </a:endParaRPr>
          </a:p>
        </p:txBody>
      </p:sp>
      <p:sp>
        <p:nvSpPr>
          <p:cNvPr id="72" name="Rettangolo 38"/>
          <p:cNvSpPr>
            <a:spLocks noChangeArrowheads="1"/>
          </p:cNvSpPr>
          <p:nvPr/>
        </p:nvSpPr>
        <p:spPr bwMode="auto">
          <a:xfrm>
            <a:off x="1824414" y="1846565"/>
            <a:ext cx="6896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200" b="1" dirty="0" smtClean="0"/>
              <a:t>50 </a:t>
            </a:r>
          </a:p>
          <a:p>
            <a:pPr algn="ctr"/>
            <a:r>
              <a:rPr lang="it-IT" sz="1200" b="1" dirty="0" smtClean="0"/>
              <a:t>addetti</a:t>
            </a:r>
          </a:p>
          <a:p>
            <a:pPr algn="ctr"/>
            <a:r>
              <a:rPr lang="it-IT" sz="1200" b="1" dirty="0" smtClean="0"/>
              <a:t>e oltre</a:t>
            </a:r>
            <a:endParaRPr lang="it-IT" sz="1200" b="1" dirty="0"/>
          </a:p>
        </p:txBody>
      </p:sp>
      <p:sp>
        <p:nvSpPr>
          <p:cNvPr id="73" name="CasellaDiTesto 50"/>
          <p:cNvSpPr txBox="1">
            <a:spLocks noChangeArrowheads="1"/>
          </p:cNvSpPr>
          <p:nvPr/>
        </p:nvSpPr>
        <p:spPr bwMode="auto">
          <a:xfrm>
            <a:off x="971375" y="2015841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0,8%</a:t>
            </a:r>
            <a:endParaRPr lang="it-IT" sz="1400" dirty="0"/>
          </a:p>
        </p:txBody>
      </p:sp>
      <p:sp>
        <p:nvSpPr>
          <p:cNvPr id="74" name="CasellaDiTesto 50"/>
          <p:cNvSpPr txBox="1">
            <a:spLocks noChangeArrowheads="1"/>
          </p:cNvSpPr>
          <p:nvPr/>
        </p:nvSpPr>
        <p:spPr bwMode="auto">
          <a:xfrm>
            <a:off x="5579887" y="1866021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0,4%</a:t>
            </a:r>
            <a:endParaRPr lang="it-IT" sz="1400" dirty="0"/>
          </a:p>
        </p:txBody>
      </p:sp>
      <p:sp>
        <p:nvSpPr>
          <p:cNvPr id="75" name="CasellaDiTesto 50"/>
          <p:cNvSpPr txBox="1">
            <a:spLocks noChangeArrowheads="1"/>
          </p:cNvSpPr>
          <p:nvPr/>
        </p:nvSpPr>
        <p:spPr bwMode="auto">
          <a:xfrm>
            <a:off x="2706213" y="2015673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60,5%</a:t>
            </a:r>
            <a:endParaRPr lang="it-IT" sz="1400" dirty="0"/>
          </a:p>
        </p:txBody>
      </p:sp>
      <p:sp>
        <p:nvSpPr>
          <p:cNvPr id="76" name="CasellaDiTesto 50"/>
          <p:cNvSpPr txBox="1">
            <a:spLocks noChangeArrowheads="1"/>
          </p:cNvSpPr>
          <p:nvPr/>
        </p:nvSpPr>
        <p:spPr bwMode="auto">
          <a:xfrm>
            <a:off x="7164288" y="1772816"/>
            <a:ext cx="7203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sz="1400" dirty="0" smtClean="0"/>
              <a:t>24,6%</a:t>
            </a:r>
            <a:endParaRPr lang="it-IT" sz="1400" dirty="0"/>
          </a:p>
        </p:txBody>
      </p:sp>
      <p:sp>
        <p:nvSpPr>
          <p:cNvPr id="77" name="Rettangolo 38"/>
          <p:cNvSpPr>
            <a:spLocks noChangeArrowheads="1"/>
          </p:cNvSpPr>
          <p:nvPr/>
        </p:nvSpPr>
        <p:spPr bwMode="auto">
          <a:xfrm>
            <a:off x="6372200" y="1702549"/>
            <a:ext cx="6896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200" b="1" dirty="0" smtClean="0">
                <a:solidFill>
                  <a:schemeClr val="bg1"/>
                </a:solidFill>
              </a:rPr>
              <a:t>50 </a:t>
            </a:r>
          </a:p>
          <a:p>
            <a:pPr algn="ctr"/>
            <a:r>
              <a:rPr lang="it-IT" sz="1200" b="1" dirty="0" smtClean="0">
                <a:solidFill>
                  <a:schemeClr val="bg1"/>
                </a:solidFill>
              </a:rPr>
              <a:t>addetti</a:t>
            </a:r>
          </a:p>
          <a:p>
            <a:pPr algn="ctr"/>
            <a:r>
              <a:rPr lang="it-IT" sz="1200" b="1" dirty="0" smtClean="0">
                <a:solidFill>
                  <a:schemeClr val="bg1"/>
                </a:solidFill>
              </a:rPr>
              <a:t>e oltre</a:t>
            </a:r>
            <a:endParaRPr lang="it-IT" sz="1200" b="1" dirty="0">
              <a:solidFill>
                <a:schemeClr val="bg1"/>
              </a:solidFill>
            </a:endParaRPr>
          </a:p>
        </p:txBody>
      </p:sp>
      <p:sp>
        <p:nvSpPr>
          <p:cNvPr id="40" name="Segnaposto numero diapositiva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EC2F-6777-4F87-9F3C-527A3381ACDC}" type="slidenum">
              <a:rPr lang="it-IT" smtClean="0"/>
              <a:pPr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888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332656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Struttura del settore non profit   per regione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539552" y="980728"/>
            <a:ext cx="8208912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35</a:t>
            </a:fld>
            <a:endParaRPr lang="it-IT"/>
          </a:p>
        </p:txBody>
      </p:sp>
      <p:pic>
        <p:nvPicPr>
          <p:cNvPr id="1026" name="Picture 2" descr="D:\14 censind evento\TAVOLE E PIRAMIDI  CAM\Ul non profit 201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58" r="36302"/>
          <a:stretch/>
        </p:blipFill>
        <p:spPr bwMode="auto">
          <a:xfrm>
            <a:off x="395536" y="1503175"/>
            <a:ext cx="3600400" cy="386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14 censind evento\TAVOLE E PIRAMIDI  CAM\Add_ulistituznp201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6" r="33582" b="-1"/>
          <a:stretch/>
        </p:blipFill>
        <p:spPr bwMode="auto">
          <a:xfrm>
            <a:off x="4067944" y="1669535"/>
            <a:ext cx="3770083" cy="372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>
          <a:xfrm>
            <a:off x="5029245" y="1193659"/>
            <a:ext cx="280878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15000"/>
              </a:lnSpc>
              <a:buClr>
                <a:srgbClr val="CC0000"/>
              </a:buClr>
              <a:tabLst>
                <a:tab pos="266700" algn="l"/>
              </a:tabLst>
              <a:defRPr/>
            </a:pPr>
            <a:r>
              <a:rPr lang="it-IT" sz="2000" dirty="0" smtClean="0"/>
              <a:t>Addetti alle unità </a:t>
            </a:r>
            <a:r>
              <a:rPr lang="it-IT" sz="2000" dirty="0"/>
              <a:t>locali </a:t>
            </a:r>
            <a:endParaRPr lang="it-IT" sz="20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672601" y="1223259"/>
            <a:ext cx="151195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15000"/>
              </a:lnSpc>
              <a:buClr>
                <a:srgbClr val="CC0000"/>
              </a:buClr>
              <a:tabLst>
                <a:tab pos="266700" algn="l"/>
              </a:tabLst>
              <a:defRPr/>
            </a:pPr>
            <a:r>
              <a:rPr lang="it-IT" sz="2000" dirty="0" smtClean="0"/>
              <a:t>Unità </a:t>
            </a:r>
            <a:r>
              <a:rPr lang="it-IT" sz="2000" dirty="0"/>
              <a:t>locali </a:t>
            </a:r>
            <a:endParaRPr lang="it-IT" sz="20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527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332656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Struttura del settore non profit della regione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539552" y="980728"/>
            <a:ext cx="8208912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dirty="0"/>
              <a:t>Numero medio di risorse umane  </a:t>
            </a:r>
            <a:endParaRPr lang="it-IT" sz="1400" dirty="0" smtClean="0"/>
          </a:p>
          <a:p>
            <a:pPr algn="just" eaLnBrk="1" hangingPunct="1">
              <a:lnSpc>
                <a:spcPct val="115000"/>
              </a:lnSpc>
              <a:buClr>
                <a:srgbClr val="CC0000"/>
              </a:buClr>
              <a:tabLst>
                <a:tab pos="266700" algn="l"/>
              </a:tabLst>
              <a:defRPr/>
            </a:pPr>
            <a:r>
              <a:rPr lang="it-IT" sz="1400" dirty="0" smtClean="0"/>
              <a:t>       presenti </a:t>
            </a:r>
            <a:r>
              <a:rPr lang="it-IT" sz="1400" dirty="0"/>
              <a:t>nelle unità locali </a:t>
            </a: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36</a:t>
            </a:fld>
            <a:endParaRPr lang="it-IT"/>
          </a:p>
        </p:txBody>
      </p:sp>
      <p:pic>
        <p:nvPicPr>
          <p:cNvPr id="6" name="Immagin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6840760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630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761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Istituzioni non profit e addetti per forma giuridica</a:t>
            </a:r>
            <a:endParaRPr lang="it-IT" sz="18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899592" y="963543"/>
            <a:ext cx="3672407" cy="53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Forma giuridica</a:t>
            </a:r>
          </a:p>
          <a:p>
            <a:pPr>
              <a:tabLst>
                <a:tab pos="266700" algn="l"/>
              </a:tabLst>
            </a:pPr>
            <a:r>
              <a:rPr lang="it-IT" sz="1200" b="1" dirty="0" smtClean="0">
                <a:solidFill>
                  <a:srgbClr val="CC0000"/>
                </a:solidFill>
                <a:cs typeface="Arial" charset="0"/>
              </a:rPr>
              <a:t>(Incidenza %)</a:t>
            </a:r>
            <a:endParaRPr lang="it-IT" sz="12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37</a:t>
            </a:fld>
            <a:endParaRPr lang="it-IT"/>
          </a:p>
        </p:txBody>
      </p:sp>
      <p:pic>
        <p:nvPicPr>
          <p:cNvPr id="13" name="Immagine 1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600" y="1449596"/>
            <a:ext cx="4608512" cy="3995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magine 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0112" y="1495875"/>
            <a:ext cx="3452614" cy="3949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5652120" y="765520"/>
            <a:ext cx="2699792" cy="68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600" b="1" dirty="0" smtClean="0">
                <a:solidFill>
                  <a:srgbClr val="CC0000"/>
                </a:solidFill>
                <a:cs typeface="Arial" charset="0"/>
              </a:rPr>
              <a:t>Lavoratori retribuiti delle Unità locali per settore di attività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22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Specificità regionali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6588224" y="2132856"/>
            <a:ext cx="2376264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ＭＳ Ｐゴシック" pitchFamily="34" charset="-128"/>
              </a:rPr>
              <a:t>Concentrazione 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ＭＳ Ｐゴシック" pitchFamily="34" charset="-128"/>
              </a:rPr>
              <a:t>di addetti nella sanità, assistenza sociale, protezione civile, istruzione e 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ＭＳ Ｐゴシック" pitchFamily="34" charset="-128"/>
              </a:rPr>
              <a:t>ricerca</a:t>
            </a:r>
          </a:p>
          <a:p>
            <a:pPr eaLnBrk="1" hangingPunct="1">
              <a:lnSpc>
                <a:spcPct val="115000"/>
              </a:lnSpc>
              <a:buClr>
                <a:srgbClr val="CC0000"/>
              </a:buClr>
              <a:tabLst>
                <a:tab pos="266700" algn="l"/>
              </a:tabLst>
              <a:defRPr/>
            </a:pPr>
            <a:endParaRPr lang="it-IT" sz="1600" dirty="0" smtClean="0">
              <a:solidFill>
                <a:srgbClr val="FF0000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6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Crescita a tre cifre per le cooperative sociali</a:t>
            </a: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4572000" y="260648"/>
            <a:ext cx="1512168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Forma giuridica</a:t>
            </a:r>
          </a:p>
          <a:p>
            <a:pPr>
              <a:tabLst>
                <a:tab pos="266700" algn="l"/>
              </a:tabLst>
            </a:pPr>
            <a:r>
              <a:rPr lang="it-IT" sz="1200" b="1" dirty="0" smtClean="0">
                <a:solidFill>
                  <a:srgbClr val="CC0000"/>
                </a:solidFill>
                <a:cs typeface="Arial" charset="0"/>
              </a:rPr>
              <a:t>(Incidenza %)</a:t>
            </a:r>
            <a:endParaRPr lang="it-IT" sz="1200" b="1" dirty="0">
              <a:solidFill>
                <a:srgbClr val="CC0000"/>
              </a:solidFill>
              <a:cs typeface="Arial" charset="0"/>
            </a:endParaRPr>
          </a:p>
        </p:txBody>
      </p:sp>
      <p:graphicFrame>
        <p:nvGraphicFramePr>
          <p:cNvPr id="10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246782"/>
              </p:ext>
            </p:extLst>
          </p:nvPr>
        </p:nvGraphicFramePr>
        <p:xfrm>
          <a:off x="323528" y="1124744"/>
          <a:ext cx="6120679" cy="4143639"/>
        </p:xfrm>
        <a:graphic>
          <a:graphicData uri="http://schemas.openxmlformats.org/drawingml/2006/table">
            <a:tbl>
              <a:tblPr/>
              <a:tblGrid>
                <a:gridCol w="1080535"/>
                <a:gridCol w="720356"/>
                <a:gridCol w="840417"/>
                <a:gridCol w="786272"/>
                <a:gridCol w="122414"/>
                <a:gridCol w="856895"/>
                <a:gridCol w="856895"/>
                <a:gridCol w="856895"/>
              </a:tblGrid>
              <a:tr h="3343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Campania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Italia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</a:tr>
              <a:tr h="334323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b="1" kern="1200" dirty="0">
                        <a:solidFill>
                          <a:schemeClr val="bg1"/>
                        </a:solidFill>
                        <a:effectLst/>
                        <a:latin typeface="Arial Narrow"/>
                        <a:ea typeface="Calibri"/>
                        <a:cs typeface="Arial Narrow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kern="1200" dirty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2011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kern="1200" dirty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2001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kern="1200" dirty="0" err="1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Var</a:t>
                      </a:r>
                      <a:r>
                        <a:rPr lang="it-IT" sz="1400" b="1" kern="1200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. % </a:t>
                      </a:r>
                      <a:endParaRPr lang="it-IT" sz="1400" b="1" kern="1200" dirty="0">
                        <a:solidFill>
                          <a:schemeClr val="bg1"/>
                        </a:solidFill>
                        <a:effectLst/>
                        <a:latin typeface="Arial Narrow"/>
                        <a:ea typeface="Calibri"/>
                        <a:cs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kern="1200" dirty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kern="1200" dirty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2011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kern="1200" dirty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2001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kern="1200" dirty="0" err="1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Var</a:t>
                      </a:r>
                      <a:r>
                        <a:rPr lang="it-IT" sz="1400" b="1" kern="1200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. % </a:t>
                      </a:r>
                      <a:endParaRPr lang="it-IT" sz="1400" b="1" kern="1200" dirty="0">
                        <a:solidFill>
                          <a:schemeClr val="bg1"/>
                        </a:solidFill>
                        <a:effectLst/>
                        <a:latin typeface="Arial Narrow"/>
                        <a:ea typeface="Calibri"/>
                        <a:cs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</a:tr>
              <a:tr h="297129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FORMA GIURIDICA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Campania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 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Italia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12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2011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%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Var. % 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 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2011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%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Var. % 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Associazione riconosciuta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      3.095 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21,4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-21,8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 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68.349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22,7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9,8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Associazione non riconosciuta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      9.380 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64,8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14,0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 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201.004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66,7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28,7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Cooperativa sociale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      1.003 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6,9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396,5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 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11.264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3,7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98,5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Fondazione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         267 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1,8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94,9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 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6.220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2,1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102,1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427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Altra forma giuridica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         727 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5,0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46,9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 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14.354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4,8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76,8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Totale</a:t>
                      </a:r>
                      <a:endParaRPr lang="it-IT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     14.472 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100,0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11,2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 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301.191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100,0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Calibri"/>
                        </a:rPr>
                        <a:t>28,0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38</a:t>
            </a:fld>
            <a:endParaRPr lang="it-IT"/>
          </a:p>
        </p:txBody>
      </p:sp>
      <p:sp>
        <p:nvSpPr>
          <p:cNvPr id="7" name="Ovale 6"/>
          <p:cNvSpPr/>
          <p:nvPr/>
        </p:nvSpPr>
        <p:spPr bwMode="auto">
          <a:xfrm>
            <a:off x="2249488" y="3694911"/>
            <a:ext cx="864096" cy="432048"/>
          </a:xfrm>
          <a:prstGeom prst="ellipse">
            <a:avLst/>
          </a:prstGeom>
          <a:noFill/>
          <a:ln w="28575" cap="flat" cmpd="sng" algn="ctr">
            <a:solidFill>
              <a:srgbClr val="FF7575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40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95535" y="332656"/>
            <a:ext cx="82806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Settori ICNPO: Volontari e lavoratori retribuiti </a:t>
            </a:r>
          </a:p>
          <a:p>
            <a:pPr>
              <a:tabLst>
                <a:tab pos="266700" algn="l"/>
              </a:tabLst>
            </a:pPr>
            <a:r>
              <a:rPr lang="it-IT" sz="1600" b="1" dirty="0">
                <a:solidFill>
                  <a:srgbClr val="CC0000"/>
                </a:solidFill>
                <a:cs typeface="Arial" charset="0"/>
              </a:rPr>
              <a:t>(</a:t>
            </a:r>
            <a:r>
              <a:rPr lang="it-IT" sz="1600" b="1" dirty="0" smtClean="0">
                <a:solidFill>
                  <a:srgbClr val="CC0000"/>
                </a:solidFill>
                <a:cs typeface="Arial" charset="0"/>
              </a:rPr>
              <a:t>Variazioni %)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39</a:t>
            </a:fld>
            <a:endParaRPr lang="it-IT"/>
          </a:p>
        </p:txBody>
      </p:sp>
      <p:pic>
        <p:nvPicPr>
          <p:cNvPr id="7" name="Immagin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1040542"/>
            <a:ext cx="8633679" cy="4548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8470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11663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Quadro generale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6084168" y="836712"/>
            <a:ext cx="2592288" cy="3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600" b="1" dirty="0" smtClean="0">
                <a:solidFill>
                  <a:srgbClr val="CC0000"/>
                </a:solidFill>
                <a:cs typeface="Arial" charset="0"/>
              </a:rPr>
              <a:t>Unità giuridico economiche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4</a:t>
            </a:fld>
            <a:endParaRPr lang="it-IT"/>
          </a:p>
        </p:txBody>
      </p:sp>
      <p:pic>
        <p:nvPicPr>
          <p:cNvPr id="12" name="Immagine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20688"/>
            <a:ext cx="4608512" cy="511256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ttangolo 3"/>
          <p:cNvSpPr/>
          <p:nvPr/>
        </p:nvSpPr>
        <p:spPr>
          <a:xfrm>
            <a:off x="6012160" y="1628800"/>
            <a:ext cx="28083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800" dirty="0"/>
              <a:t>l’incremento </a:t>
            </a:r>
            <a:r>
              <a:rPr lang="it-IT" sz="1800" dirty="0" smtClean="0"/>
              <a:t> del </a:t>
            </a:r>
          </a:p>
          <a:p>
            <a:r>
              <a:rPr lang="it-IT" sz="1800" b="1" dirty="0" smtClean="0">
                <a:solidFill>
                  <a:srgbClr val="FF0000"/>
                </a:solidFill>
              </a:rPr>
              <a:t>+13,0% </a:t>
            </a:r>
            <a:r>
              <a:rPr lang="it-IT" sz="1800" dirty="0" smtClean="0"/>
              <a:t>il più </a:t>
            </a:r>
            <a:r>
              <a:rPr lang="it-IT" sz="1800" dirty="0"/>
              <a:t>basso tra quelli rilevati nella storia dei Censimenti degli ultimi 30 </a:t>
            </a:r>
            <a:r>
              <a:rPr lang="it-IT" sz="1800" dirty="0" smtClean="0"/>
              <a:t>anni:</a:t>
            </a:r>
          </a:p>
          <a:p>
            <a:r>
              <a:rPr lang="it-IT" sz="1800" dirty="0" smtClean="0"/>
              <a:t>le </a:t>
            </a:r>
            <a:r>
              <a:rPr lang="it-IT" sz="1800" dirty="0"/>
              <a:t>variazioni regionali sono state </a:t>
            </a:r>
            <a:r>
              <a:rPr lang="it-IT" sz="1800" dirty="0" smtClean="0"/>
              <a:t>pari</a:t>
            </a:r>
          </a:p>
          <a:p>
            <a:r>
              <a:rPr lang="it-IT" sz="1800" b="1" dirty="0" smtClean="0">
                <a:solidFill>
                  <a:srgbClr val="FF0000"/>
                </a:solidFill>
              </a:rPr>
              <a:t>+</a:t>
            </a:r>
            <a:r>
              <a:rPr lang="it-IT" sz="1800" b="1" dirty="0">
                <a:solidFill>
                  <a:srgbClr val="FF0000"/>
                </a:solidFill>
              </a:rPr>
              <a:t>28,1 </a:t>
            </a:r>
            <a:r>
              <a:rPr lang="it-IT" sz="1800" dirty="0"/>
              <a:t>per cento tra il 1981 e il 1991 </a:t>
            </a:r>
            <a:endParaRPr lang="it-IT" sz="1800" dirty="0" smtClean="0"/>
          </a:p>
          <a:p>
            <a:r>
              <a:rPr lang="it-IT" sz="1800" b="1" dirty="0" smtClean="0">
                <a:solidFill>
                  <a:srgbClr val="FF0000"/>
                </a:solidFill>
              </a:rPr>
              <a:t>+</a:t>
            </a:r>
            <a:r>
              <a:rPr lang="it-IT" sz="1800" b="1" dirty="0">
                <a:solidFill>
                  <a:srgbClr val="FF0000"/>
                </a:solidFill>
              </a:rPr>
              <a:t>25,6 </a:t>
            </a:r>
            <a:r>
              <a:rPr lang="it-IT" sz="1800" dirty="0"/>
              <a:t>per cento tra il 1991 e il </a:t>
            </a:r>
            <a:r>
              <a:rPr lang="it-IT" sz="1800" dirty="0" smtClean="0"/>
              <a:t>2001. </a:t>
            </a:r>
            <a:endParaRPr lang="it-IT" sz="1800" dirty="0"/>
          </a:p>
        </p:txBody>
      </p:sp>
      <p:sp>
        <p:nvSpPr>
          <p:cNvPr id="7" name="Ovale 6"/>
          <p:cNvSpPr/>
          <p:nvPr/>
        </p:nvSpPr>
        <p:spPr bwMode="auto">
          <a:xfrm>
            <a:off x="5929322" y="3500438"/>
            <a:ext cx="864096" cy="432048"/>
          </a:xfrm>
          <a:prstGeom prst="ellipse">
            <a:avLst/>
          </a:prstGeom>
          <a:noFill/>
          <a:ln w="9525" cap="flat" cmpd="sng" algn="ctr">
            <a:solidFill>
              <a:srgbClr val="0066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Ovale 7"/>
          <p:cNvSpPr/>
          <p:nvPr/>
        </p:nvSpPr>
        <p:spPr bwMode="auto">
          <a:xfrm>
            <a:off x="5929322" y="4071942"/>
            <a:ext cx="864096" cy="432048"/>
          </a:xfrm>
          <a:prstGeom prst="ellipse">
            <a:avLst/>
          </a:prstGeom>
          <a:noFill/>
          <a:ln w="9525" cap="flat" cmpd="sng" algn="ctr">
            <a:solidFill>
              <a:srgbClr val="0066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73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40</a:t>
            </a:fld>
            <a:endParaRPr lang="it-IT"/>
          </a:p>
        </p:txBody>
      </p:sp>
      <p:pic>
        <p:nvPicPr>
          <p:cNvPr id="7" name="Immagin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245" y="808041"/>
            <a:ext cx="7272808" cy="490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tangolo 1"/>
          <p:cNvSpPr/>
          <p:nvPr/>
        </p:nvSpPr>
        <p:spPr>
          <a:xfrm>
            <a:off x="539552" y="116633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rgbClr val="C00000"/>
                </a:solidFill>
              </a:rPr>
              <a:t>Istituzioni non profit di pubblica utilità (o solidaristiche), per settore di attività </a:t>
            </a:r>
            <a:r>
              <a:rPr lang="it-IT" sz="2000" dirty="0" smtClean="0">
                <a:solidFill>
                  <a:srgbClr val="C00000"/>
                </a:solidFill>
              </a:rPr>
              <a:t>prevalente</a:t>
            </a:r>
            <a:endParaRPr lang="it-IT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3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5960233" y="3152987"/>
            <a:ext cx="3024337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graphicFrame>
        <p:nvGraphicFramePr>
          <p:cNvPr id="5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478675"/>
              </p:ext>
            </p:extLst>
          </p:nvPr>
        </p:nvGraphicFramePr>
        <p:xfrm>
          <a:off x="6084168" y="1253921"/>
          <a:ext cx="2900402" cy="2175078"/>
        </p:xfrm>
        <a:graphic>
          <a:graphicData uri="http://schemas.openxmlformats.org/drawingml/2006/table">
            <a:tbl>
              <a:tblPr/>
              <a:tblGrid>
                <a:gridCol w="1035858"/>
                <a:gridCol w="629187"/>
                <a:gridCol w="644534"/>
                <a:gridCol w="590823"/>
              </a:tblGrid>
              <a:tr h="505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PROVINCIA</a:t>
                      </a:r>
                      <a:endParaRPr lang="it-IT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Addetti</a:t>
                      </a:r>
                      <a:endParaRPr lang="it-IT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Lavoratori</a:t>
                      </a:r>
                      <a:r>
                        <a:rPr lang="it-IT" sz="1200" b="1" baseline="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esterni</a:t>
                      </a:r>
                      <a:endParaRPr lang="it-IT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Per</a:t>
                      </a:r>
                      <a:r>
                        <a:rPr lang="it-IT" sz="1200" b="1" baseline="0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 1.000 ab.</a:t>
                      </a:r>
                      <a:endParaRPr lang="it-IT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</a:tr>
              <a:tr h="23855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Caserta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3.207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2.171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59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55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Benevento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1.962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1.139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109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3855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Napoli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10.478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6.741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56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55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Avellino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1.952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981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68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3855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Salerno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4.430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2.563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64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55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Campania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22.029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13.595</a:t>
                      </a:r>
                      <a:endParaRPr lang="it-IT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62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3855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Italia</a:t>
                      </a:r>
                      <a:r>
                        <a:rPr lang="it-IT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 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680.811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270.769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160</a:t>
                      </a:r>
                      <a:endParaRPr lang="it-IT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41</a:t>
            </a:fld>
            <a:endParaRPr lang="it-IT"/>
          </a:p>
        </p:txBody>
      </p:sp>
      <p:pic>
        <p:nvPicPr>
          <p:cNvPr id="7" name="Immagin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838422"/>
            <a:ext cx="5384497" cy="4690829"/>
          </a:xfrm>
          <a:prstGeom prst="round2DiagRect">
            <a:avLst>
              <a:gd name="adj1" fmla="val 16667"/>
              <a:gd name="adj2" fmla="val 1322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ttangolo 1"/>
          <p:cNvSpPr/>
          <p:nvPr/>
        </p:nvSpPr>
        <p:spPr>
          <a:xfrm>
            <a:off x="5960233" y="35440"/>
            <a:ext cx="30243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800" b="1" dirty="0" smtClean="0">
                <a:solidFill>
                  <a:srgbClr val="C00000"/>
                </a:solidFill>
              </a:rPr>
              <a:t>Lavoratori </a:t>
            </a:r>
            <a:r>
              <a:rPr lang="it-IT" sz="1800" b="1" dirty="0">
                <a:solidFill>
                  <a:srgbClr val="C00000"/>
                </a:solidFill>
              </a:rPr>
              <a:t>retribuiti nelle unità locali delle Istituzioni non </a:t>
            </a:r>
            <a:r>
              <a:rPr lang="it-IT" sz="1800" b="1" dirty="0" smtClean="0">
                <a:solidFill>
                  <a:srgbClr val="C00000"/>
                </a:solidFill>
              </a:rPr>
              <a:t>profit per 1.000 abitanti</a:t>
            </a:r>
            <a:endParaRPr lang="it-IT" sz="1800" b="1" dirty="0">
              <a:solidFill>
                <a:srgbClr val="C00000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6335688" y="3573016"/>
            <a:ext cx="28083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smtClean="0"/>
              <a:t>E’  </a:t>
            </a:r>
            <a:r>
              <a:rPr lang="it-IT" sz="1600" dirty="0"/>
              <a:t>la provincia di Napoli a occupare l’ultimo posto </a:t>
            </a:r>
            <a:r>
              <a:rPr lang="it-IT" sz="1600" dirty="0" smtClean="0"/>
              <a:t>:</a:t>
            </a:r>
          </a:p>
          <a:p>
            <a:r>
              <a:rPr lang="it-IT" sz="1600" dirty="0" smtClean="0"/>
              <a:t>56 lavoratori retribuiti  </a:t>
            </a:r>
            <a:r>
              <a:rPr lang="it-IT" sz="1600" dirty="0"/>
              <a:t>ogni 10 mila </a:t>
            </a:r>
            <a:r>
              <a:rPr lang="it-IT" sz="1600" dirty="0" smtClean="0"/>
              <a:t>ab. </a:t>
            </a:r>
          </a:p>
          <a:p>
            <a:r>
              <a:rPr lang="it-IT" sz="1600" dirty="0" smtClean="0"/>
              <a:t>212 volontari ogni 1.000 ab.</a:t>
            </a:r>
            <a:endParaRPr lang="it-IT" sz="1600" dirty="0"/>
          </a:p>
        </p:txBody>
      </p:sp>
      <p:sp>
        <p:nvSpPr>
          <p:cNvPr id="9" name="Rettangolo 8"/>
          <p:cNvSpPr/>
          <p:nvPr/>
        </p:nvSpPr>
        <p:spPr>
          <a:xfrm>
            <a:off x="539552" y="170822"/>
            <a:ext cx="31069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00000"/>
                </a:solidFill>
                <a:cs typeface="Arial" charset="0"/>
              </a:rPr>
              <a:t>Lavoratori </a:t>
            </a:r>
            <a:r>
              <a:rPr lang="it-IT" b="1" dirty="0">
                <a:solidFill>
                  <a:srgbClr val="C00000"/>
                </a:solidFill>
                <a:cs typeface="Arial" charset="0"/>
              </a:rPr>
              <a:t>retribuiti </a:t>
            </a:r>
          </a:p>
        </p:txBody>
      </p:sp>
    </p:spTree>
    <p:extLst>
      <p:ext uri="{BB962C8B-B14F-4D97-AF65-F5344CB8AC3E}">
        <p14:creationId xmlns:p14="http://schemas.microsoft.com/office/powerpoint/2010/main" val="409160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5940151" y="116633"/>
            <a:ext cx="302433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Volontari</a:t>
            </a:r>
          </a:p>
          <a:p>
            <a:pPr>
              <a:tabLst>
                <a:tab pos="266700" algn="l"/>
              </a:tabLst>
            </a:pPr>
            <a:r>
              <a:rPr lang="it-IT" sz="1200" b="1" dirty="0" smtClean="0">
                <a:solidFill>
                  <a:srgbClr val="CC0000"/>
                </a:solidFill>
                <a:cs typeface="Arial" charset="0"/>
              </a:rPr>
              <a:t>(</a:t>
            </a:r>
            <a:r>
              <a:rPr lang="it-IT" sz="1200" b="1" dirty="0">
                <a:solidFill>
                  <a:srgbClr val="CC0000"/>
                </a:solidFill>
                <a:cs typeface="Arial" charset="0"/>
              </a:rPr>
              <a:t>Valori per 1.000 abitanti)</a:t>
            </a:r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6012160" y="3152987"/>
            <a:ext cx="288032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La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dotazione di volontari è più elevata nelle province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di Avellino e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B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enevento </a:t>
            </a:r>
          </a:p>
          <a:p>
            <a:pPr marL="342900" indent="-342900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ＭＳ Ｐゴシック" pitchFamily="34" charset="-128"/>
              </a:rPr>
              <a:t>Nel comune di Napoli si </a:t>
            </a:r>
            <a:r>
              <a:rPr lang="it-IT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ＭＳ Ｐゴシック" pitchFamily="34" charset="-128"/>
              </a:rPr>
              <a:t>concentra </a:t>
            </a:r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ＭＳ Ｐゴシック" pitchFamily="34" charset="-128"/>
              </a:rPr>
              <a:t>una quota importante  dei volontari.</a:t>
            </a:r>
          </a:p>
        </p:txBody>
      </p:sp>
      <p:graphicFrame>
        <p:nvGraphicFramePr>
          <p:cNvPr id="5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682219"/>
              </p:ext>
            </p:extLst>
          </p:nvPr>
        </p:nvGraphicFramePr>
        <p:xfrm>
          <a:off x="6012160" y="836712"/>
          <a:ext cx="2952328" cy="2208276"/>
        </p:xfrm>
        <a:graphic>
          <a:graphicData uri="http://schemas.openxmlformats.org/drawingml/2006/table">
            <a:tbl>
              <a:tblPr/>
              <a:tblGrid>
                <a:gridCol w="1355661"/>
                <a:gridCol w="823438"/>
                <a:gridCol w="773229"/>
              </a:tblGrid>
              <a:tr h="2332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PROVINCIA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v.a.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Per</a:t>
                      </a:r>
                      <a:r>
                        <a:rPr lang="it-IT" sz="1400" b="1" baseline="0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 1.000 ab.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</a:tr>
              <a:tr h="1089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Caserta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25.066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277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8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Benevento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13.033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457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078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Napoli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64.699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212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8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Avellino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21.592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503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089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Salerno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42.572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390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8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Campania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166.962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290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0273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Italia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4.758.622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801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42</a:t>
            </a:fld>
            <a:endParaRPr lang="it-IT" dirty="0"/>
          </a:p>
        </p:txBody>
      </p:sp>
      <p:pic>
        <p:nvPicPr>
          <p:cNvPr id="8" name="Immagin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5384497" cy="4727662"/>
          </a:xfrm>
          <a:prstGeom prst="round2DiagRect">
            <a:avLst>
              <a:gd name="adj1" fmla="val 16667"/>
              <a:gd name="adj2" fmla="val 1322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ettangolo 8"/>
          <p:cNvSpPr/>
          <p:nvPr/>
        </p:nvSpPr>
        <p:spPr>
          <a:xfrm>
            <a:off x="539552" y="170822"/>
            <a:ext cx="15788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Volontari </a:t>
            </a:r>
            <a:endParaRPr lang="it-IT" b="1" dirty="0">
              <a:solidFill>
                <a:srgbClr val="CC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15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5960233" y="3152987"/>
            <a:ext cx="3024337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La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dotazione di volontari è più elevata nelle province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di Avellino e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B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enevento 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</a:rPr>
              <a:t>Nel comune di Napoli nonostante una </a:t>
            </a:r>
            <a:r>
              <a:rPr lang="it-IT" sz="1400" dirty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</a:rPr>
              <a:t>dotazione </a:t>
            </a:r>
            <a:r>
              <a:rPr lang="it-IT" sz="1400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</a:rPr>
              <a:t>tra le più basse a livello regionale (….volontari </a:t>
            </a:r>
            <a:r>
              <a:rPr lang="it-IT" sz="1400" dirty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</a:rPr>
              <a:t>per mille ab.), si concentra </a:t>
            </a:r>
            <a:r>
              <a:rPr lang="it-IT" sz="1400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</a:rPr>
              <a:t>una quota importante  dei volontari nel </a:t>
            </a:r>
            <a:r>
              <a:rPr lang="it-IT" sz="1400" dirty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</a:rPr>
              <a:t>settore </a:t>
            </a:r>
            <a:r>
              <a:rPr lang="it-IT" sz="1400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</a:rPr>
              <a:t>(%).</a:t>
            </a:r>
            <a:endParaRPr lang="it-IT" sz="1400" dirty="0">
              <a:solidFill>
                <a:srgbClr val="FF0000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dirty="0" smtClean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43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539552" y="170822"/>
            <a:ext cx="52565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Il territorio sub regionale: i comuni</a:t>
            </a:r>
            <a:endParaRPr lang="it-IT" b="1" dirty="0">
              <a:solidFill>
                <a:srgbClr val="CC0000"/>
              </a:solidFill>
              <a:cs typeface="Arial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1241425"/>
            <a:ext cx="8885237" cy="437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204864"/>
            <a:ext cx="194421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794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44</a:t>
            </a:fld>
            <a:endParaRPr lang="it-IT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95536" y="548680"/>
            <a:ext cx="8288338" cy="5040312"/>
          </a:xfrm>
          <a:prstGeom prst="rect">
            <a:avLst/>
          </a:prstGeom>
          <a:solidFill>
            <a:srgbClr val="CC0000"/>
          </a:solidFill>
          <a:ln>
            <a:noFill/>
          </a:ln>
          <a:extLst/>
        </p:spPr>
        <p:txBody>
          <a:bodyPr wrap="none" anchor="ctr"/>
          <a:lstStyle/>
          <a:p>
            <a:pPr algn="ctr"/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1619672" y="2780928"/>
            <a:ext cx="67764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tabLst>
                <a:tab pos="266700" algn="l"/>
              </a:tabLst>
            </a:pPr>
            <a:r>
              <a:rPr lang="it-IT" b="1" dirty="0" smtClean="0">
                <a:solidFill>
                  <a:schemeClr val="bg1"/>
                </a:solidFill>
                <a:cs typeface="Arial" charset="0"/>
              </a:rPr>
              <a:t>I numeri del settore  delle Istituzioni </a:t>
            </a:r>
            <a:r>
              <a:rPr lang="it-IT" b="1" dirty="0">
                <a:solidFill>
                  <a:schemeClr val="bg1"/>
                </a:solidFill>
                <a:cs typeface="Arial" charset="0"/>
              </a:rPr>
              <a:t> </a:t>
            </a:r>
            <a:r>
              <a:rPr lang="it-IT" b="1" dirty="0" smtClean="0">
                <a:solidFill>
                  <a:schemeClr val="bg1"/>
                </a:solidFill>
                <a:cs typeface="Arial" charset="0"/>
              </a:rPr>
              <a:t>Pubbliche  in Campania </a:t>
            </a:r>
          </a:p>
        </p:txBody>
      </p:sp>
    </p:spTree>
    <p:extLst>
      <p:ext uri="{BB962C8B-B14F-4D97-AF65-F5344CB8AC3E}">
        <p14:creationId xmlns:p14="http://schemas.microsoft.com/office/powerpoint/2010/main" val="112008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332656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>
                <a:solidFill>
                  <a:srgbClr val="CC0000"/>
                </a:solidFill>
                <a:cs typeface="Arial" charset="0"/>
              </a:rPr>
              <a:t>I</a:t>
            </a: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nversione di tendenza nella PA regionale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539552" y="908720"/>
            <a:ext cx="504056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latin typeface="Arial" pitchFamily="34" charset="0"/>
                <a:ea typeface="ＭＳ Ｐゴシック" pitchFamily="34" charset="-128"/>
              </a:rPr>
              <a:t>Comuni: il  71,7% delle IP campane (66,3 in Italia)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latin typeface="Arial" pitchFamily="34" charset="0"/>
                <a:ea typeface="ＭＳ Ｐゴシック" pitchFamily="34" charset="-128"/>
              </a:rPr>
              <a:t>Volontari: +72,6%  (-56,8% in Italia)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latin typeface="Arial" pitchFamily="34" charset="0"/>
                <a:ea typeface="ＭＳ Ｐゴシック" pitchFamily="34" charset="-128"/>
              </a:rPr>
              <a:t>Addetti: -15,5%   (-11,4 %  in Italia)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latin typeface="Arial" pitchFamily="34" charset="0"/>
                <a:ea typeface="ＭＳ Ｐゴシック" pitchFamily="34" charset="-128"/>
              </a:rPr>
              <a:t>Lavoratori temporanei: -33,9% (-21,3% in Italia)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latin typeface="Arial" pitchFamily="34" charset="0"/>
                <a:ea typeface="ＭＳ Ｐゴシック" pitchFamily="34" charset="-128"/>
              </a:rPr>
              <a:t>Lavoratori esterni: +38,3% (+18,1% in Italia)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tabLst>
                <a:tab pos="266700" algn="l"/>
              </a:tabLst>
              <a:defRPr/>
            </a:pPr>
            <a:endParaRPr lang="it-IT" sz="1400" b="1" dirty="0" smtClean="0"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endParaRPr lang="it-IT" sz="1400" dirty="0" smtClean="0">
              <a:latin typeface="Arial" pitchFamily="34" charset="0"/>
              <a:ea typeface="ＭＳ Ｐゴシック" pitchFamily="34" charset="-128"/>
            </a:endParaRPr>
          </a:p>
        </p:txBody>
      </p:sp>
      <p:graphicFrame>
        <p:nvGraphicFramePr>
          <p:cNvPr id="4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407673"/>
              </p:ext>
            </p:extLst>
          </p:nvPr>
        </p:nvGraphicFramePr>
        <p:xfrm>
          <a:off x="5798259" y="1052736"/>
          <a:ext cx="3312368" cy="3528392"/>
        </p:xfrm>
        <a:graphic>
          <a:graphicData uri="http://schemas.openxmlformats.org/drawingml/2006/table">
            <a:tbl>
              <a:tblPr/>
              <a:tblGrid>
                <a:gridCol w="1307514"/>
                <a:gridCol w="958843"/>
                <a:gridCol w="1046011"/>
              </a:tblGrid>
              <a:tr h="445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kern="1200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Campania</a:t>
                      </a:r>
                      <a:endParaRPr lang="it-IT" sz="1400" b="1" kern="1200" dirty="0">
                        <a:solidFill>
                          <a:schemeClr val="bg1"/>
                        </a:solidFill>
                        <a:effectLst/>
                        <a:latin typeface="Arial Narrow"/>
                        <a:ea typeface="Calibri"/>
                        <a:cs typeface="Arial Narrow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kern="1200" dirty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Italia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</a:tr>
              <a:tr h="499086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Istituzioni pubbliche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767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12.183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709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Unità locali</a:t>
                      </a:r>
                      <a:endParaRPr lang="it-IT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7.915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95.611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709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Addetti</a:t>
                      </a:r>
                      <a:endParaRPr lang="it-IT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116.038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2.842.053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9086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Lavoratori</a:t>
                      </a:r>
                      <a:r>
                        <a:rPr lang="it-IT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  esterni</a:t>
                      </a:r>
                      <a:endParaRPr lang="it-IT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8.692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116.429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499086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Lavoratori</a:t>
                      </a:r>
                      <a:r>
                        <a:rPr lang="it-IT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 temporanei</a:t>
                      </a:r>
                      <a:endParaRPr lang="it-IT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666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11.506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3181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Personale</a:t>
                      </a:r>
                      <a:r>
                        <a:rPr lang="it-IT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 effettivo in servizio</a:t>
                      </a:r>
                      <a:endParaRPr lang="it-IT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125.396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2.969.988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80709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Volontari</a:t>
                      </a:r>
                      <a:endParaRPr lang="it-IT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2.245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68.801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45</a:t>
            </a:fld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395536" y="3068960"/>
            <a:ext cx="5184576" cy="271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tabLst>
                <a:tab pos="266700" algn="l"/>
              </a:tabLst>
              <a:defRPr/>
            </a:pPr>
            <a:r>
              <a:rPr lang="it-IT" sz="2000" b="1" dirty="0">
                <a:solidFill>
                  <a:srgbClr val="C00000"/>
                </a:solidFill>
                <a:latin typeface="Arial" pitchFamily="34" charset="0"/>
                <a:ea typeface="ＭＳ Ｐゴシック" pitchFamily="34" charset="-128"/>
              </a:rPr>
              <a:t>Sostenibilità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600" dirty="0">
                <a:latin typeface="Arial" pitchFamily="34" charset="0"/>
                <a:ea typeface="ＭＳ Ｐゴシック" pitchFamily="34" charset="-128"/>
              </a:rPr>
              <a:t>55,3% delle IP adotta comportamenti sostenibili per l’ambiente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600" dirty="0">
                <a:latin typeface="Arial" pitchFamily="34" charset="0"/>
                <a:ea typeface="ＭＳ Ｐゴシック" pitchFamily="34" charset="-128"/>
              </a:rPr>
              <a:t>89,0% delle IP adotta sistemi di gestione della sicurezza dei lavoratori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600" dirty="0">
                <a:latin typeface="Arial" pitchFamily="34" charset="0"/>
                <a:ea typeface="ＭＳ Ｐゴシック" pitchFamily="34" charset="-128"/>
              </a:rPr>
              <a:t>11,3% delle IP ha il CUG, il 4,7% ha nominato un Consigliere di fiducia</a:t>
            </a: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600" dirty="0">
                <a:latin typeface="Arial" pitchFamily="34" charset="0"/>
                <a:ea typeface="ＭＳ Ｐゴシック" pitchFamily="34" charset="-128"/>
              </a:rPr>
              <a:t>Il </a:t>
            </a:r>
            <a:r>
              <a:rPr lang="it-IT" sz="1600" dirty="0"/>
              <a:t>61,7 per cento delle IP possiede una connessione Internet e una rete Intranet (57,3% dato Italia)</a:t>
            </a:r>
            <a:endParaRPr lang="it-IT" sz="1600" dirty="0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474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5940151" y="116633"/>
            <a:ext cx="302433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Unità locali e Personale in servizio </a:t>
            </a:r>
          </a:p>
          <a:p>
            <a:pPr>
              <a:tabLst>
                <a:tab pos="266700" algn="l"/>
              </a:tabLst>
            </a:pPr>
            <a:r>
              <a:rPr lang="it-IT" sz="1200" b="1" dirty="0" smtClean="0">
                <a:solidFill>
                  <a:srgbClr val="CC0000"/>
                </a:solidFill>
                <a:cs typeface="Arial" charset="0"/>
              </a:rPr>
              <a:t>(Valori per 1.000 ab.)</a:t>
            </a:r>
            <a:endParaRPr lang="it-IT" sz="12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5952065" y="3717032"/>
            <a:ext cx="3024337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46 addetti ogni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1.000 ab.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 (contro 50 addetti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ogni 1.000 ab.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a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livello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nazionale)</a:t>
            </a: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49 addetti In provincia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di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Napoli 47,5 a Benevento</a:t>
            </a: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graphicFrame>
        <p:nvGraphicFramePr>
          <p:cNvPr id="6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442471"/>
              </p:ext>
            </p:extLst>
          </p:nvPr>
        </p:nvGraphicFramePr>
        <p:xfrm>
          <a:off x="6708149" y="1268391"/>
          <a:ext cx="1512168" cy="2448641"/>
        </p:xfrm>
        <a:graphic>
          <a:graphicData uri="http://schemas.openxmlformats.org/drawingml/2006/table">
            <a:tbl>
              <a:tblPr/>
              <a:tblGrid>
                <a:gridCol w="936104"/>
                <a:gridCol w="576064"/>
              </a:tblGrid>
              <a:tr h="485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PROVINCIA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U.L.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Caserta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1.235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Benevento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662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Napoli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3.110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Avellino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918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Salerno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1.990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Campania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7.915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SUD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22.270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Italia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95.611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46</a:t>
            </a:fld>
            <a:endParaRPr lang="it-IT"/>
          </a:p>
        </p:txBody>
      </p:sp>
      <p:sp>
        <p:nvSpPr>
          <p:cNvPr id="2" name="Rettangolo 1"/>
          <p:cNvSpPr/>
          <p:nvPr/>
        </p:nvSpPr>
        <p:spPr>
          <a:xfrm>
            <a:off x="179512" y="116633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2000" b="1" dirty="0">
                <a:solidFill>
                  <a:srgbClr val="CC0000"/>
                </a:solidFill>
              </a:rPr>
              <a:t>Distribuzione delle unità locali per comune </a:t>
            </a:r>
          </a:p>
        </p:txBody>
      </p:sp>
      <p:pic>
        <p:nvPicPr>
          <p:cNvPr id="9" name="Immagine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32" y="908721"/>
            <a:ext cx="5176356" cy="4680519"/>
          </a:xfrm>
          <a:prstGeom prst="round2DiagRect">
            <a:avLst>
              <a:gd name="adj1" fmla="val 16667"/>
              <a:gd name="adj2" fmla="val 1322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55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6119663" y="381665"/>
            <a:ext cx="302433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600" b="1" dirty="0" smtClean="0">
                <a:solidFill>
                  <a:srgbClr val="CC0000"/>
                </a:solidFill>
                <a:cs typeface="Arial" charset="0"/>
              </a:rPr>
              <a:t>Personale in servizio</a:t>
            </a:r>
          </a:p>
          <a:p>
            <a:pPr>
              <a:tabLst>
                <a:tab pos="266700" algn="l"/>
              </a:tabLst>
            </a:pPr>
            <a:r>
              <a:rPr lang="it-IT" sz="1600" b="1" dirty="0" smtClean="0">
                <a:solidFill>
                  <a:srgbClr val="CC0000"/>
                </a:solidFill>
                <a:cs typeface="Arial" charset="0"/>
              </a:rPr>
              <a:t>(Valori per 1.000 ab.)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069015" y="4149080"/>
            <a:ext cx="2892234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46 addetti ogni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1.000 ab.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 (contro 50 addetti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ogni 1.000 ab.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a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livello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nazionale)</a:t>
            </a: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  <a:p>
            <a:pPr marL="342900" indent="-342900" algn="just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49 addetti In provincia </a:t>
            </a:r>
            <a:r>
              <a:rPr lang="it-IT" sz="14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di </a:t>
            </a: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Napoli 47,5 a Benevento</a:t>
            </a:r>
            <a:endParaRPr lang="it-IT" sz="14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graphicFrame>
        <p:nvGraphicFramePr>
          <p:cNvPr id="6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712898"/>
              </p:ext>
            </p:extLst>
          </p:nvPr>
        </p:nvGraphicFramePr>
        <p:xfrm>
          <a:off x="6320142" y="1196752"/>
          <a:ext cx="2389980" cy="2699004"/>
        </p:xfrm>
        <a:graphic>
          <a:graphicData uri="http://schemas.openxmlformats.org/drawingml/2006/table">
            <a:tbl>
              <a:tblPr/>
              <a:tblGrid>
                <a:gridCol w="913816"/>
                <a:gridCol w="874763"/>
                <a:gridCol w="601401"/>
              </a:tblGrid>
              <a:tr h="485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PROVINCIA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Personale</a:t>
                      </a:r>
                      <a:r>
                        <a:rPr lang="it-IT" sz="1400" b="1" baseline="0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 in servizio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Per</a:t>
                      </a:r>
                      <a:r>
                        <a:rPr lang="it-IT" sz="1400" b="1" baseline="0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Calibri"/>
                          <a:cs typeface="Times New Roman"/>
                        </a:rPr>
                        <a:t> 1.000 ab.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Caserta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39.226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43,3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Benevento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13.526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47,5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Napoli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149.828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49,0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Avellino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18.900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44,0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Salerno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48.139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44,0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Campania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269.619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46,8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SUD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670.622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48,0</a:t>
                      </a:r>
                      <a:endParaRPr lang="it-IT" sz="140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3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Italia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2.969.988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/>
                          <a:cs typeface="Arial Narrow"/>
                        </a:rPr>
                        <a:t>50,0</a:t>
                      </a:r>
                      <a:endParaRPr lang="it-IT" sz="14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47</a:t>
            </a:fld>
            <a:endParaRPr lang="it-IT"/>
          </a:p>
        </p:txBody>
      </p:sp>
      <p:pic>
        <p:nvPicPr>
          <p:cNvPr id="8" name="Immagin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7"/>
            <a:ext cx="5328592" cy="4667515"/>
          </a:xfrm>
          <a:prstGeom prst="round2DiagRect">
            <a:avLst>
              <a:gd name="adj1" fmla="val 16667"/>
              <a:gd name="adj2" fmla="val 1322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ttangolo 1"/>
          <p:cNvSpPr/>
          <p:nvPr/>
        </p:nvSpPr>
        <p:spPr>
          <a:xfrm>
            <a:off x="179512" y="116633"/>
            <a:ext cx="5544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>
                <a:solidFill>
                  <a:srgbClr val="CC0000"/>
                </a:solidFill>
              </a:rPr>
              <a:t>Distribuzione </a:t>
            </a:r>
            <a:r>
              <a:rPr lang="it-IT" sz="2000" b="1" dirty="0" smtClean="0">
                <a:solidFill>
                  <a:srgbClr val="CC0000"/>
                </a:solidFill>
              </a:rPr>
              <a:t>degli addetti alle </a:t>
            </a:r>
            <a:r>
              <a:rPr lang="it-IT" sz="2000" b="1" dirty="0">
                <a:solidFill>
                  <a:srgbClr val="CC0000"/>
                </a:solidFill>
              </a:rPr>
              <a:t>unità locali per comune </a:t>
            </a:r>
          </a:p>
        </p:txBody>
      </p:sp>
    </p:spTree>
    <p:extLst>
      <p:ext uri="{BB962C8B-B14F-4D97-AF65-F5344CB8AC3E}">
        <p14:creationId xmlns:p14="http://schemas.microsoft.com/office/powerpoint/2010/main" val="413547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48</a:t>
            </a:fld>
            <a:endParaRPr lang="it-IT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764704"/>
            <a:ext cx="8885237" cy="4847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179512" y="116633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>
                <a:solidFill>
                  <a:srgbClr val="CC0000"/>
                </a:solidFill>
              </a:rPr>
              <a:t>Distribuzione </a:t>
            </a:r>
            <a:r>
              <a:rPr lang="it-IT" sz="2000" b="1" dirty="0" smtClean="0">
                <a:solidFill>
                  <a:srgbClr val="CC0000"/>
                </a:solidFill>
              </a:rPr>
              <a:t>degli addetti alle </a:t>
            </a:r>
            <a:r>
              <a:rPr lang="it-IT" sz="2000" b="1" dirty="0">
                <a:solidFill>
                  <a:srgbClr val="CC0000"/>
                </a:solidFill>
              </a:rPr>
              <a:t>unità locali per comune </a:t>
            </a:r>
          </a:p>
        </p:txBody>
      </p:sp>
    </p:spTree>
    <p:extLst>
      <p:ext uri="{BB962C8B-B14F-4D97-AF65-F5344CB8AC3E}">
        <p14:creationId xmlns:p14="http://schemas.microsoft.com/office/powerpoint/2010/main" val="252994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5668560" y="2924944"/>
            <a:ext cx="3456385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Effetto sostituzione nella sanità:   si contrae il pubblico, cresce il non  profit e il comparto imprese</a:t>
            </a:r>
          </a:p>
        </p:txBody>
      </p:sp>
      <p:graphicFrame>
        <p:nvGraphicFramePr>
          <p:cNvPr id="7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250003"/>
              </p:ext>
            </p:extLst>
          </p:nvPr>
        </p:nvGraphicFramePr>
        <p:xfrm>
          <a:off x="1331640" y="1268760"/>
          <a:ext cx="4079547" cy="3852991"/>
        </p:xfrm>
        <a:graphic>
          <a:graphicData uri="http://schemas.openxmlformats.org/drawingml/2006/table">
            <a:tbl>
              <a:tblPr/>
              <a:tblGrid>
                <a:gridCol w="2356766"/>
                <a:gridCol w="661547"/>
                <a:gridCol w="1061234"/>
              </a:tblGrid>
              <a:tr h="816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U.L. </a:t>
                      </a:r>
                      <a:endParaRPr lang="it-IT" sz="16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Addetti</a:t>
                      </a:r>
                      <a:endParaRPr lang="it-IT" sz="16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</a:tr>
              <a:tr h="632465">
                <a:tc>
                  <a:txBody>
                    <a:bodyPr/>
                    <a:lstStyle/>
                    <a:p>
                      <a:pPr algn="l" fontAlgn="ctr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Amministrazione pubblica e difesa, assicurazione sociale obbligatoria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-3,0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-22,8</a:t>
                      </a:r>
                      <a:endParaRPr lang="it-IT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620">
                <a:tc>
                  <a:txBody>
                    <a:bodyPr/>
                    <a:lstStyle/>
                    <a:p>
                      <a:pPr algn="l" fontAlgn="ctr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Istruzione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-1,7</a:t>
                      </a:r>
                      <a:endParaRPr lang="it-IT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-20,7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32620">
                <a:tc>
                  <a:txBody>
                    <a:bodyPr/>
                    <a:lstStyle/>
                    <a:p>
                      <a:pPr algn="l" fontAlgn="ctr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Sanità e assistenza sociale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29,1</a:t>
                      </a:r>
                      <a:endParaRPr lang="it-IT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-12,9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2465">
                <a:tc>
                  <a:txBody>
                    <a:bodyPr/>
                    <a:lstStyle/>
                    <a:p>
                      <a:pPr algn="l" fontAlgn="ctr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Attività artistiche, sportive, di intrattenimento e divertimento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28,9</a:t>
                      </a:r>
                      <a:endParaRPr lang="it-IT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16,7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32620">
                <a:tc>
                  <a:txBody>
                    <a:bodyPr/>
                    <a:lstStyle/>
                    <a:p>
                      <a:pPr algn="l" fontAlgn="ctr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Altre attività di servizi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58,5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6,2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620">
                <a:tc>
                  <a:txBody>
                    <a:bodyPr/>
                    <a:lstStyle/>
                    <a:p>
                      <a:pPr algn="l" fontAlgn="ctr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Altre attività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-12,3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-47,6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32436">
                <a:tc>
                  <a:txBody>
                    <a:bodyPr/>
                    <a:lstStyle/>
                    <a:p>
                      <a:pPr algn="l" fontAlgn="ctr"/>
                      <a:r>
                        <a:rPr lang="it-IT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TOTALE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2,4</a:t>
                      </a:r>
                      <a:endParaRPr lang="it-IT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-19,9</a:t>
                      </a:r>
                      <a:endParaRPr lang="it-IT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49</a:t>
            </a:fld>
            <a:endParaRPr lang="it-IT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899592" y="332656"/>
            <a:ext cx="4680520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Unità locali e addetti delle Istituzioni pubbliche per settore di Attività economica</a:t>
            </a:r>
          </a:p>
          <a:p>
            <a:pPr>
              <a:tabLst>
                <a:tab pos="266700" algn="l"/>
              </a:tabLst>
            </a:pPr>
            <a:r>
              <a:rPr lang="it-IT" sz="1200" b="1" dirty="0">
                <a:solidFill>
                  <a:srgbClr val="CC0000"/>
                </a:solidFill>
                <a:cs typeface="Arial" charset="0"/>
              </a:rPr>
              <a:t>(variazione %)</a:t>
            </a:r>
          </a:p>
          <a:p>
            <a:pPr>
              <a:tabLst>
                <a:tab pos="266700" algn="l"/>
              </a:tabLst>
            </a:pPr>
            <a:endParaRPr lang="it-IT" sz="1200" b="1" dirty="0">
              <a:solidFill>
                <a:srgbClr val="CC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94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169956"/>
              </p:ext>
            </p:extLst>
          </p:nvPr>
        </p:nvGraphicFramePr>
        <p:xfrm>
          <a:off x="6156365" y="1052736"/>
          <a:ext cx="2278636" cy="2453640"/>
        </p:xfrm>
        <a:graphic>
          <a:graphicData uri="http://schemas.openxmlformats.org/drawingml/2006/table">
            <a:tbl>
              <a:tblPr/>
              <a:tblGrid>
                <a:gridCol w="998236"/>
                <a:gridCol w="630465"/>
                <a:gridCol w="649935"/>
              </a:tblGrid>
              <a:tr h="1867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Province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Addetti 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%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Addetti </a:t>
                      </a:r>
                      <a:r>
                        <a:rPr lang="it-IT" sz="1400" b="1" dirty="0" err="1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var</a:t>
                      </a: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%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108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Avellino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7,7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-1,8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Benevento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4,9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0,4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07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Caserta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13,9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5,7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Napoli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54,4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2,0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413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Salerno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19,2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2,0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Campania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100,0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2,1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07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Sud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1,7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7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Italia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-</a:t>
                      </a:r>
                      <a:endParaRPr lang="it-IT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Calibri"/>
                          <a:cs typeface="Arial Narrow"/>
                        </a:rPr>
                        <a:t>2,8</a:t>
                      </a:r>
                      <a:endParaRPr lang="it-IT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5</a:t>
            </a:fld>
            <a:endParaRPr lang="it-IT" dirty="0"/>
          </a:p>
        </p:txBody>
      </p:sp>
      <p:pic>
        <p:nvPicPr>
          <p:cNvPr id="7" name="Immagin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4824536" cy="4608512"/>
          </a:xfrm>
          <a:prstGeom prst="round2DiagRect">
            <a:avLst>
              <a:gd name="adj1" fmla="val 16667"/>
              <a:gd name="adj2" fmla="val 1322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ttangolo 1"/>
          <p:cNvSpPr/>
          <p:nvPr/>
        </p:nvSpPr>
        <p:spPr>
          <a:xfrm>
            <a:off x="611560" y="0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smtClean="0">
                <a:solidFill>
                  <a:srgbClr val="C00000"/>
                </a:solidFill>
              </a:rPr>
              <a:t>Addetti delle unità locali delle imprese e delle istituzioni per </a:t>
            </a:r>
            <a:r>
              <a:rPr lang="it-IT" sz="2000" b="1" dirty="0">
                <a:solidFill>
                  <a:srgbClr val="C00000"/>
                </a:solidFill>
              </a:rPr>
              <a:t>100 </a:t>
            </a:r>
            <a:r>
              <a:rPr lang="it-IT" sz="2000" b="1" dirty="0" smtClean="0">
                <a:solidFill>
                  <a:srgbClr val="C00000"/>
                </a:solidFill>
              </a:rPr>
              <a:t>abitanti</a:t>
            </a:r>
            <a:endParaRPr lang="it-IT" sz="2000" dirty="0">
              <a:solidFill>
                <a:srgbClr val="C00000"/>
              </a:solidFill>
            </a:endParaRPr>
          </a:p>
        </p:txBody>
      </p:sp>
      <p:graphicFrame>
        <p:nvGraphicFramePr>
          <p:cNvPr id="8" name="Tabel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624745"/>
              </p:ext>
            </p:extLst>
          </p:nvPr>
        </p:nvGraphicFramePr>
        <p:xfrm>
          <a:off x="5715008" y="3929066"/>
          <a:ext cx="3158770" cy="18526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8"/>
                <a:gridCol w="570350"/>
                <a:gridCol w="716212"/>
              </a:tblGrid>
              <a:tr h="2443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COMUNI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Addetti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% 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Addetti per 100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Abitanti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</a:tr>
              <a:tr h="2443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6° </a:t>
                      </a:r>
                      <a:r>
                        <a:rPr lang="it-IT" sz="1200" dirty="0" smtClean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Pozzuoli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chemeClr val="tx1"/>
                          </a:solidFill>
                          <a:effectLst/>
                        </a:rPr>
                        <a:t>1,8</a:t>
                      </a:r>
                      <a:endParaRPr lang="it-IT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chemeClr val="tx1"/>
                          </a:solidFill>
                          <a:effectLst/>
                        </a:rPr>
                        <a:t>24,6</a:t>
                      </a:r>
                      <a:endParaRPr lang="it-IT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</a:tr>
              <a:tr h="2443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7° - Nola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</a:rPr>
                        <a:t>1,8</a:t>
                      </a:r>
                      <a:endParaRPr lang="it-IT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</a:rPr>
                        <a:t>56,1</a:t>
                      </a:r>
                      <a:endParaRPr lang="it-IT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</a:tr>
              <a:tr h="2443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8° - Pomigliano d'Arco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effectLst/>
                        </a:rPr>
                        <a:t>1,6</a:t>
                      </a:r>
                      <a:endParaRPr lang="it-IT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</a:rPr>
                        <a:t>44,2</a:t>
                      </a:r>
                      <a:endParaRPr lang="it-IT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</a:tr>
              <a:tr h="244348">
                <a:tc>
                  <a:txBody>
                    <a:bodyPr/>
                    <a:lstStyle/>
                    <a:p>
                      <a:pPr marR="4572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9° - Giugliano </a:t>
                      </a:r>
                      <a:r>
                        <a:rPr lang="it-IT" sz="1200" dirty="0" smtClean="0">
                          <a:solidFill>
                            <a:schemeClr val="tx1"/>
                          </a:solidFill>
                          <a:effectLst/>
                        </a:rPr>
                        <a:t>in Camp.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</a:rPr>
                        <a:t>1,6</a:t>
                      </a:r>
                      <a:endParaRPr lang="it-IT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</a:rPr>
                        <a:t>15,4</a:t>
                      </a:r>
                      <a:endParaRPr lang="it-IT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</a:tr>
              <a:tr h="2443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</a:rPr>
                        <a:t>10° - Casoria</a:t>
                      </a:r>
                      <a:endParaRPr lang="it-IT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effectLst/>
                        </a:rPr>
                        <a:t>1,5</a:t>
                      </a:r>
                      <a:endParaRPr lang="it-IT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effectLst/>
                        </a:rPr>
                        <a:t>20,8</a:t>
                      </a:r>
                      <a:endParaRPr lang="it-IT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Rettangolo 9"/>
          <p:cNvSpPr/>
          <p:nvPr/>
        </p:nvSpPr>
        <p:spPr>
          <a:xfrm>
            <a:off x="5715008" y="3571876"/>
            <a:ext cx="2034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b="1" dirty="0" smtClean="0">
                <a:solidFill>
                  <a:srgbClr val="C00000"/>
                </a:solidFill>
              </a:rPr>
              <a:t>Addetti per comune </a:t>
            </a:r>
          </a:p>
          <a:p>
            <a:r>
              <a:rPr lang="it-IT" sz="1400" b="1" dirty="0" smtClean="0">
                <a:solidFill>
                  <a:srgbClr val="C00000"/>
                </a:solidFill>
              </a:rPr>
              <a:t>Valori </a:t>
            </a:r>
            <a:r>
              <a:rPr lang="it-IT" sz="1400" b="1" dirty="0">
                <a:solidFill>
                  <a:srgbClr val="C00000"/>
                </a:solidFill>
              </a:rPr>
              <a:t>per 100 abitanti</a:t>
            </a:r>
            <a:endParaRPr lang="it-IT" sz="1400" dirty="0">
              <a:solidFill>
                <a:srgbClr val="C00000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5929322" y="285728"/>
            <a:ext cx="30718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 smtClean="0">
                <a:solidFill>
                  <a:srgbClr val="C00000"/>
                </a:solidFill>
              </a:rPr>
              <a:t>Addetti delle unità locali delle imprese e delle istituzioni. </a:t>
            </a:r>
          </a:p>
          <a:p>
            <a:r>
              <a:rPr lang="it-IT" sz="1200" b="1" dirty="0" smtClean="0">
                <a:solidFill>
                  <a:srgbClr val="C00000"/>
                </a:solidFill>
              </a:rPr>
              <a:t>Valori % e </a:t>
            </a:r>
            <a:r>
              <a:rPr lang="it-IT" sz="1200" b="1" dirty="0" err="1" smtClean="0">
                <a:solidFill>
                  <a:srgbClr val="C00000"/>
                </a:solidFill>
              </a:rPr>
              <a:t>variazioni%</a:t>
            </a:r>
            <a:r>
              <a:rPr lang="it-IT" sz="1200" b="1" dirty="0" smtClean="0">
                <a:solidFill>
                  <a:srgbClr val="C00000"/>
                </a:solidFill>
              </a:rPr>
              <a:t> 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13003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4788024" y="4653136"/>
            <a:ext cx="4176464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4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Effetto sostituzione nella sanità:   si contrae il pubblico, cresce il non  profit e il comparto imprese</a:t>
            </a:r>
          </a:p>
        </p:txBody>
      </p:sp>
      <p:graphicFrame>
        <p:nvGraphicFramePr>
          <p:cNvPr id="7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68024"/>
              </p:ext>
            </p:extLst>
          </p:nvPr>
        </p:nvGraphicFramePr>
        <p:xfrm>
          <a:off x="5004048" y="1052737"/>
          <a:ext cx="3647499" cy="3375374"/>
        </p:xfrm>
        <a:graphic>
          <a:graphicData uri="http://schemas.openxmlformats.org/drawingml/2006/table">
            <a:tbl>
              <a:tblPr/>
              <a:tblGrid>
                <a:gridCol w="2107171"/>
                <a:gridCol w="591485"/>
                <a:gridCol w="948843"/>
              </a:tblGrid>
              <a:tr h="579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9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U.L. 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 smtClean="0">
                          <a:solidFill>
                            <a:schemeClr val="bg1"/>
                          </a:solidFill>
                          <a:effectLst/>
                          <a:latin typeface="Arial Narrow"/>
                          <a:ea typeface="Calibri"/>
                          <a:cs typeface="Times New Roman"/>
                        </a:rPr>
                        <a:t>Addetti</a:t>
                      </a:r>
                      <a:endParaRPr lang="it-IT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5517"/>
                    </a:solidFill>
                  </a:tcPr>
                </a:tc>
              </a:tr>
              <a:tr h="66796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Amministrazione pubblica e difesa, assicurazione sociale obbligatoria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-3,0</a:t>
                      </a:r>
                      <a:endParaRPr lang="it-IT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-22,8</a:t>
                      </a:r>
                      <a:endParaRPr lang="it-IT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8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Istruzione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-1,7</a:t>
                      </a:r>
                      <a:endParaRPr lang="it-IT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-20,7</a:t>
                      </a:r>
                      <a:endParaRPr lang="it-IT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463898">
                <a:tc>
                  <a:txBody>
                    <a:bodyPr/>
                    <a:lstStyle/>
                    <a:p>
                      <a:pPr algn="l" fontAlgn="ctr"/>
                      <a:r>
                        <a:rPr lang="it-IT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Sanità e assistenza sociale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29,1</a:t>
                      </a:r>
                      <a:endParaRPr lang="it-IT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-12,9</a:t>
                      </a:r>
                      <a:endParaRPr lang="it-IT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088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Attività artistiche, sportive, di intrattenimento e divertimento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28,9</a:t>
                      </a:r>
                      <a:endParaRPr lang="it-IT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16,7</a:t>
                      </a:r>
                      <a:endParaRPr lang="it-IT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308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Altre attività di servizi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58,5</a:t>
                      </a:r>
                      <a:endParaRPr lang="it-IT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6,2</a:t>
                      </a:r>
                      <a:endParaRPr lang="it-IT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8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Altre attività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-12,3</a:t>
                      </a:r>
                      <a:endParaRPr lang="it-IT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-47,6</a:t>
                      </a:r>
                      <a:endParaRPr lang="it-IT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3081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TOTALE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2,4</a:t>
                      </a:r>
                      <a:endParaRPr lang="it-IT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 Narrow"/>
                        </a:rPr>
                        <a:t>-19,9</a:t>
                      </a:r>
                      <a:endParaRPr lang="it-IT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180003" y="422306"/>
            <a:ext cx="5760150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>
                <a:solidFill>
                  <a:srgbClr val="CC0000"/>
                </a:solidFill>
                <a:cs typeface="Arial" charset="0"/>
              </a:rPr>
              <a:t>A</a:t>
            </a: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ddetti Sanità e assistenza sociale </a:t>
            </a:r>
            <a:r>
              <a:rPr lang="it-IT" sz="1200" b="1" dirty="0">
                <a:solidFill>
                  <a:srgbClr val="CC0000"/>
                </a:solidFill>
                <a:cs typeface="Arial" charset="0"/>
              </a:rPr>
              <a:t>(Incidenza </a:t>
            </a:r>
            <a:r>
              <a:rPr lang="it-IT" sz="1200" b="1" dirty="0" smtClean="0">
                <a:solidFill>
                  <a:srgbClr val="CC0000"/>
                </a:solidFill>
                <a:cs typeface="Arial" charset="0"/>
              </a:rPr>
              <a:t>%)</a:t>
            </a:r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50</a:t>
            </a:fld>
            <a:endParaRPr lang="it-IT"/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5940151" y="44624"/>
            <a:ext cx="302433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Attività economica</a:t>
            </a:r>
          </a:p>
          <a:p>
            <a:pPr>
              <a:tabLst>
                <a:tab pos="266700" algn="l"/>
              </a:tabLst>
            </a:pPr>
            <a:r>
              <a:rPr lang="it-IT" sz="1200" b="1" dirty="0">
                <a:solidFill>
                  <a:srgbClr val="CC0000"/>
                </a:solidFill>
                <a:cs typeface="Arial" charset="0"/>
              </a:rPr>
              <a:t>(variazione %)</a:t>
            </a:r>
          </a:p>
          <a:p>
            <a:pPr>
              <a:tabLst>
                <a:tab pos="266700" algn="l"/>
              </a:tabLst>
            </a:pPr>
            <a:endParaRPr lang="it-IT" sz="1200" b="1" dirty="0">
              <a:solidFill>
                <a:srgbClr val="CC0000"/>
              </a:solidFill>
              <a:cs typeface="Arial" charset="0"/>
            </a:endParaRPr>
          </a:p>
        </p:txBody>
      </p:sp>
      <p:pic>
        <p:nvPicPr>
          <p:cNvPr id="9" name="Immagine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4104456" cy="40974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336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Line 5"/>
          <p:cNvSpPr>
            <a:spLocks noChangeShapeType="1"/>
          </p:cNvSpPr>
          <p:nvPr/>
        </p:nvSpPr>
        <p:spPr bwMode="auto">
          <a:xfrm>
            <a:off x="457200" y="5805488"/>
            <a:ext cx="8305800" cy="0"/>
          </a:xfrm>
          <a:prstGeom prst="line">
            <a:avLst/>
          </a:prstGeom>
          <a:noFill/>
          <a:ln w="12700">
            <a:solidFill>
              <a:srgbClr val="CA0A2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46084" name="Immagine 15" descr="logo_censimento_istat_payof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76"/>
          <a:stretch>
            <a:fillRect/>
          </a:stretch>
        </p:blipFill>
        <p:spPr bwMode="auto">
          <a:xfrm>
            <a:off x="457200" y="5911850"/>
            <a:ext cx="28178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CasellaDiTesto 1"/>
          <p:cNvSpPr txBox="1">
            <a:spLocks noChangeArrowheads="1"/>
          </p:cNvSpPr>
          <p:nvPr/>
        </p:nvSpPr>
        <p:spPr bwMode="auto">
          <a:xfrm>
            <a:off x="2555875" y="2401888"/>
            <a:ext cx="42481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r>
              <a:rPr lang="it-IT" sz="2800" b="1">
                <a:solidFill>
                  <a:srgbClr val="CA0A20"/>
                </a:solidFill>
              </a:rPr>
              <a:t>Grazie per l’attenzione </a:t>
            </a:r>
          </a:p>
        </p:txBody>
      </p:sp>
      <p:sp>
        <p:nvSpPr>
          <p:cNvPr id="46086" name="Text Box 16"/>
          <p:cNvSpPr txBox="1">
            <a:spLocks noChangeArrowheads="1"/>
          </p:cNvSpPr>
          <p:nvPr/>
        </p:nvSpPr>
        <p:spPr bwMode="auto">
          <a:xfrm>
            <a:off x="458870" y="4835525"/>
            <a:ext cx="274497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r>
              <a:rPr lang="it-IT" sz="1400" b="1" dirty="0" smtClean="0">
                <a:latin typeface="Courier New" pitchFamily="-84" charset="0"/>
              </a:rPr>
              <a:t>ANGELA MARIA DIGRANDI</a:t>
            </a:r>
          </a:p>
          <a:p>
            <a:r>
              <a:rPr lang="it-IT" sz="1100" b="1" dirty="0" smtClean="0">
                <a:latin typeface="Courier New" pitchFamily="-84" charset="0"/>
              </a:rPr>
              <a:t>Ufficio </a:t>
            </a:r>
            <a:r>
              <a:rPr lang="it-IT" sz="1100" b="1" dirty="0">
                <a:latin typeface="Courier New" pitchFamily="-84" charset="0"/>
              </a:rPr>
              <a:t>territoriale per la </a:t>
            </a:r>
            <a:r>
              <a:rPr lang="it-IT" sz="1100" b="1" dirty="0" smtClean="0">
                <a:latin typeface="Courier New" pitchFamily="-84" charset="0"/>
              </a:rPr>
              <a:t>Campania, </a:t>
            </a:r>
            <a:r>
              <a:rPr lang="it-IT" sz="1100" b="1" dirty="0">
                <a:latin typeface="Courier New" pitchFamily="-84" charset="0"/>
              </a:rPr>
              <a:t>ISTAT </a:t>
            </a:r>
          </a:p>
          <a:p>
            <a:pPr>
              <a:spcBef>
                <a:spcPts val="600"/>
              </a:spcBef>
            </a:pPr>
            <a:r>
              <a:rPr lang="it-IT" sz="1100" b="1" dirty="0" smtClean="0">
                <a:latin typeface="Courier New" pitchFamily="-84" charset="0"/>
              </a:rPr>
              <a:t>digrandi@istat.it</a:t>
            </a:r>
            <a:endParaRPr lang="it-IT" sz="1100" b="1" dirty="0">
              <a:latin typeface="Courier New" pitchFamily="-84" charset="0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EC2F-6777-4F87-9F3C-527A3381ACDC}" type="slidenum">
              <a:rPr lang="it-IT" smtClean="0"/>
              <a:pPr/>
              <a:t>51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5940151" y="260648"/>
            <a:ext cx="3024337" cy="101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r>
              <a:rPr lang="it-IT" sz="1800" b="1" dirty="0" smtClean="0">
                <a:solidFill>
                  <a:srgbClr val="CC0000"/>
                </a:solidFill>
                <a:cs typeface="Arial" charset="0"/>
              </a:rPr>
              <a:t>Addetti per 100 abitanti delle unità locali delle imprese e delle istituzioni </a:t>
            </a:r>
          </a:p>
          <a:p>
            <a:pPr>
              <a:tabLst>
                <a:tab pos="266700" algn="l"/>
              </a:tabLst>
            </a:pPr>
            <a:r>
              <a:rPr lang="it-IT" sz="1200" b="1" dirty="0" smtClean="0">
                <a:solidFill>
                  <a:srgbClr val="CC0000"/>
                </a:solidFill>
                <a:cs typeface="Arial" charset="0"/>
              </a:rPr>
              <a:t>(Variazioni percentuali 2011-2001)</a:t>
            </a:r>
            <a:endParaRPr lang="it-IT" sz="12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156176" y="1700808"/>
            <a:ext cx="2808312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Variazioni negative </a:t>
            </a:r>
            <a:r>
              <a:rPr lang="it-IT" sz="18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coinvolgono il </a:t>
            </a: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46,6% </a:t>
            </a:r>
            <a:r>
              <a:rPr lang="it-IT" sz="18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dei comuni in cui sono impiegati il </a:t>
            </a: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 32,1% </a:t>
            </a:r>
            <a:r>
              <a:rPr lang="it-IT" sz="18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degli </a:t>
            </a: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addetti</a:t>
            </a:r>
          </a:p>
          <a:p>
            <a:pPr marL="342900" indent="-342900" eaLnBrk="1" hangingPunct="1">
              <a:lnSpc>
                <a:spcPct val="115000"/>
              </a:lnSpc>
              <a:buClr>
                <a:srgbClr val="CC0000"/>
              </a:buClr>
              <a:buFont typeface="Wingdings" pitchFamily="2" charset="2"/>
              <a:buChar char="ü"/>
              <a:tabLst>
                <a:tab pos="266700" algn="l"/>
              </a:tabLst>
              <a:defRPr/>
            </a:pP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La </a:t>
            </a:r>
            <a:r>
              <a:rPr lang="it-IT" sz="1800" dirty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variazione media regionale di addetti per abitante è di </a:t>
            </a:r>
            <a:r>
              <a:rPr lang="it-IT" sz="1800" dirty="0" smtClean="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rPr>
              <a:t>+1 per cento</a:t>
            </a:r>
            <a:endParaRPr lang="it-IT" sz="1800" dirty="0">
              <a:solidFill>
                <a:schemeClr val="bg2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6</a:t>
            </a:fld>
            <a:endParaRPr lang="it-IT"/>
          </a:p>
        </p:txBody>
      </p:sp>
      <p:pic>
        <p:nvPicPr>
          <p:cNvPr id="7" name="Immagin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260648"/>
            <a:ext cx="5630107" cy="5256584"/>
          </a:xfrm>
          <a:prstGeom prst="round2DiagRect">
            <a:avLst>
              <a:gd name="adj1" fmla="val 16667"/>
              <a:gd name="adj2" fmla="val 1322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929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7</a:t>
            </a:fld>
            <a:endParaRPr lang="it-IT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67544" y="548680"/>
            <a:ext cx="8288338" cy="5040312"/>
          </a:xfrm>
          <a:prstGeom prst="rect">
            <a:avLst/>
          </a:prstGeom>
          <a:solidFill>
            <a:srgbClr val="0066CC"/>
          </a:solidFill>
          <a:ln>
            <a:noFill/>
          </a:ln>
          <a:extLst/>
        </p:spPr>
        <p:txBody>
          <a:bodyPr wrap="none" anchor="ctr"/>
          <a:lstStyle/>
          <a:p>
            <a:pPr algn="ctr"/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1619672" y="2852936"/>
            <a:ext cx="67764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tabLst>
                <a:tab pos="266700" algn="l"/>
              </a:tabLst>
            </a:pPr>
            <a:r>
              <a:rPr lang="it-IT" b="1" dirty="0" smtClean="0">
                <a:solidFill>
                  <a:schemeClr val="bg1"/>
                </a:solidFill>
                <a:cs typeface="Arial" charset="0"/>
              </a:rPr>
              <a:t>I numeri del settore  delle </a:t>
            </a:r>
          </a:p>
          <a:p>
            <a:pPr algn="r">
              <a:tabLst>
                <a:tab pos="266700" algn="l"/>
              </a:tabLst>
            </a:pPr>
            <a:r>
              <a:rPr lang="it-IT" b="1" dirty="0" smtClean="0">
                <a:solidFill>
                  <a:schemeClr val="bg1"/>
                </a:solidFill>
                <a:cs typeface="Arial" charset="0"/>
              </a:rPr>
              <a:t>Imprese   in Campania </a:t>
            </a:r>
          </a:p>
        </p:txBody>
      </p:sp>
    </p:spTree>
    <p:extLst>
      <p:ext uri="{BB962C8B-B14F-4D97-AF65-F5344CB8AC3E}">
        <p14:creationId xmlns:p14="http://schemas.microsoft.com/office/powerpoint/2010/main" val="118757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0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it-IT" b="1" dirty="0" smtClean="0">
                <a:solidFill>
                  <a:srgbClr val="CC0000"/>
                </a:solidFill>
                <a:cs typeface="Arial" charset="0"/>
              </a:rPr>
              <a:t>Imprese: dieci anni di trasformazioni</a:t>
            </a:r>
            <a:endParaRPr lang="it-IT" sz="16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5985788" y="44625"/>
            <a:ext cx="2592288" cy="3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tabLst>
                <a:tab pos="266700" algn="l"/>
              </a:tabLst>
            </a:pPr>
            <a:endParaRPr lang="it-IT" sz="800" b="1" dirty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84232-11DC-4706-A736-5ECC97FB32CD}" type="slidenum">
              <a:rPr lang="it-IT" smtClean="0"/>
              <a:pPr/>
              <a:t>8</a:t>
            </a:fld>
            <a:endParaRPr lang="it-IT"/>
          </a:p>
        </p:txBody>
      </p:sp>
      <p:pic>
        <p:nvPicPr>
          <p:cNvPr id="13" name="Immagine 1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36258"/>
            <a:ext cx="4572000" cy="502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6165300" y="2204864"/>
            <a:ext cx="29787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800" b="1" dirty="0">
                <a:solidFill>
                  <a:srgbClr val="C00000"/>
                </a:solidFill>
              </a:rPr>
              <a:t>Addetti delle unità locali per classe di </a:t>
            </a:r>
            <a:r>
              <a:rPr lang="it-IT" sz="1800" b="1" dirty="0" smtClean="0">
                <a:solidFill>
                  <a:srgbClr val="C00000"/>
                </a:solidFill>
              </a:rPr>
              <a:t>addetti. </a:t>
            </a:r>
            <a:r>
              <a:rPr lang="it-IT" sz="1400" b="1" dirty="0" smtClean="0">
                <a:solidFill>
                  <a:srgbClr val="C00000"/>
                </a:solidFill>
              </a:rPr>
              <a:t>Valori </a:t>
            </a:r>
            <a:r>
              <a:rPr lang="it-IT" sz="1400" b="1" dirty="0">
                <a:solidFill>
                  <a:srgbClr val="C00000"/>
                </a:solidFill>
              </a:rPr>
              <a:t>assoluti, composizioni percentuali e variazioni percentuali</a:t>
            </a:r>
            <a:endParaRPr lang="it-IT" sz="1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27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Immagin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73200"/>
            <a:ext cx="3441700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14"/>
          <p:cNvSpPr>
            <a:spLocks noChangeArrowheads="1"/>
          </p:cNvSpPr>
          <p:nvPr/>
        </p:nvSpPr>
        <p:spPr bwMode="auto">
          <a:xfrm>
            <a:off x="457200" y="333375"/>
            <a:ext cx="800258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266700" indent="-266700">
              <a:tabLst>
                <a:tab pos="266700" algn="l"/>
              </a:tabLst>
            </a:pPr>
            <a:r>
              <a:rPr lang="it-IT" sz="2200" b="1" dirty="0">
                <a:solidFill>
                  <a:srgbClr val="CC0000"/>
                </a:solidFill>
              </a:rPr>
              <a:t>Imprese con sede nella Regione e addetti: </a:t>
            </a:r>
            <a:r>
              <a:rPr lang="it-IT" sz="2200" b="1" dirty="0" smtClean="0">
                <a:solidFill>
                  <a:srgbClr val="CC0000"/>
                </a:solidFill>
              </a:rPr>
              <a:t>dimensione</a:t>
            </a:r>
            <a:endParaRPr lang="it-IT" sz="2200" b="1" dirty="0">
              <a:solidFill>
                <a:srgbClr val="CC0000"/>
              </a:solidFill>
            </a:endParaRPr>
          </a:p>
          <a:p>
            <a:pPr marL="266700" indent="-266700">
              <a:tabLst>
                <a:tab pos="266700" algn="l"/>
              </a:tabLst>
            </a:pPr>
            <a:endParaRPr lang="it-IT" sz="2200" b="1" dirty="0">
              <a:solidFill>
                <a:srgbClr val="CC0000"/>
              </a:solidFill>
            </a:endParaRPr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457200" y="5805488"/>
            <a:ext cx="8305800" cy="0"/>
          </a:xfrm>
          <a:prstGeom prst="line">
            <a:avLst/>
          </a:prstGeom>
          <a:noFill/>
          <a:ln w="12700">
            <a:solidFill>
              <a:srgbClr val="CA0A2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21511" name="Immagine 15" descr="logo_censimento_istat_payoff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76"/>
          <a:stretch>
            <a:fillRect/>
          </a:stretch>
        </p:blipFill>
        <p:spPr bwMode="auto">
          <a:xfrm>
            <a:off x="457200" y="5911850"/>
            <a:ext cx="281781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4" name="CasellaDiTesto 45"/>
          <p:cNvSpPr txBox="1">
            <a:spLocks noChangeArrowheads="1"/>
          </p:cNvSpPr>
          <p:nvPr/>
        </p:nvSpPr>
        <p:spPr bwMode="auto">
          <a:xfrm>
            <a:off x="1143000" y="18288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algn="r"/>
            <a:r>
              <a:rPr lang="it-IT" sz="1800" dirty="0" smtClean="0"/>
              <a:t>0,1%</a:t>
            </a:r>
            <a:endParaRPr lang="it-IT" sz="1800" dirty="0"/>
          </a:p>
        </p:txBody>
      </p:sp>
      <p:sp>
        <p:nvSpPr>
          <p:cNvPr id="21525" name="CasellaDiTesto 46"/>
          <p:cNvSpPr txBox="1">
            <a:spLocks noChangeArrowheads="1"/>
          </p:cNvSpPr>
          <p:nvPr/>
        </p:nvSpPr>
        <p:spPr bwMode="auto">
          <a:xfrm>
            <a:off x="609600" y="31242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algn="r"/>
            <a:r>
              <a:rPr lang="it-IT" sz="1800" dirty="0" smtClean="0"/>
              <a:t>0,4%</a:t>
            </a:r>
            <a:endParaRPr lang="it-IT" sz="1800" dirty="0"/>
          </a:p>
        </p:txBody>
      </p:sp>
      <p:sp>
        <p:nvSpPr>
          <p:cNvPr id="21526" name="CasellaDiTesto 47"/>
          <p:cNvSpPr txBox="1">
            <a:spLocks noChangeArrowheads="1"/>
          </p:cNvSpPr>
          <p:nvPr/>
        </p:nvSpPr>
        <p:spPr bwMode="auto">
          <a:xfrm>
            <a:off x="304800" y="41148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algn="r"/>
            <a:r>
              <a:rPr lang="it-IT" sz="1800" dirty="0" smtClean="0"/>
              <a:t>4,0%</a:t>
            </a:r>
            <a:endParaRPr lang="it-IT" sz="1800" dirty="0"/>
          </a:p>
        </p:txBody>
      </p:sp>
      <p:sp>
        <p:nvSpPr>
          <p:cNvPr id="21527" name="CasellaDiTesto 48"/>
          <p:cNvSpPr txBox="1">
            <a:spLocks noChangeArrowheads="1"/>
          </p:cNvSpPr>
          <p:nvPr/>
        </p:nvSpPr>
        <p:spPr bwMode="auto">
          <a:xfrm>
            <a:off x="0" y="48768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algn="r"/>
            <a:r>
              <a:rPr lang="it-IT" sz="1800" dirty="0" smtClean="0"/>
              <a:t>95,5%</a:t>
            </a:r>
            <a:endParaRPr lang="it-IT" sz="1800" dirty="0"/>
          </a:p>
        </p:txBody>
      </p:sp>
      <p:sp>
        <p:nvSpPr>
          <p:cNvPr id="21528" name="CasellaDiTesto 49"/>
          <p:cNvSpPr txBox="1">
            <a:spLocks noChangeArrowheads="1"/>
          </p:cNvSpPr>
          <p:nvPr/>
        </p:nvSpPr>
        <p:spPr bwMode="auto">
          <a:xfrm>
            <a:off x="152400" y="1219200"/>
            <a:ext cx="114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algn="ctr"/>
            <a:r>
              <a:rPr lang="it-IT" sz="1200" b="1"/>
              <a:t>NUMERO DI IMPRESE</a:t>
            </a:r>
          </a:p>
        </p:txBody>
      </p:sp>
      <p:sp>
        <p:nvSpPr>
          <p:cNvPr id="21530" name="CasellaDiTesto 51"/>
          <p:cNvSpPr txBox="1">
            <a:spLocks noChangeArrowheads="1"/>
          </p:cNvSpPr>
          <p:nvPr/>
        </p:nvSpPr>
        <p:spPr bwMode="auto">
          <a:xfrm>
            <a:off x="3352800" y="1219200"/>
            <a:ext cx="114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algn="ctr"/>
            <a:r>
              <a:rPr lang="it-IT" sz="1200" b="1" dirty="0"/>
              <a:t>NUMERO DI </a:t>
            </a:r>
          </a:p>
          <a:p>
            <a:pPr algn="ctr"/>
            <a:r>
              <a:rPr lang="it-IT" sz="1200" b="1" dirty="0"/>
              <a:t>ADDETTI</a:t>
            </a:r>
          </a:p>
        </p:txBody>
      </p:sp>
      <p:sp>
        <p:nvSpPr>
          <p:cNvPr id="21531" name="CasellaDiTesto 52"/>
          <p:cNvSpPr txBox="1">
            <a:spLocks noChangeArrowheads="1"/>
          </p:cNvSpPr>
          <p:nvPr/>
        </p:nvSpPr>
        <p:spPr bwMode="auto">
          <a:xfrm>
            <a:off x="3276600" y="1600200"/>
            <a:ext cx="1295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r>
              <a:rPr lang="it-IT" sz="1600" dirty="0" smtClean="0"/>
              <a:t> 12679.819</a:t>
            </a:r>
            <a:endParaRPr lang="it-IT" sz="1600" dirty="0"/>
          </a:p>
        </p:txBody>
      </p:sp>
      <p:sp>
        <p:nvSpPr>
          <p:cNvPr id="21532" name="CasellaDiTesto 53"/>
          <p:cNvSpPr txBox="1">
            <a:spLocks noChangeArrowheads="1"/>
          </p:cNvSpPr>
          <p:nvPr/>
        </p:nvSpPr>
        <p:spPr bwMode="auto">
          <a:xfrm>
            <a:off x="2286000" y="18288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r>
              <a:rPr lang="it-IT" sz="1800" dirty="0" smtClean="0"/>
              <a:t>18,7%</a:t>
            </a:r>
            <a:endParaRPr lang="it-IT" sz="1800" dirty="0"/>
          </a:p>
        </p:txBody>
      </p:sp>
      <p:sp>
        <p:nvSpPr>
          <p:cNvPr id="21533" name="CasellaDiTesto 54"/>
          <p:cNvSpPr txBox="1">
            <a:spLocks noChangeArrowheads="1"/>
          </p:cNvSpPr>
          <p:nvPr/>
        </p:nvSpPr>
        <p:spPr bwMode="auto">
          <a:xfrm>
            <a:off x="2895600" y="31242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r>
              <a:rPr lang="it-IT" sz="1800" dirty="0" smtClean="0"/>
              <a:t>11,4%</a:t>
            </a:r>
            <a:endParaRPr lang="it-IT" sz="1800" dirty="0"/>
          </a:p>
        </p:txBody>
      </p:sp>
      <p:sp>
        <p:nvSpPr>
          <p:cNvPr id="21534" name="CasellaDiTesto 55"/>
          <p:cNvSpPr txBox="1">
            <a:spLocks noChangeArrowheads="1"/>
          </p:cNvSpPr>
          <p:nvPr/>
        </p:nvSpPr>
        <p:spPr bwMode="auto">
          <a:xfrm>
            <a:off x="3352800" y="41148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r>
              <a:rPr lang="it-IT" sz="1800" dirty="0" smtClean="0"/>
              <a:t>20,3%</a:t>
            </a:r>
            <a:endParaRPr lang="it-IT" sz="1800" dirty="0"/>
          </a:p>
        </p:txBody>
      </p:sp>
      <p:sp>
        <p:nvSpPr>
          <p:cNvPr id="21535" name="CasellaDiTesto 56"/>
          <p:cNvSpPr txBox="1">
            <a:spLocks noChangeArrowheads="1"/>
          </p:cNvSpPr>
          <p:nvPr/>
        </p:nvSpPr>
        <p:spPr bwMode="auto">
          <a:xfrm>
            <a:off x="3657600" y="48768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r>
              <a:rPr lang="it-IT" sz="1800" dirty="0" smtClean="0"/>
              <a:t>49,6%</a:t>
            </a:r>
            <a:endParaRPr lang="it-IT" sz="1800" dirty="0"/>
          </a:p>
        </p:txBody>
      </p:sp>
      <p:sp>
        <p:nvSpPr>
          <p:cNvPr id="21536" name="CasellaDiTesto 60"/>
          <p:cNvSpPr txBox="1">
            <a:spLocks noChangeArrowheads="1"/>
          </p:cNvSpPr>
          <p:nvPr/>
        </p:nvSpPr>
        <p:spPr bwMode="auto">
          <a:xfrm>
            <a:off x="1066800" y="533400"/>
            <a:ext cx="2286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algn="ctr"/>
            <a:r>
              <a:rPr lang="it-IT" sz="2000" dirty="0"/>
              <a:t>Altre regioni </a:t>
            </a:r>
          </a:p>
          <a:p>
            <a:pPr algn="ctr"/>
            <a:r>
              <a:rPr lang="it-IT" sz="1600" dirty="0"/>
              <a:t>(4 addetti per impresa)</a:t>
            </a:r>
          </a:p>
        </p:txBody>
      </p:sp>
      <p:sp>
        <p:nvSpPr>
          <p:cNvPr id="21537" name="CasellaDiTesto 61"/>
          <p:cNvSpPr txBox="1">
            <a:spLocks noChangeArrowheads="1"/>
          </p:cNvSpPr>
          <p:nvPr/>
        </p:nvSpPr>
        <p:spPr bwMode="auto">
          <a:xfrm>
            <a:off x="5798963" y="533400"/>
            <a:ext cx="21371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algn="ctr"/>
            <a:r>
              <a:rPr lang="it-IT" sz="2000" dirty="0" smtClean="0"/>
              <a:t>Campania</a:t>
            </a:r>
            <a:r>
              <a:rPr lang="it-IT" dirty="0" smtClean="0"/>
              <a:t> </a:t>
            </a:r>
            <a:endParaRPr lang="it-IT" dirty="0"/>
          </a:p>
          <a:p>
            <a:pPr algn="ctr"/>
            <a:r>
              <a:rPr lang="it-IT" sz="1600" dirty="0" smtClean="0"/>
              <a:t>( addetti </a:t>
            </a:r>
            <a:r>
              <a:rPr lang="it-IT" sz="1600" dirty="0"/>
              <a:t>per impresa)</a:t>
            </a:r>
          </a:p>
        </p:txBody>
      </p:sp>
      <p:sp>
        <p:nvSpPr>
          <p:cNvPr id="21538" name="Rettangolo 35"/>
          <p:cNvSpPr>
            <a:spLocks noChangeArrowheads="1"/>
          </p:cNvSpPr>
          <p:nvPr/>
        </p:nvSpPr>
        <p:spPr bwMode="auto">
          <a:xfrm>
            <a:off x="1804988" y="5029200"/>
            <a:ext cx="773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sz="1400" b="1">
                <a:solidFill>
                  <a:schemeClr val="bg1"/>
                </a:solidFill>
              </a:rPr>
              <a:t>0-9 </a:t>
            </a:r>
          </a:p>
          <a:p>
            <a:pPr algn="ctr"/>
            <a:r>
              <a:rPr lang="it-IT" sz="1400" b="1">
                <a:solidFill>
                  <a:schemeClr val="bg1"/>
                </a:solidFill>
              </a:rPr>
              <a:t>addetti</a:t>
            </a:r>
          </a:p>
        </p:txBody>
      </p:sp>
      <p:sp>
        <p:nvSpPr>
          <p:cNvPr id="21539" name="Rettangolo 36"/>
          <p:cNvSpPr>
            <a:spLocks noChangeArrowheads="1"/>
          </p:cNvSpPr>
          <p:nvPr/>
        </p:nvSpPr>
        <p:spPr bwMode="auto">
          <a:xfrm>
            <a:off x="1804988" y="4276725"/>
            <a:ext cx="773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sz="1400" b="1">
                <a:solidFill>
                  <a:schemeClr val="bg1"/>
                </a:solidFill>
              </a:rPr>
              <a:t>10-49</a:t>
            </a:r>
          </a:p>
          <a:p>
            <a:pPr algn="ctr"/>
            <a:r>
              <a:rPr lang="it-IT" sz="1400" b="1">
                <a:solidFill>
                  <a:schemeClr val="bg1"/>
                </a:solidFill>
              </a:rPr>
              <a:t>addetti</a:t>
            </a:r>
          </a:p>
        </p:txBody>
      </p:sp>
      <p:sp>
        <p:nvSpPr>
          <p:cNvPr id="21540" name="Rettangolo 37"/>
          <p:cNvSpPr>
            <a:spLocks noChangeArrowheads="1"/>
          </p:cNvSpPr>
          <p:nvPr/>
        </p:nvSpPr>
        <p:spPr bwMode="auto">
          <a:xfrm>
            <a:off x="1752600" y="3362325"/>
            <a:ext cx="7731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sz="1400" b="1">
                <a:solidFill>
                  <a:schemeClr val="bg1"/>
                </a:solidFill>
              </a:rPr>
              <a:t>50-249 </a:t>
            </a:r>
          </a:p>
          <a:p>
            <a:r>
              <a:rPr lang="it-IT" sz="1400" b="1">
                <a:solidFill>
                  <a:schemeClr val="bg1"/>
                </a:solidFill>
              </a:rPr>
              <a:t>addetti</a:t>
            </a:r>
          </a:p>
        </p:txBody>
      </p:sp>
      <p:sp>
        <p:nvSpPr>
          <p:cNvPr id="21541" name="Rettangolo 38"/>
          <p:cNvSpPr>
            <a:spLocks noChangeArrowheads="1"/>
          </p:cNvSpPr>
          <p:nvPr/>
        </p:nvSpPr>
        <p:spPr bwMode="auto">
          <a:xfrm>
            <a:off x="1804988" y="2309813"/>
            <a:ext cx="7731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sz="1400" b="1">
                <a:solidFill>
                  <a:schemeClr val="bg1"/>
                </a:solidFill>
              </a:rPr>
              <a:t>250</a:t>
            </a:r>
          </a:p>
          <a:p>
            <a:pPr algn="ctr"/>
            <a:r>
              <a:rPr lang="it-IT" sz="1400" b="1">
                <a:solidFill>
                  <a:schemeClr val="bg1"/>
                </a:solidFill>
              </a:rPr>
              <a:t>addetti</a:t>
            </a:r>
          </a:p>
          <a:p>
            <a:pPr algn="ctr"/>
            <a:r>
              <a:rPr lang="it-IT" sz="1400" b="1">
                <a:solidFill>
                  <a:schemeClr val="bg1"/>
                </a:solidFill>
              </a:rPr>
              <a:t>e più</a:t>
            </a:r>
          </a:p>
        </p:txBody>
      </p:sp>
      <p:sp>
        <p:nvSpPr>
          <p:cNvPr id="21542" name="Rettangolo 42"/>
          <p:cNvSpPr>
            <a:spLocks noChangeArrowheads="1"/>
          </p:cNvSpPr>
          <p:nvPr/>
        </p:nvSpPr>
        <p:spPr bwMode="auto">
          <a:xfrm>
            <a:off x="6529388" y="2286000"/>
            <a:ext cx="7731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sz="1400" b="1">
                <a:solidFill>
                  <a:schemeClr val="bg1"/>
                </a:solidFill>
              </a:rPr>
              <a:t>250</a:t>
            </a:r>
          </a:p>
          <a:p>
            <a:pPr algn="ctr"/>
            <a:r>
              <a:rPr lang="it-IT" sz="1400" b="1">
                <a:solidFill>
                  <a:schemeClr val="bg1"/>
                </a:solidFill>
              </a:rPr>
              <a:t>addetti</a:t>
            </a:r>
          </a:p>
          <a:p>
            <a:pPr algn="ctr"/>
            <a:r>
              <a:rPr lang="it-IT" sz="1400" b="1">
                <a:solidFill>
                  <a:schemeClr val="bg1"/>
                </a:solidFill>
              </a:rPr>
              <a:t>e più</a:t>
            </a:r>
          </a:p>
        </p:txBody>
      </p:sp>
      <p:sp>
        <p:nvSpPr>
          <p:cNvPr id="21543" name="Rettangolo 43"/>
          <p:cNvSpPr>
            <a:spLocks noChangeArrowheads="1"/>
          </p:cNvSpPr>
          <p:nvPr/>
        </p:nvSpPr>
        <p:spPr bwMode="auto">
          <a:xfrm>
            <a:off x="6477000" y="3362325"/>
            <a:ext cx="7731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sz="1400" b="1">
                <a:solidFill>
                  <a:schemeClr val="bg1"/>
                </a:solidFill>
              </a:rPr>
              <a:t>50-249 </a:t>
            </a:r>
          </a:p>
          <a:p>
            <a:r>
              <a:rPr lang="it-IT" sz="1400" b="1">
                <a:solidFill>
                  <a:schemeClr val="bg1"/>
                </a:solidFill>
              </a:rPr>
              <a:t>addetti</a:t>
            </a:r>
          </a:p>
        </p:txBody>
      </p:sp>
      <p:sp>
        <p:nvSpPr>
          <p:cNvPr id="21544" name="Rettangolo 45"/>
          <p:cNvSpPr>
            <a:spLocks noChangeArrowheads="1"/>
          </p:cNvSpPr>
          <p:nvPr/>
        </p:nvSpPr>
        <p:spPr bwMode="auto">
          <a:xfrm>
            <a:off x="6529388" y="4124325"/>
            <a:ext cx="773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sz="1400" b="1">
                <a:solidFill>
                  <a:schemeClr val="bg1"/>
                </a:solidFill>
              </a:rPr>
              <a:t>10-49</a:t>
            </a:r>
          </a:p>
          <a:p>
            <a:pPr algn="ctr"/>
            <a:r>
              <a:rPr lang="it-IT" sz="1400" b="1">
                <a:solidFill>
                  <a:schemeClr val="bg1"/>
                </a:solidFill>
              </a:rPr>
              <a:t>addetti</a:t>
            </a:r>
          </a:p>
        </p:txBody>
      </p:sp>
      <p:sp>
        <p:nvSpPr>
          <p:cNvPr id="21545" name="Rettangolo 46"/>
          <p:cNvSpPr>
            <a:spLocks noChangeArrowheads="1"/>
          </p:cNvSpPr>
          <p:nvPr/>
        </p:nvSpPr>
        <p:spPr bwMode="auto">
          <a:xfrm>
            <a:off x="6529388" y="5029200"/>
            <a:ext cx="773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sz="1400" b="1">
                <a:solidFill>
                  <a:schemeClr val="bg1"/>
                </a:solidFill>
              </a:rPr>
              <a:t>0-9 </a:t>
            </a:r>
          </a:p>
          <a:p>
            <a:pPr algn="ctr"/>
            <a:r>
              <a:rPr lang="it-IT" sz="1400" b="1">
                <a:solidFill>
                  <a:schemeClr val="bg1"/>
                </a:solidFill>
              </a:rPr>
              <a:t>addetti</a:t>
            </a:r>
          </a:p>
        </p:txBody>
      </p:sp>
      <p:pic>
        <p:nvPicPr>
          <p:cNvPr id="21546" name="Immagine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963" y="914400"/>
            <a:ext cx="198437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Segnaposto numero diapositiva 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EC2F-6777-4F87-9F3C-527A3381ACDC}" type="slidenum">
              <a:rPr lang="it-IT" smtClean="0"/>
              <a:pPr/>
              <a:t>9</a:t>
            </a:fld>
            <a:endParaRPr lang="it-IT"/>
          </a:p>
        </p:txBody>
      </p:sp>
      <p:pic>
        <p:nvPicPr>
          <p:cNvPr id="40" name="Immagine 3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1241425"/>
            <a:ext cx="3467100" cy="43116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d68523f9a50ca467f1158d6fd11ac70a45d9"/>
</p:tagLst>
</file>

<file path=ppt/theme/theme1.xml><?xml version="1.0" encoding="utf-8"?>
<a:theme xmlns:a="http://schemas.openxmlformats.org/drawingml/2006/main" name="Presentazione vuota">
  <a:themeElements>
    <a:clrScheme name="Presentazione vuo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zione vuota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Presentazione vuo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5840</TotalTime>
  <Words>2321</Words>
  <Application>Microsoft Office PowerPoint</Application>
  <PresentationFormat>Presentazione su schermo (4:3)</PresentationFormat>
  <Paragraphs>833</Paragraphs>
  <Slides>51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51</vt:i4>
      </vt:variant>
    </vt:vector>
  </HeadingPairs>
  <TitlesOfParts>
    <vt:vector size="52" baseType="lpstr">
      <vt:lpstr>Presentazione vuota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Bruna Tabanella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Bruna Tabanella</dc:creator>
  <cp:lastModifiedBy>Daniela DL. Lauriello</cp:lastModifiedBy>
  <cp:revision>541</cp:revision>
  <cp:lastPrinted>2014-05-06T08:23:06Z</cp:lastPrinted>
  <dcterms:created xsi:type="dcterms:W3CDTF">2014-05-04T17:58:25Z</dcterms:created>
  <dcterms:modified xsi:type="dcterms:W3CDTF">2014-07-09T12:36:30Z</dcterms:modified>
</cp:coreProperties>
</file>