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7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256" r:id="rId3"/>
    <p:sldId id="257" r:id="rId4"/>
    <p:sldId id="275" r:id="rId5"/>
    <p:sldId id="276" r:id="rId6"/>
    <p:sldId id="274" r:id="rId7"/>
    <p:sldId id="300" r:id="rId8"/>
    <p:sldId id="283" r:id="rId9"/>
    <p:sldId id="284" r:id="rId10"/>
    <p:sldId id="285" r:id="rId11"/>
    <p:sldId id="302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</p:sldIdLst>
  <p:sldSz cx="9144000" cy="6858000" type="screen4x3"/>
  <p:notesSz cx="6661150" cy="9831388"/>
  <p:custDataLst>
    <p:tags r:id="rId27"/>
  </p:custDataLst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16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B5BF"/>
    <a:srgbClr val="CA0A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258" autoAdjust="0"/>
    <p:restoredTop sz="94688" autoAdjust="0"/>
  </p:normalViewPr>
  <p:slideViewPr>
    <p:cSldViewPr>
      <p:cViewPr>
        <p:scale>
          <a:sx n="100" d="100"/>
          <a:sy n="100" d="100"/>
        </p:scale>
        <p:origin x="-672" y="-210"/>
      </p:cViewPr>
      <p:guideLst>
        <p:guide orient="horz" pos="51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380" y="-88"/>
      </p:cViewPr>
      <p:guideLst>
        <p:guide orient="horz" pos="3096"/>
        <p:guide pos="209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vento20maggio\14-03-11%20-%20figure%20cap%20ivalcis%20Campani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vento20maggio\14-03-11%20-%20figure%20cap%20ivalcis%20Campani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vento20maggio\14-03-11%20-%20figure%20cap%20ivalcis%20Campani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vento20maggio\14-03-11%20-%20figure%20cap%20ivalcis%20Campani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vento20maggio\14-03-11%20-%20figure%20cap%20ivalcis%20Campani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vento20maggio\14-03-11%20-%20figure%20cap%20ivalcis%20Campani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vento20maggio\14-03-11%20-%20figure%20cap%20ivalcis%20Campani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vento20maggio\14-03-11%20-%20figure%20cap%20ivalcis%20Campani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vento20maggio\14-03-11%20-%20figure%20cap%20ivalcis%20Campani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/>
            </a:pPr>
            <a:r>
              <a:rPr lang="en-US" sz="14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Grado</a:t>
            </a:r>
            <a:r>
              <a:rPr lang="en-US" sz="1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soddisfazione</a:t>
            </a:r>
            <a:r>
              <a:rPr lang="en-US" sz="1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UPC</a:t>
            </a:r>
          </a:p>
        </c:rich>
      </c:tx>
      <c:layout>
        <c:manualLayout>
          <c:xMode val="edge"/>
          <c:yMode val="edge"/>
          <c:x val="0.21804950965044292"/>
          <c:y val="2.0749328505982996E-2"/>
        </c:manualLayout>
      </c:layout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'figura 7.1'!$B$1</c:f>
              <c:strCache>
                <c:ptCount val="1"/>
                <c:pt idx="0">
                  <c:v>Imprese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'figura 7.1'!$A$2:$A$4</c:f>
              <c:strCache>
                <c:ptCount val="3"/>
                <c:pt idx="0">
                  <c:v>Campania</c:v>
                </c:pt>
                <c:pt idx="1">
                  <c:v>Sud e Isole</c:v>
                </c:pt>
                <c:pt idx="2">
                  <c:v>Italia</c:v>
                </c:pt>
              </c:strCache>
            </c:strRef>
          </c:cat>
          <c:val>
            <c:numRef>
              <c:f>'figura 7.1'!$B$2:$B$4</c:f>
              <c:numCache>
                <c:formatCode>0.0</c:formatCode>
                <c:ptCount val="3"/>
                <c:pt idx="0">
                  <c:v>4</c:v>
                </c:pt>
                <c:pt idx="1">
                  <c:v>5.13</c:v>
                </c:pt>
                <c:pt idx="2">
                  <c:v>5.37</c:v>
                </c:pt>
              </c:numCache>
            </c:numRef>
          </c:val>
        </c:ser>
        <c:ser>
          <c:idx val="1"/>
          <c:order val="1"/>
          <c:tx>
            <c:strRef>
              <c:f>'figura 7.1'!$C$1</c:f>
              <c:strCache>
                <c:ptCount val="1"/>
                <c:pt idx="0">
                  <c:v>Non profit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'figura 7.1'!$A$2:$A$4</c:f>
              <c:strCache>
                <c:ptCount val="3"/>
                <c:pt idx="0">
                  <c:v>Campania</c:v>
                </c:pt>
                <c:pt idx="1">
                  <c:v>Sud e Isole</c:v>
                </c:pt>
                <c:pt idx="2">
                  <c:v>Italia</c:v>
                </c:pt>
              </c:strCache>
            </c:strRef>
          </c:cat>
          <c:val>
            <c:numRef>
              <c:f>'figura 7.1'!$C$2:$C$4</c:f>
              <c:numCache>
                <c:formatCode>0.0</c:formatCode>
                <c:ptCount val="3"/>
                <c:pt idx="0">
                  <c:v>3.4</c:v>
                </c:pt>
                <c:pt idx="1">
                  <c:v>4.8899999999999997</c:v>
                </c:pt>
                <c:pt idx="2">
                  <c:v>5.22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964352"/>
        <c:axId val="53015296"/>
      </c:barChart>
      <c:catAx>
        <c:axId val="52964352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53015296"/>
        <c:crosses val="autoZero"/>
        <c:auto val="1"/>
        <c:lblAlgn val="ctr"/>
        <c:lblOffset val="100"/>
        <c:noMultiLvlLbl val="0"/>
      </c:catAx>
      <c:valAx>
        <c:axId val="53015296"/>
        <c:scaling>
          <c:orientation val="minMax"/>
          <c:max val="6"/>
          <c:min val="1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52964352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674436249940502"/>
          <c:y val="0.12272775887566285"/>
          <c:w val="0.47147344064257668"/>
          <c:h val="0.80050195369513633"/>
        </c:manualLayout>
      </c:layout>
      <c:radarChart>
        <c:radarStyle val="marker"/>
        <c:varyColors val="0"/>
        <c:ser>
          <c:idx val="0"/>
          <c:order val="0"/>
          <c:marker>
            <c:symbol val="none"/>
          </c:marker>
          <c:dLbls>
            <c:dLbl>
              <c:idx val="0"/>
              <c:layout>
                <c:manualLayout>
                  <c:x val="7.2617263896807532E-2"/>
                  <c:y val="6.12766285952774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815431597420181E-2"/>
                  <c:y val="7.65957857440969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748866725163948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3282912619370296E-2"/>
                  <c:y val="6.6383014311550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'D:\Documenti Utente\frrizzo\Paolo\IValCIS\Abruzzo\[14-03-11 - figure cap ivalcis Abruzzo.xlsx]figura 7.6'!$D$1:$D$4</c:f>
              <c:strCache>
                <c:ptCount val="4"/>
                <c:pt idx="0">
                  <c:v>Soddisfazione UPC Italia</c:v>
                </c:pt>
                <c:pt idx="1">
                  <c:v>Organizzazione</c:v>
                </c:pt>
                <c:pt idx="2">
                  <c:v>Innovazioni</c:v>
                </c:pt>
                <c:pt idx="3">
                  <c:v>Formazione</c:v>
                </c:pt>
              </c:strCache>
            </c:strRef>
          </c:cat>
          <c:val>
            <c:numRef>
              <c:f>'D:\Documenti Utente\frrizzo\Paolo\IValCIS\Abruzzo\[14-03-11 - figure cap ivalcis Abruzzo.xlsx]figura 7.6'!$C$1:$C$4</c:f>
              <c:numCache>
                <c:formatCode>General</c:formatCode>
                <c:ptCount val="4"/>
                <c:pt idx="0">
                  <c:v>5.3</c:v>
                </c:pt>
                <c:pt idx="1">
                  <c:v>5.3</c:v>
                </c:pt>
                <c:pt idx="2">
                  <c:v>4.3</c:v>
                </c:pt>
                <c:pt idx="3">
                  <c:v>4.5999999999999996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928256"/>
        <c:axId val="93519872"/>
      </c:radarChart>
      <c:catAx>
        <c:axId val="9292825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93519872"/>
        <c:crosses val="autoZero"/>
        <c:auto val="1"/>
        <c:lblAlgn val="ctr"/>
        <c:lblOffset val="100"/>
        <c:noMultiLvlLbl val="0"/>
      </c:catAx>
      <c:valAx>
        <c:axId val="93519872"/>
        <c:scaling>
          <c:orientation val="minMax"/>
          <c:min val="1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92928256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/>
            </a:pPr>
            <a:r>
              <a:rPr lang="en-US" sz="14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Grado</a:t>
            </a:r>
            <a:r>
              <a:rPr lang="en-US" sz="1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soddisfazione</a:t>
            </a:r>
            <a:r>
              <a:rPr lang="en-US" sz="1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b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Personale</a:t>
            </a:r>
            <a:r>
              <a:rPr lang="en-US" sz="14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UPC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9085886884377347E-2"/>
          <c:y val="0.15481763312705332"/>
          <c:w val="0.87523901565530082"/>
          <c:h val="0.659865653859464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'figura 7.1'!$F$2</c:f>
              <c:strCache>
                <c:ptCount val="1"/>
                <c:pt idx="0">
                  <c:v>Campania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7.1'!$G$1:$K$1</c:f>
              <c:strCache>
                <c:ptCount val="5"/>
                <c:pt idx="0">
                  <c:v>Rilevatori interni</c:v>
                </c:pt>
                <c:pt idx="1">
                  <c:v>Rilevatori esterni</c:v>
                </c:pt>
                <c:pt idx="2">
                  <c:v>Coordinatori</c:v>
                </c:pt>
                <c:pt idx="3">
                  <c:v>Back office</c:v>
                </c:pt>
                <c:pt idx="4">
                  <c:v>Altro</c:v>
                </c:pt>
              </c:strCache>
            </c:strRef>
          </c:cat>
          <c:val>
            <c:numRef>
              <c:f>'figura 7.1'!$G$2:$K$2</c:f>
              <c:numCache>
                <c:formatCode>0.0</c:formatCode>
                <c:ptCount val="5"/>
                <c:pt idx="0">
                  <c:v>3</c:v>
                </c:pt>
                <c:pt idx="1">
                  <c:v>5</c:v>
                </c:pt>
                <c:pt idx="2">
                  <c:v>3</c:v>
                </c:pt>
                <c:pt idx="3">
                  <c:v>3.5</c:v>
                </c:pt>
                <c:pt idx="4">
                  <c:v>4</c:v>
                </c:pt>
              </c:numCache>
            </c:numRef>
          </c:val>
        </c:ser>
        <c:ser>
          <c:idx val="1"/>
          <c:order val="1"/>
          <c:tx>
            <c:strRef>
              <c:f>'figura 7.1'!$F$3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7.1'!$G$1:$K$1</c:f>
              <c:strCache>
                <c:ptCount val="5"/>
                <c:pt idx="0">
                  <c:v>Rilevatori interni</c:v>
                </c:pt>
                <c:pt idx="1">
                  <c:v>Rilevatori esterni</c:v>
                </c:pt>
                <c:pt idx="2">
                  <c:v>Coordinatori</c:v>
                </c:pt>
                <c:pt idx="3">
                  <c:v>Back office</c:v>
                </c:pt>
                <c:pt idx="4">
                  <c:v>Altro</c:v>
                </c:pt>
              </c:strCache>
            </c:strRef>
          </c:cat>
          <c:val>
            <c:numRef>
              <c:f>'figura 7.1'!$G$3:$K$3</c:f>
              <c:numCache>
                <c:formatCode>0.0</c:formatCode>
                <c:ptCount val="5"/>
                <c:pt idx="0">
                  <c:v>4.375</c:v>
                </c:pt>
                <c:pt idx="1">
                  <c:v>4.9066666666666681</c:v>
                </c:pt>
                <c:pt idx="2">
                  <c:v>4.7411764705882353</c:v>
                </c:pt>
                <c:pt idx="3">
                  <c:v>4.8</c:v>
                </c:pt>
                <c:pt idx="4">
                  <c:v>4.6140350877192944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575488"/>
        <c:axId val="56577024"/>
      </c:barChart>
      <c:catAx>
        <c:axId val="565754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100"/>
            </a:pPr>
            <a:endParaRPr lang="it-IT"/>
          </a:p>
        </c:txPr>
        <c:crossAx val="56577024"/>
        <c:crosses val="autoZero"/>
        <c:auto val="1"/>
        <c:lblAlgn val="ctr"/>
        <c:lblOffset val="100"/>
        <c:noMultiLvlLbl val="0"/>
      </c:catAx>
      <c:valAx>
        <c:axId val="56577024"/>
        <c:scaling>
          <c:orientation val="minMax"/>
          <c:max val="6"/>
          <c:min val="1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txPr>
          <a:bodyPr/>
          <a:lstStyle/>
          <a:p>
            <a:pPr>
              <a:defRPr sz="800"/>
            </a:pPr>
            <a:endParaRPr lang="it-IT"/>
          </a:p>
        </c:txPr>
        <c:crossAx val="56575488"/>
        <c:crosses val="autoZero"/>
        <c:crossBetween val="between"/>
        <c:majorUnit val="1"/>
      </c:valAx>
    </c:plotArea>
    <c:legend>
      <c:legendPos val="b"/>
      <c:layout>
        <c:manualLayout>
          <c:xMode val="edge"/>
          <c:yMode val="edge"/>
          <c:x val="0.14835615182045678"/>
          <c:y val="0.93303374093185842"/>
          <c:w val="0.79313768391263872"/>
          <c:h val="5.5708644665959095E-2"/>
        </c:manualLayout>
      </c:layout>
      <c:overlay val="0"/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/>
            </a:pPr>
            <a:r>
              <a:rPr lang="en-US" sz="12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URC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'figura 7.2'!$A$2</c:f>
              <c:strCache>
                <c:ptCount val="1"/>
                <c:pt idx="0">
                  <c:v>Campania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7.2'!$B$1:$C$1</c:f>
              <c:strCache>
                <c:ptCount val="2"/>
                <c:pt idx="0">
                  <c:v>Tempestività </c:v>
                </c:pt>
                <c:pt idx="1">
                  <c:v>Risoluzione problematiche</c:v>
                </c:pt>
              </c:strCache>
            </c:strRef>
          </c:cat>
          <c:val>
            <c:numRef>
              <c:f>'figura 7.2'!$B$2:$C$2</c:f>
              <c:numCache>
                <c:formatCode>General</c:formatCode>
                <c:ptCount val="2"/>
                <c:pt idx="0">
                  <c:v>4.5999999999999996</c:v>
                </c:pt>
                <c:pt idx="1">
                  <c:v>4.5999999999999996</c:v>
                </c:pt>
              </c:numCache>
            </c:numRef>
          </c:val>
        </c:ser>
        <c:ser>
          <c:idx val="1"/>
          <c:order val="1"/>
          <c:tx>
            <c:strRef>
              <c:f>'figura 7.2'!$A$3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7.2'!$B$1:$C$1</c:f>
              <c:strCache>
                <c:ptCount val="2"/>
                <c:pt idx="0">
                  <c:v>Tempestività </c:v>
                </c:pt>
                <c:pt idx="1">
                  <c:v>Risoluzione problematiche</c:v>
                </c:pt>
              </c:strCache>
            </c:strRef>
          </c:cat>
          <c:val>
            <c:numRef>
              <c:f>'figura 7.2'!$B$3:$C$3</c:f>
              <c:numCache>
                <c:formatCode>General</c:formatCode>
                <c:ptCount val="2"/>
                <c:pt idx="0">
                  <c:v>4.8</c:v>
                </c:pt>
                <c:pt idx="1">
                  <c:v>4.5999999999999996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894976"/>
        <c:axId val="58896768"/>
      </c:barChart>
      <c:catAx>
        <c:axId val="5889497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58896768"/>
        <c:crosses val="autoZero"/>
        <c:auto val="1"/>
        <c:lblAlgn val="ctr"/>
        <c:lblOffset val="100"/>
        <c:noMultiLvlLbl val="0"/>
      </c:catAx>
      <c:valAx>
        <c:axId val="58896768"/>
        <c:scaling>
          <c:orientation val="minMax"/>
          <c:max val="6"/>
          <c:min val="1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crossAx val="58894976"/>
        <c:crosses val="autoZero"/>
        <c:crossBetween val="between"/>
        <c:majorUnit val="1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12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ISTAT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35867889678924592"/>
          <c:y val="8.304054179165285E-2"/>
          <c:w val="0.54285522028073174"/>
          <c:h val="0.6548675147205869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'figura 7.2'!$A$2</c:f>
              <c:strCache>
                <c:ptCount val="1"/>
                <c:pt idx="0">
                  <c:v>Campania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7.2'!$F$1:$G$1</c:f>
              <c:strCache>
                <c:ptCount val="2"/>
                <c:pt idx="0">
                  <c:v>Tempestività </c:v>
                </c:pt>
                <c:pt idx="1">
                  <c:v>Risoluzione problematiche</c:v>
                </c:pt>
              </c:strCache>
            </c:strRef>
          </c:cat>
          <c:val>
            <c:numRef>
              <c:f>'figura 7.2'!$F$2:$G$2</c:f>
              <c:numCache>
                <c:formatCode>General</c:formatCode>
                <c:ptCount val="2"/>
                <c:pt idx="0">
                  <c:v>5</c:v>
                </c:pt>
                <c:pt idx="1">
                  <c:v>5.2</c:v>
                </c:pt>
              </c:numCache>
            </c:numRef>
          </c:val>
        </c:ser>
        <c:ser>
          <c:idx val="1"/>
          <c:order val="1"/>
          <c:tx>
            <c:strRef>
              <c:f>'figura 7.2'!$A$3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7.2'!$F$1:$G$1</c:f>
              <c:strCache>
                <c:ptCount val="2"/>
                <c:pt idx="0">
                  <c:v>Tempestività </c:v>
                </c:pt>
                <c:pt idx="1">
                  <c:v>Risoluzione problematiche</c:v>
                </c:pt>
              </c:strCache>
            </c:strRef>
          </c:cat>
          <c:val>
            <c:numRef>
              <c:f>'figura 7.2'!$F$3:$G$3</c:f>
              <c:numCache>
                <c:formatCode>General</c:formatCode>
                <c:ptCount val="2"/>
                <c:pt idx="0">
                  <c:v>4.5999999999999996</c:v>
                </c:pt>
                <c:pt idx="1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913920"/>
        <c:axId val="58915456"/>
      </c:barChart>
      <c:catAx>
        <c:axId val="5891392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58915456"/>
        <c:crosses val="autoZero"/>
        <c:auto val="1"/>
        <c:lblAlgn val="ctr"/>
        <c:lblOffset val="100"/>
        <c:noMultiLvlLbl val="0"/>
      </c:catAx>
      <c:valAx>
        <c:axId val="58915456"/>
        <c:scaling>
          <c:orientation val="minMax"/>
          <c:max val="6"/>
          <c:min val="1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crossAx val="58913920"/>
        <c:crosses val="autoZero"/>
        <c:crossBetween val="between"/>
        <c:majorUnit val="1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1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Imprese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35352079114973695"/>
          <c:y val="0.16349316931732993"/>
          <c:w val="0.57242698833202843"/>
          <c:h val="0.6605008061466194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'figura 7.3'!$B$1</c:f>
              <c:strCache>
                <c:ptCount val="1"/>
                <c:pt idx="0">
                  <c:v>Campania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7.3'!$A$2:$A$5</c:f>
              <c:strCache>
                <c:ptCount val="4"/>
                <c:pt idx="0">
                  <c:v>Modelli diversi Q-S e Q-X</c:v>
                </c:pt>
                <c:pt idx="1">
                  <c:v>Restituzione multicanale</c:v>
                </c:pt>
                <c:pt idx="2">
                  <c:v>Utilizzo info da archivio</c:v>
                </c:pt>
                <c:pt idx="3">
                  <c:v>Utilizzo PEC</c:v>
                </c:pt>
              </c:strCache>
            </c:strRef>
          </c:cat>
          <c:val>
            <c:numRef>
              <c:f>'figura 7.3'!$B$2:$B$5</c:f>
              <c:numCache>
                <c:formatCode>General</c:formatCode>
                <c:ptCount val="4"/>
                <c:pt idx="0">
                  <c:v>4.5999999999999996</c:v>
                </c:pt>
                <c:pt idx="1">
                  <c:v>4.8</c:v>
                </c:pt>
                <c:pt idx="2">
                  <c:v>4.8</c:v>
                </c:pt>
                <c:pt idx="3">
                  <c:v>5.2</c:v>
                </c:pt>
              </c:numCache>
            </c:numRef>
          </c:val>
        </c:ser>
        <c:ser>
          <c:idx val="1"/>
          <c:order val="1"/>
          <c:tx>
            <c:strRef>
              <c:f>'figura 7.3'!$C$1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7.3'!$A$2:$A$5</c:f>
              <c:strCache>
                <c:ptCount val="4"/>
                <c:pt idx="0">
                  <c:v>Modelli diversi Q-S e Q-X</c:v>
                </c:pt>
                <c:pt idx="1">
                  <c:v>Restituzione multicanale</c:v>
                </c:pt>
                <c:pt idx="2">
                  <c:v>Utilizzo info da archivio</c:v>
                </c:pt>
                <c:pt idx="3">
                  <c:v>Utilizzo PEC</c:v>
                </c:pt>
              </c:strCache>
            </c:strRef>
          </c:cat>
          <c:val>
            <c:numRef>
              <c:f>'figura 7.3'!$C$2:$C$5</c:f>
              <c:numCache>
                <c:formatCode>0.0</c:formatCode>
                <c:ptCount val="4"/>
                <c:pt idx="0">
                  <c:v>4.3398058252427187</c:v>
                </c:pt>
                <c:pt idx="1">
                  <c:v>4.6407766990291277</c:v>
                </c:pt>
                <c:pt idx="2">
                  <c:v>4.5145631067961167</c:v>
                </c:pt>
                <c:pt idx="3">
                  <c:v>3.9417475728155349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025280"/>
        <c:axId val="59026816"/>
      </c:barChart>
      <c:catAx>
        <c:axId val="59025280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59026816"/>
        <c:crosses val="autoZero"/>
        <c:auto val="1"/>
        <c:lblAlgn val="ctr"/>
        <c:lblOffset val="100"/>
        <c:noMultiLvlLbl val="0"/>
      </c:catAx>
      <c:valAx>
        <c:axId val="59026816"/>
        <c:scaling>
          <c:orientation val="minMax"/>
          <c:max val="6"/>
          <c:min val="1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crossAx val="59025280"/>
        <c:crosses val="autoZero"/>
        <c:crossBetween val="between"/>
        <c:majorUnit val="1"/>
      </c:valAx>
    </c:plotArea>
    <c:legend>
      <c:legendPos val="b"/>
      <c:layout>
        <c:manualLayout>
          <c:xMode val="edge"/>
          <c:yMode val="edge"/>
          <c:x val="0.3183680810604867"/>
          <c:y val="0.88964962513657131"/>
          <c:w val="0.36326383787902722"/>
          <c:h val="0.11035037486342915"/>
        </c:manualLayout>
      </c:layout>
      <c:overlay val="0"/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 sz="1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profit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'figura 7.3'!$F$1</c:f>
              <c:strCache>
                <c:ptCount val="1"/>
                <c:pt idx="0">
                  <c:v>Campania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7.3'!$E$2:$E$5</c:f>
              <c:strCache>
                <c:ptCount val="4"/>
                <c:pt idx="0">
                  <c:v>Contenuti nuovi</c:v>
                </c:pt>
                <c:pt idx="1">
                  <c:v>Registrazione ul</c:v>
                </c:pt>
                <c:pt idx="2">
                  <c:v>Utilizzo info da archivio</c:v>
                </c:pt>
                <c:pt idx="3">
                  <c:v>Utilizzo PEC</c:v>
                </c:pt>
              </c:strCache>
            </c:strRef>
          </c:cat>
          <c:val>
            <c:numRef>
              <c:f>'figura 7.3'!$F$2:$F$5</c:f>
              <c:numCache>
                <c:formatCode>General</c:formatCode>
                <c:ptCount val="4"/>
                <c:pt idx="0">
                  <c:v>4.5999999999999996</c:v>
                </c:pt>
                <c:pt idx="1">
                  <c:v>4.4000000000000004</c:v>
                </c:pt>
                <c:pt idx="2">
                  <c:v>4.8</c:v>
                </c:pt>
                <c:pt idx="3">
                  <c:v>2.2000000000000002</c:v>
                </c:pt>
              </c:numCache>
            </c:numRef>
          </c:val>
        </c:ser>
        <c:ser>
          <c:idx val="1"/>
          <c:order val="1"/>
          <c:tx>
            <c:strRef>
              <c:f>'figura 7.3'!$G$1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7.3'!$E$2:$E$5</c:f>
              <c:strCache>
                <c:ptCount val="4"/>
                <c:pt idx="0">
                  <c:v>Contenuti nuovi</c:v>
                </c:pt>
                <c:pt idx="1">
                  <c:v>Registrazione ul</c:v>
                </c:pt>
                <c:pt idx="2">
                  <c:v>Utilizzo info da archivio</c:v>
                </c:pt>
                <c:pt idx="3">
                  <c:v>Utilizzo PEC</c:v>
                </c:pt>
              </c:strCache>
            </c:strRef>
          </c:cat>
          <c:val>
            <c:numRef>
              <c:f>'figura 7.3'!$G$2:$G$5</c:f>
              <c:numCache>
                <c:formatCode>0.0</c:formatCode>
                <c:ptCount val="4"/>
                <c:pt idx="0">
                  <c:v>4.5145631067961167</c:v>
                </c:pt>
                <c:pt idx="1">
                  <c:v>4.3980582524271847</c:v>
                </c:pt>
                <c:pt idx="2">
                  <c:v>4.2038834951456332</c:v>
                </c:pt>
                <c:pt idx="3">
                  <c:v>3.1456310679611659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617088"/>
        <c:axId val="60618624"/>
      </c:barChart>
      <c:catAx>
        <c:axId val="6061708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60618624"/>
        <c:crosses val="autoZero"/>
        <c:auto val="1"/>
        <c:lblAlgn val="ctr"/>
        <c:lblOffset val="100"/>
        <c:noMultiLvlLbl val="0"/>
      </c:catAx>
      <c:valAx>
        <c:axId val="60618624"/>
        <c:scaling>
          <c:orientation val="minMax"/>
          <c:max val="6"/>
          <c:min val="1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crossAx val="60617088"/>
        <c:crosses val="autoZero"/>
        <c:crossBetween val="between"/>
        <c:majorUnit val="1"/>
      </c:valAx>
    </c:plotArea>
    <c:legend>
      <c:legendPos val="b"/>
      <c:layout>
        <c:manualLayout>
          <c:xMode val="edge"/>
          <c:yMode val="edge"/>
          <c:x val="0.31174464936247742"/>
          <c:y val="0.90080247906594757"/>
          <c:w val="0.37651041666666685"/>
          <c:h val="9.9197520934052541E-2"/>
        </c:manualLayout>
      </c:layout>
      <c:overlay val="0"/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Imprese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'figura 7.4'!$B$18</c:f>
              <c:strCache>
                <c:ptCount val="1"/>
                <c:pt idx="0">
                  <c:v>Campania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7.4'!$A$19:$A$25</c:f>
              <c:strCache>
                <c:ptCount val="7"/>
                <c:pt idx="0">
                  <c:v>1.Proprietà contr. Gest.</c:v>
                </c:pt>
                <c:pt idx="1">
                  <c:v>2. Risorse umane</c:v>
                </c:pt>
                <c:pt idx="2">
                  <c:v>3. Relazioni dell'impresa</c:v>
                </c:pt>
                <c:pt idx="3">
                  <c:v>4. Mercato</c:v>
                </c:pt>
                <c:pt idx="4">
                  <c:v>5. Innovazione</c:v>
                </c:pt>
                <c:pt idx="5">
                  <c:v>6. Finanza</c:v>
                </c:pt>
                <c:pt idx="6">
                  <c:v>7. Internaz. Prod.</c:v>
                </c:pt>
              </c:strCache>
            </c:strRef>
          </c:cat>
          <c:val>
            <c:numRef>
              <c:f>'figura 7.4'!$B$19:$B$25</c:f>
              <c:numCache>
                <c:formatCode>0.0</c:formatCode>
                <c:ptCount val="7"/>
                <c:pt idx="0">
                  <c:v>4.2</c:v>
                </c:pt>
                <c:pt idx="1">
                  <c:v>4.2</c:v>
                </c:pt>
                <c:pt idx="2">
                  <c:v>4.4000000000000004</c:v>
                </c:pt>
                <c:pt idx="3">
                  <c:v>4</c:v>
                </c:pt>
                <c:pt idx="4">
                  <c:v>4.4000000000000004</c:v>
                </c:pt>
                <c:pt idx="5">
                  <c:v>4.4000000000000004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'figura 7.4'!$C$18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7.4'!$A$19:$A$25</c:f>
              <c:strCache>
                <c:ptCount val="7"/>
                <c:pt idx="0">
                  <c:v>1.Proprietà contr. Gest.</c:v>
                </c:pt>
                <c:pt idx="1">
                  <c:v>2. Risorse umane</c:v>
                </c:pt>
                <c:pt idx="2">
                  <c:v>3. Relazioni dell'impresa</c:v>
                </c:pt>
                <c:pt idx="3">
                  <c:v>4. Mercato</c:v>
                </c:pt>
                <c:pt idx="4">
                  <c:v>5. Innovazione</c:v>
                </c:pt>
                <c:pt idx="5">
                  <c:v>6. Finanza</c:v>
                </c:pt>
                <c:pt idx="6">
                  <c:v>7. Internaz. Prod.</c:v>
                </c:pt>
              </c:strCache>
            </c:strRef>
          </c:cat>
          <c:val>
            <c:numRef>
              <c:f>'figura 7.4'!$C$19:$C$25</c:f>
              <c:numCache>
                <c:formatCode>0.0</c:formatCode>
                <c:ptCount val="7"/>
                <c:pt idx="0">
                  <c:v>4.4660194174757279</c:v>
                </c:pt>
                <c:pt idx="1">
                  <c:v>4.5048543689320368</c:v>
                </c:pt>
                <c:pt idx="2">
                  <c:v>3.5339805825242729</c:v>
                </c:pt>
                <c:pt idx="3">
                  <c:v>4.3203883495145625</c:v>
                </c:pt>
                <c:pt idx="4">
                  <c:v>4.3980582524271847</c:v>
                </c:pt>
                <c:pt idx="5">
                  <c:v>4.2718446601941773</c:v>
                </c:pt>
                <c:pt idx="6">
                  <c:v>4.3786407766990294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720896"/>
        <c:axId val="64722432"/>
      </c:barChart>
      <c:catAx>
        <c:axId val="6472089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64722432"/>
        <c:crosses val="autoZero"/>
        <c:auto val="1"/>
        <c:lblAlgn val="ctr"/>
        <c:lblOffset val="100"/>
        <c:noMultiLvlLbl val="0"/>
      </c:catAx>
      <c:valAx>
        <c:axId val="64722432"/>
        <c:scaling>
          <c:orientation val="minMax"/>
          <c:max val="6"/>
          <c:min val="1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crossAx val="64720896"/>
        <c:crosses val="autoZero"/>
        <c:crossBetween val="between"/>
        <c:majorUnit val="1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it-I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 profit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'figura 7.4'!$F$18</c:f>
              <c:strCache>
                <c:ptCount val="1"/>
                <c:pt idx="0">
                  <c:v>Campania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7.4'!$E$19:$E$24</c:f>
              <c:strCache>
                <c:ptCount val="6"/>
                <c:pt idx="0">
                  <c:v>1. Stato di attività</c:v>
                </c:pt>
                <c:pt idx="1">
                  <c:v>2. Struttura organizz.</c:v>
                </c:pt>
                <c:pt idx="2">
                  <c:v>3. Risorse umane</c:v>
                </c:pt>
                <c:pt idx="3">
                  <c:v>4. Risorse economiche</c:v>
                </c:pt>
                <c:pt idx="4">
                  <c:v>5. Attività</c:v>
                </c:pt>
                <c:pt idx="5">
                  <c:v>6. Struttura terr. : UL</c:v>
                </c:pt>
              </c:strCache>
            </c:strRef>
          </c:cat>
          <c:val>
            <c:numRef>
              <c:f>'figura 7.4'!$F$19:$F$24</c:f>
              <c:numCache>
                <c:formatCode>0.0</c:formatCode>
                <c:ptCount val="6"/>
                <c:pt idx="0">
                  <c:v>5</c:v>
                </c:pt>
                <c:pt idx="1">
                  <c:v>5</c:v>
                </c:pt>
                <c:pt idx="2">
                  <c:v>4.8</c:v>
                </c:pt>
                <c:pt idx="3">
                  <c:v>4.8</c:v>
                </c:pt>
                <c:pt idx="4">
                  <c:v>5</c:v>
                </c:pt>
                <c:pt idx="5">
                  <c:v>4.8</c:v>
                </c:pt>
              </c:numCache>
            </c:numRef>
          </c:val>
        </c:ser>
        <c:ser>
          <c:idx val="1"/>
          <c:order val="1"/>
          <c:tx>
            <c:strRef>
              <c:f>'figura 7.4'!$G$18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7.4'!$E$19:$E$24</c:f>
              <c:strCache>
                <c:ptCount val="6"/>
                <c:pt idx="0">
                  <c:v>1. Stato di attività</c:v>
                </c:pt>
                <c:pt idx="1">
                  <c:v>2. Struttura organizz.</c:v>
                </c:pt>
                <c:pt idx="2">
                  <c:v>3. Risorse umane</c:v>
                </c:pt>
                <c:pt idx="3">
                  <c:v>4. Risorse economiche</c:v>
                </c:pt>
                <c:pt idx="4">
                  <c:v>5. Attività</c:v>
                </c:pt>
                <c:pt idx="5">
                  <c:v>6. Struttura terr. : UL</c:v>
                </c:pt>
              </c:strCache>
            </c:strRef>
          </c:cat>
          <c:val>
            <c:numRef>
              <c:f>'figura 7.4'!$G$19:$G$24</c:f>
              <c:numCache>
                <c:formatCode>0.0</c:formatCode>
                <c:ptCount val="6"/>
                <c:pt idx="0">
                  <c:v>4.8349514563106775</c:v>
                </c:pt>
                <c:pt idx="1">
                  <c:v>4.2718446601941773</c:v>
                </c:pt>
                <c:pt idx="2">
                  <c:v>3.8543689320388332</c:v>
                </c:pt>
                <c:pt idx="3">
                  <c:v>3.970873786407767</c:v>
                </c:pt>
                <c:pt idx="4">
                  <c:v>4.70873786407767</c:v>
                </c:pt>
                <c:pt idx="5">
                  <c:v>4.4951456310679605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819328"/>
        <c:axId val="83963904"/>
      </c:barChart>
      <c:catAx>
        <c:axId val="8281932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crossAx val="83963904"/>
        <c:crosses val="autoZero"/>
        <c:auto val="1"/>
        <c:lblAlgn val="ctr"/>
        <c:lblOffset val="100"/>
        <c:noMultiLvlLbl val="0"/>
      </c:catAx>
      <c:valAx>
        <c:axId val="83963904"/>
        <c:scaling>
          <c:orientation val="minMax"/>
          <c:max val="6"/>
          <c:min val="1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crossAx val="82819328"/>
        <c:crosses val="autoZero"/>
        <c:crossBetween val="between"/>
        <c:majorUnit val="1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it-IT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461229714062939"/>
          <c:y val="0.14492800257965921"/>
          <c:w val="0.47147344064257668"/>
          <c:h val="0.8005019536951361"/>
        </c:manualLayout>
      </c:layout>
      <c:radarChart>
        <c:radarStyle val="marker"/>
        <c:varyColors val="0"/>
        <c:ser>
          <c:idx val="0"/>
          <c:order val="0"/>
          <c:marker>
            <c:symbol val="none"/>
          </c:marker>
          <c:dLbls>
            <c:dLbl>
              <c:idx val="0"/>
              <c:layout>
                <c:manualLayout>
                  <c:x val="5.4462947922605948E-2"/>
                  <c:y val="7.1489400027823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0257193290336354E-2"/>
                  <c:y val="7.65957857440969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0514386580672708E-2"/>
                  <c:y val="-2.0425542865092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815431597420181E-2"/>
                  <c:y val="6.6383014311550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'figura 7.6'!$A$1:$A$4</c:f>
              <c:strCache>
                <c:ptCount val="4"/>
                <c:pt idx="0">
                  <c:v>Soddisfazione UPC Campania</c:v>
                </c:pt>
                <c:pt idx="1">
                  <c:v>Organizzazione</c:v>
                </c:pt>
                <c:pt idx="2">
                  <c:v>Innovazioni</c:v>
                </c:pt>
                <c:pt idx="3">
                  <c:v>Formazione</c:v>
                </c:pt>
              </c:strCache>
            </c:strRef>
          </c:cat>
          <c:val>
            <c:numRef>
              <c:f>'figura 7.6'!$B$1:$B$4</c:f>
              <c:numCache>
                <c:formatCode>0.0</c:formatCode>
                <c:ptCount val="4"/>
                <c:pt idx="0" formatCode="General">
                  <c:v>3.7</c:v>
                </c:pt>
                <c:pt idx="1">
                  <c:v>4.5999999999999996</c:v>
                </c:pt>
                <c:pt idx="2" formatCode="General">
                  <c:v>4.2</c:v>
                </c:pt>
                <c:pt idx="3">
                  <c:v>4.4000000000000004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914816"/>
        <c:axId val="92916352"/>
      </c:radarChart>
      <c:catAx>
        <c:axId val="9291481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92916352"/>
        <c:crosses val="autoZero"/>
        <c:auto val="1"/>
        <c:lblAlgn val="ctr"/>
        <c:lblOffset val="100"/>
        <c:noMultiLvlLbl val="0"/>
      </c:catAx>
      <c:valAx>
        <c:axId val="92916352"/>
        <c:scaling>
          <c:orientation val="minMax"/>
          <c:max val="6"/>
          <c:min val="1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92914816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6498" cy="491569"/>
          </a:xfrm>
          <a:prstGeom prst="rect">
            <a:avLst/>
          </a:prstGeom>
        </p:spPr>
        <p:txBody>
          <a:bodyPr vert="horz" lIns="95317" tIns="47659" rIns="95317" bIns="47659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3111" y="0"/>
            <a:ext cx="2886498" cy="491569"/>
          </a:xfrm>
          <a:prstGeom prst="rect">
            <a:avLst/>
          </a:prstGeom>
        </p:spPr>
        <p:txBody>
          <a:bodyPr vert="horz" lIns="95317" tIns="47659" rIns="95317" bIns="47659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AAF9B505-9130-4674-9CD7-5DA3B78F0FBD}" type="datetimeFigureOut">
              <a:rPr lang="it-IT"/>
              <a:pPr>
                <a:defRPr/>
              </a:pPr>
              <a:t>09/07/2014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9338113"/>
            <a:ext cx="2886498" cy="491569"/>
          </a:xfrm>
          <a:prstGeom prst="rect">
            <a:avLst/>
          </a:prstGeom>
        </p:spPr>
        <p:txBody>
          <a:bodyPr vert="horz" lIns="95317" tIns="47659" rIns="95317" bIns="47659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3111" y="9338113"/>
            <a:ext cx="2886498" cy="491569"/>
          </a:xfrm>
          <a:prstGeom prst="rect">
            <a:avLst/>
          </a:prstGeom>
        </p:spPr>
        <p:txBody>
          <a:bodyPr vert="horz" lIns="95317" tIns="47659" rIns="95317" bIns="47659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C2DF7B4E-289D-48A5-A0E0-586F6846261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985510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86498" cy="491569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4652" y="0"/>
            <a:ext cx="2886498" cy="491569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3125" y="738188"/>
            <a:ext cx="4914900" cy="36861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53" y="4669909"/>
            <a:ext cx="4884844" cy="4424125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39819"/>
            <a:ext cx="2886498" cy="491569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5317" tIns="47659" rIns="95317" bIns="47659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4652" y="9339819"/>
            <a:ext cx="2886498" cy="491569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5317" tIns="47659" rIns="95317" bIns="4765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941A7F6A-E56A-4801-A863-A8D497EA0DD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587346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808664-0BE9-47E4-95CC-2A9EEA4BC77C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33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36473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184F3-DB89-4B4E-A37B-9A1F6257590A}" type="slidenum">
              <a:rPr lang="it-IT" smtClean="0"/>
              <a:pPr/>
              <a:t>10</a:t>
            </a:fld>
            <a:endParaRPr lang="it-IT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4875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3B4560C-1FFD-444A-98A2-22E8397AE51C}" type="slidenum">
              <a:rPr lang="it-IT" smtClean="0"/>
              <a:pPr/>
              <a:t>11</a:t>
            </a:fld>
            <a:endParaRPr lang="it-IT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08980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56FD7E6-DF32-442C-BA36-17CEA01F6ED9}" type="slidenum">
              <a:rPr lang="it-IT" smtClean="0"/>
              <a:pPr/>
              <a:t>12</a:t>
            </a:fld>
            <a:endParaRPr lang="it-IT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53379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95CD834-4010-4445-ABE6-C542C1DBB0B2}" type="slidenum">
              <a:rPr lang="it-IT" smtClean="0"/>
              <a:pPr/>
              <a:t>13</a:t>
            </a:fld>
            <a:endParaRPr lang="it-IT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66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7207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201CAB9-3213-461E-A978-3DA663AA78FE}" type="slidenum">
              <a:rPr lang="it-IT" smtClean="0"/>
              <a:pPr/>
              <a:t>14</a:t>
            </a:fld>
            <a:endParaRPr lang="it-IT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04690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F46A57-6BEB-437D-9AB8-0E4093B1A872}" type="slidenum">
              <a:rPr lang="it-IT" smtClean="0"/>
              <a:pPr/>
              <a:t>15</a:t>
            </a:fld>
            <a:endParaRPr lang="it-IT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0525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C08DDD-04A5-43B8-9524-439A0300C338}" type="slidenum">
              <a:rPr lang="it-IT" smtClean="0"/>
              <a:pPr/>
              <a:t>16</a:t>
            </a:fld>
            <a:endParaRPr lang="it-IT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50110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A21314E-7033-4602-BF2A-9BD300B77096}" type="slidenum">
              <a:rPr lang="it-IT" smtClean="0"/>
              <a:pPr/>
              <a:t>17</a:t>
            </a:fld>
            <a:endParaRPr lang="it-IT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61974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8279C46-DA49-40A4-A9D9-E56ED2199425}" type="slidenum">
              <a:rPr lang="it-IT" smtClean="0"/>
              <a:pPr/>
              <a:t>18</a:t>
            </a:fld>
            <a:endParaRPr lang="it-IT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41873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37521A6-56FE-48C4-81C5-002F77B10320}" type="slidenum">
              <a:rPr lang="it-IT" smtClean="0"/>
              <a:pPr/>
              <a:t>19</a:t>
            </a:fld>
            <a:endParaRPr lang="it-IT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03503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858862-E8E1-4307-9839-981808F895EF}" type="slidenum">
              <a:rPr lang="it-IT" smtClean="0"/>
              <a:pPr/>
              <a:t>2</a:t>
            </a:fld>
            <a:endParaRPr lang="it-IT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43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48125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146117-A9A3-49DF-919B-B445B7141677}" type="slidenum">
              <a:rPr lang="it-IT" smtClean="0"/>
              <a:pPr/>
              <a:t>20</a:t>
            </a:fld>
            <a:endParaRPr lang="it-IT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42268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CCEF21-43A6-4DE5-8C2D-5074BCC086AF}" type="slidenum">
              <a:rPr lang="it-IT" smtClean="0"/>
              <a:pPr/>
              <a:t>21</a:t>
            </a:fld>
            <a:endParaRPr lang="it-IT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35280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CCEF21-43A6-4DE5-8C2D-5074BCC086AF}" type="slidenum">
              <a:rPr lang="it-IT" smtClean="0"/>
              <a:pPr/>
              <a:t>22</a:t>
            </a:fld>
            <a:endParaRPr lang="it-IT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5483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87EF809-15AE-4964-8BC1-54727D37C72B}" type="slidenum">
              <a:rPr lang="it-IT" smtClean="0"/>
              <a:pPr/>
              <a:t>3</a:t>
            </a:fld>
            <a:endParaRPr lang="it-IT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9307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244E0ED-83AE-44A4-8DD0-9E510CD0B07A}" type="slidenum">
              <a:rPr lang="it-IT" smtClean="0"/>
              <a:pPr/>
              <a:t>4</a:t>
            </a:fld>
            <a:endParaRPr lang="it-IT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6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1596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774652" y="9338113"/>
            <a:ext cx="2886498" cy="49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317" tIns="47659" rIns="95317" bIns="47659" anchor="b"/>
          <a:lstStyle/>
          <a:p>
            <a:pPr algn="r"/>
            <a:fld id="{E39C3D7E-0027-48A0-A9C9-98BB55B14E7F}" type="slidenum">
              <a:rPr lang="it-IT" sz="1300"/>
              <a:pPr algn="r"/>
              <a:t>5</a:t>
            </a:fld>
            <a:endParaRPr lang="it-IT" sz="1300" dirty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1907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774652" y="9338113"/>
            <a:ext cx="2886498" cy="49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317" tIns="47659" rIns="95317" bIns="47659" anchor="b"/>
          <a:lstStyle/>
          <a:p>
            <a:pPr algn="r"/>
            <a:fld id="{E39C3D7E-0027-48A0-A9C9-98BB55B14E7F}" type="slidenum">
              <a:rPr lang="it-IT" sz="1300"/>
              <a:pPr algn="r"/>
              <a:t>6</a:t>
            </a:fld>
            <a:endParaRPr lang="it-IT" sz="1300" dirty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0791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E7184F3-DB89-4B4E-A37B-9A1F6257590A}" type="slidenum">
              <a:rPr lang="it-IT" smtClean="0"/>
              <a:pPr/>
              <a:t>7</a:t>
            </a:fld>
            <a:endParaRPr lang="it-IT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74875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DA802C-4280-4F22-BC09-8CED801A3F0E}" type="slidenum">
              <a:rPr lang="it-IT" smtClean="0"/>
              <a:pPr/>
              <a:t>8</a:t>
            </a:fld>
            <a:endParaRPr lang="it-IT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3613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900A5FE-B7BE-470D-A8A8-A14104B33AFC}" type="slidenum">
              <a:rPr lang="it-IT" smtClean="0"/>
              <a:pPr/>
              <a:t>9</a:t>
            </a:fld>
            <a:endParaRPr lang="it-IT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3302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C004C-0EAA-45B6-8F66-0045983E610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D55D8-5FBF-4E42-8A76-4FBF6FCD9FF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FC97E-8450-4107-B981-A14888DCA49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0442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1372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031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9611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160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4352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93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5843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B2860-C484-4B91-9111-BB858B052B3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31195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18119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548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D9C94-0003-4154-A64D-48B5C9E8020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ED78C-CC67-4713-8318-BF38B4EA246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B04D6-8EF9-436B-8CC3-13A66FFE0FC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0DB60C-2B7C-4533-8C2A-FF35419CD0F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D2AD5-F7FF-4646-8ABF-F89804236F6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C0D41-7DB6-468B-BA55-48576593CE3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A96CC-828F-47CA-80BC-302AF89B270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404059CD-EFBC-4F21-9E99-3273409234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DC657-B42E-4F3E-BC1D-FAFBCAFC5C6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0637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457200" y="476250"/>
            <a:ext cx="8288338" cy="5040313"/>
          </a:xfrm>
          <a:prstGeom prst="rect">
            <a:avLst/>
          </a:prstGeom>
          <a:solidFill>
            <a:srgbClr val="CA0A2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it-IT"/>
          </a:p>
        </p:txBody>
      </p:sp>
      <p:sp>
        <p:nvSpPr>
          <p:cNvPr id="205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auto">
          <a:xfrm>
            <a:off x="4139878" y="2525713"/>
            <a:ext cx="43205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  <a:cs typeface="Arial" pitchFamily="34" charset="0"/>
              </a:rPr>
              <a:t>Processo di </a:t>
            </a:r>
            <a:r>
              <a:rPr lang="it-IT" b="1" dirty="0" smtClean="0">
                <a:solidFill>
                  <a:schemeClr val="bg1"/>
                </a:solidFill>
                <a:cs typeface="Arial" pitchFamily="34" charset="0"/>
              </a:rPr>
              <a:t>rilevazione</a:t>
            </a:r>
            <a:br>
              <a:rPr lang="it-IT" b="1" dirty="0" smtClean="0">
                <a:solidFill>
                  <a:schemeClr val="bg1"/>
                </a:solidFill>
                <a:cs typeface="Arial" pitchFamily="34" charset="0"/>
              </a:rPr>
            </a:br>
            <a:r>
              <a:rPr lang="it-IT" b="1" dirty="0" smtClean="0">
                <a:solidFill>
                  <a:schemeClr val="bg1"/>
                </a:solidFill>
                <a:cs typeface="Arial" pitchFamily="34" charset="0"/>
              </a:rPr>
              <a:t>e </a:t>
            </a:r>
            <a:r>
              <a:rPr lang="it-IT" b="1" dirty="0" smtClean="0">
                <a:solidFill>
                  <a:schemeClr val="bg1"/>
                </a:solidFill>
                <a:cs typeface="Arial" pitchFamily="34" charset="0"/>
              </a:rPr>
              <a:t>indagine di valutazione</a:t>
            </a:r>
            <a:endParaRPr lang="it-IT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53" name="Text Box 15"/>
          <p:cNvSpPr txBox="1">
            <a:spLocks noChangeArrowheads="1"/>
          </p:cNvSpPr>
          <p:nvPr/>
        </p:nvSpPr>
        <p:spPr bwMode="auto">
          <a:xfrm>
            <a:off x="4175968" y="836712"/>
            <a:ext cx="3708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  <a:latin typeface="Arial" charset="0"/>
                <a:ea typeface="ＭＳ Ｐゴシック" pitchFamily="-84" charset="-128"/>
              </a:rPr>
              <a:t>9° Censimento dell’industria e dei servizi</a:t>
            </a:r>
          </a:p>
          <a:p>
            <a:r>
              <a:rPr lang="it-IT" sz="1000" dirty="0">
                <a:solidFill>
                  <a:schemeClr val="bg1"/>
                </a:solidFill>
                <a:latin typeface="Arial" charset="0"/>
                <a:ea typeface="ＭＳ Ｐゴシック" pitchFamily="-84" charset="-128"/>
              </a:rPr>
              <a:t>e Censimento delle Istituzioni non profit</a:t>
            </a:r>
          </a:p>
          <a:p>
            <a:endParaRPr lang="it-IT" sz="1400" dirty="0" smtClean="0">
              <a:solidFill>
                <a:schemeClr val="bg1"/>
              </a:solidFill>
              <a:latin typeface="Arial" charset="0"/>
              <a:ea typeface="ＭＳ Ｐゴシック" pitchFamily="-84" charset="-128"/>
            </a:endParaRPr>
          </a:p>
          <a:p>
            <a:r>
              <a:rPr lang="it-IT" sz="1400" dirty="0" smtClean="0">
                <a:solidFill>
                  <a:schemeClr val="bg1"/>
                </a:solidFill>
                <a:latin typeface="Arial" charset="0"/>
                <a:ea typeface="ＭＳ Ｐゴシック" pitchFamily="-84" charset="-128"/>
              </a:rPr>
              <a:t>Check-up </a:t>
            </a:r>
            <a:r>
              <a:rPr lang="it-IT" sz="1400" dirty="0">
                <a:solidFill>
                  <a:schemeClr val="bg1"/>
                </a:solidFill>
                <a:latin typeface="Arial" charset="0"/>
                <a:ea typeface="ＭＳ Ｐゴシック" pitchFamily="-84" charset="-128"/>
              </a:rPr>
              <a:t>della </a:t>
            </a:r>
            <a:r>
              <a:rPr lang="it-IT" sz="1400" dirty="0">
                <a:solidFill>
                  <a:schemeClr val="bg1"/>
                </a:solidFill>
                <a:latin typeface="Arial" charset="0"/>
                <a:ea typeface="ＭＳ Ｐゴシック" pitchFamily="-84" charset="-128"/>
              </a:rPr>
              <a:t>Campania </a:t>
            </a:r>
            <a:endParaRPr lang="it-IT" sz="1400" dirty="0">
              <a:solidFill>
                <a:schemeClr val="bg1"/>
              </a:solidFill>
              <a:latin typeface="Arial" charset="0"/>
              <a:ea typeface="ＭＳ Ｐゴシック" pitchFamily="-84" charset="-128"/>
            </a:endParaRPr>
          </a:p>
          <a:p>
            <a:r>
              <a:rPr lang="it-IT" sz="1400" dirty="0">
                <a:solidFill>
                  <a:schemeClr val="bg1"/>
                </a:solidFill>
                <a:latin typeface="Arial" charset="0"/>
                <a:ea typeface="ＭＳ Ｐゴシック" pitchFamily="-84" charset="-128"/>
              </a:rPr>
              <a:t>alla luce dei dati censuari</a:t>
            </a:r>
          </a:p>
          <a:p>
            <a:endParaRPr lang="it-IT" sz="1000" dirty="0">
              <a:solidFill>
                <a:schemeClr val="bg1"/>
              </a:solidFill>
              <a:latin typeface="Courier" pitchFamily="49" charset="0"/>
            </a:endParaRPr>
          </a:p>
        </p:txBody>
      </p:sp>
      <p:sp>
        <p:nvSpPr>
          <p:cNvPr id="2054" name="Text Box 16"/>
          <p:cNvSpPr txBox="1">
            <a:spLocks noChangeArrowheads="1"/>
          </p:cNvSpPr>
          <p:nvPr/>
        </p:nvSpPr>
        <p:spPr bwMode="auto">
          <a:xfrm>
            <a:off x="4139878" y="4221163"/>
            <a:ext cx="396051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  <a:cs typeface="Arial" pitchFamily="34" charset="0"/>
              </a:rPr>
              <a:t>Simona </a:t>
            </a:r>
            <a:r>
              <a:rPr lang="it-IT" sz="1400" dirty="0" smtClean="0">
                <a:solidFill>
                  <a:schemeClr val="bg1"/>
                </a:solidFill>
                <a:cs typeface="Arial" pitchFamily="34" charset="0"/>
              </a:rPr>
              <a:t>Cafieri</a:t>
            </a:r>
            <a:br>
              <a:rPr lang="it-IT" sz="1400" dirty="0" smtClean="0">
                <a:solidFill>
                  <a:schemeClr val="bg1"/>
                </a:solidFill>
                <a:cs typeface="Arial" pitchFamily="34" charset="0"/>
              </a:rPr>
            </a:br>
            <a:r>
              <a:rPr lang="it-IT" sz="1100" dirty="0" smtClean="0">
                <a:solidFill>
                  <a:schemeClr val="bg1"/>
                </a:solidFill>
                <a:latin typeface="Courier New" pitchFamily="49" charset="0"/>
              </a:rPr>
              <a:t>Ufficio </a:t>
            </a:r>
            <a:r>
              <a:rPr lang="it-IT" sz="1100" dirty="0">
                <a:solidFill>
                  <a:schemeClr val="bg1"/>
                </a:solidFill>
                <a:latin typeface="Courier New" pitchFamily="49" charset="0"/>
              </a:rPr>
              <a:t>territoriale per la Campania</a:t>
            </a:r>
            <a:endParaRPr lang="it-IT" sz="1600" dirty="0">
              <a:solidFill>
                <a:schemeClr val="bg1"/>
              </a:solidFill>
              <a:latin typeface="Courier New" pitchFamily="49" charset="0"/>
            </a:endParaRPr>
          </a:p>
          <a:p>
            <a:pPr>
              <a:spcBef>
                <a:spcPts val="600"/>
              </a:spcBef>
            </a:pPr>
            <a:r>
              <a:rPr lang="it-IT" sz="1200" dirty="0" smtClean="0">
                <a:solidFill>
                  <a:schemeClr val="bg1"/>
                </a:solidFill>
                <a:latin typeface="Courier New" pitchFamily="49" charset="0"/>
              </a:rPr>
              <a:t>Istat</a:t>
            </a:r>
            <a:r>
              <a:rPr lang="it-IT" sz="1600" dirty="0" smtClean="0">
                <a:solidFill>
                  <a:schemeClr val="bg1"/>
                </a:solidFill>
                <a:latin typeface="Courier New" pitchFamily="49" charset="0"/>
              </a:rPr>
              <a:t>  </a:t>
            </a:r>
            <a:endParaRPr lang="it-IT" sz="1100" dirty="0">
              <a:solidFill>
                <a:schemeClr val="bg1"/>
              </a:solidFill>
              <a:latin typeface="Courier New" pitchFamily="49" charset="0"/>
            </a:endParaRPr>
          </a:p>
        </p:txBody>
      </p:sp>
      <p:pic>
        <p:nvPicPr>
          <p:cNvPr id="2055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980728"/>
            <a:ext cx="8294687" cy="4608512"/>
          </a:xfrm>
          <a:prstGeom prst="rect">
            <a:avLst/>
          </a:prstGeom>
          <a:noFill/>
          <a:ln w="76200">
            <a:noFill/>
            <a:prstDash val="solid"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 smtClean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101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Napoli-20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69182" y="31167"/>
            <a:ext cx="3970782" cy="517065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66700" indent="-266700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b="1" dirty="0">
                <a:solidFill>
                  <a:schemeClr val="bg1"/>
                </a:solidFill>
                <a:ea typeface="ＭＳ Ｐゴシック" charset="0"/>
              </a:rPr>
              <a:t>Osservazioni introduttive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10</a:t>
            </a:fld>
            <a:endParaRPr lang="it-IT" dirty="0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600424" y="764480"/>
            <a:ext cx="8004024" cy="475557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/>
          <a:lstStyle/>
          <a:p>
            <a:pPr marL="285750" indent="-285750" algn="just" eaLnBrk="1" hangingPunct="1">
              <a:lnSpc>
                <a:spcPct val="115000"/>
              </a:lnSpc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tx1"/>
                </a:solidFill>
              </a:rPr>
              <a:t>Valutazioni sulla conduzione </a:t>
            </a:r>
            <a:r>
              <a:rPr lang="it-IT" sz="1800" b="1" dirty="0">
                <a:solidFill>
                  <a:schemeClr val="tx1"/>
                </a:solidFill>
              </a:rPr>
              <a:t>delle </a:t>
            </a:r>
            <a:r>
              <a:rPr lang="it-IT" sz="1800" b="1" dirty="0" smtClean="0">
                <a:solidFill>
                  <a:schemeClr val="tx1"/>
                </a:solidFill>
              </a:rPr>
              <a:t>operazioni </a:t>
            </a:r>
            <a:r>
              <a:rPr lang="it-IT" sz="1800" b="1" dirty="0">
                <a:solidFill>
                  <a:schemeClr val="tx1"/>
                </a:solidFill>
              </a:rPr>
              <a:t>censuarie </a:t>
            </a:r>
            <a:r>
              <a:rPr lang="it-IT" sz="1800" b="1" dirty="0" smtClean="0">
                <a:solidFill>
                  <a:schemeClr val="tx1"/>
                </a:solidFill>
              </a:rPr>
              <a:t>da parte dell'UPC sia complessive che specifiche in relazione a singoli </a:t>
            </a:r>
            <a:r>
              <a:rPr lang="it-IT" sz="1800" b="1" dirty="0">
                <a:solidFill>
                  <a:schemeClr val="tx1"/>
                </a:solidFill>
              </a:rPr>
              <a:t>aspetti </a:t>
            </a:r>
            <a:r>
              <a:rPr lang="it-IT" sz="1800" b="1" dirty="0" smtClean="0">
                <a:solidFill>
                  <a:schemeClr val="tx1"/>
                </a:solidFill>
              </a:rPr>
              <a:t>indipendenti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tx1"/>
                </a:solidFill>
              </a:rPr>
              <a:t>Il grado di soddisfazione può dipendere anche da fattori non considerati</a:t>
            </a:r>
            <a:r>
              <a:rPr lang="it-IT" sz="1800" dirty="0">
                <a:solidFill>
                  <a:schemeClr val="tx1"/>
                </a:solidFill>
              </a:rPr>
              <a:t>. </a:t>
            </a:r>
            <a:r>
              <a:rPr lang="it-IT" sz="1800" dirty="0" smtClean="0">
                <a:solidFill>
                  <a:schemeClr val="tx1"/>
                </a:solidFill>
              </a:rPr>
              <a:t>L’evidenza si ha </a:t>
            </a:r>
            <a:r>
              <a:rPr lang="it-IT" sz="1800" dirty="0">
                <a:solidFill>
                  <a:schemeClr val="tx1"/>
                </a:solidFill>
              </a:rPr>
              <a:t>osservando l’eterogeneità dei punteggi di servizi omogenei per tutti </a:t>
            </a:r>
            <a:r>
              <a:rPr lang="it-IT" sz="1800" dirty="0" smtClean="0">
                <a:solidFill>
                  <a:schemeClr val="tx1"/>
                </a:solidFill>
              </a:rPr>
              <a:t>gli </a:t>
            </a:r>
            <a:r>
              <a:rPr lang="it-IT" sz="1800" dirty="0">
                <a:solidFill>
                  <a:schemeClr val="tx1"/>
                </a:solidFill>
              </a:rPr>
              <a:t>UPC   </a:t>
            </a:r>
            <a:endParaRPr lang="it-IT" sz="1800" dirty="0" smtClean="0">
              <a:solidFill>
                <a:schemeClr val="tx1"/>
              </a:solidFill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tx1"/>
                </a:solidFill>
              </a:rPr>
              <a:t>La Campania appartiene al terzo </a:t>
            </a:r>
            <a:r>
              <a:rPr lang="it-IT" sz="1800" b="1" dirty="0" err="1" smtClean="0">
                <a:solidFill>
                  <a:schemeClr val="tx1"/>
                </a:solidFill>
              </a:rPr>
              <a:t>terzile</a:t>
            </a:r>
            <a:r>
              <a:rPr lang="it-IT" sz="1800" dirty="0" smtClean="0">
                <a:solidFill>
                  <a:schemeClr val="tx1"/>
                </a:solidFill>
              </a:rPr>
              <a:t> (</a:t>
            </a:r>
            <a:r>
              <a:rPr lang="it-IT" sz="1800" dirty="0" err="1" smtClean="0">
                <a:solidFill>
                  <a:schemeClr val="tx1"/>
                </a:solidFill>
              </a:rPr>
              <a:t>terzile</a:t>
            </a:r>
            <a:r>
              <a:rPr lang="it-IT" sz="1800" dirty="0" smtClean="0">
                <a:solidFill>
                  <a:schemeClr val="tx1"/>
                </a:solidFill>
              </a:rPr>
              <a:t> alto) </a:t>
            </a:r>
            <a:r>
              <a:rPr lang="it-IT" sz="1800" b="1" dirty="0" smtClean="0">
                <a:solidFill>
                  <a:schemeClr val="tx1"/>
                </a:solidFill>
              </a:rPr>
              <a:t>in termini di unità di rilevazione per UPC</a:t>
            </a:r>
            <a:r>
              <a:rPr lang="it-IT" sz="1800" dirty="0" smtClean="0">
                <a:solidFill>
                  <a:schemeClr val="tx1"/>
                </a:solidFill>
              </a:rPr>
              <a:t> (insieme a Bolzano / Bozen, Lombardia, Lazio, Puglia, Trento e Veneto)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 smtClean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tx1"/>
                </a:solidFill>
              </a:rPr>
              <a:t>Gli UPC appartenenti al </a:t>
            </a:r>
            <a:r>
              <a:rPr lang="it-IT" sz="1800" b="1" dirty="0" err="1" smtClean="0">
                <a:solidFill>
                  <a:schemeClr val="tx1"/>
                </a:solidFill>
              </a:rPr>
              <a:t>terzile</a:t>
            </a:r>
            <a:r>
              <a:rPr lang="it-IT" sz="1800" b="1" dirty="0" smtClean="0">
                <a:solidFill>
                  <a:schemeClr val="tx1"/>
                </a:solidFill>
              </a:rPr>
              <a:t> alto hanno in generale un grado di soddisfazione inferiore </a:t>
            </a:r>
            <a:r>
              <a:rPr lang="it-IT" sz="1800" dirty="0" smtClean="0">
                <a:solidFill>
                  <a:schemeClr val="tx1"/>
                </a:solidFill>
              </a:rPr>
              <a:t>(ad eccezione del grado di adeguatezza del sistema di gestione delle rilevazione) 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 smtClean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400" b="1" dirty="0" smtClean="0">
                <a:solidFill>
                  <a:schemeClr val="bg2"/>
                </a:solidFill>
                <a:latin typeface="Arial" pitchFamily="34" charset="0"/>
                <a:ea typeface="ＭＳ Ｐゴシック" pitchFamily="34" charset="-128"/>
              </a:rPr>
              <a:t>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400" dirty="0" smtClean="0">
              <a:solidFill>
                <a:schemeClr val="bg2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57" y="28096"/>
            <a:ext cx="761932" cy="86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402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7545" y="314747"/>
            <a:ext cx="8371656" cy="1170037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  </a:t>
            </a:r>
            <a:r>
              <a:rPr lang="it-IT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Principali risultati</a:t>
            </a:r>
            <a:endParaRPr lang="it-IT" b="1" dirty="0">
              <a:solidFill>
                <a:schemeClr val="bg1"/>
              </a:solidFill>
              <a:latin typeface="+mj-lt"/>
              <a:ea typeface="ＭＳ Ｐゴシック" charset="0"/>
            </a:endParaRP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b="1" dirty="0" smtClean="0"/>
              <a:t>    </a:t>
            </a:r>
            <a:r>
              <a:rPr lang="it-IT" sz="1800" b="1" dirty="0" smtClean="0"/>
              <a:t>Grado </a:t>
            </a:r>
            <a:r>
              <a:rPr lang="it-IT" sz="1800" b="1" dirty="0"/>
              <a:t>di soddisfazione degli UPC per la rilevazione censuaria </a:t>
            </a:r>
            <a:r>
              <a:rPr lang="it-IT" sz="1800" b="1" dirty="0" smtClean="0"/>
              <a:t>sulle imprese e sulle istituzioni </a:t>
            </a:r>
            <a:r>
              <a:rPr lang="it-IT" sz="1800" b="1" dirty="0"/>
              <a:t>non profit e per il personale </a:t>
            </a:r>
            <a:r>
              <a:rPr lang="it-IT" sz="1800" b="1" dirty="0" smtClean="0"/>
              <a:t>impegnato</a:t>
            </a: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800" i="1" dirty="0" smtClean="0"/>
              <a:t>    (valori medi nella scala da 1 = </a:t>
            </a:r>
            <a:r>
              <a:rPr lang="it-IT" sz="1800" i="1" dirty="0" err="1" smtClean="0"/>
              <a:t>min</a:t>
            </a:r>
            <a:r>
              <a:rPr lang="it-IT" sz="1800" i="1" dirty="0" smtClean="0"/>
              <a:t> a 6 = </a:t>
            </a:r>
            <a:r>
              <a:rPr lang="it-IT" sz="1800" i="1" dirty="0" err="1" smtClean="0"/>
              <a:t>max</a:t>
            </a:r>
            <a:r>
              <a:rPr lang="it-IT" sz="1800" i="1" dirty="0" smtClean="0"/>
              <a:t>)</a:t>
            </a:r>
            <a:endParaRPr lang="it-IT" sz="18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en-US" sz="1800" dirty="0" smtClean="0">
                <a:solidFill>
                  <a:schemeClr val="bg2"/>
                </a:solidFill>
              </a:rPr>
              <a:t>   </a:t>
            </a: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717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9540735"/>
              </p:ext>
            </p:extLst>
          </p:nvPr>
        </p:nvGraphicFramePr>
        <p:xfrm>
          <a:off x="251520" y="1628800"/>
          <a:ext cx="396044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0593225"/>
              </p:ext>
            </p:extLst>
          </p:nvPr>
        </p:nvGraphicFramePr>
        <p:xfrm>
          <a:off x="4283968" y="1700808"/>
          <a:ext cx="4464745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130126"/>
            <a:ext cx="8351837" cy="935385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</a:t>
            </a:r>
            <a:r>
              <a:rPr lang="it-IT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Principali </a:t>
            </a:r>
            <a:r>
              <a:rPr lang="it-IT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risultati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 smtClean="0">
                <a:latin typeface="Arial" charset="0"/>
              </a:rPr>
              <a:t> </a:t>
            </a:r>
            <a:r>
              <a:rPr lang="it-IT" sz="1800" b="1" dirty="0" smtClean="0">
                <a:latin typeface="Arial" charset="0"/>
              </a:rPr>
              <a:t>Grado </a:t>
            </a:r>
            <a:r>
              <a:rPr lang="it-IT" sz="1800" b="1" dirty="0">
                <a:latin typeface="Arial" charset="0"/>
              </a:rPr>
              <a:t>di adeguatezza degli </a:t>
            </a:r>
            <a:r>
              <a:rPr lang="it-IT" sz="1800" b="1" dirty="0" smtClean="0">
                <a:latin typeface="Arial" charset="0"/>
              </a:rPr>
              <a:t>UPC </a:t>
            </a:r>
            <a:r>
              <a:rPr lang="it-IT" sz="1800" b="1" dirty="0">
                <a:latin typeface="Arial" charset="0"/>
              </a:rPr>
              <a:t>sugli aspetti organizzativi 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800" i="1" dirty="0" smtClean="0">
                <a:latin typeface="Arial" charset="0"/>
              </a:rPr>
              <a:t> (</a:t>
            </a:r>
            <a:r>
              <a:rPr lang="it-IT" sz="1800" i="1" dirty="0">
                <a:latin typeface="Arial" charset="0"/>
              </a:rPr>
              <a:t>valori medi nella scala da 1 = </a:t>
            </a:r>
            <a:r>
              <a:rPr lang="it-IT" sz="1800" i="1" dirty="0" err="1" smtClean="0">
                <a:latin typeface="Arial" charset="0"/>
              </a:rPr>
              <a:t>min</a:t>
            </a:r>
            <a:r>
              <a:rPr lang="it-IT" sz="1800" i="1" dirty="0" smtClean="0">
                <a:latin typeface="Arial" charset="0"/>
              </a:rPr>
              <a:t> a </a:t>
            </a:r>
            <a:r>
              <a:rPr lang="it-IT" sz="1800" i="1" dirty="0">
                <a:latin typeface="Arial" charset="0"/>
              </a:rPr>
              <a:t>6 = </a:t>
            </a:r>
            <a:r>
              <a:rPr lang="it-IT" sz="1800" i="1" dirty="0" err="1" smtClean="0">
                <a:latin typeface="Arial" charset="0"/>
              </a:rPr>
              <a:t>max</a:t>
            </a:r>
            <a:r>
              <a:rPr lang="it-IT" sz="1800" i="1" dirty="0" smtClean="0">
                <a:latin typeface="Arial" charset="0"/>
              </a:rPr>
              <a:t>)</a:t>
            </a:r>
            <a:endParaRPr lang="it-IT" sz="1800" b="1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819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422276" y="4928354"/>
            <a:ext cx="8291513" cy="523220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400" dirty="0"/>
              <a:t>Il giudizio sul grado di adeguatezza degli UPC sugli aspetti organizzativi </a:t>
            </a:r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conferma per la Campania valutazioni sufficientemente favorevoli</a:t>
            </a:r>
            <a:r>
              <a:rPr lang="it-IT" sz="1400" b="1" dirty="0">
                <a:solidFill>
                  <a:schemeClr val="bg1"/>
                </a:solidFill>
              </a:rPr>
              <a:t> </a:t>
            </a:r>
            <a:r>
              <a:rPr lang="it-IT" sz="1400" b="1" dirty="0" smtClean="0">
                <a:solidFill>
                  <a:schemeClr val="bg1"/>
                </a:solidFill>
              </a:rPr>
              <a:t>.</a:t>
            </a:r>
            <a:endParaRPr lang="it-IT" sz="1400" b="1" dirty="0">
              <a:solidFill>
                <a:schemeClr val="bg1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82936"/>
              </p:ext>
            </p:extLst>
          </p:nvPr>
        </p:nvGraphicFramePr>
        <p:xfrm>
          <a:off x="457202" y="1161256"/>
          <a:ext cx="8291510" cy="3347865"/>
        </p:xfrm>
        <a:graphic>
          <a:graphicData uri="http://schemas.openxmlformats.org/drawingml/2006/table">
            <a:tbl>
              <a:tblPr/>
              <a:tblGrid>
                <a:gridCol w="829151"/>
                <a:gridCol w="829151"/>
                <a:gridCol w="829151"/>
                <a:gridCol w="829151"/>
                <a:gridCol w="829151"/>
                <a:gridCol w="829151"/>
                <a:gridCol w="829151"/>
                <a:gridCol w="829151"/>
                <a:gridCol w="829151"/>
                <a:gridCol w="829151"/>
              </a:tblGrid>
              <a:tr h="34873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Regione / 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Ripartizione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/>
                          <a:cs typeface="Calibri"/>
                        </a:rPr>
                        <a:t>ASPETTI ORGANIZZATIVI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83463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it-IT" sz="14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Calibri"/>
                        </a:rPr>
                        <a:t>Organiz</a:t>
                      </a:r>
                      <a:r>
                        <a:rPr lang="it-IT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Calibri"/>
                        </a:rPr>
                        <a:t>-</a:t>
                      </a:r>
                    </a:p>
                    <a:p>
                      <a:pPr marL="0" algn="ctr" defTabSz="457200" rtl="0" eaLnBrk="1" fontAlgn="ctr" latinLnBrk="0" hangingPunct="1"/>
                      <a:r>
                        <a:rPr lang="it-IT" sz="14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Calibri"/>
                        </a:rPr>
                        <a:t>zazione</a:t>
                      </a:r>
                      <a:r>
                        <a:rPr lang="it-IT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ea typeface="+mn-ea"/>
                          <a:cs typeface="Calibri"/>
                        </a:rPr>
                        <a:t> generale</a:t>
                      </a:r>
                      <a:endParaRPr lang="it-IT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 Narrow"/>
                        <a:ea typeface="+mn-ea"/>
                        <a:cs typeface="Calibri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Numerosità rilevatori interni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Numerosità rilevatori esterni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Numerosità coordinatori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Sportello 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di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  </a:t>
                      </a:r>
                      <a:r>
                        <a:rPr lang="it-IT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accettazion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Attività di back office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Operazioni su campo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Processo lavorazione inesitati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Utilizzo della PEC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36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Campania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3,6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  <a:tr h="34873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Sud e Isole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  <a:tr h="34873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1° terzile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  <a:tr h="34873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2° terzile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  <a:tr h="34873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3° terzile</a:t>
                      </a:r>
                      <a:endParaRPr lang="it-IT" sz="1400" b="0" i="1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  <a:tr h="36036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Italia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935385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</a:t>
            </a:r>
            <a:r>
              <a:rPr lang="it-IT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Principali risultati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it-IT" sz="1800" b="1" dirty="0" smtClean="0">
                <a:solidFill>
                  <a:schemeClr val="bg1"/>
                </a:solidFill>
                <a:latin typeface="Arial" charset="0"/>
              </a:rPr>
              <a:t>Grado </a:t>
            </a:r>
            <a:r>
              <a:rPr lang="it-IT" sz="1800" b="1" dirty="0">
                <a:solidFill>
                  <a:schemeClr val="bg1"/>
                </a:solidFill>
                <a:latin typeface="Arial" charset="0"/>
              </a:rPr>
              <a:t>di soddisfazione degli UPC per la formazione ricevuta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000" i="1" dirty="0">
                <a:latin typeface="Arial" charset="0"/>
              </a:rPr>
              <a:t>(valori medi nella scala da 1 = </a:t>
            </a:r>
            <a:r>
              <a:rPr lang="it-IT" sz="2000" i="1" dirty="0" err="1">
                <a:latin typeface="Arial" charset="0"/>
              </a:rPr>
              <a:t>min</a:t>
            </a:r>
            <a:r>
              <a:rPr lang="it-IT" sz="2000" i="1" dirty="0">
                <a:latin typeface="Arial" charset="0"/>
              </a:rPr>
              <a:t> a 6 = </a:t>
            </a:r>
            <a:r>
              <a:rPr lang="it-IT" sz="2000" i="1" dirty="0" err="1">
                <a:latin typeface="Arial" charset="0"/>
              </a:rPr>
              <a:t>max</a:t>
            </a:r>
            <a:r>
              <a:rPr lang="it-IT" sz="2000" i="1" dirty="0">
                <a:latin typeface="Arial" charset="0"/>
              </a:rPr>
              <a:t>)</a:t>
            </a:r>
            <a:endParaRPr lang="it-IT" sz="2000" b="1" dirty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922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9221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457200" y="5043706"/>
            <a:ext cx="8137153" cy="523220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400" dirty="0">
                <a:solidFill>
                  <a:schemeClr val="bg1"/>
                </a:solidFill>
              </a:rPr>
              <a:t>Il grado di soddisfazione degli UPC nei confronti della formazione ricevuta riflette una </a:t>
            </a:r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valutazione moderatamente </a:t>
            </a:r>
            <a:r>
              <a:rPr lang="it-IT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positiva per </a:t>
            </a:r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it-IT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Campania</a:t>
            </a:r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091701"/>
              </p:ext>
            </p:extLst>
          </p:nvPr>
        </p:nvGraphicFramePr>
        <p:xfrm>
          <a:off x="477838" y="1412771"/>
          <a:ext cx="8075241" cy="3240366"/>
        </p:xfrm>
        <a:graphic>
          <a:graphicData uri="http://schemas.openxmlformats.org/drawingml/2006/table">
            <a:tbl>
              <a:tblPr/>
              <a:tblGrid>
                <a:gridCol w="897249"/>
                <a:gridCol w="897249"/>
                <a:gridCol w="897249"/>
                <a:gridCol w="897249"/>
                <a:gridCol w="897249"/>
                <a:gridCol w="897249"/>
                <a:gridCol w="897249"/>
                <a:gridCol w="897249"/>
                <a:gridCol w="897249"/>
              </a:tblGrid>
              <a:tr h="35621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/>
                        </a:rPr>
                        <a:t>AREE DELLA FORMAZIONE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0434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Regione / Ripartizione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Valutazione complessiva formazione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Unità di rilevazione imprese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Unità di rilevazione non profit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Questionari imprese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Questionari non profit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Processo rilevazione imprese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Processo rilevazione non profit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Utilizzo SGR per imprese e non profit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21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Campania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2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Sud e Isole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2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1° terzile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2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2° terzile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2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3° terzile</a:t>
                      </a:r>
                      <a:endParaRPr lang="it-IT" sz="1400" b="0" i="1" u="none" strike="noStrike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2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Calibri"/>
                        </a:rPr>
                        <a:t>Italia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199" y="260648"/>
            <a:ext cx="8473443" cy="984821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Principali </a:t>
            </a:r>
            <a:r>
              <a:rPr lang="it-IT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risultati</a:t>
            </a: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b="1" dirty="0" smtClean="0"/>
              <a:t>  </a:t>
            </a:r>
            <a:r>
              <a:rPr lang="it-IT" sz="1800" b="1" dirty="0" smtClean="0"/>
              <a:t>Grado </a:t>
            </a:r>
            <a:r>
              <a:rPr lang="it-IT" sz="1800" b="1" dirty="0"/>
              <a:t>di soddisfazione degli UPC per l’assistenza ricevuta </a:t>
            </a:r>
            <a:endParaRPr lang="it-IT" sz="1800" b="1" dirty="0" smtClean="0"/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800" b="1" dirty="0" smtClean="0"/>
              <a:t>  dall’URC </a:t>
            </a:r>
            <a:r>
              <a:rPr lang="it-IT" sz="1800" b="1" dirty="0"/>
              <a:t>e </a:t>
            </a:r>
            <a:r>
              <a:rPr lang="it-IT" sz="1800" b="1" dirty="0" smtClean="0"/>
              <a:t>dall’Istat centrale </a:t>
            </a:r>
            <a:r>
              <a:rPr lang="it-IT" sz="1800" i="1" dirty="0">
                <a:latin typeface="Arial" charset="0"/>
              </a:rPr>
              <a:t>(valori medi nella scala da 1 = </a:t>
            </a:r>
            <a:r>
              <a:rPr lang="it-IT" sz="1800" i="1" dirty="0" err="1">
                <a:latin typeface="Arial" charset="0"/>
              </a:rPr>
              <a:t>min</a:t>
            </a:r>
            <a:r>
              <a:rPr lang="it-IT" sz="1800" i="1" dirty="0">
                <a:latin typeface="Arial" charset="0"/>
              </a:rPr>
              <a:t> a 6 = </a:t>
            </a:r>
            <a:r>
              <a:rPr lang="it-IT" sz="1800" i="1" dirty="0" err="1">
                <a:latin typeface="Arial" charset="0"/>
              </a:rPr>
              <a:t>max</a:t>
            </a:r>
            <a:r>
              <a:rPr lang="it-IT" sz="1800" i="1" dirty="0" smtClean="0">
                <a:latin typeface="Arial" charset="0"/>
              </a:rPr>
              <a:t>)</a:t>
            </a:r>
            <a:endParaRPr lang="it-IT" sz="1800" b="1" dirty="0" smtClean="0"/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82600" y="1359769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024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0245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8"/>
          <p:cNvSpPr txBox="1"/>
          <p:nvPr/>
        </p:nvSpPr>
        <p:spPr>
          <a:xfrm>
            <a:off x="457199" y="4941168"/>
            <a:ext cx="8280399" cy="523220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400" dirty="0"/>
              <a:t>Gli UPC della Campania sono </a:t>
            </a:r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sufficientemente soddisfatti dell’assistenza ricevuta dall’URC</a:t>
            </a:r>
            <a:r>
              <a:rPr lang="it-IT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400" dirty="0"/>
              <a:t>sia per la risoluzione delle </a:t>
            </a:r>
            <a:r>
              <a:rPr lang="it-IT" sz="1400" dirty="0" smtClean="0"/>
              <a:t>problematiche </a:t>
            </a:r>
            <a:r>
              <a:rPr lang="it-IT" sz="1400" dirty="0"/>
              <a:t>sia in termini di </a:t>
            </a:r>
            <a:r>
              <a:rPr lang="it-IT" sz="1400" dirty="0" smtClean="0"/>
              <a:t>tempestività.</a:t>
            </a:r>
            <a:endParaRPr lang="it-IT" sz="1400" dirty="0">
              <a:solidFill>
                <a:srgbClr val="00B050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graphicFrame>
        <p:nvGraphicFramePr>
          <p:cNvPr id="11" name="Gra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820202"/>
              </p:ext>
            </p:extLst>
          </p:nvPr>
        </p:nvGraphicFramePr>
        <p:xfrm>
          <a:off x="611560" y="1844824"/>
          <a:ext cx="335354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5460793"/>
              </p:ext>
            </p:extLst>
          </p:nvPr>
        </p:nvGraphicFramePr>
        <p:xfrm>
          <a:off x="3923928" y="1916832"/>
          <a:ext cx="4032448" cy="2942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333375"/>
            <a:ext cx="8351837" cy="921199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  </a:t>
            </a:r>
            <a:r>
              <a:rPr lang="it-IT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Principali </a:t>
            </a:r>
            <a:r>
              <a:rPr lang="it-IT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risultati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Arial" charset="0"/>
              </a:rPr>
              <a:t>    </a:t>
            </a:r>
            <a:r>
              <a:rPr lang="it-IT" sz="1800" b="1" dirty="0" smtClean="0">
                <a:solidFill>
                  <a:schemeClr val="bg1"/>
                </a:solidFill>
                <a:latin typeface="Arial" charset="0"/>
              </a:rPr>
              <a:t>Grado </a:t>
            </a:r>
            <a:r>
              <a:rPr lang="it-IT" sz="1800" b="1" dirty="0">
                <a:solidFill>
                  <a:schemeClr val="bg1"/>
                </a:solidFill>
                <a:latin typeface="Arial" charset="0"/>
              </a:rPr>
              <a:t>d’influenza delle principali innovazioni sulla riuscita delle </a:t>
            </a:r>
            <a:r>
              <a:rPr lang="it-IT" sz="1800" b="1" dirty="0" smtClean="0">
                <a:solidFill>
                  <a:schemeClr val="bg1"/>
                </a:solidFill>
                <a:latin typeface="Arial" charset="0"/>
              </a:rPr>
              <a:t>operazioni censuarie</a:t>
            </a:r>
            <a:r>
              <a:rPr lang="it-IT" sz="1800" i="1" dirty="0" smtClean="0">
                <a:solidFill>
                  <a:schemeClr val="bg1"/>
                </a:solidFill>
                <a:latin typeface="Arial" charset="0"/>
              </a:rPr>
              <a:t>(valori </a:t>
            </a:r>
            <a:r>
              <a:rPr lang="it-IT" sz="1800" i="1" dirty="0">
                <a:solidFill>
                  <a:schemeClr val="bg1"/>
                </a:solidFill>
                <a:latin typeface="Arial" charset="0"/>
              </a:rPr>
              <a:t>medi nella scala da 1 = </a:t>
            </a:r>
            <a:r>
              <a:rPr lang="it-IT" sz="1800" i="1" dirty="0" err="1" smtClean="0">
                <a:solidFill>
                  <a:schemeClr val="bg1"/>
                </a:solidFill>
                <a:latin typeface="Arial" charset="0"/>
              </a:rPr>
              <a:t>min</a:t>
            </a:r>
            <a:r>
              <a:rPr lang="it-IT" sz="1800" i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it-IT" sz="1800" i="1" dirty="0">
                <a:solidFill>
                  <a:schemeClr val="bg1"/>
                </a:solidFill>
                <a:latin typeface="Arial" charset="0"/>
              </a:rPr>
              <a:t>a 6 = </a:t>
            </a:r>
            <a:r>
              <a:rPr lang="it-IT" sz="1800" i="1" dirty="0" err="1" smtClean="0">
                <a:solidFill>
                  <a:schemeClr val="bg1"/>
                </a:solidFill>
                <a:latin typeface="Arial" charset="0"/>
              </a:rPr>
              <a:t>max</a:t>
            </a:r>
            <a:r>
              <a:rPr lang="it-IT" sz="1800" i="1" dirty="0" smtClean="0">
                <a:solidFill>
                  <a:schemeClr val="bg1"/>
                </a:solidFill>
                <a:latin typeface="Arial" charset="0"/>
              </a:rPr>
              <a:t>)</a:t>
            </a:r>
            <a:endParaRPr lang="it-IT" sz="1800" b="1" dirty="0">
              <a:solidFill>
                <a:schemeClr val="bg1"/>
              </a:solidFill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360935"/>
            <a:ext cx="8280400" cy="322059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126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126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468313" y="5005852"/>
            <a:ext cx="8355300" cy="523220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it-IT" sz="1400" dirty="0" smtClean="0"/>
              <a:t>Gli UPC </a:t>
            </a:r>
            <a:r>
              <a:rPr lang="it-IT" sz="1400" dirty="0"/>
              <a:t>campani ritengono che le innovazioni apportate </a:t>
            </a:r>
            <a:r>
              <a:rPr lang="it-IT" sz="1400" dirty="0" smtClean="0"/>
              <a:t>abbiano </a:t>
            </a:r>
            <a:r>
              <a:rPr lang="it-IT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influito </a:t>
            </a:r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misura significativa sulla riuscita delle operazioni censuarie</a:t>
            </a:r>
            <a:r>
              <a:rPr lang="it-IT" sz="1400" b="1" dirty="0">
                <a:solidFill>
                  <a:schemeClr val="bg1"/>
                </a:solidFill>
              </a:rPr>
              <a:t> .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364163" y="5785321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836568"/>
              </p:ext>
            </p:extLst>
          </p:nvPr>
        </p:nvGraphicFramePr>
        <p:xfrm>
          <a:off x="453102" y="1463321"/>
          <a:ext cx="8294692" cy="2900169"/>
        </p:xfrm>
        <a:graphic>
          <a:graphicData uri="http://schemas.openxmlformats.org/drawingml/2006/table">
            <a:tbl>
              <a:tblPr/>
              <a:tblGrid>
                <a:gridCol w="892702"/>
                <a:gridCol w="892702"/>
                <a:gridCol w="892702"/>
                <a:gridCol w="892702"/>
                <a:gridCol w="892702"/>
                <a:gridCol w="892702"/>
                <a:gridCol w="892702"/>
                <a:gridCol w="1022889"/>
                <a:gridCol w="1022889"/>
              </a:tblGrid>
              <a:tr h="30895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Regione / Ripartizione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/>
                        </a:rPr>
                        <a:t>INNOVAZIONI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2686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Valutazione complessiva innovazioni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Utilizzo liste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precensuarie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Consegna da parte del vettore postale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Restituzione multicanale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Recupero</a:t>
                      </a:r>
                      <a:b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questionari da parte dei rilevatori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Presenza rilevatori esterni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Utilizzo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Pec</a:t>
                      </a: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 per solleciti e diffide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Utilizzo di SGR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9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Campania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898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Sud e Isole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898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1° terzile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898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2° terzile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898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3° terzile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785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Italia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98475" y="263119"/>
            <a:ext cx="8208912" cy="1017541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  </a:t>
            </a:r>
            <a:r>
              <a:rPr lang="it-IT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Principali </a:t>
            </a:r>
            <a:r>
              <a:rPr lang="it-IT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risultati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1"/>
                </a:solidFill>
              </a:rPr>
              <a:t>    </a:t>
            </a:r>
            <a:r>
              <a:rPr lang="it-IT" sz="1800" b="1" dirty="0" smtClean="0">
                <a:solidFill>
                  <a:schemeClr val="bg1"/>
                </a:solidFill>
              </a:rPr>
              <a:t>Grado </a:t>
            </a:r>
            <a:r>
              <a:rPr lang="it-IT" sz="1800" b="1" dirty="0">
                <a:solidFill>
                  <a:schemeClr val="bg1"/>
                </a:solidFill>
              </a:rPr>
              <a:t>di utilità delle innovazioni adottate nella rilevazione imprese e non </a:t>
            </a:r>
            <a:r>
              <a:rPr lang="it-IT" sz="1800" b="1" dirty="0" smtClean="0">
                <a:solidFill>
                  <a:schemeClr val="bg1"/>
                </a:solidFill>
              </a:rPr>
              <a:t>  profit (</a:t>
            </a:r>
            <a:r>
              <a:rPr lang="it-IT" sz="1800" i="1" dirty="0" smtClean="0">
                <a:solidFill>
                  <a:schemeClr val="bg1"/>
                </a:solidFill>
              </a:rPr>
              <a:t>valori </a:t>
            </a:r>
            <a:r>
              <a:rPr lang="it-IT" sz="1800" i="1" dirty="0">
                <a:solidFill>
                  <a:schemeClr val="bg1"/>
                </a:solidFill>
              </a:rPr>
              <a:t>medi nella scala da 1 = </a:t>
            </a:r>
            <a:r>
              <a:rPr lang="it-IT" sz="1800" i="1" dirty="0" err="1" smtClean="0">
                <a:solidFill>
                  <a:schemeClr val="bg1"/>
                </a:solidFill>
              </a:rPr>
              <a:t>min</a:t>
            </a:r>
            <a:r>
              <a:rPr lang="it-IT" sz="1800" i="1" dirty="0" smtClean="0">
                <a:solidFill>
                  <a:schemeClr val="bg1"/>
                </a:solidFill>
              </a:rPr>
              <a:t> </a:t>
            </a:r>
            <a:r>
              <a:rPr lang="it-IT" sz="1800" i="1" dirty="0">
                <a:solidFill>
                  <a:schemeClr val="bg1"/>
                </a:solidFill>
              </a:rPr>
              <a:t>a 6 = </a:t>
            </a:r>
            <a:r>
              <a:rPr lang="it-IT" sz="1800" i="1" dirty="0" err="1" smtClean="0">
                <a:solidFill>
                  <a:schemeClr val="bg1"/>
                </a:solidFill>
              </a:rPr>
              <a:t>max</a:t>
            </a:r>
            <a:r>
              <a:rPr lang="it-IT" sz="1800" i="1" dirty="0" smtClean="0">
                <a:solidFill>
                  <a:schemeClr val="bg1"/>
                </a:solidFill>
              </a:rPr>
              <a:t>)</a:t>
            </a:r>
            <a:endParaRPr lang="it-IT" sz="1800" b="1" dirty="0">
              <a:solidFill>
                <a:schemeClr val="bg1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98475" y="1505419"/>
            <a:ext cx="8250237" cy="307610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229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2293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454026" y="4941168"/>
            <a:ext cx="8294687" cy="738664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400" dirty="0"/>
              <a:t>Le </a:t>
            </a:r>
            <a:r>
              <a:rPr lang="it-IT" sz="1400" dirty="0">
                <a:solidFill>
                  <a:schemeClr val="bg1"/>
                </a:solidFill>
              </a:rPr>
              <a:t>innovazioni che si accreditano con il maggiore grado di utilità tra gli UPC della Campania sono </a:t>
            </a:r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l’utilizzo della </a:t>
            </a:r>
            <a:r>
              <a:rPr lang="it-IT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Pec</a:t>
            </a:r>
            <a:r>
              <a:rPr lang="it-IT" sz="1400" dirty="0">
                <a:solidFill>
                  <a:schemeClr val="bg1"/>
                </a:solidFill>
              </a:rPr>
              <a:t> nella rilevazione sulle imprese e </a:t>
            </a:r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l’utilizzo delle informazioni da archivio </a:t>
            </a:r>
            <a:r>
              <a:rPr lang="it-IT" sz="1400" dirty="0">
                <a:solidFill>
                  <a:schemeClr val="bg1"/>
                </a:solidFill>
              </a:rPr>
              <a:t>per il non </a:t>
            </a:r>
            <a:r>
              <a:rPr lang="it-IT" sz="1400" dirty="0" smtClean="0">
                <a:solidFill>
                  <a:schemeClr val="bg1"/>
                </a:solidFill>
              </a:rPr>
              <a:t>profit.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0267473"/>
              </p:ext>
            </p:extLst>
          </p:nvPr>
        </p:nvGraphicFramePr>
        <p:xfrm>
          <a:off x="425674" y="1772816"/>
          <a:ext cx="4175695" cy="3014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5369700"/>
              </p:ext>
            </p:extLst>
          </p:nvPr>
        </p:nvGraphicFramePr>
        <p:xfrm>
          <a:off x="4355976" y="1844824"/>
          <a:ext cx="4103885" cy="2950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396045" y="248763"/>
            <a:ext cx="8424936" cy="1080418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  </a:t>
            </a:r>
            <a:r>
              <a:rPr lang="it-IT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Principali </a:t>
            </a:r>
            <a:r>
              <a:rPr lang="it-IT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risultati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1"/>
                </a:solidFill>
              </a:rPr>
              <a:t>    </a:t>
            </a:r>
            <a:r>
              <a:rPr lang="it-IT" sz="1800" b="1" dirty="0" smtClean="0">
                <a:solidFill>
                  <a:schemeClr val="bg1"/>
                </a:solidFill>
              </a:rPr>
              <a:t>Grado </a:t>
            </a:r>
            <a:r>
              <a:rPr lang="it-IT" sz="1800" b="1" dirty="0">
                <a:solidFill>
                  <a:schemeClr val="bg1"/>
                </a:solidFill>
              </a:rPr>
              <a:t>di chiarezza dei contenuti informativi del questionario della rilevazione imprese </a:t>
            </a:r>
            <a:r>
              <a:rPr lang="it-IT" sz="1800" b="1" dirty="0" smtClean="0">
                <a:solidFill>
                  <a:schemeClr val="bg1"/>
                </a:solidFill>
              </a:rPr>
              <a:t>e non </a:t>
            </a:r>
            <a:r>
              <a:rPr lang="it-IT" sz="1800" b="1" dirty="0">
                <a:solidFill>
                  <a:schemeClr val="bg1"/>
                </a:solidFill>
              </a:rPr>
              <a:t>profit </a:t>
            </a:r>
            <a:r>
              <a:rPr lang="it-IT" sz="1800" i="1" dirty="0">
                <a:solidFill>
                  <a:schemeClr val="bg1"/>
                </a:solidFill>
              </a:rPr>
              <a:t>(valori medi nella scala da 1 = </a:t>
            </a:r>
            <a:r>
              <a:rPr lang="it-IT" sz="1800" i="1" dirty="0" err="1">
                <a:solidFill>
                  <a:schemeClr val="bg1"/>
                </a:solidFill>
              </a:rPr>
              <a:t>min</a:t>
            </a:r>
            <a:r>
              <a:rPr lang="it-IT" sz="1800" i="1" dirty="0">
                <a:solidFill>
                  <a:schemeClr val="bg1"/>
                </a:solidFill>
              </a:rPr>
              <a:t> a 6 = </a:t>
            </a:r>
            <a:r>
              <a:rPr lang="it-IT" sz="1800" i="1" dirty="0" err="1">
                <a:solidFill>
                  <a:schemeClr val="bg1"/>
                </a:solidFill>
              </a:rPr>
              <a:t>max</a:t>
            </a:r>
            <a:r>
              <a:rPr lang="it-IT" sz="1800" i="1" dirty="0" smtClean="0">
                <a:solidFill>
                  <a:schemeClr val="bg1"/>
                </a:solidFill>
              </a:rPr>
              <a:t>)</a:t>
            </a:r>
            <a:endParaRPr lang="it-IT" sz="1800" b="1" dirty="0" smtClean="0">
              <a:solidFill>
                <a:schemeClr val="bg1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800" b="1" i="1" dirty="0">
                <a:solidFill>
                  <a:schemeClr val="bg1"/>
                </a:solidFill>
              </a:rPr>
              <a:t> </a:t>
            </a:r>
            <a:r>
              <a:rPr lang="it-IT" sz="1800" b="1" i="1" dirty="0" smtClean="0">
                <a:solidFill>
                  <a:schemeClr val="bg1"/>
                </a:solidFill>
              </a:rPr>
              <a:t>  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331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331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539552" y="5013176"/>
            <a:ext cx="8294686" cy="523220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400" dirty="0" smtClean="0">
                <a:solidFill>
                  <a:schemeClr val="bg1"/>
                </a:solidFill>
              </a:rPr>
              <a:t>Le </a:t>
            </a:r>
            <a:r>
              <a:rPr lang="it-IT" sz="1400" dirty="0">
                <a:solidFill>
                  <a:schemeClr val="bg1"/>
                </a:solidFill>
              </a:rPr>
              <a:t>valutazioni sono in linea con il dato </a:t>
            </a:r>
            <a:r>
              <a:rPr lang="it-IT" sz="1400" dirty="0" smtClean="0">
                <a:solidFill>
                  <a:schemeClr val="bg1"/>
                </a:solidFill>
              </a:rPr>
              <a:t>nazionale per quanto </a:t>
            </a:r>
            <a:r>
              <a:rPr lang="it-IT" sz="1400" dirty="0">
                <a:solidFill>
                  <a:schemeClr val="bg1"/>
                </a:solidFill>
              </a:rPr>
              <a:t>riguarda </a:t>
            </a:r>
            <a:r>
              <a:rPr lang="it-IT" sz="1400" dirty="0" smtClean="0">
                <a:solidFill>
                  <a:schemeClr val="bg1"/>
                </a:solidFill>
              </a:rPr>
              <a:t>il questionario della rilevazione imprese,</a:t>
            </a:r>
            <a:r>
              <a:rPr lang="it-IT" sz="1400" dirty="0">
                <a:solidFill>
                  <a:schemeClr val="bg1"/>
                </a:solidFill>
              </a:rPr>
              <a:t> al di sopra dei giudizi medi </a:t>
            </a:r>
            <a:r>
              <a:rPr lang="it-IT" sz="1400" dirty="0" smtClean="0">
                <a:solidFill>
                  <a:schemeClr val="bg1"/>
                </a:solidFill>
              </a:rPr>
              <a:t>nazionali per </a:t>
            </a:r>
            <a:r>
              <a:rPr lang="it-IT" sz="1400" dirty="0">
                <a:solidFill>
                  <a:schemeClr val="bg1"/>
                </a:solidFill>
              </a:rPr>
              <a:t> </a:t>
            </a:r>
            <a:r>
              <a:rPr lang="it-IT" sz="1400" dirty="0" smtClean="0">
                <a:solidFill>
                  <a:schemeClr val="bg1"/>
                </a:solidFill>
              </a:rPr>
              <a:t>quello relativo alla rilevazione non profit</a:t>
            </a:r>
            <a:r>
              <a:rPr lang="it-IT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88234"/>
              </p:ext>
            </p:extLst>
          </p:nvPr>
        </p:nvGraphicFramePr>
        <p:xfrm>
          <a:off x="683568" y="1772816"/>
          <a:ext cx="3528392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6539976"/>
              </p:ext>
            </p:extLst>
          </p:nvPr>
        </p:nvGraphicFramePr>
        <p:xfrm>
          <a:off x="4211960" y="1772816"/>
          <a:ext cx="3888432" cy="3024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234762"/>
            <a:ext cx="8351837" cy="935385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  </a:t>
            </a:r>
            <a:r>
              <a:rPr lang="it-IT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Principali </a:t>
            </a:r>
            <a:r>
              <a:rPr lang="it-IT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risultati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Arial" charset="0"/>
              </a:rPr>
              <a:t>    </a:t>
            </a:r>
            <a:r>
              <a:rPr lang="it-IT" sz="1800" b="1" dirty="0" smtClean="0">
                <a:solidFill>
                  <a:schemeClr val="bg1"/>
                </a:solidFill>
                <a:latin typeface="Arial" charset="0"/>
              </a:rPr>
              <a:t>Grado </a:t>
            </a:r>
            <a:r>
              <a:rPr lang="it-IT" sz="1800" b="1" dirty="0">
                <a:solidFill>
                  <a:schemeClr val="bg1"/>
                </a:solidFill>
                <a:latin typeface="Arial" charset="0"/>
              </a:rPr>
              <a:t>di chiarezza ed efficacia dei materiali di supporto alla rilevazione </a:t>
            </a:r>
            <a:r>
              <a:rPr lang="it-IT" sz="1800" b="1" dirty="0" smtClean="0">
                <a:solidFill>
                  <a:schemeClr val="bg1"/>
                </a:solidFill>
                <a:latin typeface="Arial" charset="0"/>
              </a:rPr>
              <a:t>censuaria </a:t>
            </a:r>
            <a:r>
              <a:rPr lang="it-IT" sz="1800" i="1" dirty="0" smtClean="0">
                <a:solidFill>
                  <a:schemeClr val="bg1"/>
                </a:solidFill>
                <a:latin typeface="Arial" charset="0"/>
              </a:rPr>
              <a:t>(</a:t>
            </a:r>
            <a:r>
              <a:rPr lang="it-IT" sz="1800" i="1" dirty="0">
                <a:solidFill>
                  <a:schemeClr val="bg1"/>
                </a:solidFill>
                <a:latin typeface="Arial" charset="0"/>
              </a:rPr>
              <a:t>valori medi nella scala da 1 = </a:t>
            </a:r>
            <a:r>
              <a:rPr lang="it-IT" sz="1800" i="1" dirty="0" err="1" smtClean="0">
                <a:solidFill>
                  <a:schemeClr val="bg1"/>
                </a:solidFill>
                <a:latin typeface="Arial" charset="0"/>
              </a:rPr>
              <a:t>min</a:t>
            </a:r>
            <a:r>
              <a:rPr lang="it-IT" sz="1800" i="1" dirty="0" smtClean="0">
                <a:solidFill>
                  <a:schemeClr val="bg1"/>
                </a:solidFill>
                <a:latin typeface="Arial" charset="0"/>
              </a:rPr>
              <a:t> a </a:t>
            </a:r>
            <a:r>
              <a:rPr lang="it-IT" sz="1800" i="1" dirty="0">
                <a:solidFill>
                  <a:schemeClr val="bg1"/>
                </a:solidFill>
                <a:latin typeface="Arial" charset="0"/>
              </a:rPr>
              <a:t>6 = </a:t>
            </a:r>
            <a:r>
              <a:rPr lang="it-IT" sz="1800" i="1" dirty="0" err="1" smtClean="0">
                <a:solidFill>
                  <a:schemeClr val="bg1"/>
                </a:solidFill>
                <a:latin typeface="Arial" charset="0"/>
              </a:rPr>
              <a:t>max</a:t>
            </a:r>
            <a:r>
              <a:rPr lang="it-IT" sz="1800" i="1" dirty="0" smtClean="0">
                <a:solidFill>
                  <a:schemeClr val="bg1"/>
                </a:solidFill>
                <a:latin typeface="Arial" charset="0"/>
              </a:rPr>
              <a:t>)</a:t>
            </a:r>
            <a:endParaRPr lang="it-IT" sz="1800" b="1" dirty="0">
              <a:solidFill>
                <a:schemeClr val="bg1"/>
              </a:solidFill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434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4341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450851" y="5038572"/>
            <a:ext cx="8285417" cy="523220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400" dirty="0"/>
              <a:t>I giudizi espressi in merito ai </a:t>
            </a:r>
            <a:r>
              <a:rPr lang="it-IT" sz="1400" i="1" dirty="0"/>
              <a:t>materiali di supporto alla rilevazione</a:t>
            </a:r>
            <a:r>
              <a:rPr lang="it-IT" sz="1400" dirty="0"/>
              <a:t> </a:t>
            </a:r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guadagnano una valutazione ampiamente positiva </a:t>
            </a:r>
            <a:r>
              <a:rPr lang="it-IT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</a:t>
            </a:r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Campania. 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420453"/>
              </p:ext>
            </p:extLst>
          </p:nvPr>
        </p:nvGraphicFramePr>
        <p:xfrm>
          <a:off x="539552" y="1412778"/>
          <a:ext cx="8209160" cy="3249026"/>
        </p:xfrm>
        <a:graphic>
          <a:graphicData uri="http://schemas.openxmlformats.org/drawingml/2006/table">
            <a:tbl>
              <a:tblPr/>
              <a:tblGrid>
                <a:gridCol w="831214"/>
                <a:gridCol w="918285"/>
                <a:gridCol w="759960"/>
                <a:gridCol w="759960"/>
                <a:gridCol w="1013281"/>
                <a:gridCol w="1060777"/>
                <a:gridCol w="981615"/>
                <a:gridCol w="886620"/>
                <a:gridCol w="997448"/>
              </a:tblGrid>
              <a:tr h="29949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 pitchFamily="34" charset="0"/>
                        </a:rPr>
                        <a:t>MATERIALI DI SUPPORTO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19796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Regione / Ripartizione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Valutazione complessiva materiale di supporto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Manuale di istruzioni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Manuale SGR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Guida alla compilazione questionario imprese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Guida alla </a:t>
                      </a:r>
                      <a:b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</a:b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compilazione questionario non profit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Slide di spiegazione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Circolari e informative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Newsletter 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ISTAT/Union</a:t>
                      </a:r>
                    </a:p>
                    <a:p>
                      <a:pPr algn="ctr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camere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49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Campania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4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Sud e Isole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4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1° terzile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4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2° terzile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4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3° terzile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0416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Italia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260648"/>
            <a:ext cx="8351837" cy="935385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</a:t>
            </a:r>
            <a:r>
              <a:rPr lang="it-IT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Principali </a:t>
            </a:r>
            <a:r>
              <a:rPr lang="it-IT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risultati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it-IT" sz="1800" b="1" dirty="0" smtClean="0">
                <a:solidFill>
                  <a:schemeClr val="bg1"/>
                </a:solidFill>
                <a:latin typeface="Arial" charset="0"/>
              </a:rPr>
              <a:t>Grado </a:t>
            </a:r>
            <a:r>
              <a:rPr lang="it-IT" sz="1800" b="1" dirty="0">
                <a:solidFill>
                  <a:schemeClr val="bg1"/>
                </a:solidFill>
                <a:latin typeface="Arial" charset="0"/>
              </a:rPr>
              <a:t>di adeguatezza di SGR come supporto alla rilevazione censuaria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800" i="1" dirty="0" smtClean="0">
                <a:solidFill>
                  <a:schemeClr val="bg1"/>
                </a:solidFill>
                <a:latin typeface="Arial" charset="0"/>
              </a:rPr>
              <a:t> (</a:t>
            </a:r>
            <a:r>
              <a:rPr lang="it-IT" sz="1800" i="1" dirty="0">
                <a:solidFill>
                  <a:schemeClr val="bg1"/>
                </a:solidFill>
                <a:latin typeface="Arial" charset="0"/>
              </a:rPr>
              <a:t>valori medi nella scala da 1 = </a:t>
            </a:r>
            <a:r>
              <a:rPr lang="it-IT" sz="1800" i="1" dirty="0" err="1" smtClean="0">
                <a:solidFill>
                  <a:schemeClr val="bg1"/>
                </a:solidFill>
                <a:latin typeface="Arial" charset="0"/>
              </a:rPr>
              <a:t>min</a:t>
            </a:r>
            <a:r>
              <a:rPr lang="it-IT" sz="1800" i="1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it-IT" sz="1800" i="1" dirty="0">
                <a:solidFill>
                  <a:schemeClr val="bg1"/>
                </a:solidFill>
                <a:latin typeface="Arial" charset="0"/>
              </a:rPr>
              <a:t>a 6 = </a:t>
            </a:r>
            <a:r>
              <a:rPr lang="it-IT" sz="1800" i="1" dirty="0" err="1" smtClean="0">
                <a:solidFill>
                  <a:schemeClr val="bg1"/>
                </a:solidFill>
                <a:latin typeface="Arial" charset="0"/>
              </a:rPr>
              <a:t>max</a:t>
            </a:r>
            <a:r>
              <a:rPr lang="it-IT" sz="1800" i="1" dirty="0" smtClean="0">
                <a:solidFill>
                  <a:schemeClr val="bg1"/>
                </a:solidFill>
                <a:latin typeface="Arial" charset="0"/>
              </a:rPr>
              <a:t>)</a:t>
            </a:r>
            <a:endParaRPr lang="it-IT" sz="1800" b="1" dirty="0">
              <a:solidFill>
                <a:schemeClr val="bg1"/>
              </a:solidFill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chemeClr val="bg1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536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5365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471487" y="5219501"/>
            <a:ext cx="8291513" cy="307777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400" dirty="0"/>
              <a:t>Il supporto di SGR è stato valutato </a:t>
            </a:r>
            <a:r>
              <a:rPr lang="it-IT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molto positivamente dagli UPC </a:t>
            </a:r>
            <a:r>
              <a:rPr lang="it-IT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della Campania</a:t>
            </a:r>
            <a:endParaRPr lang="it-IT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3619"/>
              </p:ext>
            </p:extLst>
          </p:nvPr>
        </p:nvGraphicFramePr>
        <p:xfrm>
          <a:off x="472407" y="1484784"/>
          <a:ext cx="8003235" cy="3312763"/>
        </p:xfrm>
        <a:graphic>
          <a:graphicData uri="http://schemas.openxmlformats.org/drawingml/2006/table">
            <a:tbl>
              <a:tblPr/>
              <a:tblGrid>
                <a:gridCol w="848127"/>
                <a:gridCol w="925229"/>
                <a:gridCol w="740184"/>
                <a:gridCol w="740184"/>
                <a:gridCol w="740184"/>
                <a:gridCol w="740184"/>
                <a:gridCol w="863547"/>
                <a:gridCol w="801865"/>
                <a:gridCol w="740184"/>
                <a:gridCol w="863547"/>
              </a:tblGrid>
              <a:tr h="31465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/>
                        </a:rPr>
                        <a:t>AREE DI SGR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9628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Regione / Ripartizione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Valutazione complessiva SGR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Gestione rete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Funzione Data entry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Funzione </a:t>
                      </a:r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Check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Funzione </a:t>
                      </a:r>
                      <a:b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</a:br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Plichi inesitati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Funzione Validazione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Rapporti riassuntivi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Funzione Gestione diffida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Funzione Rendicontazione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65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Campania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  <a:tr h="6007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Sud e Isole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  <a:tr h="30512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1° terzile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4,6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4,3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4,4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  <a:tr h="30512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2° terzile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5,1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  <a:tr h="30512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3° terzile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5,2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  <a:tr h="271105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Italia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4,9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4,5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4,7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4,8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B5BF"/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19</a:t>
            </a:fld>
            <a:endParaRPr lang="it-I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1" y="333375"/>
            <a:ext cx="1594520" cy="428625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Sommario</a:t>
            </a:r>
            <a:endParaRPr lang="it-IT" sz="2200" b="1" dirty="0">
              <a:solidFill>
                <a:schemeClr val="bg1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6725" y="1331118"/>
            <a:ext cx="8296275" cy="324008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 smtClean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 smtClean="0">
                <a:solidFill>
                  <a:schemeClr val="tx1"/>
                </a:solidFill>
              </a:rPr>
              <a:t>Innovazioni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di </a:t>
            </a:r>
            <a:r>
              <a:rPr lang="en-US" sz="1800" dirty="0" err="1">
                <a:solidFill>
                  <a:schemeClr val="tx1"/>
                </a:solidFill>
              </a:rPr>
              <a:t>metodo</a:t>
            </a:r>
            <a:r>
              <a:rPr lang="en-US" sz="1800" dirty="0">
                <a:solidFill>
                  <a:schemeClr val="tx1"/>
                </a:solidFill>
              </a:rPr>
              <a:t> e </a:t>
            </a:r>
            <a:r>
              <a:rPr lang="en-US" sz="1800" dirty="0" err="1">
                <a:solidFill>
                  <a:schemeClr val="tx1"/>
                </a:solidFill>
              </a:rPr>
              <a:t>tecniche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15000"/>
              </a:lnSpc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 err="1" smtClean="0">
                <a:solidFill>
                  <a:schemeClr val="tx1"/>
                </a:solidFill>
              </a:rPr>
              <a:t>Organizzazione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della</a:t>
            </a:r>
            <a:r>
              <a:rPr lang="en-US" sz="1800" dirty="0">
                <a:solidFill>
                  <a:schemeClr val="tx1"/>
                </a:solidFill>
              </a:rPr>
              <a:t> rete di </a:t>
            </a:r>
            <a:r>
              <a:rPr lang="en-US" sz="1800" dirty="0" err="1" smtClean="0">
                <a:solidFill>
                  <a:schemeClr val="tx1"/>
                </a:solidFill>
              </a:rPr>
              <a:t>rilevazione</a:t>
            </a:r>
            <a:endParaRPr lang="en-US" sz="1800" dirty="0" smtClean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tx1"/>
                </a:solidFill>
              </a:rPr>
              <a:t>L’indagine di valutazione </a:t>
            </a:r>
            <a:r>
              <a:rPr lang="it-IT" sz="1800" dirty="0" err="1">
                <a:solidFill>
                  <a:schemeClr val="tx1"/>
                </a:solidFill>
              </a:rPr>
              <a:t>IValCIS</a:t>
            </a:r>
            <a:endParaRPr lang="it-IT" sz="1800" dirty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3077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260350"/>
            <a:ext cx="8435280" cy="1224434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  </a:t>
            </a:r>
            <a:r>
              <a:rPr lang="it-IT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Principali </a:t>
            </a:r>
            <a:r>
              <a:rPr lang="it-IT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risultati</a:t>
            </a: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1"/>
                </a:solidFill>
              </a:rPr>
              <a:t>    </a:t>
            </a:r>
            <a:r>
              <a:rPr lang="it-IT" sz="1800" b="1" dirty="0" smtClean="0">
                <a:solidFill>
                  <a:schemeClr val="bg1"/>
                </a:solidFill>
              </a:rPr>
              <a:t>Grado </a:t>
            </a:r>
            <a:r>
              <a:rPr lang="it-IT" sz="1800" b="1" dirty="0">
                <a:solidFill>
                  <a:schemeClr val="bg1"/>
                </a:solidFill>
              </a:rPr>
              <a:t>d’interesse dell’Ente camerale nei confronti del CIS e grado di </a:t>
            </a:r>
            <a:r>
              <a:rPr lang="it-IT" sz="1800" b="1" dirty="0" smtClean="0">
                <a:solidFill>
                  <a:schemeClr val="bg1"/>
                </a:solidFill>
              </a:rPr>
              <a:t>utilità del coinvolgimento </a:t>
            </a:r>
            <a:r>
              <a:rPr lang="it-IT" sz="1800" b="1" dirty="0">
                <a:solidFill>
                  <a:schemeClr val="bg1"/>
                </a:solidFill>
              </a:rPr>
              <a:t>dell’Ente nelle future rilevazioni censuarie* </a:t>
            </a:r>
          </a:p>
          <a:p>
            <a:pPr marL="266700" indent="-266700" algn="just" eaLnBrk="1" hangingPunct="1">
              <a:tabLst>
                <a:tab pos="266700" algn="l"/>
              </a:tabLst>
              <a:defRPr/>
            </a:pPr>
            <a:r>
              <a:rPr lang="it-IT" sz="1800" i="1" dirty="0" smtClean="0">
                <a:solidFill>
                  <a:schemeClr val="bg1"/>
                </a:solidFill>
              </a:rPr>
              <a:t>    (</a:t>
            </a:r>
            <a:r>
              <a:rPr lang="it-IT" sz="1800" i="1" dirty="0">
                <a:solidFill>
                  <a:schemeClr val="bg1"/>
                </a:solidFill>
              </a:rPr>
              <a:t>valori medi nella scala da 1 = </a:t>
            </a:r>
            <a:r>
              <a:rPr lang="it-IT" sz="1800" i="1" dirty="0" err="1" smtClean="0">
                <a:solidFill>
                  <a:schemeClr val="bg1"/>
                </a:solidFill>
              </a:rPr>
              <a:t>min</a:t>
            </a:r>
            <a:r>
              <a:rPr lang="it-IT" sz="1800" i="1" dirty="0" smtClean="0">
                <a:solidFill>
                  <a:schemeClr val="bg1"/>
                </a:solidFill>
              </a:rPr>
              <a:t> </a:t>
            </a:r>
            <a:r>
              <a:rPr lang="it-IT" sz="1800" i="1" dirty="0">
                <a:solidFill>
                  <a:schemeClr val="bg1"/>
                </a:solidFill>
              </a:rPr>
              <a:t>a 6 = </a:t>
            </a:r>
            <a:r>
              <a:rPr lang="it-IT" sz="1800" i="1" dirty="0" err="1" smtClean="0">
                <a:solidFill>
                  <a:schemeClr val="bg1"/>
                </a:solidFill>
              </a:rPr>
              <a:t>max</a:t>
            </a:r>
            <a:r>
              <a:rPr lang="it-IT" sz="1800" i="1" dirty="0" smtClean="0">
                <a:solidFill>
                  <a:schemeClr val="bg1"/>
                </a:solidFill>
              </a:rPr>
              <a:t>)</a:t>
            </a:r>
            <a:endParaRPr lang="it-IT" sz="1800" b="1" dirty="0">
              <a:solidFill>
                <a:schemeClr val="bg1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chemeClr val="bg1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71487" y="1522449"/>
            <a:ext cx="8277226" cy="305907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638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638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Rectangle 1"/>
          <p:cNvSpPr>
            <a:spLocks noChangeArrowheads="1"/>
          </p:cNvSpPr>
          <p:nvPr/>
        </p:nvSpPr>
        <p:spPr bwMode="auto">
          <a:xfrm>
            <a:off x="467544" y="5445224"/>
            <a:ext cx="72638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it-IT" sz="1000" dirty="0">
                <a:cs typeface="Arial" pitchFamily="34" charset="0"/>
              </a:rPr>
              <a:t>(*)</a:t>
            </a:r>
            <a:r>
              <a:rPr lang="it-IT" sz="800" dirty="0">
                <a:cs typeface="Arial" pitchFamily="34" charset="0"/>
              </a:rPr>
              <a:t> </a:t>
            </a:r>
            <a:r>
              <a:rPr lang="it-IT" sz="1200" dirty="0">
                <a:cs typeface="Arial" pitchFamily="34" charset="0"/>
              </a:rPr>
              <a:t>La dimensione delle bolle è proporzionale al numero medio di unità per UPC nell’ambito delle regioni.</a:t>
            </a:r>
            <a:endParaRPr lang="it-IT" sz="12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pic>
        <p:nvPicPr>
          <p:cNvPr id="9" name="Immagine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11745" y="1923917"/>
            <a:ext cx="6120130" cy="2684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/>
          <p:cNvSpPr/>
          <p:nvPr/>
        </p:nvSpPr>
        <p:spPr>
          <a:xfrm>
            <a:off x="89756" y="4761682"/>
            <a:ext cx="8964488" cy="287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90600" indent="-990600" algn="just">
              <a:lnSpc>
                <a:spcPct val="115000"/>
              </a:lnSpc>
              <a:spcAft>
                <a:spcPts val="0"/>
              </a:spcAft>
            </a:pPr>
            <a:r>
              <a:rPr lang="it-IT" sz="1100" b="1" dirty="0">
                <a:solidFill>
                  <a:srgbClr val="CC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it-IT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71487" y="4645728"/>
            <a:ext cx="8291513" cy="738664"/>
          </a:xfrm>
          <a:prstGeom prst="rect">
            <a:avLst/>
          </a:prstGeom>
          <a:solidFill>
            <a:srgbClr val="0070C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just"/>
            <a:r>
              <a:rPr lang="it-IT" sz="1400" dirty="0" smtClean="0"/>
              <a:t>Con riferimento</a:t>
            </a:r>
            <a:r>
              <a:rPr lang="it-IT" sz="1400" dirty="0"/>
              <a:t> </a:t>
            </a:r>
            <a:r>
              <a:rPr lang="it-IT" sz="1400" dirty="0" smtClean="0"/>
              <a:t> sia al </a:t>
            </a:r>
            <a:r>
              <a:rPr lang="it-IT" sz="1400" dirty="0"/>
              <a:t>grado d’interesse </a:t>
            </a:r>
            <a:r>
              <a:rPr lang="it-IT" sz="1400" dirty="0" smtClean="0"/>
              <a:t>nei </a:t>
            </a:r>
            <a:r>
              <a:rPr lang="it-IT" sz="1400" dirty="0"/>
              <a:t>riguardi del CIS </a:t>
            </a:r>
            <a:r>
              <a:rPr lang="it-IT" sz="1400" dirty="0" smtClean="0"/>
              <a:t>che al coinvolgimento dell’Ente camerale </a:t>
            </a:r>
            <a:r>
              <a:rPr lang="it-IT" sz="1400" dirty="0"/>
              <a:t>nelle future rilevazioni censuarie, i </a:t>
            </a:r>
            <a:r>
              <a:rPr lang="it-IT" sz="1400" dirty="0" smtClean="0"/>
              <a:t>giudizi crescono mediamente per tutte le regioni, ad eccezione della Campania che si </a:t>
            </a:r>
            <a:r>
              <a:rPr lang="it-IT" sz="1400" dirty="0"/>
              <a:t>posiziona nel terzo </a:t>
            </a:r>
            <a:r>
              <a:rPr lang="it-IT" sz="1400" dirty="0" smtClean="0"/>
              <a:t>quadrante</a:t>
            </a:r>
            <a:r>
              <a:rPr lang="it-IT" sz="1400" dirty="0"/>
              <a:t>.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260350"/>
            <a:ext cx="8507413" cy="1008410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</a:t>
            </a:r>
            <a:r>
              <a:rPr lang="it-IT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Principali </a:t>
            </a:r>
            <a:r>
              <a:rPr lang="it-IT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risultati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 dirty="0" smtClean="0">
                <a:solidFill>
                  <a:schemeClr val="bg1"/>
                </a:solidFill>
              </a:rPr>
              <a:t> </a:t>
            </a:r>
            <a:r>
              <a:rPr lang="it-IT" sz="1800" b="1" dirty="0" smtClean="0">
                <a:solidFill>
                  <a:schemeClr val="bg1"/>
                </a:solidFill>
              </a:rPr>
              <a:t>Il </a:t>
            </a:r>
            <a:r>
              <a:rPr lang="it-IT" sz="1800" b="1" dirty="0">
                <a:solidFill>
                  <a:schemeClr val="bg1"/>
                </a:solidFill>
              </a:rPr>
              <a:t>diamante del CIS 2011 </a:t>
            </a:r>
            <a:r>
              <a:rPr lang="it-IT" sz="1800" b="1" dirty="0" smtClean="0">
                <a:solidFill>
                  <a:schemeClr val="bg1"/>
                </a:solidFill>
              </a:rPr>
              <a:t>–Campania e </a:t>
            </a:r>
            <a:r>
              <a:rPr lang="it-IT" sz="1800" b="1" dirty="0">
                <a:solidFill>
                  <a:schemeClr val="bg1"/>
                </a:solidFill>
              </a:rPr>
              <a:t>Italia 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800" i="1" dirty="0" smtClean="0">
                <a:solidFill>
                  <a:schemeClr val="bg1"/>
                </a:solidFill>
              </a:rPr>
              <a:t> (</a:t>
            </a:r>
            <a:r>
              <a:rPr lang="it-IT" sz="1800" i="1" dirty="0">
                <a:solidFill>
                  <a:schemeClr val="bg1"/>
                </a:solidFill>
              </a:rPr>
              <a:t>valori medi nella scala da 1 = soddisfazione </a:t>
            </a:r>
            <a:r>
              <a:rPr lang="it-IT" sz="1800" i="1" dirty="0" err="1" smtClean="0">
                <a:solidFill>
                  <a:schemeClr val="bg1"/>
                </a:solidFill>
              </a:rPr>
              <a:t>min</a:t>
            </a:r>
            <a:r>
              <a:rPr lang="it-IT" sz="1800" i="1" dirty="0" smtClean="0">
                <a:solidFill>
                  <a:schemeClr val="bg1"/>
                </a:solidFill>
              </a:rPr>
              <a:t> </a:t>
            </a:r>
            <a:r>
              <a:rPr lang="it-IT" sz="1800" i="1" dirty="0">
                <a:solidFill>
                  <a:schemeClr val="bg1"/>
                </a:solidFill>
              </a:rPr>
              <a:t>a 6 = soddisfazione </a:t>
            </a:r>
            <a:r>
              <a:rPr lang="it-IT" sz="1800" i="1" dirty="0" err="1" smtClean="0">
                <a:solidFill>
                  <a:schemeClr val="bg1"/>
                </a:solidFill>
              </a:rPr>
              <a:t>max</a:t>
            </a:r>
            <a:r>
              <a:rPr lang="it-IT" sz="1800" i="1" dirty="0" smtClean="0">
                <a:solidFill>
                  <a:schemeClr val="bg1"/>
                </a:solidFill>
              </a:rPr>
              <a:t>)</a:t>
            </a:r>
            <a:endParaRPr lang="it-IT" sz="1800" b="1" dirty="0">
              <a:solidFill>
                <a:schemeClr val="bg1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3"/>
            <a:ext cx="8280400" cy="352901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1741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741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9351723"/>
              </p:ext>
            </p:extLst>
          </p:nvPr>
        </p:nvGraphicFramePr>
        <p:xfrm>
          <a:off x="-95546" y="1629197"/>
          <a:ext cx="484239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3420951"/>
              </p:ext>
            </p:extLst>
          </p:nvPr>
        </p:nvGraphicFramePr>
        <p:xfrm>
          <a:off x="4355976" y="1772816"/>
          <a:ext cx="4788024" cy="2909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  <p:sp>
        <p:nvSpPr>
          <p:cNvPr id="3" name="Rettangolo 2"/>
          <p:cNvSpPr/>
          <p:nvPr/>
        </p:nvSpPr>
        <p:spPr>
          <a:xfrm>
            <a:off x="539552" y="4880828"/>
            <a:ext cx="8209161" cy="52322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400" dirty="0" smtClean="0"/>
              <a:t>     </a:t>
            </a:r>
            <a:r>
              <a:rPr lang="it-IT" sz="1400" dirty="0" smtClean="0">
                <a:solidFill>
                  <a:schemeClr val="bg1"/>
                </a:solidFill>
              </a:rPr>
              <a:t>Il </a:t>
            </a:r>
            <a:r>
              <a:rPr lang="it-IT" sz="1400" dirty="0">
                <a:solidFill>
                  <a:schemeClr val="bg1"/>
                </a:solidFill>
              </a:rPr>
              <a:t>grado </a:t>
            </a:r>
            <a:r>
              <a:rPr lang="it-IT" sz="1400" dirty="0" smtClean="0">
                <a:solidFill>
                  <a:schemeClr val="bg1"/>
                </a:solidFill>
              </a:rPr>
              <a:t>di </a:t>
            </a:r>
            <a:r>
              <a:rPr lang="it-IT" sz="1400" dirty="0">
                <a:solidFill>
                  <a:schemeClr val="bg1"/>
                </a:solidFill>
              </a:rPr>
              <a:t>soddisfazione degli UPC della Campania per la rilevazione censuaria </a:t>
            </a:r>
            <a:r>
              <a:rPr lang="it-IT" sz="1400" dirty="0" smtClean="0">
                <a:solidFill>
                  <a:schemeClr val="bg1"/>
                </a:solidFill>
              </a:rPr>
              <a:t>si attesta su livelli più bassi rispetto a </a:t>
            </a:r>
            <a:r>
              <a:rPr lang="it-IT" sz="1400" smtClean="0">
                <a:solidFill>
                  <a:schemeClr val="bg1"/>
                </a:solidFill>
              </a:rPr>
              <a:t>quelli nazionali</a:t>
            </a:r>
            <a:r>
              <a:rPr lang="it-IT" sz="1400" dirty="0" smtClean="0">
                <a:solidFill>
                  <a:schemeClr val="bg1"/>
                </a:solidFill>
              </a:rPr>
              <a:t>.</a:t>
            </a:r>
            <a:endParaRPr lang="it-IT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1741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457200" y="1988840"/>
            <a:ext cx="8686800" cy="288032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ＭＳ Ｐゴシック" charset="0"/>
              </a:rPr>
              <a:t>Grazie per la vostra attenzione!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 smtClean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 smtClean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1600" b="1" dirty="0"/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 </a:t>
            </a: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5580112" y="3356991"/>
            <a:ext cx="2663974" cy="647849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/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2000" dirty="0" smtClean="0">
                <a:solidFill>
                  <a:schemeClr val="bg2"/>
                </a:solidFill>
              </a:rPr>
              <a:t>Simona Cafieri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2000" dirty="0" smtClean="0">
                <a:solidFill>
                  <a:schemeClr val="bg2"/>
                </a:solidFill>
              </a:rPr>
              <a:t>cafieri@istat.it</a:t>
            </a:r>
            <a:endParaRPr lang="it-IT" sz="20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323528" y="116632"/>
            <a:ext cx="1800201" cy="428625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 </a:t>
            </a: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Introduzione </a:t>
            </a:r>
            <a:endParaRPr lang="it-IT" sz="2200" b="1" dirty="0">
              <a:solidFill>
                <a:schemeClr val="bg1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536574" y="908720"/>
            <a:ext cx="8147051" cy="42220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/>
          <a:p>
            <a:pPr marL="285750" indent="-285750" algn="just" eaLnBrk="1" hangingPunct="1">
              <a:lnSpc>
                <a:spcPct val="115000"/>
              </a:lnSpc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en-US" sz="1800" dirty="0">
                <a:solidFill>
                  <a:schemeClr val="tx1"/>
                </a:solidFill>
              </a:rPr>
              <a:t>Il </a:t>
            </a:r>
            <a:r>
              <a:rPr lang="en-US" sz="1800" dirty="0" err="1">
                <a:solidFill>
                  <a:schemeClr val="tx1"/>
                </a:solidFill>
              </a:rPr>
              <a:t>Censimento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dell’industria</a:t>
            </a:r>
            <a:r>
              <a:rPr lang="en-US" sz="1800" dirty="0">
                <a:solidFill>
                  <a:schemeClr val="tx1"/>
                </a:solidFill>
              </a:rPr>
              <a:t> e </a:t>
            </a:r>
            <a:r>
              <a:rPr lang="en-US" sz="1800" dirty="0" err="1">
                <a:solidFill>
                  <a:schemeClr val="tx1"/>
                </a:solidFill>
              </a:rPr>
              <a:t>dei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servizi</a:t>
            </a:r>
            <a:r>
              <a:rPr lang="en-US" sz="1800" dirty="0">
                <a:solidFill>
                  <a:schemeClr val="tx1"/>
                </a:solidFill>
              </a:rPr>
              <a:t> 2011 è </a:t>
            </a:r>
            <a:r>
              <a:rPr lang="en-US" sz="1800" dirty="0" err="1">
                <a:solidFill>
                  <a:schemeClr val="tx1"/>
                </a:solidFill>
              </a:rPr>
              <a:t>stato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caratterizzato</a:t>
            </a:r>
            <a:r>
              <a:rPr lang="en-US" sz="1800" dirty="0">
                <a:solidFill>
                  <a:schemeClr val="tx1"/>
                </a:solidFill>
              </a:rPr>
              <a:t> da </a:t>
            </a:r>
            <a:r>
              <a:rPr lang="en-US" sz="1800" dirty="0" err="1">
                <a:solidFill>
                  <a:schemeClr val="tx1"/>
                </a:solidFill>
              </a:rPr>
              <a:t>numerose</a:t>
            </a:r>
            <a:r>
              <a:rPr lang="en-US" sz="1800" dirty="0">
                <a:solidFill>
                  <a:schemeClr val="tx1"/>
                </a:solidFill>
              </a:rPr>
              <a:t>  </a:t>
            </a:r>
            <a:r>
              <a:rPr lang="en-US" sz="1800" b="1" dirty="0" err="1">
                <a:solidFill>
                  <a:srgbClr val="C00000"/>
                </a:solidFill>
              </a:rPr>
              <a:t>innovazioni</a:t>
            </a:r>
            <a:r>
              <a:rPr lang="en-US" sz="1800" dirty="0">
                <a:solidFill>
                  <a:srgbClr val="C00000"/>
                </a:solidFill>
              </a:rPr>
              <a:t> di </a:t>
            </a:r>
            <a:r>
              <a:rPr lang="en-US" sz="1800" b="1" dirty="0" err="1">
                <a:solidFill>
                  <a:srgbClr val="C00000"/>
                </a:solidFill>
              </a:rPr>
              <a:t>metodo</a:t>
            </a:r>
            <a:r>
              <a:rPr lang="en-US" sz="1800" dirty="0">
                <a:solidFill>
                  <a:srgbClr val="C00000"/>
                </a:solidFill>
              </a:rPr>
              <a:t>, </a:t>
            </a:r>
            <a:r>
              <a:rPr lang="en-US" sz="1800" b="1" dirty="0" err="1">
                <a:solidFill>
                  <a:srgbClr val="C00000"/>
                </a:solidFill>
              </a:rPr>
              <a:t>tecniche</a:t>
            </a:r>
            <a:r>
              <a:rPr lang="en-US" sz="1800" dirty="0">
                <a:solidFill>
                  <a:srgbClr val="C00000"/>
                </a:solidFill>
              </a:rPr>
              <a:t> e </a:t>
            </a:r>
            <a:r>
              <a:rPr lang="en-US" sz="1800" b="1" dirty="0" err="1">
                <a:solidFill>
                  <a:srgbClr val="C00000"/>
                </a:solidFill>
              </a:rPr>
              <a:t>organizzative</a:t>
            </a:r>
            <a:r>
              <a:rPr lang="en-US" sz="1800" dirty="0">
                <a:solidFill>
                  <a:srgbClr val="C00000"/>
                </a:solidFill>
              </a:rPr>
              <a:t> </a:t>
            </a:r>
            <a:r>
              <a:rPr lang="it-IT" sz="1800" dirty="0">
                <a:solidFill>
                  <a:schemeClr val="tx1"/>
                </a:solidFill>
              </a:rPr>
              <a:t>che hanno segnato una </a:t>
            </a:r>
            <a:r>
              <a:rPr lang="it-IT" sz="1800" b="1" dirty="0">
                <a:solidFill>
                  <a:schemeClr val="tx1"/>
                </a:solidFill>
              </a:rPr>
              <a:t>svolta</a:t>
            </a:r>
            <a:r>
              <a:rPr lang="it-IT" sz="1800" dirty="0">
                <a:solidFill>
                  <a:schemeClr val="tx1"/>
                </a:solidFill>
              </a:rPr>
              <a:t> nel percorso evolutivo dei </a:t>
            </a:r>
            <a:r>
              <a:rPr lang="it-IT" sz="1800" b="1" dirty="0">
                <a:solidFill>
                  <a:schemeClr val="tx1"/>
                </a:solidFill>
              </a:rPr>
              <a:t>censimenti economici </a:t>
            </a:r>
            <a:r>
              <a:rPr lang="it-IT" sz="1800" b="1" dirty="0" smtClean="0">
                <a:solidFill>
                  <a:schemeClr val="tx1"/>
                </a:solidFill>
              </a:rPr>
              <a:t>italiani</a:t>
            </a:r>
            <a:endParaRPr lang="en-US" sz="1800" dirty="0">
              <a:solidFill>
                <a:schemeClr val="tx1"/>
              </a:solidFill>
            </a:endParaRPr>
          </a:p>
          <a:p>
            <a:pPr marL="285750" indent="-285750" algn="just" eaLnBrk="1" hangingPunct="1"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tx1"/>
                </a:solidFill>
              </a:rPr>
              <a:t>La realizzazione delle </a:t>
            </a:r>
            <a:r>
              <a:rPr lang="it-IT" sz="1800" b="1" dirty="0">
                <a:solidFill>
                  <a:srgbClr val="C00000"/>
                </a:solidFill>
              </a:rPr>
              <a:t>rilevazioni sulle imprese e sulle istituzioni non</a:t>
            </a:r>
            <a:r>
              <a:rPr lang="it-IT" sz="1800" b="1" dirty="0">
                <a:solidFill>
                  <a:schemeClr val="tx1"/>
                </a:solidFill>
              </a:rPr>
              <a:t> </a:t>
            </a:r>
            <a:r>
              <a:rPr lang="it-IT" sz="1800" b="1" dirty="0">
                <a:solidFill>
                  <a:srgbClr val="C00000"/>
                </a:solidFill>
              </a:rPr>
              <a:t>profit</a:t>
            </a:r>
            <a:r>
              <a:rPr lang="it-IT" sz="1800" b="1" dirty="0">
                <a:solidFill>
                  <a:schemeClr val="tx1"/>
                </a:solidFill>
              </a:rPr>
              <a:t> </a:t>
            </a:r>
            <a:r>
              <a:rPr lang="it-IT" sz="1800" dirty="0">
                <a:solidFill>
                  <a:schemeClr val="tx1"/>
                </a:solidFill>
              </a:rPr>
              <a:t>è stata affidata al </a:t>
            </a:r>
            <a:r>
              <a:rPr lang="it-IT" sz="1800" b="1" dirty="0">
                <a:solidFill>
                  <a:srgbClr val="C00000"/>
                </a:solidFill>
              </a:rPr>
              <a:t>sistema camerale </a:t>
            </a:r>
            <a:r>
              <a:rPr lang="it-IT" sz="1800" dirty="0">
                <a:solidFill>
                  <a:schemeClr val="tx1"/>
                </a:solidFill>
              </a:rPr>
              <a:t>all’interno del quale sono stati costituiti gli Uffici Provinciali di Censimento (UPC) coordinati dall’Ufficio di statistica di </a:t>
            </a:r>
            <a:r>
              <a:rPr lang="it-IT" sz="1800" b="1" dirty="0" err="1" smtClean="0">
                <a:solidFill>
                  <a:schemeClr val="tx1"/>
                </a:solidFill>
              </a:rPr>
              <a:t>Unioncamere</a:t>
            </a:r>
            <a:endParaRPr lang="it-IT" sz="1800" dirty="0">
              <a:solidFill>
                <a:schemeClr val="tx1"/>
              </a:solidFill>
            </a:endParaRPr>
          </a:p>
          <a:p>
            <a:pPr marL="285750" indent="-285750" algn="just" eaLnBrk="1" hangingPunct="1"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>
                <a:solidFill>
                  <a:schemeClr val="tx1"/>
                </a:solidFill>
              </a:rPr>
              <a:t>Le </a:t>
            </a:r>
            <a:r>
              <a:rPr lang="it-IT" sz="1800" b="1" dirty="0">
                <a:solidFill>
                  <a:schemeClr val="tx1"/>
                </a:solidFill>
              </a:rPr>
              <a:t>innovazioni</a:t>
            </a:r>
            <a:r>
              <a:rPr lang="it-IT" sz="1800" dirty="0">
                <a:solidFill>
                  <a:schemeClr val="tx1"/>
                </a:solidFill>
              </a:rPr>
              <a:t> introdotte e </a:t>
            </a:r>
            <a:r>
              <a:rPr lang="it-IT" sz="1800" b="1" dirty="0">
                <a:solidFill>
                  <a:schemeClr val="tx1"/>
                </a:solidFill>
              </a:rPr>
              <a:t>l’ottima performance della rete di rilevazione </a:t>
            </a:r>
            <a:r>
              <a:rPr lang="it-IT" sz="1800" dirty="0">
                <a:solidFill>
                  <a:schemeClr val="tx1"/>
                </a:solidFill>
              </a:rPr>
              <a:t>hanno permesso di </a:t>
            </a:r>
            <a:r>
              <a:rPr lang="it-IT" sz="1800" b="1" dirty="0">
                <a:solidFill>
                  <a:schemeClr val="tx1"/>
                </a:solidFill>
              </a:rPr>
              <a:t>anticipare</a:t>
            </a:r>
            <a:r>
              <a:rPr lang="it-IT" sz="1800" dirty="0">
                <a:solidFill>
                  <a:schemeClr val="tx1"/>
                </a:solidFill>
              </a:rPr>
              <a:t> rispetto al passato </a:t>
            </a:r>
            <a:r>
              <a:rPr lang="it-IT" sz="1800" b="1" dirty="0">
                <a:solidFill>
                  <a:schemeClr val="tx1"/>
                </a:solidFill>
              </a:rPr>
              <a:t>la restituzione delle </a:t>
            </a:r>
            <a:r>
              <a:rPr lang="it-IT" sz="1800" b="1" dirty="0" smtClean="0">
                <a:solidFill>
                  <a:schemeClr val="tx1"/>
                </a:solidFill>
              </a:rPr>
              <a:t>informazioni</a:t>
            </a:r>
            <a:r>
              <a:rPr lang="it-IT" sz="1800" dirty="0" smtClean="0">
                <a:solidFill>
                  <a:schemeClr val="tx1"/>
                </a:solidFill>
              </a:rPr>
              <a:t> </a:t>
            </a:r>
          </a:p>
          <a:p>
            <a:pPr marL="285750" indent="-285750" algn="just" eaLnBrk="1" hangingPunct="1">
              <a:buClr>
                <a:srgbClr val="CC0000"/>
              </a:buClr>
              <a:buFont typeface="Wingdings" panose="05000000000000000000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tx1"/>
                </a:solidFill>
              </a:rPr>
              <a:t>Le nuove scelte adottate sono state sottoposte ad </a:t>
            </a:r>
            <a:r>
              <a:rPr lang="it-IT" sz="1800" dirty="0" smtClean="0">
                <a:solidFill>
                  <a:srgbClr val="C00000"/>
                </a:solidFill>
              </a:rPr>
              <a:t>un’</a:t>
            </a:r>
            <a:r>
              <a:rPr lang="it-IT" sz="1800" b="1" dirty="0" smtClean="0">
                <a:solidFill>
                  <a:srgbClr val="C00000"/>
                </a:solidFill>
              </a:rPr>
              <a:t>indagine di valutazione </a:t>
            </a:r>
            <a:r>
              <a:rPr lang="it-IT" sz="1800" dirty="0" smtClean="0">
                <a:solidFill>
                  <a:schemeClr val="tx1"/>
                </a:solidFill>
              </a:rPr>
              <a:t>ex-post (</a:t>
            </a:r>
            <a:r>
              <a:rPr lang="it-IT" sz="1800" b="1" dirty="0" err="1" smtClean="0">
                <a:solidFill>
                  <a:srgbClr val="C00000"/>
                </a:solidFill>
              </a:rPr>
              <a:t>IValCis</a:t>
            </a:r>
            <a:r>
              <a:rPr lang="it-IT" sz="1800" b="1" dirty="0" smtClean="0">
                <a:solidFill>
                  <a:schemeClr val="tx1"/>
                </a:solidFill>
              </a:rPr>
              <a:t>) </a:t>
            </a:r>
            <a:r>
              <a:rPr lang="it-IT" sz="1800" dirty="0" smtClean="0">
                <a:solidFill>
                  <a:schemeClr val="tx1"/>
                </a:solidFill>
              </a:rPr>
              <a:t>volta a conoscere il </a:t>
            </a:r>
            <a:r>
              <a:rPr lang="it-IT" sz="1800" b="1" dirty="0" smtClean="0">
                <a:solidFill>
                  <a:srgbClr val="C00000"/>
                </a:solidFill>
              </a:rPr>
              <a:t>giudizio formulato dagli operatori censuari </a:t>
            </a:r>
            <a:r>
              <a:rPr lang="it-IT" sz="1800" dirty="0">
                <a:solidFill>
                  <a:srgbClr val="C00000"/>
                </a:solidFill>
              </a:rPr>
              <a:t>	</a:t>
            </a:r>
          </a:p>
          <a:p>
            <a:pPr marL="342900" indent="-342900" algn="just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tx1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101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Principali </a:t>
            </a:r>
            <a:r>
              <a:rPr lang="it-IT" sz="22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innovazioni di metodo e tecniche</a:t>
            </a:r>
          </a:p>
        </p:txBody>
      </p:sp>
      <p:sp>
        <p:nvSpPr>
          <p:cNvPr id="5123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12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376238" y="1004888"/>
            <a:ext cx="8364537" cy="452431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it-IT" sz="1800" dirty="0" smtClean="0">
                <a:solidFill>
                  <a:schemeClr val="tx1"/>
                </a:solidFill>
              </a:rPr>
              <a:t>Censimento </a:t>
            </a:r>
            <a:r>
              <a:rPr lang="it-IT" sz="1800" dirty="0">
                <a:solidFill>
                  <a:schemeClr val="tx1"/>
                </a:solidFill>
              </a:rPr>
              <a:t>assistito da archivi 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it-IT" sz="1800" dirty="0">
              <a:solidFill>
                <a:schemeClr val="tx1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it-IT" sz="1800" dirty="0">
                <a:solidFill>
                  <a:schemeClr val="tx1"/>
                </a:solidFill>
              </a:rPr>
              <a:t>Consegna da parte del vettore postale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it-IT" sz="1800" dirty="0">
              <a:solidFill>
                <a:schemeClr val="tx1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it-IT" sz="1800" dirty="0">
                <a:solidFill>
                  <a:schemeClr val="tx1"/>
                </a:solidFill>
              </a:rPr>
              <a:t>Restituzione multicanale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it-IT" sz="1800" dirty="0">
              <a:solidFill>
                <a:schemeClr val="tx1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it-IT" sz="1800" dirty="0">
                <a:solidFill>
                  <a:schemeClr val="tx1"/>
                </a:solidFill>
              </a:rPr>
              <a:t>Sistema di Gestione della Rilevazione </a:t>
            </a:r>
            <a:r>
              <a:rPr lang="it-IT" sz="1800" dirty="0" smtClean="0">
                <a:solidFill>
                  <a:schemeClr val="tx1"/>
                </a:solidFill>
              </a:rPr>
              <a:t>(SGR)</a:t>
            </a:r>
            <a:endParaRPr lang="it-IT" sz="1800" dirty="0">
              <a:solidFill>
                <a:schemeClr val="tx1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it-IT" sz="1800" dirty="0">
              <a:solidFill>
                <a:schemeClr val="tx1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it-IT" sz="1800" dirty="0">
                <a:solidFill>
                  <a:schemeClr val="tx1"/>
                </a:solidFill>
              </a:rPr>
              <a:t>Recupero mancate risposte da parte dei rilevatori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it-IT" sz="1800" dirty="0">
              <a:solidFill>
                <a:schemeClr val="tx1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it-IT" sz="1800" dirty="0">
                <a:solidFill>
                  <a:schemeClr val="tx1"/>
                </a:solidFill>
              </a:rPr>
              <a:t>Utilizzo PEC e email per solleciti e </a:t>
            </a:r>
            <a:r>
              <a:rPr lang="it-IT" sz="1800" dirty="0" smtClean="0">
                <a:solidFill>
                  <a:schemeClr val="tx1"/>
                </a:solidFill>
              </a:rPr>
              <a:t>diffide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it-IT" sz="1800" dirty="0" smtClean="0">
              <a:solidFill>
                <a:schemeClr val="tx1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it-IT" sz="1800" dirty="0" smtClean="0">
                <a:solidFill>
                  <a:schemeClr val="tx1"/>
                </a:solidFill>
              </a:rPr>
              <a:t>Rete di rilevazione qualificata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it-IT" sz="1800" dirty="0" smtClean="0">
              <a:solidFill>
                <a:schemeClr val="tx1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r>
              <a:rPr lang="it-IT" sz="1800" dirty="0" smtClean="0">
                <a:solidFill>
                  <a:schemeClr val="tx1"/>
                </a:solidFill>
              </a:rPr>
              <a:t>Contenuti informativi inediti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ü"/>
              <a:defRPr/>
            </a:pPr>
            <a:endParaRPr lang="it-IT" sz="1800" dirty="0">
              <a:latin typeface="Arial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559" y="116632"/>
            <a:ext cx="691294" cy="81947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0"/>
          <p:cNvSpPr>
            <a:spLocks noChangeShapeType="1"/>
          </p:cNvSpPr>
          <p:nvPr/>
        </p:nvSpPr>
        <p:spPr bwMode="auto">
          <a:xfrm flipH="1">
            <a:off x="3781425" y="3573463"/>
            <a:ext cx="3843338" cy="96837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47" name="Rectangle 14"/>
          <p:cNvSpPr>
            <a:spLocks noChangeArrowheads="1"/>
          </p:cNvSpPr>
          <p:nvPr/>
        </p:nvSpPr>
        <p:spPr bwMode="auto">
          <a:xfrm>
            <a:off x="457200" y="260350"/>
            <a:ext cx="5338936" cy="428625"/>
          </a:xfrm>
          <a:prstGeom prst="rect">
            <a:avLst/>
          </a:prstGeom>
          <a:solidFill>
            <a:srgbClr val="C0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 dirty="0" smtClean="0">
                <a:solidFill>
                  <a:schemeClr val="bg1"/>
                </a:solidFill>
              </a:rPr>
              <a:t> La </a:t>
            </a:r>
            <a:r>
              <a:rPr lang="it-IT" sz="2200" b="1" dirty="0">
                <a:solidFill>
                  <a:schemeClr val="bg1"/>
                </a:solidFill>
              </a:rPr>
              <a:t>rete di rilevazione a livello nazionale</a:t>
            </a:r>
          </a:p>
        </p:txBody>
      </p:sp>
      <p:sp>
        <p:nvSpPr>
          <p:cNvPr id="614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614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24"/>
          <p:cNvSpPr>
            <a:spLocks noChangeArrowheads="1"/>
          </p:cNvSpPr>
          <p:nvPr/>
        </p:nvSpPr>
        <p:spPr bwMode="auto">
          <a:xfrm>
            <a:off x="5364163" y="974949"/>
            <a:ext cx="3414713" cy="139042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it-IT" sz="2000" b="1" dirty="0">
              <a:solidFill>
                <a:schemeClr val="bg1"/>
              </a:solidFill>
              <a:latin typeface="Arial" charset="0"/>
              <a:ea typeface="ヒラギノ角ゴ Pro W3" charset="-128"/>
            </a:endParaRPr>
          </a:p>
          <a:p>
            <a:pPr algn="ctr">
              <a:defRPr/>
            </a:pPr>
            <a:r>
              <a:rPr lang="it-IT" sz="1600" b="1" dirty="0">
                <a:solidFill>
                  <a:schemeClr val="bg1"/>
                </a:solidFill>
                <a:latin typeface="Arial" charset="0"/>
                <a:ea typeface="ヒラギノ角ゴ Pro W3" charset="-128"/>
              </a:rPr>
              <a:t>18 </a:t>
            </a:r>
            <a:r>
              <a:rPr lang="it-IT" sz="1600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Uffici Regionali di Censimento </a:t>
            </a:r>
          </a:p>
          <a:p>
            <a:pPr algn="ctr">
              <a:defRPr/>
            </a:pPr>
            <a:r>
              <a:rPr lang="it-IT" sz="1600" b="1" dirty="0">
                <a:solidFill>
                  <a:schemeClr val="bg1"/>
                </a:solidFill>
                <a:latin typeface="Arial" charset="0"/>
                <a:ea typeface="ヒラギノ角ゴ Pro W3" charset="-128"/>
              </a:rPr>
              <a:t>166 </a:t>
            </a:r>
            <a:r>
              <a:rPr lang="it-IT" sz="1600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Responsabili Istat Territoriali</a:t>
            </a:r>
          </a:p>
        </p:txBody>
      </p:sp>
      <p:sp>
        <p:nvSpPr>
          <p:cNvPr id="6151" name="Line 26"/>
          <p:cNvSpPr>
            <a:spLocks noChangeShapeType="1"/>
          </p:cNvSpPr>
          <p:nvPr/>
        </p:nvSpPr>
        <p:spPr bwMode="auto">
          <a:xfrm flipH="1" flipV="1">
            <a:off x="4287838" y="1930400"/>
            <a:ext cx="0" cy="4953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2" name="Line 26"/>
          <p:cNvSpPr>
            <a:spLocks noChangeShapeType="1"/>
          </p:cNvSpPr>
          <p:nvPr/>
        </p:nvSpPr>
        <p:spPr bwMode="auto">
          <a:xfrm flipV="1">
            <a:off x="2870200" y="3097213"/>
            <a:ext cx="661988" cy="4762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3" name="Line 20"/>
          <p:cNvSpPr>
            <a:spLocks noChangeShapeType="1"/>
          </p:cNvSpPr>
          <p:nvPr/>
        </p:nvSpPr>
        <p:spPr bwMode="auto">
          <a:xfrm flipH="1">
            <a:off x="3251200" y="3857625"/>
            <a:ext cx="2379663" cy="113982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4" name="Line 26"/>
          <p:cNvSpPr>
            <a:spLocks noChangeShapeType="1"/>
          </p:cNvSpPr>
          <p:nvPr/>
        </p:nvSpPr>
        <p:spPr bwMode="auto">
          <a:xfrm flipH="1" flipV="1">
            <a:off x="4940300" y="3197225"/>
            <a:ext cx="636588" cy="5207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" name="Oval 24"/>
          <p:cNvSpPr>
            <a:spLocks noChangeArrowheads="1"/>
          </p:cNvSpPr>
          <p:nvPr/>
        </p:nvSpPr>
        <p:spPr bwMode="auto">
          <a:xfrm>
            <a:off x="3165475" y="2365375"/>
            <a:ext cx="2243138" cy="9652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it-IT" sz="1400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156" name="Line 20"/>
          <p:cNvSpPr>
            <a:spLocks noChangeShapeType="1"/>
          </p:cNvSpPr>
          <p:nvPr/>
        </p:nvSpPr>
        <p:spPr bwMode="auto">
          <a:xfrm>
            <a:off x="2470150" y="3857625"/>
            <a:ext cx="2568575" cy="97472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703888" y="4541838"/>
            <a:ext cx="2919412" cy="83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Esecuzione delle 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operazioni censuarie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e coordinamento di </a:t>
            </a:r>
            <a:r>
              <a:rPr lang="it-IT" sz="1600" dirty="0" smtClean="0">
                <a:solidFill>
                  <a:srgbClr val="C00000"/>
                </a:solidFill>
                <a:ea typeface="ヒラギノ角ゴ Pro W3" charset="0"/>
                <a:cs typeface="ヒラギノ角ゴ Pro W3" charset="0"/>
              </a:rPr>
              <a:t>2.917</a:t>
            </a:r>
            <a:r>
              <a:rPr lang="it-IT" sz="1600" dirty="0" smtClean="0">
                <a:solidFill>
                  <a:schemeClr val="tx1"/>
                </a:solidFill>
                <a:ea typeface="ヒラギノ角ゴ Pro W3" charset="0"/>
                <a:cs typeface="ヒラギノ角ゴ Pro W3" charset="0"/>
              </a:rPr>
              <a:t> operatori</a:t>
            </a:r>
            <a:endParaRPr lang="it-IT" sz="1600" dirty="0" smtClean="0">
              <a:solidFill>
                <a:schemeClr val="tx1">
                  <a:lumMod val="50000"/>
                  <a:lumOff val="50000"/>
                </a:schemeClr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 flipH="1" flipV="1">
            <a:off x="5200650" y="4959350"/>
            <a:ext cx="452438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9" name="Text Box 14"/>
          <p:cNvSpPr txBox="1">
            <a:spLocks noChangeArrowheads="1"/>
          </p:cNvSpPr>
          <p:nvPr/>
        </p:nvSpPr>
        <p:spPr bwMode="auto">
          <a:xfrm>
            <a:off x="3098800" y="4252913"/>
            <a:ext cx="2160588" cy="893762"/>
          </a:xfrm>
          <a:prstGeom prst="rect">
            <a:avLst/>
          </a:prstGeom>
          <a:solidFill>
            <a:srgbClr val="C8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sz="2000" b="1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103 </a:t>
            </a:r>
          </a:p>
          <a:p>
            <a:pPr algn="ctr" eaLnBrk="1" hangingPunct="1"/>
            <a:r>
              <a:rPr lang="it-IT" sz="1600" b="1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Uffici Provinciali </a:t>
            </a:r>
          </a:p>
          <a:p>
            <a:pPr algn="ctr" eaLnBrk="1" hangingPunct="1"/>
            <a:r>
              <a:rPr lang="it-IT" sz="1600" b="1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di Censimento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403350" y="3435063"/>
            <a:ext cx="2662238" cy="584775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1600" dirty="0" smtClean="0">
                <a:solidFill>
                  <a:schemeClr val="bg1"/>
                </a:solidFill>
                <a:ea typeface="ヒラギノ角ゴ Pro W3" charset="0"/>
                <a:cs typeface="ヒラギノ角ゴ Pro W3" charset="0"/>
              </a:rPr>
              <a:t>2 UNIONCAMERE Regionali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4137025" y="3563938"/>
            <a:ext cx="1992313" cy="584775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1600" dirty="0" smtClean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99 CCIAA Provinciali</a:t>
            </a:r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3126668" y="1320800"/>
            <a:ext cx="2241550" cy="104457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it-IT" sz="1800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61125" y="2906713"/>
            <a:ext cx="2325688" cy="1077218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1600" dirty="0" smtClean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Servizi </a:t>
            </a:r>
            <a:r>
              <a:rPr lang="it-IT" sz="1600" dirty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di statistica delle Province autonome di Trento e Bolzano</a:t>
            </a:r>
            <a:endParaRPr lang="it-IT" sz="1600" dirty="0" smtClean="0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6164" name="Picture 7" descr="footer"/>
          <p:cNvPicPr>
            <a:picLocks noChangeAspect="1" noChangeArrowheads="1"/>
          </p:cNvPicPr>
          <p:nvPr/>
        </p:nvPicPr>
        <p:blipFill>
          <a:blip r:embed="rId4"/>
          <a:srcRect t="21767" r="88206"/>
          <a:stretch>
            <a:fillRect/>
          </a:stretch>
        </p:blipFill>
        <p:spPr bwMode="auto">
          <a:xfrm>
            <a:off x="3563888" y="1484784"/>
            <a:ext cx="1507331" cy="602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7" descr="footer"/>
          <p:cNvPicPr>
            <a:picLocks noChangeAspect="1" noChangeArrowheads="1"/>
          </p:cNvPicPr>
          <p:nvPr/>
        </p:nvPicPr>
        <p:blipFill>
          <a:blip r:embed="rId4"/>
          <a:srcRect t="21767" r="88206"/>
          <a:stretch>
            <a:fillRect/>
          </a:stretch>
        </p:blipFill>
        <p:spPr bwMode="auto">
          <a:xfrm>
            <a:off x="6461125" y="1081088"/>
            <a:ext cx="991195" cy="39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6" name="Picture 8" descr="footer"/>
          <p:cNvPicPr>
            <a:picLocks noChangeAspect="1" noChangeArrowheads="1"/>
          </p:cNvPicPr>
          <p:nvPr/>
        </p:nvPicPr>
        <p:blipFill>
          <a:blip r:embed="rId4"/>
          <a:srcRect l="83099" t="20010" b="4562"/>
          <a:stretch>
            <a:fillRect/>
          </a:stretch>
        </p:blipFill>
        <p:spPr bwMode="auto">
          <a:xfrm>
            <a:off x="2915816" y="2564904"/>
            <a:ext cx="2341213" cy="627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7" name="Rectangle 14"/>
          <p:cNvSpPr>
            <a:spLocks noChangeArrowheads="1"/>
          </p:cNvSpPr>
          <p:nvPr/>
        </p:nvSpPr>
        <p:spPr bwMode="auto">
          <a:xfrm>
            <a:off x="532185" y="999444"/>
            <a:ext cx="8345859" cy="1390426"/>
          </a:xfrm>
          <a:prstGeom prst="rect">
            <a:avLst/>
          </a:prstGeom>
          <a:noFill/>
          <a:ln w="25400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</p:txBody>
      </p:sp>
      <p:sp>
        <p:nvSpPr>
          <p:cNvPr id="6168" name="Rectangle 14"/>
          <p:cNvSpPr>
            <a:spLocks noChangeArrowheads="1"/>
          </p:cNvSpPr>
          <p:nvPr/>
        </p:nvSpPr>
        <p:spPr bwMode="auto">
          <a:xfrm>
            <a:off x="532185" y="974949"/>
            <a:ext cx="8353424" cy="4752528"/>
          </a:xfrm>
          <a:prstGeom prst="rect">
            <a:avLst/>
          </a:prstGeom>
          <a:noFill/>
          <a:ln w="25400">
            <a:solidFill>
              <a:schemeClr val="bg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 dirty="0">
                <a:solidFill>
                  <a:srgbClr val="CC0000"/>
                </a:solidFill>
              </a:rPr>
              <a:t>  </a:t>
            </a:r>
            <a:r>
              <a:rPr lang="it-IT" sz="2200" b="1" dirty="0" smtClean="0">
                <a:solidFill>
                  <a:srgbClr val="CC0000"/>
                </a:solidFill>
              </a:rPr>
              <a:t>260.110 </a:t>
            </a:r>
            <a:r>
              <a:rPr lang="it-IT" sz="2200" b="1" dirty="0">
                <a:solidFill>
                  <a:srgbClr val="CC0000"/>
                </a:solidFill>
              </a:rPr>
              <a:t>Imprese</a:t>
            </a:r>
          </a:p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 dirty="0">
                <a:solidFill>
                  <a:srgbClr val="CC0000"/>
                </a:solidFill>
              </a:rPr>
              <a:t>  481.473 Non profit</a:t>
            </a: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D2AD5-F7FF-4646-8ABF-F89804236F65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4"/>
          <p:cNvSpPr>
            <a:spLocks noChangeArrowheads="1"/>
          </p:cNvSpPr>
          <p:nvPr/>
        </p:nvSpPr>
        <p:spPr bwMode="auto">
          <a:xfrm>
            <a:off x="493470" y="260350"/>
            <a:ext cx="5302666" cy="428625"/>
          </a:xfrm>
          <a:prstGeom prst="rect">
            <a:avLst/>
          </a:prstGeom>
          <a:solidFill>
            <a:srgbClr val="C0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 dirty="0" smtClean="0">
                <a:solidFill>
                  <a:schemeClr val="bg1"/>
                </a:solidFill>
              </a:rPr>
              <a:t> La </a:t>
            </a:r>
            <a:r>
              <a:rPr lang="it-IT" sz="2200" b="1" dirty="0">
                <a:solidFill>
                  <a:schemeClr val="bg1"/>
                </a:solidFill>
              </a:rPr>
              <a:t>rete di rilevazione a </a:t>
            </a:r>
            <a:r>
              <a:rPr lang="it-IT" sz="2200" b="1" dirty="0" smtClean="0">
                <a:solidFill>
                  <a:schemeClr val="bg1"/>
                </a:solidFill>
              </a:rPr>
              <a:t>livello regionale</a:t>
            </a:r>
            <a:endParaRPr lang="it-IT" sz="2200" b="1" dirty="0">
              <a:solidFill>
                <a:schemeClr val="bg1"/>
              </a:solidFill>
            </a:endParaRPr>
          </a:p>
        </p:txBody>
      </p:sp>
      <p:sp>
        <p:nvSpPr>
          <p:cNvPr id="614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614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24"/>
          <p:cNvSpPr>
            <a:spLocks noChangeArrowheads="1"/>
          </p:cNvSpPr>
          <p:nvPr/>
        </p:nvSpPr>
        <p:spPr bwMode="auto">
          <a:xfrm>
            <a:off x="2576609" y="912020"/>
            <a:ext cx="3414713" cy="1341437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it-IT" sz="2000" b="1" dirty="0">
              <a:solidFill>
                <a:schemeClr val="bg1"/>
              </a:solidFill>
              <a:latin typeface="Arial" charset="0"/>
              <a:ea typeface="ヒラギノ角ゴ Pro W3" charset="-128"/>
            </a:endParaRPr>
          </a:p>
          <a:p>
            <a:pPr algn="ctr">
              <a:defRPr/>
            </a:pPr>
            <a:r>
              <a:rPr lang="it-IT" sz="1600" b="1" dirty="0" smtClean="0">
                <a:solidFill>
                  <a:schemeClr val="bg1"/>
                </a:solidFill>
                <a:latin typeface="Arial" charset="0"/>
                <a:ea typeface="ヒラギノ角ゴ Pro W3" charset="-128"/>
              </a:rPr>
              <a:t>1 </a:t>
            </a:r>
            <a:r>
              <a:rPr lang="it-IT" sz="1600" dirty="0" smtClean="0">
                <a:solidFill>
                  <a:schemeClr val="bg1"/>
                </a:solidFill>
                <a:latin typeface="Arial" charset="0"/>
                <a:ea typeface="ＭＳ Ｐゴシック" charset="0"/>
              </a:rPr>
              <a:t>Ufficio Regionale </a:t>
            </a:r>
            <a:r>
              <a:rPr lang="it-IT" sz="1600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di Censimento </a:t>
            </a:r>
          </a:p>
          <a:p>
            <a:pPr algn="ctr">
              <a:defRPr/>
            </a:pPr>
            <a:r>
              <a:rPr lang="it-IT" sz="1600" b="1" dirty="0">
                <a:solidFill>
                  <a:schemeClr val="bg1"/>
                </a:solidFill>
                <a:latin typeface="Arial" charset="0"/>
                <a:ea typeface="ヒラギノ角ゴ Pro W3" charset="-128"/>
              </a:rPr>
              <a:t>6</a:t>
            </a:r>
            <a:r>
              <a:rPr lang="it-IT" sz="1600" b="1" dirty="0" smtClean="0">
                <a:solidFill>
                  <a:schemeClr val="bg1"/>
                </a:solidFill>
                <a:latin typeface="Arial" charset="0"/>
                <a:ea typeface="ヒラギノ角ゴ Pro W3" charset="-128"/>
              </a:rPr>
              <a:t> </a:t>
            </a:r>
            <a:r>
              <a:rPr lang="it-IT" sz="1600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Responsabili Istat Territoriali</a:t>
            </a:r>
          </a:p>
        </p:txBody>
      </p:sp>
      <p:sp>
        <p:nvSpPr>
          <p:cNvPr id="6151" name="Line 26"/>
          <p:cNvSpPr>
            <a:spLocks noChangeShapeType="1"/>
          </p:cNvSpPr>
          <p:nvPr/>
        </p:nvSpPr>
        <p:spPr bwMode="auto">
          <a:xfrm flipH="1" flipV="1">
            <a:off x="4283968" y="2298828"/>
            <a:ext cx="3870" cy="126872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3" name="Line 20"/>
          <p:cNvSpPr>
            <a:spLocks noChangeShapeType="1"/>
          </p:cNvSpPr>
          <p:nvPr/>
        </p:nvSpPr>
        <p:spPr bwMode="auto">
          <a:xfrm flipH="1">
            <a:off x="4101496" y="3934714"/>
            <a:ext cx="283299" cy="347472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4" name="Line 26"/>
          <p:cNvSpPr>
            <a:spLocks noChangeShapeType="1"/>
          </p:cNvSpPr>
          <p:nvPr/>
        </p:nvSpPr>
        <p:spPr bwMode="auto">
          <a:xfrm flipH="1" flipV="1">
            <a:off x="3804443" y="3172079"/>
            <a:ext cx="636588" cy="5207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" name="Oval 24"/>
          <p:cNvSpPr>
            <a:spLocks noChangeArrowheads="1"/>
          </p:cNvSpPr>
          <p:nvPr/>
        </p:nvSpPr>
        <p:spPr bwMode="auto">
          <a:xfrm>
            <a:off x="3165475" y="2284413"/>
            <a:ext cx="2243138" cy="104616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it-IT" sz="1400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703888" y="4541838"/>
            <a:ext cx="2919412" cy="83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Esecuzione delle 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operazioni censuarie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e coordinamento di </a:t>
            </a:r>
            <a:r>
              <a:rPr lang="it-IT" sz="1600" dirty="0" smtClean="0">
                <a:solidFill>
                  <a:srgbClr val="C00000"/>
                </a:solidFill>
                <a:ea typeface="ヒラギノ角ゴ Pro W3" charset="0"/>
                <a:cs typeface="ヒラギノ角ゴ Pro W3" charset="0"/>
              </a:rPr>
              <a:t>193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 </a:t>
            </a:r>
            <a:r>
              <a:rPr lang="it-IT" sz="1600" dirty="0" smtClean="0">
                <a:solidFill>
                  <a:schemeClr val="tx1"/>
                </a:solidFill>
                <a:ea typeface="ヒラギノ角ゴ Pro W3" charset="0"/>
                <a:cs typeface="ヒラギノ角ゴ Pro W3" charset="0"/>
              </a:rPr>
              <a:t>operatori</a:t>
            </a:r>
            <a:endParaRPr lang="it-IT" sz="1600" dirty="0" smtClean="0">
              <a:solidFill>
                <a:schemeClr val="tx1">
                  <a:lumMod val="50000"/>
                  <a:lumOff val="50000"/>
                </a:schemeClr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 flipH="1" flipV="1">
            <a:off x="5200650" y="4959350"/>
            <a:ext cx="452438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9" name="Text Box 14"/>
          <p:cNvSpPr txBox="1">
            <a:spLocks noChangeArrowheads="1"/>
          </p:cNvSpPr>
          <p:nvPr/>
        </p:nvSpPr>
        <p:spPr bwMode="auto">
          <a:xfrm>
            <a:off x="3098800" y="4252913"/>
            <a:ext cx="2160588" cy="830997"/>
          </a:xfrm>
          <a:prstGeom prst="rect">
            <a:avLst/>
          </a:prstGeom>
          <a:solidFill>
            <a:srgbClr val="C8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sz="1600" b="1" dirty="0" smtClean="0">
                <a:solidFill>
                  <a:schemeClr val="bg1"/>
                </a:solidFill>
                <a:ea typeface="ヒラギノ角ゴ Pro W3"/>
                <a:cs typeface="ヒラギノ角ゴ Pro W3"/>
              </a:rPr>
              <a:t>5 </a:t>
            </a:r>
            <a:endParaRPr lang="it-IT" sz="1600" b="1" dirty="0">
              <a:solidFill>
                <a:schemeClr val="bg1"/>
              </a:solidFill>
              <a:ea typeface="ヒラギノ角ゴ Pro W3"/>
              <a:cs typeface="ヒラギノ角ゴ Pro W3"/>
            </a:endParaRPr>
          </a:p>
          <a:p>
            <a:pPr algn="ctr" eaLnBrk="1" hangingPunct="1"/>
            <a:r>
              <a:rPr lang="it-IT" sz="1600" b="1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Uffici Provinciali </a:t>
            </a:r>
          </a:p>
          <a:p>
            <a:pPr algn="ctr" eaLnBrk="1" hangingPunct="1"/>
            <a:r>
              <a:rPr lang="it-IT" sz="1600" b="1" dirty="0">
                <a:solidFill>
                  <a:schemeClr val="bg1"/>
                </a:solidFill>
                <a:ea typeface="ヒラギノ角ゴ Pro W3"/>
                <a:cs typeface="ヒラギノ角ゴ Pro W3"/>
              </a:rPr>
              <a:t>di Censimento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3287810" y="3587750"/>
            <a:ext cx="1992313" cy="584775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1600" dirty="0" smtClean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5 CCIAA Provinciali</a:t>
            </a:r>
          </a:p>
        </p:txBody>
      </p:sp>
      <p:pic>
        <p:nvPicPr>
          <p:cNvPr id="6165" name="Picture 7" descr="footer"/>
          <p:cNvPicPr>
            <a:picLocks noChangeAspect="1" noChangeArrowheads="1"/>
          </p:cNvPicPr>
          <p:nvPr/>
        </p:nvPicPr>
        <p:blipFill>
          <a:blip r:embed="rId4"/>
          <a:srcRect t="21767" r="88206"/>
          <a:stretch>
            <a:fillRect/>
          </a:stretch>
        </p:blipFill>
        <p:spPr bwMode="auto">
          <a:xfrm>
            <a:off x="3779913" y="1069975"/>
            <a:ext cx="1153438" cy="41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6" name="Picture 8" descr="footer"/>
          <p:cNvPicPr>
            <a:picLocks noChangeAspect="1" noChangeArrowheads="1"/>
          </p:cNvPicPr>
          <p:nvPr/>
        </p:nvPicPr>
        <p:blipFill>
          <a:blip r:embed="rId4"/>
          <a:srcRect l="83099" t="20010" b="4562"/>
          <a:stretch>
            <a:fillRect/>
          </a:stretch>
        </p:blipFill>
        <p:spPr bwMode="auto">
          <a:xfrm>
            <a:off x="2915816" y="2492896"/>
            <a:ext cx="2447251" cy="65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7" name="Rectangle 14"/>
          <p:cNvSpPr>
            <a:spLocks noChangeArrowheads="1"/>
          </p:cNvSpPr>
          <p:nvPr/>
        </p:nvSpPr>
        <p:spPr bwMode="auto">
          <a:xfrm>
            <a:off x="563562" y="792736"/>
            <a:ext cx="8223250" cy="1522412"/>
          </a:xfrm>
          <a:prstGeom prst="rect">
            <a:avLst/>
          </a:prstGeom>
          <a:noFill/>
          <a:ln w="25400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</p:txBody>
      </p:sp>
      <p:sp>
        <p:nvSpPr>
          <p:cNvPr id="6168" name="Rectangle 14"/>
          <p:cNvSpPr>
            <a:spLocks noChangeArrowheads="1"/>
          </p:cNvSpPr>
          <p:nvPr/>
        </p:nvSpPr>
        <p:spPr bwMode="auto">
          <a:xfrm>
            <a:off x="457200" y="767336"/>
            <a:ext cx="8435975" cy="4972050"/>
          </a:xfrm>
          <a:prstGeom prst="rect">
            <a:avLst/>
          </a:prstGeom>
          <a:noFill/>
          <a:ln w="25400">
            <a:solidFill>
              <a:schemeClr val="bg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 dirty="0" smtClean="0">
                <a:solidFill>
                  <a:srgbClr val="CC0000"/>
                </a:solidFill>
              </a:rPr>
              <a:t>   18.282  </a:t>
            </a:r>
            <a:r>
              <a:rPr lang="it-IT" sz="2200" b="1" dirty="0">
                <a:solidFill>
                  <a:srgbClr val="CC0000"/>
                </a:solidFill>
              </a:rPr>
              <a:t>Imprese</a:t>
            </a:r>
          </a:p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 dirty="0">
                <a:solidFill>
                  <a:srgbClr val="CC0000"/>
                </a:solidFill>
              </a:rPr>
              <a:t>   </a:t>
            </a:r>
            <a:r>
              <a:rPr lang="it-IT" sz="2200" b="1" dirty="0" smtClean="0">
                <a:solidFill>
                  <a:srgbClr val="CC0000"/>
                </a:solidFill>
              </a:rPr>
              <a:t>30.422 </a:t>
            </a:r>
            <a:r>
              <a:rPr lang="it-IT" sz="2200" b="1" dirty="0">
                <a:solidFill>
                  <a:srgbClr val="CC0000"/>
                </a:solidFill>
              </a:rPr>
              <a:t>Non profit</a:t>
            </a: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DD2AD5-F7FF-4646-8ABF-F89804236F65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  <p:sp>
        <p:nvSpPr>
          <p:cNvPr id="22" name="Oval 24"/>
          <p:cNvSpPr>
            <a:spLocks noChangeArrowheads="1"/>
          </p:cNvSpPr>
          <p:nvPr/>
        </p:nvSpPr>
        <p:spPr bwMode="auto">
          <a:xfrm>
            <a:off x="5991322" y="1194308"/>
            <a:ext cx="2241550" cy="104457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endParaRPr lang="it-IT" sz="1800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23" name="Picture 7" descr="footer"/>
          <p:cNvPicPr>
            <a:picLocks noChangeAspect="1" noChangeArrowheads="1"/>
          </p:cNvPicPr>
          <p:nvPr/>
        </p:nvPicPr>
        <p:blipFill>
          <a:blip r:embed="rId4"/>
          <a:srcRect t="21767" r="88206"/>
          <a:stretch>
            <a:fillRect/>
          </a:stretch>
        </p:blipFill>
        <p:spPr bwMode="auto">
          <a:xfrm>
            <a:off x="6402132" y="1424748"/>
            <a:ext cx="1410228" cy="564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36847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68313" y="188912"/>
            <a:ext cx="4535735" cy="428625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L’indagine di valutazione </a:t>
            </a:r>
            <a:r>
              <a:rPr lang="it-IT" sz="2200" b="1" dirty="0" err="1" smtClean="0">
                <a:solidFill>
                  <a:schemeClr val="bg1"/>
                </a:solidFill>
                <a:latin typeface="+mj-lt"/>
                <a:ea typeface="ＭＳ Ｐゴシック" charset="0"/>
              </a:rPr>
              <a:t>IValCIS</a:t>
            </a:r>
            <a:endParaRPr lang="it-IT" sz="2200" b="1" dirty="0">
              <a:solidFill>
                <a:schemeClr val="bg1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980728"/>
            <a:ext cx="8294687" cy="460851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tx1"/>
                </a:solidFill>
              </a:rPr>
              <a:t>Periodo di rilevazione</a:t>
            </a:r>
            <a:r>
              <a:rPr lang="it-IT" sz="1800" dirty="0" smtClean="0">
                <a:solidFill>
                  <a:schemeClr val="tx1"/>
                </a:solidFill>
              </a:rPr>
              <a:t>: dal 5 al 21 febbraio 2014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 smtClean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tx1"/>
                </a:solidFill>
              </a:rPr>
              <a:t>Rete di rilevazione</a:t>
            </a:r>
            <a:r>
              <a:rPr lang="it-IT" sz="1800" dirty="0" smtClean="0">
                <a:solidFill>
                  <a:schemeClr val="tx1"/>
                </a:solidFill>
              </a:rPr>
              <a:t>: sedi territoriali Istat [d’intesa con Unioncamere Nazionale]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 smtClean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tx1"/>
                </a:solidFill>
              </a:rPr>
              <a:t>Unità di rilevazione</a:t>
            </a:r>
            <a:r>
              <a:rPr lang="it-IT" sz="1800" dirty="0" smtClean="0">
                <a:solidFill>
                  <a:schemeClr val="tx1"/>
                </a:solidFill>
              </a:rPr>
              <a:t>: i 103 UPC costituiti sul territorio di rilevazione</a:t>
            </a:r>
            <a:endParaRPr lang="it-IT" sz="1800" dirty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 smtClean="0">
                <a:solidFill>
                  <a:schemeClr val="tx1"/>
                </a:solidFill>
              </a:rPr>
              <a:t>Metodologia</a:t>
            </a:r>
            <a:r>
              <a:rPr lang="it-IT" sz="1800" dirty="0" smtClean="0">
                <a:solidFill>
                  <a:schemeClr val="tx1"/>
                </a:solidFill>
              </a:rPr>
              <a:t>: somministrazione </a:t>
            </a:r>
            <a:r>
              <a:rPr lang="it-IT" sz="1800" dirty="0">
                <a:solidFill>
                  <a:schemeClr val="tx1"/>
                </a:solidFill>
              </a:rPr>
              <a:t>con modalità </a:t>
            </a:r>
            <a:r>
              <a:rPr lang="it-IT" sz="1800" dirty="0" smtClean="0">
                <a:solidFill>
                  <a:schemeClr val="tx1"/>
                </a:solidFill>
              </a:rPr>
              <a:t>CAWI (</a:t>
            </a:r>
            <a:r>
              <a:rPr lang="it-IT" sz="1800" dirty="0">
                <a:solidFill>
                  <a:schemeClr val="tx1"/>
                </a:solidFill>
              </a:rPr>
              <a:t>Computer </a:t>
            </a:r>
            <a:r>
              <a:rPr lang="it-IT" sz="1800" dirty="0" err="1">
                <a:solidFill>
                  <a:schemeClr val="tx1"/>
                </a:solidFill>
              </a:rPr>
              <a:t>Assisted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smtClean="0">
                <a:solidFill>
                  <a:schemeClr val="tx1"/>
                </a:solidFill>
              </a:rPr>
              <a:t>Web   </a:t>
            </a:r>
            <a:r>
              <a:rPr lang="it-IT" sz="1800" dirty="0" err="1" smtClean="0">
                <a:solidFill>
                  <a:schemeClr val="tx1"/>
                </a:solidFill>
              </a:rPr>
              <a:t>Interview</a:t>
            </a:r>
            <a:r>
              <a:rPr lang="it-IT" sz="1800" dirty="0" smtClean="0">
                <a:solidFill>
                  <a:schemeClr val="tx1"/>
                </a:solidFill>
              </a:rPr>
              <a:t>) tramite </a:t>
            </a:r>
            <a:r>
              <a:rPr lang="it-IT" sz="1800" dirty="0">
                <a:solidFill>
                  <a:schemeClr val="tx1"/>
                </a:solidFill>
              </a:rPr>
              <a:t>il software open source </a:t>
            </a:r>
            <a:r>
              <a:rPr lang="it-IT" sz="1800" dirty="0" err="1">
                <a:solidFill>
                  <a:schemeClr val="tx1"/>
                </a:solidFill>
              </a:rPr>
              <a:t>LimeSurvey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smtClean="0">
                <a:solidFill>
                  <a:schemeClr val="tx1"/>
                </a:solidFill>
              </a:rPr>
              <a:t>ai 103 UPC </a:t>
            </a:r>
            <a:r>
              <a:rPr lang="it-IT" sz="1800" dirty="0">
                <a:solidFill>
                  <a:schemeClr val="tx1"/>
                </a:solidFill>
              </a:rPr>
              <a:t>delle regioni e delle province autonome di un questionario di autovalutazione articolato in nove sezioni</a:t>
            </a:r>
            <a:r>
              <a:rPr lang="it-IT" sz="1800" dirty="0" smtClean="0">
                <a:solidFill>
                  <a:schemeClr val="tx1"/>
                </a:solidFill>
              </a:rPr>
              <a:t>;</a:t>
            </a:r>
          </a:p>
          <a:p>
            <a:pPr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tx1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b="1" dirty="0">
                <a:solidFill>
                  <a:schemeClr val="tx1"/>
                </a:solidFill>
              </a:rPr>
              <a:t>Tasso di </a:t>
            </a:r>
            <a:r>
              <a:rPr lang="it-IT" sz="1800" b="1" dirty="0" smtClean="0">
                <a:solidFill>
                  <a:schemeClr val="tx1"/>
                </a:solidFill>
              </a:rPr>
              <a:t>risposta</a:t>
            </a:r>
            <a:r>
              <a:rPr lang="it-IT" sz="1800" dirty="0" smtClean="0">
                <a:solidFill>
                  <a:schemeClr val="tx1"/>
                </a:solidFill>
              </a:rPr>
              <a:t>: </a:t>
            </a:r>
            <a:r>
              <a:rPr lang="it-IT" sz="1800" dirty="0">
                <a:solidFill>
                  <a:schemeClr val="tx1"/>
                </a:solidFill>
              </a:rPr>
              <a:t>100 per cento!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 smtClean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4100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4101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227" y="11124"/>
            <a:ext cx="945082" cy="10672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4906963" cy="428625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Oggetto </a:t>
            </a:r>
            <a:r>
              <a:rPr lang="it-IT" sz="22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dell’indagine di valutazione</a:t>
            </a: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68313" y="1052512"/>
            <a:ext cx="8280400" cy="439271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/>
          <a:lstStyle/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 </a:t>
            </a:r>
            <a:r>
              <a:rPr lang="it-IT" sz="1800" dirty="0" smtClean="0"/>
              <a:t>Giudizio </a:t>
            </a:r>
            <a:r>
              <a:rPr lang="it-IT" sz="1800" dirty="0"/>
              <a:t>degli UPC su specifici aspetti della rilevazione censuaria: </a:t>
            </a:r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/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/>
              <a:t>a) grado di soddisfazione sullo svolgimento delle operazioni censuarie;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/>
              <a:t>b) aspetti organizzativi;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/>
              <a:t>c) formazione e assistenza tecnica ricevuta;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/>
              <a:t>d) innovazioni nelle operazioni censuarie;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/>
              <a:t>e) chiarezza dei questionari di rilevazione;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/>
              <a:t>f) chiarezza ed efficacia dei materiali e strumenti di supporto </a:t>
            </a:r>
            <a:endParaRPr lang="it-IT" sz="1800" dirty="0" smtClean="0"/>
          </a:p>
          <a:p>
            <a:pPr lvl="1" algn="just" eaLnBrk="1" hangingPunct="1">
              <a:lnSpc>
                <a:spcPct val="115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r>
              <a:rPr lang="it-IT" sz="1800" dirty="0"/>
              <a:t> </a:t>
            </a:r>
            <a:r>
              <a:rPr lang="it-IT" sz="1800" dirty="0" smtClean="0"/>
              <a:t>        alla rilevazione</a:t>
            </a:r>
            <a:r>
              <a:rPr lang="it-IT" sz="1800" dirty="0"/>
              <a:t>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/>
              <a:t>g) adeguatezza di SGR;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/>
              <a:t>h) motivazioni dei tassi di restituzione per canale; </a:t>
            </a:r>
          </a:p>
          <a:p>
            <a:pPr marL="800100" lvl="1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/>
              <a:t>i) principali punti di forza e di debolezza e considerazioni </a:t>
            </a:r>
            <a:r>
              <a:rPr lang="it-IT" sz="1800" dirty="0" smtClean="0"/>
              <a:t>prospettiche.</a:t>
            </a:r>
            <a:endParaRPr lang="it-IT" sz="1800" dirty="0"/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/>
          </a:p>
          <a:p>
            <a:pPr marL="342900" indent="-342900" algn="just" eaLnBrk="1" hangingPunct="1">
              <a:lnSpc>
                <a:spcPct val="115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en-US" sz="1800" dirty="0">
              <a:solidFill>
                <a:schemeClr val="bg2"/>
              </a:solidFill>
            </a:endParaRPr>
          </a:p>
          <a:p>
            <a:pPr marL="342900" indent="-342900" eaLnBrk="1" hangingPunct="1"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algn="just" eaLnBrk="1" hangingPunct="1"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5124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125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54022"/>
            <a:ext cx="979322" cy="90434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260649"/>
            <a:ext cx="3250704" cy="501352"/>
          </a:xfrm>
          <a:prstGeom prst="rect">
            <a:avLst/>
          </a:prstGeom>
          <a:solidFill>
            <a:srgbClr val="C00000"/>
          </a:solidFill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 smtClean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chemeClr val="bg1"/>
                </a:solidFill>
                <a:latin typeface="+mj-lt"/>
                <a:ea typeface="ＭＳ Ｐゴシック" charset="0"/>
              </a:rPr>
              <a:t>   La </a:t>
            </a:r>
            <a:r>
              <a:rPr lang="it-IT" sz="2200" b="1" dirty="0">
                <a:solidFill>
                  <a:schemeClr val="bg1"/>
                </a:solidFill>
                <a:latin typeface="+mj-lt"/>
                <a:ea typeface="ＭＳ Ｐゴシック" charset="0"/>
              </a:rPr>
              <a:t>mappa degli UPC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1600" b="1" dirty="0" smtClean="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614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Immagin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161025"/>
            <a:ext cx="5372100" cy="4469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6516688" y="2133600"/>
            <a:ext cx="1655762" cy="92333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it-IT" sz="1800" dirty="0"/>
              <a:t>La </a:t>
            </a:r>
            <a:r>
              <a:rPr lang="it-IT" sz="1800" dirty="0" smtClean="0"/>
              <a:t>Campania</a:t>
            </a:r>
          </a:p>
          <a:p>
            <a:pPr>
              <a:defRPr/>
            </a:pPr>
            <a:r>
              <a:rPr lang="it-IT" sz="1800" dirty="0" smtClean="0"/>
              <a:t>appartiene </a:t>
            </a:r>
            <a:r>
              <a:rPr lang="it-IT" sz="1800" dirty="0"/>
              <a:t>al </a:t>
            </a:r>
            <a:r>
              <a:rPr lang="it-IT" sz="1800" dirty="0" smtClean="0"/>
              <a:t>terzo </a:t>
            </a:r>
            <a:r>
              <a:rPr lang="it-IT" sz="1800" dirty="0" err="1" smtClean="0"/>
              <a:t>terzile</a:t>
            </a:r>
            <a:endParaRPr lang="it-IT" sz="1800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64163" y="5826125"/>
            <a:ext cx="360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 dirty="0" smtClean="0">
                <a:solidFill>
                  <a:srgbClr val="CA0A20"/>
                </a:solidFill>
                <a:latin typeface="Courier New" pitchFamily="49" charset="0"/>
              </a:rPr>
              <a:t>Napoli - 20 Maggio 2014</a:t>
            </a:r>
            <a:endParaRPr lang="it-IT" sz="14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457200" y="762002"/>
            <a:ext cx="8867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1" dirty="0">
                <a:latin typeface="Arial" charset="0"/>
              </a:rPr>
              <a:t>Distribuzione in </a:t>
            </a:r>
            <a:r>
              <a:rPr lang="it-IT" sz="1800" b="1" dirty="0" err="1">
                <a:latin typeface="Arial" charset="0"/>
              </a:rPr>
              <a:t>terzili</a:t>
            </a:r>
            <a:r>
              <a:rPr lang="it-IT" sz="1800" b="1" dirty="0">
                <a:latin typeface="Arial" charset="0"/>
              </a:rPr>
              <a:t> per carico di unità medie per UPC (imprese e non </a:t>
            </a:r>
            <a:r>
              <a:rPr lang="it-IT" sz="1800" b="1" dirty="0" smtClean="0">
                <a:latin typeface="Arial" charset="0"/>
              </a:rPr>
              <a:t>profit)</a:t>
            </a:r>
          </a:p>
          <a:p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B2860-C484-4B91-9111-BB858B052B3F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cbcea1d2efeee882a24c8d4e26699570268a14"/>
</p:tagLst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Galassia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2170</TotalTime>
  <Words>1892</Words>
  <Application>Microsoft Office PowerPoint</Application>
  <PresentationFormat>Presentazione su schermo (4:3)</PresentationFormat>
  <Paragraphs>671</Paragraphs>
  <Slides>22</Slides>
  <Notes>22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22</vt:i4>
      </vt:variant>
    </vt:vector>
  </HeadingPairs>
  <TitlesOfParts>
    <vt:vector size="24" baseType="lpstr">
      <vt:lpstr>Presentazione vuota</vt:lpstr>
      <vt:lpstr>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Bruna Tabanella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Daniela DL. Lauriello</cp:lastModifiedBy>
  <cp:revision>234</cp:revision>
  <cp:lastPrinted>2014-05-08T11:26:17Z</cp:lastPrinted>
  <dcterms:created xsi:type="dcterms:W3CDTF">2012-09-11T12:14:20Z</dcterms:created>
  <dcterms:modified xsi:type="dcterms:W3CDTF">2014-07-09T12:25:45Z</dcterms:modified>
</cp:coreProperties>
</file>