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1" r:id="rId4"/>
    <p:sldId id="262" r:id="rId5"/>
    <p:sldId id="263" r:id="rId6"/>
    <p:sldId id="264" r:id="rId7"/>
    <p:sldId id="259" r:id="rId8"/>
    <p:sldId id="260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4" r:id="rId17"/>
    <p:sldId id="273" r:id="rId18"/>
    <p:sldId id="271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2">
          <p15:clr>
            <a:srgbClr val="A4A3A4"/>
          </p15:clr>
        </p15:guide>
        <p15:guide id="2" pos="3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42" autoAdjust="0"/>
    <p:restoredTop sz="94718" autoAdjust="0"/>
  </p:normalViewPr>
  <p:slideViewPr>
    <p:cSldViewPr>
      <p:cViewPr varScale="1">
        <p:scale>
          <a:sx n="88" d="100"/>
          <a:sy n="88" d="100"/>
        </p:scale>
        <p:origin x="1302" y="126"/>
      </p:cViewPr>
      <p:guideLst>
        <p:guide orient="horz" pos="3962"/>
        <p:guide pos="3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653764-70B1-4F5E-9CE1-D3FFA84BA9A5}" type="doc">
      <dgm:prSet loTypeId="urn:microsoft.com/office/officeart/2005/8/layout/radial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45FAD40-079A-4752-BCC4-E9F71C36FB31}">
      <dgm:prSet phldrT="[Testo]" custT="1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it-IT" sz="1800" b="1" dirty="0" smtClean="0"/>
            <a:t>Fatto</a:t>
          </a:r>
          <a:endParaRPr lang="it-IT" sz="1800" b="1" dirty="0"/>
        </a:p>
      </dgm:t>
    </dgm:pt>
    <dgm:pt modelId="{7E5FF819-0838-42FB-A70E-6578D8779574}" type="parTrans" cxnId="{1E28094B-1EFE-42B4-9919-EE66E0899B24}">
      <dgm:prSet/>
      <dgm:spPr/>
      <dgm:t>
        <a:bodyPr/>
        <a:lstStyle/>
        <a:p>
          <a:endParaRPr lang="it-IT"/>
        </a:p>
      </dgm:t>
    </dgm:pt>
    <dgm:pt modelId="{F7CB9ADD-0761-46DC-8330-8CE802A4A466}" type="sibTrans" cxnId="{1E28094B-1EFE-42B4-9919-EE66E0899B24}">
      <dgm:prSet/>
      <dgm:spPr/>
      <dgm:t>
        <a:bodyPr/>
        <a:lstStyle/>
        <a:p>
          <a:endParaRPr lang="it-IT"/>
        </a:p>
      </dgm:t>
    </dgm:pt>
    <dgm:pt modelId="{CEA21C96-994A-40AB-8A51-316010C9068A}">
      <dgm:prSet phldrT="[Testo]"/>
      <dgm:spPr/>
      <dgm:t>
        <a:bodyPr/>
        <a:lstStyle/>
        <a:p>
          <a:r>
            <a:rPr lang="it-IT" dirty="0" smtClean="0"/>
            <a:t>Chi</a:t>
          </a:r>
          <a:endParaRPr lang="it-IT" dirty="0"/>
        </a:p>
      </dgm:t>
    </dgm:pt>
    <dgm:pt modelId="{46B24CA3-F422-4581-A8BE-5B747F75401D}" type="parTrans" cxnId="{6F2B3097-C635-4BAA-A934-13F1C03C68F2}">
      <dgm:prSet/>
      <dgm:spPr/>
      <dgm:t>
        <a:bodyPr/>
        <a:lstStyle/>
        <a:p>
          <a:endParaRPr lang="it-IT"/>
        </a:p>
      </dgm:t>
    </dgm:pt>
    <dgm:pt modelId="{C9A2B181-C1EB-4908-AC15-C12A94D42B93}" type="sibTrans" cxnId="{6F2B3097-C635-4BAA-A934-13F1C03C68F2}">
      <dgm:prSet/>
      <dgm:spPr/>
      <dgm:t>
        <a:bodyPr/>
        <a:lstStyle/>
        <a:p>
          <a:endParaRPr lang="it-IT"/>
        </a:p>
      </dgm:t>
    </dgm:pt>
    <dgm:pt modelId="{9419EB4A-9452-4522-A3A1-F5CA3B029E39}">
      <dgm:prSet phldrT="[Testo]"/>
      <dgm:spPr/>
      <dgm:t>
        <a:bodyPr/>
        <a:lstStyle/>
        <a:p>
          <a:r>
            <a:rPr lang="it-IT" dirty="0" smtClean="0"/>
            <a:t>Cosa</a:t>
          </a:r>
          <a:endParaRPr lang="it-IT" dirty="0"/>
        </a:p>
      </dgm:t>
    </dgm:pt>
    <dgm:pt modelId="{F29D89AD-35E0-4828-8F83-C2EA141A7217}" type="parTrans" cxnId="{E61A609F-1403-4629-9484-F4A0F2821760}">
      <dgm:prSet/>
      <dgm:spPr/>
      <dgm:t>
        <a:bodyPr/>
        <a:lstStyle/>
        <a:p>
          <a:endParaRPr lang="it-IT"/>
        </a:p>
      </dgm:t>
    </dgm:pt>
    <dgm:pt modelId="{F11C4509-96B1-4EED-B463-864E58517A0A}" type="sibTrans" cxnId="{E61A609F-1403-4629-9484-F4A0F2821760}">
      <dgm:prSet/>
      <dgm:spPr/>
      <dgm:t>
        <a:bodyPr/>
        <a:lstStyle/>
        <a:p>
          <a:endParaRPr lang="it-IT"/>
        </a:p>
      </dgm:t>
    </dgm:pt>
    <dgm:pt modelId="{BDC887BA-9B9B-4E86-81B7-0719C84F2D83}">
      <dgm:prSet phldrT="[Testo]"/>
      <dgm:spPr/>
      <dgm:t>
        <a:bodyPr/>
        <a:lstStyle/>
        <a:p>
          <a:r>
            <a:rPr lang="it-IT" dirty="0" smtClean="0"/>
            <a:t>Quando</a:t>
          </a:r>
          <a:endParaRPr lang="it-IT" dirty="0"/>
        </a:p>
      </dgm:t>
    </dgm:pt>
    <dgm:pt modelId="{05D2FDCC-ECEC-4D07-8CD3-CB43CC717D5D}" type="parTrans" cxnId="{05C2CA60-216E-4340-BDF3-AD6CA62E0EA5}">
      <dgm:prSet/>
      <dgm:spPr/>
      <dgm:t>
        <a:bodyPr/>
        <a:lstStyle/>
        <a:p>
          <a:endParaRPr lang="it-IT"/>
        </a:p>
      </dgm:t>
    </dgm:pt>
    <dgm:pt modelId="{B94A212F-527E-415C-A5C7-A8222EA90F9B}" type="sibTrans" cxnId="{05C2CA60-216E-4340-BDF3-AD6CA62E0EA5}">
      <dgm:prSet/>
      <dgm:spPr/>
      <dgm:t>
        <a:bodyPr/>
        <a:lstStyle/>
        <a:p>
          <a:endParaRPr lang="it-IT"/>
        </a:p>
      </dgm:t>
    </dgm:pt>
    <dgm:pt modelId="{52579349-075C-4308-937B-C564FB5A4D56}">
      <dgm:prSet phldrT="[Testo]"/>
      <dgm:spPr/>
      <dgm:t>
        <a:bodyPr/>
        <a:lstStyle/>
        <a:p>
          <a:r>
            <a:rPr lang="it-IT" dirty="0" smtClean="0"/>
            <a:t>Perché</a:t>
          </a:r>
          <a:endParaRPr lang="it-IT" dirty="0"/>
        </a:p>
      </dgm:t>
    </dgm:pt>
    <dgm:pt modelId="{5B045550-15C7-4BA7-A84B-CFCDDBD7274D}" type="parTrans" cxnId="{1F1F8913-492B-4D08-9561-44ED11250E95}">
      <dgm:prSet/>
      <dgm:spPr/>
      <dgm:t>
        <a:bodyPr/>
        <a:lstStyle/>
        <a:p>
          <a:endParaRPr lang="it-IT"/>
        </a:p>
      </dgm:t>
    </dgm:pt>
    <dgm:pt modelId="{2C806AB9-8042-408E-959B-D940EBCF5B7E}" type="sibTrans" cxnId="{1F1F8913-492B-4D08-9561-44ED11250E95}">
      <dgm:prSet/>
      <dgm:spPr/>
      <dgm:t>
        <a:bodyPr/>
        <a:lstStyle/>
        <a:p>
          <a:endParaRPr lang="it-IT"/>
        </a:p>
      </dgm:t>
    </dgm:pt>
    <dgm:pt modelId="{3E5CD316-0583-4DCD-A40F-6DB0F0202B42}">
      <dgm:prSet phldrT="[Testo]"/>
      <dgm:spPr/>
      <dgm:t>
        <a:bodyPr/>
        <a:lstStyle/>
        <a:p>
          <a:r>
            <a:rPr lang="it-IT" dirty="0" smtClean="0"/>
            <a:t>Dove</a:t>
          </a:r>
          <a:endParaRPr lang="it-IT" dirty="0"/>
        </a:p>
      </dgm:t>
    </dgm:pt>
    <dgm:pt modelId="{43916395-33BD-4895-A9CF-65008D865B06}" type="parTrans" cxnId="{4E300575-D964-4810-A5CE-9FB5CD2FCB50}">
      <dgm:prSet/>
      <dgm:spPr/>
      <dgm:t>
        <a:bodyPr/>
        <a:lstStyle/>
        <a:p>
          <a:endParaRPr lang="it-IT"/>
        </a:p>
      </dgm:t>
    </dgm:pt>
    <dgm:pt modelId="{4823CC00-5E91-41EE-8AC9-8368F9FE797C}" type="sibTrans" cxnId="{4E300575-D964-4810-A5CE-9FB5CD2FCB50}">
      <dgm:prSet/>
      <dgm:spPr/>
      <dgm:t>
        <a:bodyPr/>
        <a:lstStyle/>
        <a:p>
          <a:endParaRPr lang="it-IT"/>
        </a:p>
      </dgm:t>
    </dgm:pt>
    <dgm:pt modelId="{BEF8E035-3D00-4830-A9C9-AA06D838C83B}" type="pres">
      <dgm:prSet presAssocID="{4E653764-70B1-4F5E-9CE1-D3FFA84BA9A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1AF3B4-8B05-40AF-A2F4-1976A7A3C076}" type="pres">
      <dgm:prSet presAssocID="{045FAD40-079A-4752-BCC4-E9F71C36FB31}" presName="centerShape" presStyleLbl="node0" presStyleIdx="0" presStyleCnt="1"/>
      <dgm:spPr/>
      <dgm:t>
        <a:bodyPr/>
        <a:lstStyle/>
        <a:p>
          <a:endParaRPr lang="en-US"/>
        </a:p>
      </dgm:t>
    </dgm:pt>
    <dgm:pt modelId="{07B0FC53-FE14-4FB3-8D55-A93CFB5B9DE6}" type="pres">
      <dgm:prSet presAssocID="{46B24CA3-F422-4581-A8BE-5B747F75401D}" presName="Name9" presStyleLbl="parChTrans1D2" presStyleIdx="0" presStyleCnt="5"/>
      <dgm:spPr/>
      <dgm:t>
        <a:bodyPr/>
        <a:lstStyle/>
        <a:p>
          <a:endParaRPr lang="en-US"/>
        </a:p>
      </dgm:t>
    </dgm:pt>
    <dgm:pt modelId="{6EBCA151-3A5D-4CDF-BE39-681A8F022403}" type="pres">
      <dgm:prSet presAssocID="{46B24CA3-F422-4581-A8BE-5B747F75401D}" presName="connTx" presStyleLbl="parChTrans1D2" presStyleIdx="0" presStyleCnt="5"/>
      <dgm:spPr/>
      <dgm:t>
        <a:bodyPr/>
        <a:lstStyle/>
        <a:p>
          <a:endParaRPr lang="en-US"/>
        </a:p>
      </dgm:t>
    </dgm:pt>
    <dgm:pt modelId="{881D357D-4622-4668-8DBA-63D380ACEC5D}" type="pres">
      <dgm:prSet presAssocID="{CEA21C96-994A-40AB-8A51-316010C9068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B1BDF1-6550-440A-B353-609FB8F3378D}" type="pres">
      <dgm:prSet presAssocID="{F29D89AD-35E0-4828-8F83-C2EA141A7217}" presName="Name9" presStyleLbl="parChTrans1D2" presStyleIdx="1" presStyleCnt="5"/>
      <dgm:spPr/>
      <dgm:t>
        <a:bodyPr/>
        <a:lstStyle/>
        <a:p>
          <a:endParaRPr lang="en-US"/>
        </a:p>
      </dgm:t>
    </dgm:pt>
    <dgm:pt modelId="{75465253-F82D-4CC8-AEE8-CA78F02E4E5F}" type="pres">
      <dgm:prSet presAssocID="{F29D89AD-35E0-4828-8F83-C2EA141A7217}" presName="connTx" presStyleLbl="parChTrans1D2" presStyleIdx="1" presStyleCnt="5"/>
      <dgm:spPr/>
      <dgm:t>
        <a:bodyPr/>
        <a:lstStyle/>
        <a:p>
          <a:endParaRPr lang="en-US"/>
        </a:p>
      </dgm:t>
    </dgm:pt>
    <dgm:pt modelId="{63406DBF-30E4-49C8-82CB-5D6832CE2A32}" type="pres">
      <dgm:prSet presAssocID="{9419EB4A-9452-4522-A3A1-F5CA3B029E3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7DD90B-7DBD-4E66-904A-61D7BE55293F}" type="pres">
      <dgm:prSet presAssocID="{05D2FDCC-ECEC-4D07-8CD3-CB43CC717D5D}" presName="Name9" presStyleLbl="parChTrans1D2" presStyleIdx="2" presStyleCnt="5"/>
      <dgm:spPr/>
      <dgm:t>
        <a:bodyPr/>
        <a:lstStyle/>
        <a:p>
          <a:endParaRPr lang="en-US"/>
        </a:p>
      </dgm:t>
    </dgm:pt>
    <dgm:pt modelId="{A789ACB2-E9EE-4A0F-AAB9-92D3B24167A0}" type="pres">
      <dgm:prSet presAssocID="{05D2FDCC-ECEC-4D07-8CD3-CB43CC717D5D}" presName="connTx" presStyleLbl="parChTrans1D2" presStyleIdx="2" presStyleCnt="5"/>
      <dgm:spPr/>
      <dgm:t>
        <a:bodyPr/>
        <a:lstStyle/>
        <a:p>
          <a:endParaRPr lang="en-US"/>
        </a:p>
      </dgm:t>
    </dgm:pt>
    <dgm:pt modelId="{E364653B-28E3-4EEF-838D-96213F8035D4}" type="pres">
      <dgm:prSet presAssocID="{BDC887BA-9B9B-4E86-81B7-0719C84F2D83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8BA4F1-B42E-4B94-BABA-3F3A0FFAD08B}" type="pres">
      <dgm:prSet presAssocID="{5B045550-15C7-4BA7-A84B-CFCDDBD7274D}" presName="Name9" presStyleLbl="parChTrans1D2" presStyleIdx="3" presStyleCnt="5"/>
      <dgm:spPr/>
      <dgm:t>
        <a:bodyPr/>
        <a:lstStyle/>
        <a:p>
          <a:endParaRPr lang="en-US"/>
        </a:p>
      </dgm:t>
    </dgm:pt>
    <dgm:pt modelId="{F2949E66-FEF4-4AE9-A2F3-B5141CC5C122}" type="pres">
      <dgm:prSet presAssocID="{5B045550-15C7-4BA7-A84B-CFCDDBD7274D}" presName="connTx" presStyleLbl="parChTrans1D2" presStyleIdx="3" presStyleCnt="5"/>
      <dgm:spPr/>
      <dgm:t>
        <a:bodyPr/>
        <a:lstStyle/>
        <a:p>
          <a:endParaRPr lang="en-US"/>
        </a:p>
      </dgm:t>
    </dgm:pt>
    <dgm:pt modelId="{0C6A07E2-38D0-4ABF-A1DA-C5B733FEF55C}" type="pres">
      <dgm:prSet presAssocID="{52579349-075C-4308-937B-C564FB5A4D5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EDE0060-EBF1-4ED2-BFCB-C3A32EC00581}" type="pres">
      <dgm:prSet presAssocID="{43916395-33BD-4895-A9CF-65008D865B06}" presName="Name9" presStyleLbl="parChTrans1D2" presStyleIdx="4" presStyleCnt="5"/>
      <dgm:spPr/>
      <dgm:t>
        <a:bodyPr/>
        <a:lstStyle/>
        <a:p>
          <a:endParaRPr lang="en-US"/>
        </a:p>
      </dgm:t>
    </dgm:pt>
    <dgm:pt modelId="{4548591C-9442-44B0-9A32-8BC0A798E912}" type="pres">
      <dgm:prSet presAssocID="{43916395-33BD-4895-A9CF-65008D865B06}" presName="connTx" presStyleLbl="parChTrans1D2" presStyleIdx="4" presStyleCnt="5"/>
      <dgm:spPr/>
      <dgm:t>
        <a:bodyPr/>
        <a:lstStyle/>
        <a:p>
          <a:endParaRPr lang="en-US"/>
        </a:p>
      </dgm:t>
    </dgm:pt>
    <dgm:pt modelId="{2104D3D0-E35E-4B8F-AE32-295F0145B5F0}" type="pres">
      <dgm:prSet presAssocID="{3E5CD316-0583-4DCD-A40F-6DB0F0202B4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61A609F-1403-4629-9484-F4A0F2821760}" srcId="{045FAD40-079A-4752-BCC4-E9F71C36FB31}" destId="{9419EB4A-9452-4522-A3A1-F5CA3B029E39}" srcOrd="1" destOrd="0" parTransId="{F29D89AD-35E0-4828-8F83-C2EA141A7217}" sibTransId="{F11C4509-96B1-4EED-B463-864E58517A0A}"/>
    <dgm:cxn modelId="{F0B0471F-022F-4172-8643-17AD37F947DA}" type="presOf" srcId="{05D2FDCC-ECEC-4D07-8CD3-CB43CC717D5D}" destId="{A789ACB2-E9EE-4A0F-AAB9-92D3B24167A0}" srcOrd="1" destOrd="0" presId="urn:microsoft.com/office/officeart/2005/8/layout/radial1"/>
    <dgm:cxn modelId="{4E300575-D964-4810-A5CE-9FB5CD2FCB50}" srcId="{045FAD40-079A-4752-BCC4-E9F71C36FB31}" destId="{3E5CD316-0583-4DCD-A40F-6DB0F0202B42}" srcOrd="4" destOrd="0" parTransId="{43916395-33BD-4895-A9CF-65008D865B06}" sibTransId="{4823CC00-5E91-41EE-8AC9-8368F9FE797C}"/>
    <dgm:cxn modelId="{38A9EE82-19A5-4753-BB21-AF9C71509E5E}" type="presOf" srcId="{46B24CA3-F422-4581-A8BE-5B747F75401D}" destId="{6EBCA151-3A5D-4CDF-BE39-681A8F022403}" srcOrd="1" destOrd="0" presId="urn:microsoft.com/office/officeart/2005/8/layout/radial1"/>
    <dgm:cxn modelId="{C543B3E8-3415-49FE-9E8A-CA59FD53CF4B}" type="presOf" srcId="{43916395-33BD-4895-A9CF-65008D865B06}" destId="{9EDE0060-EBF1-4ED2-BFCB-C3A32EC00581}" srcOrd="0" destOrd="0" presId="urn:microsoft.com/office/officeart/2005/8/layout/radial1"/>
    <dgm:cxn modelId="{A1951681-72CE-4BF8-970B-6A657B15DD54}" type="presOf" srcId="{43916395-33BD-4895-A9CF-65008D865B06}" destId="{4548591C-9442-44B0-9A32-8BC0A798E912}" srcOrd="1" destOrd="0" presId="urn:microsoft.com/office/officeart/2005/8/layout/radial1"/>
    <dgm:cxn modelId="{6F2B3097-C635-4BAA-A934-13F1C03C68F2}" srcId="{045FAD40-079A-4752-BCC4-E9F71C36FB31}" destId="{CEA21C96-994A-40AB-8A51-316010C9068A}" srcOrd="0" destOrd="0" parTransId="{46B24CA3-F422-4581-A8BE-5B747F75401D}" sibTransId="{C9A2B181-C1EB-4908-AC15-C12A94D42B93}"/>
    <dgm:cxn modelId="{D5E9D37D-96AE-4F17-83D3-C76D89302344}" type="presOf" srcId="{045FAD40-079A-4752-BCC4-E9F71C36FB31}" destId="{011AF3B4-8B05-40AF-A2F4-1976A7A3C076}" srcOrd="0" destOrd="0" presId="urn:microsoft.com/office/officeart/2005/8/layout/radial1"/>
    <dgm:cxn modelId="{1F1F8913-492B-4D08-9561-44ED11250E95}" srcId="{045FAD40-079A-4752-BCC4-E9F71C36FB31}" destId="{52579349-075C-4308-937B-C564FB5A4D56}" srcOrd="3" destOrd="0" parTransId="{5B045550-15C7-4BA7-A84B-CFCDDBD7274D}" sibTransId="{2C806AB9-8042-408E-959B-D940EBCF5B7E}"/>
    <dgm:cxn modelId="{314C5D1F-A82E-44F8-B30F-8636BF2A7AD9}" type="presOf" srcId="{CEA21C96-994A-40AB-8A51-316010C9068A}" destId="{881D357D-4622-4668-8DBA-63D380ACEC5D}" srcOrd="0" destOrd="0" presId="urn:microsoft.com/office/officeart/2005/8/layout/radial1"/>
    <dgm:cxn modelId="{B4F9393B-36B3-493F-9C87-BD61C24339F1}" type="presOf" srcId="{5B045550-15C7-4BA7-A84B-CFCDDBD7274D}" destId="{048BA4F1-B42E-4B94-BABA-3F3A0FFAD08B}" srcOrd="0" destOrd="0" presId="urn:microsoft.com/office/officeart/2005/8/layout/radial1"/>
    <dgm:cxn modelId="{05C2CA60-216E-4340-BDF3-AD6CA62E0EA5}" srcId="{045FAD40-079A-4752-BCC4-E9F71C36FB31}" destId="{BDC887BA-9B9B-4E86-81B7-0719C84F2D83}" srcOrd="2" destOrd="0" parTransId="{05D2FDCC-ECEC-4D07-8CD3-CB43CC717D5D}" sibTransId="{B94A212F-527E-415C-A5C7-A8222EA90F9B}"/>
    <dgm:cxn modelId="{E77707E5-F6B2-4D67-A484-E5BA588BD1B4}" type="presOf" srcId="{4E653764-70B1-4F5E-9CE1-D3FFA84BA9A5}" destId="{BEF8E035-3D00-4830-A9C9-AA06D838C83B}" srcOrd="0" destOrd="0" presId="urn:microsoft.com/office/officeart/2005/8/layout/radial1"/>
    <dgm:cxn modelId="{3C7101CD-63B5-4520-9C4C-DCD77A96A30B}" type="presOf" srcId="{BDC887BA-9B9B-4E86-81B7-0719C84F2D83}" destId="{E364653B-28E3-4EEF-838D-96213F8035D4}" srcOrd="0" destOrd="0" presId="urn:microsoft.com/office/officeart/2005/8/layout/radial1"/>
    <dgm:cxn modelId="{CDC2CDA6-6215-4805-AC0F-018F1E5CCB9B}" type="presOf" srcId="{9419EB4A-9452-4522-A3A1-F5CA3B029E39}" destId="{63406DBF-30E4-49C8-82CB-5D6832CE2A32}" srcOrd="0" destOrd="0" presId="urn:microsoft.com/office/officeart/2005/8/layout/radial1"/>
    <dgm:cxn modelId="{1E28094B-1EFE-42B4-9919-EE66E0899B24}" srcId="{4E653764-70B1-4F5E-9CE1-D3FFA84BA9A5}" destId="{045FAD40-079A-4752-BCC4-E9F71C36FB31}" srcOrd="0" destOrd="0" parTransId="{7E5FF819-0838-42FB-A70E-6578D8779574}" sibTransId="{F7CB9ADD-0761-46DC-8330-8CE802A4A466}"/>
    <dgm:cxn modelId="{DDF04929-189C-4B52-B8B1-C1B92AB951C5}" type="presOf" srcId="{5B045550-15C7-4BA7-A84B-CFCDDBD7274D}" destId="{F2949E66-FEF4-4AE9-A2F3-B5141CC5C122}" srcOrd="1" destOrd="0" presId="urn:microsoft.com/office/officeart/2005/8/layout/radial1"/>
    <dgm:cxn modelId="{C6CBFAA0-53E5-4044-A9EC-3ADBC5797914}" type="presOf" srcId="{F29D89AD-35E0-4828-8F83-C2EA141A7217}" destId="{11B1BDF1-6550-440A-B353-609FB8F3378D}" srcOrd="0" destOrd="0" presId="urn:microsoft.com/office/officeart/2005/8/layout/radial1"/>
    <dgm:cxn modelId="{33FDFB6B-4FEA-4EE4-9D3D-FF2257D38CB1}" type="presOf" srcId="{52579349-075C-4308-937B-C564FB5A4D56}" destId="{0C6A07E2-38D0-4ABF-A1DA-C5B733FEF55C}" srcOrd="0" destOrd="0" presId="urn:microsoft.com/office/officeart/2005/8/layout/radial1"/>
    <dgm:cxn modelId="{8F3061C3-5E2E-4A1D-A525-48C8003A004F}" type="presOf" srcId="{05D2FDCC-ECEC-4D07-8CD3-CB43CC717D5D}" destId="{117DD90B-7DBD-4E66-904A-61D7BE55293F}" srcOrd="0" destOrd="0" presId="urn:microsoft.com/office/officeart/2005/8/layout/radial1"/>
    <dgm:cxn modelId="{8AF4672E-630F-45A8-9253-2CC8BED53235}" type="presOf" srcId="{46B24CA3-F422-4581-A8BE-5B747F75401D}" destId="{07B0FC53-FE14-4FB3-8D55-A93CFB5B9DE6}" srcOrd="0" destOrd="0" presId="urn:microsoft.com/office/officeart/2005/8/layout/radial1"/>
    <dgm:cxn modelId="{CE27882C-E891-49C0-936D-4BB8D4503BF9}" type="presOf" srcId="{F29D89AD-35E0-4828-8F83-C2EA141A7217}" destId="{75465253-F82D-4CC8-AEE8-CA78F02E4E5F}" srcOrd="1" destOrd="0" presId="urn:microsoft.com/office/officeart/2005/8/layout/radial1"/>
    <dgm:cxn modelId="{C36444FF-848C-4209-ADC7-F1F49A3D6E37}" type="presOf" srcId="{3E5CD316-0583-4DCD-A40F-6DB0F0202B42}" destId="{2104D3D0-E35E-4B8F-AE32-295F0145B5F0}" srcOrd="0" destOrd="0" presId="urn:microsoft.com/office/officeart/2005/8/layout/radial1"/>
    <dgm:cxn modelId="{57338269-210B-4FFE-BA2D-08AF453CAAFA}" type="presParOf" srcId="{BEF8E035-3D00-4830-A9C9-AA06D838C83B}" destId="{011AF3B4-8B05-40AF-A2F4-1976A7A3C076}" srcOrd="0" destOrd="0" presId="urn:microsoft.com/office/officeart/2005/8/layout/radial1"/>
    <dgm:cxn modelId="{E373F53C-A8E2-4D8C-9122-AB01B006DF01}" type="presParOf" srcId="{BEF8E035-3D00-4830-A9C9-AA06D838C83B}" destId="{07B0FC53-FE14-4FB3-8D55-A93CFB5B9DE6}" srcOrd="1" destOrd="0" presId="urn:microsoft.com/office/officeart/2005/8/layout/radial1"/>
    <dgm:cxn modelId="{A48BBA96-5787-4BE5-89FB-523AA5D62883}" type="presParOf" srcId="{07B0FC53-FE14-4FB3-8D55-A93CFB5B9DE6}" destId="{6EBCA151-3A5D-4CDF-BE39-681A8F022403}" srcOrd="0" destOrd="0" presId="urn:microsoft.com/office/officeart/2005/8/layout/radial1"/>
    <dgm:cxn modelId="{4582B13C-BFC2-4EB5-B401-1CF3B1B91BC3}" type="presParOf" srcId="{BEF8E035-3D00-4830-A9C9-AA06D838C83B}" destId="{881D357D-4622-4668-8DBA-63D380ACEC5D}" srcOrd="2" destOrd="0" presId="urn:microsoft.com/office/officeart/2005/8/layout/radial1"/>
    <dgm:cxn modelId="{F6153534-1C48-4D53-96DF-D11D5F351AD9}" type="presParOf" srcId="{BEF8E035-3D00-4830-A9C9-AA06D838C83B}" destId="{11B1BDF1-6550-440A-B353-609FB8F3378D}" srcOrd="3" destOrd="0" presId="urn:microsoft.com/office/officeart/2005/8/layout/radial1"/>
    <dgm:cxn modelId="{089B6316-7EB5-4C4F-89B7-E46D654BCBAF}" type="presParOf" srcId="{11B1BDF1-6550-440A-B353-609FB8F3378D}" destId="{75465253-F82D-4CC8-AEE8-CA78F02E4E5F}" srcOrd="0" destOrd="0" presId="urn:microsoft.com/office/officeart/2005/8/layout/radial1"/>
    <dgm:cxn modelId="{317B188B-4A20-44C9-B28B-ED30F87E6DA1}" type="presParOf" srcId="{BEF8E035-3D00-4830-A9C9-AA06D838C83B}" destId="{63406DBF-30E4-49C8-82CB-5D6832CE2A32}" srcOrd="4" destOrd="0" presId="urn:microsoft.com/office/officeart/2005/8/layout/radial1"/>
    <dgm:cxn modelId="{794D0DBC-678A-41A3-A9BA-845003B56C9D}" type="presParOf" srcId="{BEF8E035-3D00-4830-A9C9-AA06D838C83B}" destId="{117DD90B-7DBD-4E66-904A-61D7BE55293F}" srcOrd="5" destOrd="0" presId="urn:microsoft.com/office/officeart/2005/8/layout/radial1"/>
    <dgm:cxn modelId="{5894A53F-B674-4042-A9E3-3F71AA5A4FA2}" type="presParOf" srcId="{117DD90B-7DBD-4E66-904A-61D7BE55293F}" destId="{A789ACB2-E9EE-4A0F-AAB9-92D3B24167A0}" srcOrd="0" destOrd="0" presId="urn:microsoft.com/office/officeart/2005/8/layout/radial1"/>
    <dgm:cxn modelId="{7F100F28-CF16-4AC8-8E91-F5A2235EA5D1}" type="presParOf" srcId="{BEF8E035-3D00-4830-A9C9-AA06D838C83B}" destId="{E364653B-28E3-4EEF-838D-96213F8035D4}" srcOrd="6" destOrd="0" presId="urn:microsoft.com/office/officeart/2005/8/layout/radial1"/>
    <dgm:cxn modelId="{9AC95B20-D608-4DCE-B7E8-FFBDEEF88A9C}" type="presParOf" srcId="{BEF8E035-3D00-4830-A9C9-AA06D838C83B}" destId="{048BA4F1-B42E-4B94-BABA-3F3A0FFAD08B}" srcOrd="7" destOrd="0" presId="urn:microsoft.com/office/officeart/2005/8/layout/radial1"/>
    <dgm:cxn modelId="{CA00DC7E-DE78-4275-8B51-46EAF6555889}" type="presParOf" srcId="{048BA4F1-B42E-4B94-BABA-3F3A0FFAD08B}" destId="{F2949E66-FEF4-4AE9-A2F3-B5141CC5C122}" srcOrd="0" destOrd="0" presId="urn:microsoft.com/office/officeart/2005/8/layout/radial1"/>
    <dgm:cxn modelId="{6E1449E8-F424-4C5C-BCA0-D4685FE0C834}" type="presParOf" srcId="{BEF8E035-3D00-4830-A9C9-AA06D838C83B}" destId="{0C6A07E2-38D0-4ABF-A1DA-C5B733FEF55C}" srcOrd="8" destOrd="0" presId="urn:microsoft.com/office/officeart/2005/8/layout/radial1"/>
    <dgm:cxn modelId="{5045B519-BDC0-4F31-92EB-5668A0E6063D}" type="presParOf" srcId="{BEF8E035-3D00-4830-A9C9-AA06D838C83B}" destId="{9EDE0060-EBF1-4ED2-BFCB-C3A32EC00581}" srcOrd="9" destOrd="0" presId="urn:microsoft.com/office/officeart/2005/8/layout/radial1"/>
    <dgm:cxn modelId="{19360A0C-C767-4C9C-9A7A-C3DD7D4A3B39}" type="presParOf" srcId="{9EDE0060-EBF1-4ED2-BFCB-C3A32EC00581}" destId="{4548591C-9442-44B0-9A32-8BC0A798E912}" srcOrd="0" destOrd="0" presId="urn:microsoft.com/office/officeart/2005/8/layout/radial1"/>
    <dgm:cxn modelId="{82BF2ACB-6E1C-4CDC-A853-C8F74FCADD97}" type="presParOf" srcId="{BEF8E035-3D00-4830-A9C9-AA06D838C83B}" destId="{2104D3D0-E35E-4B8F-AE32-295F0145B5F0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1AF3B4-8B05-40AF-A2F4-1976A7A3C076}">
      <dsp:nvSpPr>
        <dsp:cNvPr id="0" name=""/>
        <dsp:cNvSpPr/>
      </dsp:nvSpPr>
      <dsp:spPr>
        <a:xfrm>
          <a:off x="1510734" y="1501558"/>
          <a:ext cx="1141526" cy="1141526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b="1" kern="1200" dirty="0" smtClean="0"/>
            <a:t>Fatto</a:t>
          </a:r>
          <a:endParaRPr lang="it-IT" sz="1800" b="1" kern="1200" dirty="0"/>
        </a:p>
      </dsp:txBody>
      <dsp:txXfrm>
        <a:off x="1677907" y="1668731"/>
        <a:ext cx="807180" cy="807180"/>
      </dsp:txXfrm>
    </dsp:sp>
    <dsp:sp modelId="{07B0FC53-FE14-4FB3-8D55-A93CFB5B9DE6}">
      <dsp:nvSpPr>
        <dsp:cNvPr id="0" name=""/>
        <dsp:cNvSpPr/>
      </dsp:nvSpPr>
      <dsp:spPr>
        <a:xfrm rot="16200000">
          <a:off x="1908887" y="1304269"/>
          <a:ext cx="345220" cy="49357"/>
        </a:xfrm>
        <a:custGeom>
          <a:avLst/>
          <a:gdLst/>
          <a:ahLst/>
          <a:cxnLst/>
          <a:rect l="0" t="0" r="0" b="0"/>
          <a:pathLst>
            <a:path>
              <a:moveTo>
                <a:pt x="0" y="24678"/>
              </a:moveTo>
              <a:lnTo>
                <a:pt x="345220" y="2467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072866" y="1320317"/>
        <a:ext cx="17261" cy="17261"/>
      </dsp:txXfrm>
    </dsp:sp>
    <dsp:sp modelId="{881D357D-4622-4668-8DBA-63D380ACEC5D}">
      <dsp:nvSpPr>
        <dsp:cNvPr id="0" name=""/>
        <dsp:cNvSpPr/>
      </dsp:nvSpPr>
      <dsp:spPr>
        <a:xfrm>
          <a:off x="1510734" y="14810"/>
          <a:ext cx="1141526" cy="114152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Chi</a:t>
          </a:r>
          <a:endParaRPr lang="it-IT" sz="1800" kern="1200" dirty="0"/>
        </a:p>
      </dsp:txBody>
      <dsp:txXfrm>
        <a:off x="1677907" y="181983"/>
        <a:ext cx="807180" cy="807180"/>
      </dsp:txXfrm>
    </dsp:sp>
    <dsp:sp modelId="{11B1BDF1-6550-440A-B353-609FB8F3378D}">
      <dsp:nvSpPr>
        <dsp:cNvPr id="0" name=""/>
        <dsp:cNvSpPr/>
      </dsp:nvSpPr>
      <dsp:spPr>
        <a:xfrm rot="20520000">
          <a:off x="2615877" y="1817927"/>
          <a:ext cx="345220" cy="49357"/>
        </a:xfrm>
        <a:custGeom>
          <a:avLst/>
          <a:gdLst/>
          <a:ahLst/>
          <a:cxnLst/>
          <a:rect l="0" t="0" r="0" b="0"/>
          <a:pathLst>
            <a:path>
              <a:moveTo>
                <a:pt x="0" y="24678"/>
              </a:moveTo>
              <a:lnTo>
                <a:pt x="345220" y="2467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779857" y="1833976"/>
        <a:ext cx="17261" cy="17261"/>
      </dsp:txXfrm>
    </dsp:sp>
    <dsp:sp modelId="{63406DBF-30E4-49C8-82CB-5D6832CE2A32}">
      <dsp:nvSpPr>
        <dsp:cNvPr id="0" name=""/>
        <dsp:cNvSpPr/>
      </dsp:nvSpPr>
      <dsp:spPr>
        <a:xfrm>
          <a:off x="2924715" y="1042128"/>
          <a:ext cx="1141526" cy="114152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Cosa</a:t>
          </a:r>
          <a:endParaRPr lang="it-IT" sz="1800" kern="1200" dirty="0"/>
        </a:p>
      </dsp:txBody>
      <dsp:txXfrm>
        <a:off x="3091888" y="1209301"/>
        <a:ext cx="807180" cy="807180"/>
      </dsp:txXfrm>
    </dsp:sp>
    <dsp:sp modelId="{117DD90B-7DBD-4E66-904A-61D7BE55293F}">
      <dsp:nvSpPr>
        <dsp:cNvPr id="0" name=""/>
        <dsp:cNvSpPr/>
      </dsp:nvSpPr>
      <dsp:spPr>
        <a:xfrm rot="3240000">
          <a:off x="2345831" y="2649045"/>
          <a:ext cx="345220" cy="49357"/>
        </a:xfrm>
        <a:custGeom>
          <a:avLst/>
          <a:gdLst/>
          <a:ahLst/>
          <a:cxnLst/>
          <a:rect l="0" t="0" r="0" b="0"/>
          <a:pathLst>
            <a:path>
              <a:moveTo>
                <a:pt x="0" y="24678"/>
              </a:moveTo>
              <a:lnTo>
                <a:pt x="345220" y="2467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2509811" y="2665093"/>
        <a:ext cx="17261" cy="17261"/>
      </dsp:txXfrm>
    </dsp:sp>
    <dsp:sp modelId="{E364653B-28E3-4EEF-838D-96213F8035D4}">
      <dsp:nvSpPr>
        <dsp:cNvPr id="0" name=""/>
        <dsp:cNvSpPr/>
      </dsp:nvSpPr>
      <dsp:spPr>
        <a:xfrm>
          <a:off x="2384622" y="2704362"/>
          <a:ext cx="1141526" cy="114152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Quando</a:t>
          </a:r>
          <a:endParaRPr lang="it-IT" sz="1800" kern="1200" dirty="0"/>
        </a:p>
      </dsp:txBody>
      <dsp:txXfrm>
        <a:off x="2551795" y="2871535"/>
        <a:ext cx="807180" cy="807180"/>
      </dsp:txXfrm>
    </dsp:sp>
    <dsp:sp modelId="{048BA4F1-B42E-4B94-BABA-3F3A0FFAD08B}">
      <dsp:nvSpPr>
        <dsp:cNvPr id="0" name=""/>
        <dsp:cNvSpPr/>
      </dsp:nvSpPr>
      <dsp:spPr>
        <a:xfrm rot="7560000">
          <a:off x="1471942" y="2649045"/>
          <a:ext cx="345220" cy="49357"/>
        </a:xfrm>
        <a:custGeom>
          <a:avLst/>
          <a:gdLst/>
          <a:ahLst/>
          <a:cxnLst/>
          <a:rect l="0" t="0" r="0" b="0"/>
          <a:pathLst>
            <a:path>
              <a:moveTo>
                <a:pt x="0" y="24678"/>
              </a:moveTo>
              <a:lnTo>
                <a:pt x="345220" y="2467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0800000">
        <a:off x="1635922" y="2665093"/>
        <a:ext cx="17261" cy="17261"/>
      </dsp:txXfrm>
    </dsp:sp>
    <dsp:sp modelId="{0C6A07E2-38D0-4ABF-A1DA-C5B733FEF55C}">
      <dsp:nvSpPr>
        <dsp:cNvPr id="0" name=""/>
        <dsp:cNvSpPr/>
      </dsp:nvSpPr>
      <dsp:spPr>
        <a:xfrm>
          <a:off x="636845" y="2704362"/>
          <a:ext cx="1141526" cy="114152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Perché</a:t>
          </a:r>
          <a:endParaRPr lang="it-IT" sz="1800" kern="1200" dirty="0"/>
        </a:p>
      </dsp:txBody>
      <dsp:txXfrm>
        <a:off x="804018" y="2871535"/>
        <a:ext cx="807180" cy="807180"/>
      </dsp:txXfrm>
    </dsp:sp>
    <dsp:sp modelId="{9EDE0060-EBF1-4ED2-BFCB-C3A32EC00581}">
      <dsp:nvSpPr>
        <dsp:cNvPr id="0" name=""/>
        <dsp:cNvSpPr/>
      </dsp:nvSpPr>
      <dsp:spPr>
        <a:xfrm rot="11880000">
          <a:off x="1201896" y="1817927"/>
          <a:ext cx="345220" cy="49357"/>
        </a:xfrm>
        <a:custGeom>
          <a:avLst/>
          <a:gdLst/>
          <a:ahLst/>
          <a:cxnLst/>
          <a:rect l="0" t="0" r="0" b="0"/>
          <a:pathLst>
            <a:path>
              <a:moveTo>
                <a:pt x="0" y="24678"/>
              </a:moveTo>
              <a:lnTo>
                <a:pt x="345220" y="2467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 rot="10800000">
        <a:off x="1365876" y="1833976"/>
        <a:ext cx="17261" cy="17261"/>
      </dsp:txXfrm>
    </dsp:sp>
    <dsp:sp modelId="{2104D3D0-E35E-4B8F-AE32-295F0145B5F0}">
      <dsp:nvSpPr>
        <dsp:cNvPr id="0" name=""/>
        <dsp:cNvSpPr/>
      </dsp:nvSpPr>
      <dsp:spPr>
        <a:xfrm>
          <a:off x="96752" y="1042128"/>
          <a:ext cx="1141526" cy="114152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Dove</a:t>
          </a:r>
          <a:endParaRPr lang="it-IT" sz="1800" kern="1200" dirty="0"/>
        </a:p>
      </dsp:txBody>
      <dsp:txXfrm>
        <a:off x="263925" y="1209301"/>
        <a:ext cx="807180" cy="8071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95536" y="4509121"/>
            <a:ext cx="8489032" cy="72008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6424" y="5272833"/>
            <a:ext cx="8488144" cy="892471"/>
          </a:xfrm>
        </p:spPr>
        <p:txBody>
          <a:bodyPr>
            <a:no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pic>
        <p:nvPicPr>
          <p:cNvPr id="11" name="Immagine 10" descr="logo_4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-2118410"/>
            <a:ext cx="9144001" cy="6555535"/>
          </a:xfrm>
          <a:prstGeom prst="rect">
            <a:avLst/>
          </a:prstGeom>
        </p:spPr>
      </p:pic>
      <p:cxnSp>
        <p:nvCxnSpPr>
          <p:cNvPr id="12" name="Connettore 1 11"/>
          <p:cNvCxnSpPr/>
          <p:nvPr userDrawn="1"/>
        </p:nvCxnSpPr>
        <p:spPr>
          <a:xfrm>
            <a:off x="0" y="4437112"/>
            <a:ext cx="928903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4136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732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861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6166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-108520" y="-22929"/>
            <a:ext cx="9275142" cy="8976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8" name="Immagine 7" descr="shutterstock_95143126_2.jpg"/>
          <p:cNvPicPr>
            <a:picLocks noChangeAspect="1"/>
          </p:cNvPicPr>
          <p:nvPr userDrawn="1"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10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31294" y="-317543"/>
            <a:ext cx="5335341" cy="3585290"/>
          </a:xfrm>
          <a:prstGeom prst="rect">
            <a:avLst/>
          </a:prstGeom>
          <a:noFill/>
          <a:ln>
            <a:noFill/>
          </a:ln>
          <a:effectLst>
            <a:glow>
              <a:schemeClr val="accent1"/>
            </a:glow>
            <a:outerShdw dist="50800" dir="5400000" sx="1000" sy="1000" algn="ctr" rotWithShape="0">
              <a:srgbClr val="000000"/>
            </a:outerShdw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18398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0002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7161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070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473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422689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86842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29600" cy="460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7" name="Titolo 1"/>
          <p:cNvSpPr txBox="1">
            <a:spLocks/>
          </p:cNvSpPr>
          <p:nvPr userDrawn="1"/>
        </p:nvSpPr>
        <p:spPr>
          <a:xfrm>
            <a:off x="539552" y="6093296"/>
            <a:ext cx="1512540" cy="2160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1000" dirty="0" smtClean="0">
                <a:solidFill>
                  <a:srgbClr val="595959"/>
                </a:solidFill>
              </a:rPr>
              <a:t>Roma, 19.12.2013</a:t>
            </a:r>
            <a:endParaRPr lang="it-IT" sz="1000" dirty="0">
              <a:solidFill>
                <a:srgbClr val="595959"/>
              </a:solidFill>
            </a:endParaRPr>
          </a:p>
        </p:txBody>
      </p:sp>
      <p:pic>
        <p:nvPicPr>
          <p:cNvPr id="8" name="Immagine 7" descr="marchio 1.eps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34529" y="6021288"/>
            <a:ext cx="998284" cy="520700"/>
          </a:xfrm>
          <a:prstGeom prst="rect">
            <a:avLst/>
          </a:prstGeom>
        </p:spPr>
      </p:pic>
      <p:pic>
        <p:nvPicPr>
          <p:cNvPr id="9" name="Immagine 8" descr="logoAref.eps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4283968" y="5974487"/>
            <a:ext cx="951087" cy="550857"/>
          </a:xfrm>
          <a:prstGeom prst="rect">
            <a:avLst/>
          </a:prstGeom>
        </p:spPr>
      </p:pic>
      <p:sp>
        <p:nvSpPr>
          <p:cNvPr id="10" name="Titolo 1"/>
          <p:cNvSpPr txBox="1">
            <a:spLocks/>
          </p:cNvSpPr>
          <p:nvPr userDrawn="1"/>
        </p:nvSpPr>
        <p:spPr>
          <a:xfrm>
            <a:off x="1259632" y="0"/>
            <a:ext cx="7884368" cy="83671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smtClean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Titolo 1"/>
          <p:cNvSpPr txBox="1">
            <a:spLocks/>
          </p:cNvSpPr>
          <p:nvPr userDrawn="1"/>
        </p:nvSpPr>
        <p:spPr>
          <a:xfrm>
            <a:off x="1259632" y="0"/>
            <a:ext cx="7884368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it-IT" sz="2000" b="1" smtClean="0">
                <a:solidFill>
                  <a:schemeClr val="bg1"/>
                </a:solidFill>
                <a:latin typeface="Arial"/>
                <a:cs typeface="Arial"/>
              </a:rPr>
              <a:t>Titolo titolo titolo titolo</a:t>
            </a:r>
            <a:endParaRPr lang="it-IT" sz="20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Rettangolo 11"/>
          <p:cNvSpPr/>
          <p:nvPr userDrawn="1"/>
        </p:nvSpPr>
        <p:spPr>
          <a:xfrm>
            <a:off x="-108520" y="-22929"/>
            <a:ext cx="9275142" cy="89764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" name="Immagine 13" descr="shutterstock_95143126_2.jpg"/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44624"/>
            <a:ext cx="1256409" cy="8442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885082" y="44624"/>
            <a:ext cx="6801718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68944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13" Type="http://schemas.openxmlformats.org/officeDocument/2006/relationships/image" Target="../media/image10.png"/><Relationship Id="rId3" Type="http://schemas.openxmlformats.org/officeDocument/2006/relationships/tags" Target="../tags/tag9.xml"/><Relationship Id="rId7" Type="http://schemas.openxmlformats.org/officeDocument/2006/relationships/tags" Target="../tags/tag13.xml"/><Relationship Id="rId12" Type="http://schemas.openxmlformats.org/officeDocument/2006/relationships/image" Target="../media/image9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tags" Target="../tags/tag12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11.xml"/><Relationship Id="rId10" Type="http://schemas.openxmlformats.org/officeDocument/2006/relationships/tags" Target="../tags/tag16.xml"/><Relationship Id="rId4" Type="http://schemas.openxmlformats.org/officeDocument/2006/relationships/tags" Target="../tags/tag10.xml"/><Relationship Id="rId9" Type="http://schemas.openxmlformats.org/officeDocument/2006/relationships/tags" Target="../tags/tag15.xml"/><Relationship Id="rId1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tags" Target="../tags/tag19.xml"/><Relationship Id="rId7" Type="http://schemas.openxmlformats.org/officeDocument/2006/relationships/image" Target="../media/image16.jpeg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image" Target="../media/image15.jpeg"/><Relationship Id="rId5" Type="http://schemas.openxmlformats.org/officeDocument/2006/relationships/image" Target="../media/image14.gif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27.xml"/><Relationship Id="rId13" Type="http://schemas.openxmlformats.org/officeDocument/2006/relationships/tags" Target="../tags/tag32.xml"/><Relationship Id="rId18" Type="http://schemas.openxmlformats.org/officeDocument/2006/relationships/slideLayout" Target="../slideLayouts/slideLayout2.xml"/><Relationship Id="rId26" Type="http://schemas.openxmlformats.org/officeDocument/2006/relationships/image" Target="../media/image26.png"/><Relationship Id="rId3" Type="http://schemas.openxmlformats.org/officeDocument/2006/relationships/tags" Target="../tags/tag22.xml"/><Relationship Id="rId21" Type="http://schemas.openxmlformats.org/officeDocument/2006/relationships/image" Target="../media/image21.png"/><Relationship Id="rId7" Type="http://schemas.openxmlformats.org/officeDocument/2006/relationships/tags" Target="../tags/tag26.xml"/><Relationship Id="rId12" Type="http://schemas.openxmlformats.org/officeDocument/2006/relationships/tags" Target="../tags/tag31.xml"/><Relationship Id="rId17" Type="http://schemas.openxmlformats.org/officeDocument/2006/relationships/tags" Target="../tags/tag36.xml"/><Relationship Id="rId25" Type="http://schemas.openxmlformats.org/officeDocument/2006/relationships/image" Target="../media/image25.png"/><Relationship Id="rId33" Type="http://schemas.openxmlformats.org/officeDocument/2006/relationships/image" Target="../media/image33.png"/><Relationship Id="rId2" Type="http://schemas.openxmlformats.org/officeDocument/2006/relationships/tags" Target="../tags/tag21.xml"/><Relationship Id="rId16" Type="http://schemas.openxmlformats.org/officeDocument/2006/relationships/tags" Target="../tags/tag35.xml"/><Relationship Id="rId20" Type="http://schemas.openxmlformats.org/officeDocument/2006/relationships/image" Target="../media/image20.png"/><Relationship Id="rId29" Type="http://schemas.openxmlformats.org/officeDocument/2006/relationships/image" Target="../media/image29.png"/><Relationship Id="rId1" Type="http://schemas.openxmlformats.org/officeDocument/2006/relationships/tags" Target="../tags/tag20.xml"/><Relationship Id="rId6" Type="http://schemas.openxmlformats.org/officeDocument/2006/relationships/tags" Target="../tags/tag25.xml"/><Relationship Id="rId11" Type="http://schemas.openxmlformats.org/officeDocument/2006/relationships/tags" Target="../tags/tag30.xml"/><Relationship Id="rId24" Type="http://schemas.openxmlformats.org/officeDocument/2006/relationships/image" Target="../media/image24.png"/><Relationship Id="rId32" Type="http://schemas.openxmlformats.org/officeDocument/2006/relationships/image" Target="../media/image32.png"/><Relationship Id="rId5" Type="http://schemas.openxmlformats.org/officeDocument/2006/relationships/tags" Target="../tags/tag24.xml"/><Relationship Id="rId15" Type="http://schemas.openxmlformats.org/officeDocument/2006/relationships/tags" Target="../tags/tag34.xml"/><Relationship Id="rId23" Type="http://schemas.openxmlformats.org/officeDocument/2006/relationships/image" Target="../media/image23.png"/><Relationship Id="rId28" Type="http://schemas.openxmlformats.org/officeDocument/2006/relationships/image" Target="../media/image28.png"/><Relationship Id="rId10" Type="http://schemas.openxmlformats.org/officeDocument/2006/relationships/tags" Target="../tags/tag29.xml"/><Relationship Id="rId19" Type="http://schemas.openxmlformats.org/officeDocument/2006/relationships/image" Target="../media/image19.png"/><Relationship Id="rId31" Type="http://schemas.openxmlformats.org/officeDocument/2006/relationships/image" Target="../media/image31.png"/><Relationship Id="rId4" Type="http://schemas.openxmlformats.org/officeDocument/2006/relationships/tags" Target="../tags/tag23.xml"/><Relationship Id="rId9" Type="http://schemas.openxmlformats.org/officeDocument/2006/relationships/tags" Target="../tags/tag28.xml"/><Relationship Id="rId14" Type="http://schemas.openxmlformats.org/officeDocument/2006/relationships/tags" Target="../tags/tag33.xml"/><Relationship Id="rId22" Type="http://schemas.openxmlformats.org/officeDocument/2006/relationships/image" Target="../media/image22.png"/><Relationship Id="rId27" Type="http://schemas.openxmlformats.org/officeDocument/2006/relationships/image" Target="../media/image27.png"/><Relationship Id="rId30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2800" dirty="0" smtClean="0">
                <a:solidFill>
                  <a:schemeClr val="tx1"/>
                </a:solidFill>
              </a:rPr>
              <a:t>Visualizzazione dati</a:t>
            </a:r>
            <a:endParaRPr lang="it-IT" sz="2800" dirty="0">
              <a:solidFill>
                <a:schemeClr val="tx1"/>
              </a:solidFill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2000" dirty="0" smtClean="0"/>
              <a:t>Marco Montanari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635281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contenuto 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I dati possono trovarsi sul web in tanti formati 	</a:t>
            </a:r>
          </a:p>
          <a:p>
            <a:pPr lvl="1"/>
            <a:r>
              <a:rPr lang="it-IT" dirty="0" smtClean="0"/>
              <a:t>Tabellari</a:t>
            </a:r>
          </a:p>
          <a:p>
            <a:pPr lvl="2"/>
            <a:r>
              <a:rPr lang="it-IT" dirty="0" err="1" smtClean="0"/>
              <a:t>xls</a:t>
            </a:r>
            <a:r>
              <a:rPr lang="it-IT" dirty="0" smtClean="0"/>
              <a:t> </a:t>
            </a:r>
            <a:r>
              <a:rPr lang="it-IT" dirty="0" err="1" smtClean="0"/>
              <a:t>xlsx</a:t>
            </a:r>
            <a:r>
              <a:rPr lang="it-IT" dirty="0" smtClean="0"/>
              <a:t> </a:t>
            </a:r>
            <a:r>
              <a:rPr lang="it-IT" dirty="0" err="1" smtClean="0"/>
              <a:t>csv</a:t>
            </a:r>
            <a:r>
              <a:rPr lang="it-IT" dirty="0" smtClean="0"/>
              <a:t> </a:t>
            </a:r>
            <a:r>
              <a:rPr lang="it-IT" dirty="0" err="1" smtClean="0"/>
              <a:t>tsv</a:t>
            </a:r>
            <a:r>
              <a:rPr lang="it-IT" dirty="0" smtClean="0"/>
              <a:t> </a:t>
            </a:r>
            <a:r>
              <a:rPr lang="it-IT" dirty="0" err="1" smtClean="0"/>
              <a:t>ods</a:t>
            </a:r>
            <a:r>
              <a:rPr lang="it-IT" dirty="0" smtClean="0"/>
              <a:t> </a:t>
            </a:r>
            <a:r>
              <a:rPr lang="it-IT" dirty="0" err="1" smtClean="0"/>
              <a:t>dbf</a:t>
            </a:r>
            <a:endParaRPr lang="it-IT" dirty="0" smtClean="0"/>
          </a:p>
          <a:p>
            <a:pPr lvl="1"/>
            <a:r>
              <a:rPr lang="it-IT" dirty="0" smtClean="0"/>
              <a:t>Strutturati</a:t>
            </a:r>
          </a:p>
          <a:p>
            <a:pPr lvl="2"/>
            <a:r>
              <a:rPr lang="it-IT" dirty="0" smtClean="0"/>
              <a:t>xml </a:t>
            </a:r>
            <a:r>
              <a:rPr lang="it-IT" dirty="0" err="1" smtClean="0"/>
              <a:t>json</a:t>
            </a:r>
            <a:r>
              <a:rPr lang="it-IT" dirty="0" smtClean="0"/>
              <a:t> </a:t>
            </a:r>
            <a:r>
              <a:rPr lang="it-IT" dirty="0"/>
              <a:t>(</a:t>
            </a:r>
            <a:r>
              <a:rPr lang="it-IT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shp</a:t>
            </a:r>
            <a:r>
              <a:rPr lang="it-IT" dirty="0"/>
              <a:t>)</a:t>
            </a:r>
          </a:p>
          <a:p>
            <a:pPr lvl="1"/>
            <a:r>
              <a:rPr lang="it-IT" dirty="0" err="1" smtClean="0"/>
              <a:t>Linked</a:t>
            </a:r>
            <a:r>
              <a:rPr lang="it-IT" dirty="0" smtClean="0"/>
              <a:t> data</a:t>
            </a:r>
          </a:p>
          <a:p>
            <a:pPr lvl="2"/>
            <a:r>
              <a:rPr lang="it-IT" dirty="0" smtClean="0"/>
              <a:t>RDF</a:t>
            </a:r>
          </a:p>
          <a:p>
            <a:pPr lvl="1"/>
            <a:r>
              <a:rPr lang="it-IT" dirty="0" smtClean="0"/>
              <a:t>Altro…	</a:t>
            </a:r>
          </a:p>
          <a:p>
            <a:pPr lvl="2"/>
            <a:r>
              <a:rPr lang="it-IT" dirty="0" smtClean="0"/>
              <a:t>HTML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forme del dato</a:t>
            </a:r>
          </a:p>
        </p:txBody>
      </p:sp>
      <p:grpSp>
        <p:nvGrpSpPr>
          <p:cNvPr id="5" name="Gruppo 4"/>
          <p:cNvGrpSpPr/>
          <p:nvPr/>
        </p:nvGrpSpPr>
        <p:grpSpPr>
          <a:xfrm>
            <a:off x="4548471" y="2204864"/>
            <a:ext cx="2887926" cy="3240360"/>
            <a:chOff x="4932040" y="2132856"/>
            <a:chExt cx="3888432" cy="3168352"/>
          </a:xfrm>
        </p:grpSpPr>
        <p:sp>
          <p:nvSpPr>
            <p:cNvPr id="6" name="Rettangolo 5"/>
            <p:cNvSpPr/>
            <p:nvPr>
              <p:custDataLst>
                <p:tags r:id="rId7"/>
              </p:custDataLst>
            </p:nvPr>
          </p:nvSpPr>
          <p:spPr>
            <a:xfrm>
              <a:off x="4932040" y="2132856"/>
              <a:ext cx="3888432" cy="792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75%</a:t>
              </a:r>
            </a:p>
          </p:txBody>
        </p:sp>
        <p:sp>
          <p:nvSpPr>
            <p:cNvPr id="7" name="Rettangolo 6"/>
            <p:cNvSpPr/>
            <p:nvPr>
              <p:custDataLst>
                <p:tags r:id="rId8"/>
              </p:custDataLst>
            </p:nvPr>
          </p:nvSpPr>
          <p:spPr>
            <a:xfrm>
              <a:off x="4932040" y="2924944"/>
              <a:ext cx="1008112" cy="792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20%</a:t>
              </a:r>
            </a:p>
          </p:txBody>
        </p:sp>
        <p:sp>
          <p:nvSpPr>
            <p:cNvPr id="8" name="Rettangolo 7"/>
            <p:cNvSpPr/>
            <p:nvPr>
              <p:custDataLst>
                <p:tags r:id="rId9"/>
              </p:custDataLst>
            </p:nvPr>
          </p:nvSpPr>
          <p:spPr>
            <a:xfrm>
              <a:off x="4933708" y="3717032"/>
              <a:ext cx="288032" cy="792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5</a:t>
              </a:r>
            </a:p>
          </p:txBody>
        </p:sp>
        <p:sp>
          <p:nvSpPr>
            <p:cNvPr id="9" name="Rettangolo 8"/>
            <p:cNvSpPr/>
            <p:nvPr>
              <p:custDataLst>
                <p:tags r:id="rId10"/>
              </p:custDataLst>
            </p:nvPr>
          </p:nvSpPr>
          <p:spPr>
            <a:xfrm>
              <a:off x="4933708" y="4509120"/>
              <a:ext cx="2405824" cy="792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50%</a:t>
              </a:r>
            </a:p>
          </p:txBody>
        </p:sp>
      </p:grpSp>
      <p:grpSp>
        <p:nvGrpSpPr>
          <p:cNvPr id="11" name="Gruppo 10"/>
          <p:cNvGrpSpPr/>
          <p:nvPr/>
        </p:nvGrpSpPr>
        <p:grpSpPr>
          <a:xfrm>
            <a:off x="4841453" y="2209056"/>
            <a:ext cx="3037686" cy="3310675"/>
            <a:chOff x="5267545" y="1570328"/>
            <a:chExt cx="3805859" cy="4147881"/>
          </a:xfrm>
        </p:grpSpPr>
        <p:pic>
          <p:nvPicPr>
            <p:cNvPr id="12" name="Picture 3" descr="D:\Icons\Tango\96x96\emblems\emblem-favorite.png"/>
            <p:cNvPicPr>
              <a:picLocks noChangeAspect="1" noChangeArrowheads="1"/>
            </p:cNvPicPr>
            <p:nvPr>
              <p:custDataLst>
                <p:tags r:id="rId1"/>
              </p:custDataLst>
            </p:nvPr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286170">
              <a:off x="8159004" y="1570328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4" descr="D:\Icons\Tango\96x96\emblems\emblem-important.png"/>
            <p:cNvPicPr>
              <a:picLocks noChangeAspect="1" noChangeArrowheads="1"/>
            </p:cNvPicPr>
            <p:nvPr>
              <p:custDataLst>
                <p:tags r:id="rId2"/>
              </p:custDataLst>
            </p:nvPr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8176" y="3068960"/>
              <a:ext cx="504056" cy="504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4" descr="D:\Icons\Tango\96x96\emblems\emblem-important.png"/>
            <p:cNvPicPr>
              <a:picLocks noChangeAspect="1" noChangeArrowheads="1"/>
            </p:cNvPicPr>
            <p:nvPr>
              <p:custDataLst>
                <p:tags r:id="rId3"/>
              </p:custDataLst>
            </p:nvPr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7545" y="3868506"/>
              <a:ext cx="504056" cy="504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5" descr="D:\Icons\Tango\96x96\actions\stock_new-bcard.png"/>
            <p:cNvPicPr>
              <a:picLocks noChangeAspect="1" noChangeArrowheads="1"/>
            </p:cNvPicPr>
            <p:nvPr>
              <p:custDataLst>
                <p:tags r:id="rId4"/>
              </p:custDataLst>
            </p:nvPr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859514">
              <a:off x="6225571" y="2879224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" name="Picture 5" descr="D:\Icons\Tango\96x96\actions\stock_new-bcard.png"/>
            <p:cNvPicPr>
              <a:picLocks noChangeAspect="1" noChangeArrowheads="1"/>
            </p:cNvPicPr>
            <p:nvPr>
              <p:custDataLst>
                <p:tags r:id="rId5"/>
              </p:custDataLst>
            </p:nvPr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965225">
              <a:off x="5847587" y="3663334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3" descr="D:\Icons\Tango\96x96\emblems\emblem-favorite.png"/>
            <p:cNvPicPr>
              <a:picLocks noChangeAspect="1" noChangeArrowheads="1"/>
            </p:cNvPicPr>
            <p:nvPr>
              <p:custDataLst>
                <p:tags r:id="rId6"/>
              </p:custDataLst>
            </p:nvPr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0046937">
              <a:off x="6636302" y="4803809"/>
              <a:ext cx="914400" cy="914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2579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Demo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La struttura di un file </a:t>
            </a:r>
            <a:r>
              <a:rPr lang="it-IT" dirty="0" err="1" smtClean="0"/>
              <a:t>csv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6901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Uso del dato</a:t>
            </a:r>
          </a:p>
        </p:txBody>
      </p:sp>
      <p:sp>
        <p:nvSpPr>
          <p:cNvPr id="6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2026568" cy="4608513"/>
          </a:xfrm>
        </p:spPr>
        <p:txBody>
          <a:bodyPr>
            <a:normAutofit/>
          </a:bodyPr>
          <a:lstStyle/>
          <a:p>
            <a:r>
              <a:rPr lang="it-IT" sz="1800" dirty="0"/>
              <a:t>Dati tabellari </a:t>
            </a:r>
          </a:p>
          <a:p>
            <a:pPr lvl="1"/>
            <a:r>
              <a:rPr lang="it-IT" sz="1400" dirty="0">
                <a:sym typeface="Wingdings" pitchFamily="2" charset="2"/>
              </a:rPr>
              <a:t>Amati dai manager</a:t>
            </a:r>
          </a:p>
          <a:p>
            <a:pPr lvl="1"/>
            <a:r>
              <a:rPr lang="it-IT" sz="1600" dirty="0">
                <a:sym typeface="Wingdings" pitchFamily="2" charset="2"/>
              </a:rPr>
              <a:t>Non ideali per una «storia»</a:t>
            </a:r>
          </a:p>
          <a:p>
            <a:r>
              <a:rPr lang="it-IT" sz="1800" dirty="0">
                <a:sym typeface="Wingdings" pitchFamily="2" charset="2"/>
              </a:rPr>
              <a:t>Nemmeno ai manager piacciono i dati «puri», ma degli aggregati</a:t>
            </a:r>
          </a:p>
          <a:p>
            <a:pPr lvl="1"/>
            <a:r>
              <a:rPr lang="it-IT" sz="1400" dirty="0">
                <a:sym typeface="Wingdings" pitchFamily="2" charset="2"/>
              </a:rPr>
              <a:t>Magari in forma grafica (Dashboard)</a:t>
            </a:r>
          </a:p>
          <a:p>
            <a:endParaRPr lang="it-IT" sz="1800" dirty="0">
              <a:sym typeface="Wingdings" pitchFamily="2" charset="2"/>
            </a:endParaRPr>
          </a:p>
          <a:p>
            <a:endParaRPr lang="it-IT" sz="1800" dirty="0"/>
          </a:p>
        </p:txBody>
      </p:sp>
      <p:pic>
        <p:nvPicPr>
          <p:cNvPr id="7" name="Picture 2" descr="http://www.theomegagroup.com/images/fireview_dashboard_executiv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4" t="6952"/>
          <a:stretch/>
        </p:blipFill>
        <p:spPr bwMode="auto">
          <a:xfrm>
            <a:off x="2699792" y="980728"/>
            <a:ext cx="10842090" cy="6120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568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Pivoting</a:t>
            </a:r>
            <a:endParaRPr lang="it-IT" dirty="0"/>
          </a:p>
        </p:txBody>
      </p:sp>
      <p:sp>
        <p:nvSpPr>
          <p:cNvPr id="4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2386608" cy="4608513"/>
          </a:xfrm>
        </p:spPr>
        <p:txBody>
          <a:bodyPr>
            <a:normAutofit/>
          </a:bodyPr>
          <a:lstStyle/>
          <a:p>
            <a:r>
              <a:rPr lang="it-IT" sz="1800" dirty="0"/>
              <a:t>Tabella Pivot</a:t>
            </a:r>
          </a:p>
          <a:p>
            <a:pPr lvl="1"/>
            <a:r>
              <a:rPr lang="it-IT" sz="1600" dirty="0"/>
              <a:t>Aggregazioni semplici</a:t>
            </a:r>
          </a:p>
          <a:p>
            <a:pPr lvl="1"/>
            <a:r>
              <a:rPr lang="it-IT" sz="1600" dirty="0"/>
              <a:t>Fattibile con Excel e/o </a:t>
            </a:r>
            <a:r>
              <a:rPr lang="it-IT" sz="1600" dirty="0" err="1"/>
              <a:t>Libreoffice</a:t>
            </a:r>
            <a:endParaRPr lang="it-IT" sz="1600" dirty="0"/>
          </a:p>
          <a:p>
            <a:pPr lvl="1"/>
            <a:endParaRPr lang="it-IT" sz="1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29815"/>
            <a:ext cx="6156176" cy="4022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6455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Cubi di dati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85900" y="4185085"/>
            <a:ext cx="6172200" cy="1266788"/>
          </a:xfrm>
        </p:spPr>
        <p:txBody>
          <a:bodyPr>
            <a:normAutofit fontScale="77500" lnSpcReduction="20000"/>
          </a:bodyPr>
          <a:lstStyle/>
          <a:p>
            <a:r>
              <a:rPr lang="it-IT" dirty="0" err="1" smtClean="0"/>
              <a:t>Datacube</a:t>
            </a:r>
            <a:r>
              <a:rPr lang="it-IT" dirty="0" smtClean="0"/>
              <a:t> (Big Data?)</a:t>
            </a:r>
          </a:p>
          <a:p>
            <a:pPr lvl="1"/>
            <a:r>
              <a:rPr lang="it-IT" dirty="0" smtClean="0"/>
              <a:t>Aggregazioni complesse</a:t>
            </a:r>
          </a:p>
          <a:p>
            <a:pPr lvl="1"/>
            <a:r>
              <a:rPr lang="it-IT" dirty="0" smtClean="0"/>
              <a:t>Strumenti più specializzati (Excel le supporta)</a:t>
            </a:r>
            <a:endParaRPr lang="it-IT" dirty="0"/>
          </a:p>
        </p:txBody>
      </p:sp>
      <p:pic>
        <p:nvPicPr>
          <p:cNvPr id="11266" name="Picture 2" descr="http://doi.ieeecomputersociety.org/cms/Computer.org/dl/mags/cs/2012/06/figures/mcs20120600441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334247"/>
            <a:ext cx="2886075" cy="2393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https://encrypted-tbn3.gstatic.com/images?q=tbn:ANd9GcSQbD4wm9CKvptoaAjXqXmK8rIXnH9qqZwT3DxJ-QYQ6QUrJ2Al9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52973">
            <a:off x="1309503" y="2068401"/>
            <a:ext cx="1271588" cy="503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ttps://encrypted-tbn1.gstatic.com/images?q=tbn:ANd9GcSq04TOOPftT9OGjDg_VC8yvo8xmy0jn3d5r87cxhoDoeMkfAPj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82621">
            <a:off x="1395092" y="3122679"/>
            <a:ext cx="1188132" cy="381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https://encrypted-tbn3.gstatic.com/images?q=tbn:ANd9GcQiU5kj_Rz1eeV6F2AoEy1I0dgONRFAOOhJ7oUdF_ygLJ4lMFvZ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92" t="10025" r="5686" b="26220"/>
          <a:stretch/>
        </p:blipFill>
        <p:spPr bwMode="auto">
          <a:xfrm rot="21324285">
            <a:off x="2699966" y="2558804"/>
            <a:ext cx="1458162" cy="218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https://encrypted-tbn2.gstatic.com/images?q=tbn:ANd9GcTiKVSvCa_Gs13fjLS_Cv_D5LD1sBFI75pgrBtMReR1bERqgDrnrA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6650">
            <a:off x="2866877" y="3227469"/>
            <a:ext cx="1428750" cy="371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1687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DEMO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Dove si prova a fare una tabella pivot con Excel</a:t>
            </a:r>
          </a:p>
          <a:p>
            <a:r>
              <a:rPr lang="it-IT" dirty="0" smtClean="0"/>
              <a:t>Dove si fa una visualizzazione con Excel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34029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Strumenti on-line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datawrapper.de</a:t>
            </a:r>
          </a:p>
          <a:p>
            <a:r>
              <a:rPr lang="it-IT" dirty="0" smtClean="0"/>
              <a:t>raw.densitydesign.org</a:t>
            </a:r>
          </a:p>
          <a:p>
            <a:r>
              <a:rPr lang="it-IT" dirty="0" err="1" smtClean="0"/>
              <a:t>manyeyes</a:t>
            </a:r>
            <a:endParaRPr lang="it-IT" dirty="0" smtClean="0"/>
          </a:p>
          <a:p>
            <a:endParaRPr lang="it-IT" dirty="0"/>
          </a:p>
          <a:p>
            <a:r>
              <a:rPr lang="it-IT" dirty="0" smtClean="0"/>
              <a:t>Tableau public (solo per </a:t>
            </a:r>
            <a:r>
              <a:rPr lang="it-IT" dirty="0" err="1" smtClean="0"/>
              <a:t>windows</a:t>
            </a:r>
            <a:r>
              <a:rPr lang="it-IT" dirty="0" smtClean="0"/>
              <a:t>)</a:t>
            </a:r>
          </a:p>
          <a:p>
            <a:endParaRPr lang="it-IT" dirty="0" smtClean="0"/>
          </a:p>
          <a:p>
            <a:r>
              <a:rPr lang="it-IT" dirty="0" smtClean="0"/>
              <a:t>NON PER I DEBOLI DI CUORE:</a:t>
            </a:r>
          </a:p>
          <a:p>
            <a:pPr lvl="1"/>
            <a:r>
              <a:rPr lang="it-IT" dirty="0" smtClean="0"/>
              <a:t>D3.js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1883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Demo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Dove si </a:t>
            </a:r>
            <a:r>
              <a:rPr lang="it-IT" dirty="0" smtClean="0"/>
              <a:t>gioca con strumenti on-line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01320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That’s all Folks!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/>
              <a:t>GRAZIE! 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Per qualsiasi domanda:</a:t>
            </a:r>
          </a:p>
          <a:p>
            <a:pPr marL="0" indent="0" algn="ctr">
              <a:buNone/>
            </a:pPr>
            <a:endParaRPr lang="it-IT" dirty="0"/>
          </a:p>
        </p:txBody>
      </p:sp>
      <p:sp>
        <p:nvSpPr>
          <p:cNvPr id="4" name="Segnaposto contenuto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485900" y="2195514"/>
            <a:ext cx="6172200" cy="325636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it-IT" sz="2100" dirty="0"/>
          </a:p>
        </p:txBody>
      </p:sp>
      <p:pic>
        <p:nvPicPr>
          <p:cNvPr id="6" name="Picture 2" descr="D:\Icons\SocialMediaBookmarkIcon\SocialMediaBookmarkIcon\32\twitter.pn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536" y="3544926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D:\Icons\SocialMediaBookmarkIcon\SocialMediaBookmarkIcon\32\blogger.png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536" y="4002126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D:\Icons\SocialMediaBookmarkIcon\SocialMediaBookmarkIcon\32\email.png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536" y="3773526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D:\Icons\SocialMediaBookmarkIcon\SocialMediaBookmarkIcon\32\buzz.png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312" y="3773526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D:\Icons\SocialMediaBookmarkIcon\SocialMediaBookmarkIcon\32\youtube.png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5876" y="4215934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7" descr="D:\Icons\SocialMediaBookmarkIcon\SocialMediaBookmarkIcon\32\deviantart.png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115" y="4215934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D:\Icons\SocialMediaBookmarkIcon\SocialMediaBookmarkIcon\32\digg.png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4476" y="4215934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9" descr="D:\Icons\SocialMediaBookmarkIcon\SocialMediaBookmarkIcon\32\facebook.png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536" y="4679398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D:\Icons\SocialMediaBookmarkIcon\SocialMediaBookmarkIcon\32\lastfm.png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536" y="4215934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1" descr="D:\Icons\SocialMediaBookmarkIcon\SocialMediaBookmarkIcon\32\linkedin.png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536" y="4446776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3" descr="D:\Icons\SocialMediaBookmarkIcon\SocialMediaBookmarkIcon\32\soundcloud.png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2753" y="4215934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4" descr="D:\Icons\SocialMediaBookmarkIcon\SocialMediaBookmarkIcon\32\steam.png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1676" y="4215934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5" descr="D:\Icons\SocialMediaBookmarkIcon\SocialMediaBookmarkIcon\32\tumblr.png"/>
          <p:cNvPicPr>
            <a:picLocks noChangeAspect="1" noChangeArrowheads="1"/>
          </p:cNvPicPr>
          <p:nvPr>
            <p:custDataLst>
              <p:tags r:id="rId14"/>
            </p:custDataLst>
          </p:nvPr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076" y="4215934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6" descr="D:\Icons\SocialMediaBookmarkIcon\SocialMediaBookmarkIcon\32\rss.png"/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6715" y="4002126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CasellaDiTesto 3"/>
          <p:cNvSpPr txBox="1"/>
          <p:nvPr>
            <p:custDataLst>
              <p:tags r:id="rId16"/>
            </p:custDataLst>
          </p:nvPr>
        </p:nvSpPr>
        <p:spPr>
          <a:xfrm>
            <a:off x="3545886" y="3502722"/>
            <a:ext cx="4566474" cy="19159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it-IT" sz="1500" dirty="0"/>
              <a:t>@</a:t>
            </a:r>
            <a:r>
              <a:rPr lang="it-IT" sz="1500" dirty="0" err="1"/>
              <a:t>ingmmo</a:t>
            </a:r>
            <a:endParaRPr lang="it-IT" sz="1500" dirty="0"/>
          </a:p>
          <a:p>
            <a:pPr marL="0" lvl="1"/>
            <a:r>
              <a:rPr lang="it-IT" sz="1500" dirty="0"/>
              <a:t>marco.montanari@gmail.com</a:t>
            </a:r>
          </a:p>
          <a:p>
            <a:pPr marL="0" lvl="1"/>
            <a:r>
              <a:rPr lang="it-IT" sz="1500" dirty="0"/>
              <a:t>sirmmo.blogspot.com, …</a:t>
            </a:r>
          </a:p>
          <a:p>
            <a:pPr marL="0" lvl="1"/>
            <a:r>
              <a:rPr lang="it-IT" sz="1500" dirty="0" err="1"/>
              <a:t>sirmmo</a:t>
            </a:r>
            <a:endParaRPr lang="it-IT" sz="1500" dirty="0"/>
          </a:p>
          <a:p>
            <a:pPr marL="0" lvl="1"/>
            <a:r>
              <a:rPr lang="it-IT" sz="1500" dirty="0"/>
              <a:t>http://it.linkedin.com/in/montanarim/</a:t>
            </a:r>
          </a:p>
          <a:p>
            <a:pPr marL="0" lvl="1"/>
            <a:r>
              <a:rPr lang="it-IT" sz="1500" dirty="0"/>
              <a:t>https://www.facebook.com/marco.montanari</a:t>
            </a:r>
          </a:p>
          <a:p>
            <a:pPr marL="0" lvl="1"/>
            <a:r>
              <a:rPr lang="it-IT" sz="1500" dirty="0" err="1"/>
              <a:t>marco.montanari</a:t>
            </a:r>
            <a:endParaRPr lang="it-IT" sz="1500" dirty="0"/>
          </a:p>
          <a:p>
            <a:endParaRPr lang="it-IT" sz="1350" dirty="0"/>
          </a:p>
        </p:txBody>
      </p:sp>
      <p:pic>
        <p:nvPicPr>
          <p:cNvPr id="21" name="Picture 12" descr="D:\Icons\SocialMediaBookmarkIcon\SocialMediaBookmarkIcon\32\skype.png"/>
          <p:cNvPicPr>
            <a:picLocks noChangeAspect="1" noChangeArrowheads="1"/>
          </p:cNvPicPr>
          <p:nvPr>
            <p:custDataLst>
              <p:tags r:id="rId17"/>
            </p:custDataLst>
          </p:nvPr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4536" y="4908262"/>
            <a:ext cx="2286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5470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Marco Montanari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lvl="1" indent="0">
              <a:buNone/>
            </a:pPr>
            <a:r>
              <a:rPr lang="it-IT" sz="2000" dirty="0"/>
              <a:t>@</a:t>
            </a:r>
            <a:r>
              <a:rPr lang="it-IT" sz="2000" dirty="0" err="1"/>
              <a:t>ingmmo</a:t>
            </a:r>
            <a:r>
              <a:rPr lang="it-IT" sz="2000" dirty="0"/>
              <a:t>, marco.montanari@gmail.com, sirmmo.blogspot.com</a:t>
            </a:r>
          </a:p>
          <a:p>
            <a:endParaRPr lang="it-IT" sz="2400" dirty="0"/>
          </a:p>
          <a:p>
            <a:r>
              <a:rPr lang="it-IT" dirty="0"/>
              <a:t>Sviluppatore, Appassionato di giochi, </a:t>
            </a:r>
            <a:r>
              <a:rPr lang="it-IT" dirty="0" smtClean="0"/>
              <a:t>Nerd… </a:t>
            </a:r>
            <a:br>
              <a:rPr lang="it-IT" dirty="0" smtClean="0"/>
            </a:br>
            <a:r>
              <a:rPr lang="it-IT" sz="1600" dirty="0" smtClean="0"/>
              <a:t>(o </a:t>
            </a:r>
            <a:r>
              <a:rPr lang="it-IT" sz="1600" dirty="0" err="1" smtClean="0"/>
              <a:t>geek</a:t>
            </a:r>
            <a:r>
              <a:rPr lang="it-IT" sz="1600" dirty="0" smtClean="0"/>
              <a:t>, visto che è la parola dell’anno)</a:t>
            </a:r>
            <a:endParaRPr lang="it-IT" dirty="0"/>
          </a:p>
          <a:p>
            <a:pPr lvl="1"/>
            <a:r>
              <a:rPr lang="it-IT" dirty="0"/>
              <a:t>passione per i </a:t>
            </a:r>
            <a:r>
              <a:rPr lang="it-IT" dirty="0" smtClean="0"/>
              <a:t>dati</a:t>
            </a:r>
          </a:p>
          <a:p>
            <a:pPr lvl="1"/>
            <a:r>
              <a:rPr lang="it-IT" dirty="0" smtClean="0"/>
              <a:t>…</a:t>
            </a:r>
            <a:endParaRPr lang="it-IT" sz="2000" dirty="0"/>
          </a:p>
          <a:p>
            <a:pPr lvl="1"/>
            <a:endParaRPr lang="it-IT" sz="2000" dirty="0" smtClean="0"/>
          </a:p>
          <a:p>
            <a:pPr lvl="1"/>
            <a:endParaRPr lang="it-IT" sz="2000" dirty="0"/>
          </a:p>
          <a:p>
            <a:pPr lvl="1"/>
            <a:endParaRPr lang="it-IT" sz="2000" dirty="0" smtClean="0"/>
          </a:p>
          <a:p>
            <a:pPr lvl="1"/>
            <a:endParaRPr lang="it-IT" sz="2000" dirty="0"/>
          </a:p>
          <a:p>
            <a:r>
              <a:rPr lang="en-US" dirty="0"/>
              <a:t>“</a:t>
            </a:r>
            <a:r>
              <a:rPr lang="it-IT" dirty="0"/>
              <a:t>I </a:t>
            </a:r>
            <a:r>
              <a:rPr lang="it-IT" dirty="0" err="1"/>
              <a:t>am</a:t>
            </a:r>
            <a:r>
              <a:rPr lang="it-IT" dirty="0"/>
              <a:t> a </a:t>
            </a:r>
            <a:r>
              <a:rPr lang="it-IT" dirty="0" err="1"/>
              <a:t>coder</a:t>
            </a:r>
            <a:r>
              <a:rPr lang="it-IT" dirty="0"/>
              <a:t> with </a:t>
            </a:r>
            <a:r>
              <a:rPr lang="it-IT" dirty="0" err="1"/>
              <a:t>journalist</a:t>
            </a:r>
            <a:r>
              <a:rPr lang="it-IT" dirty="0"/>
              <a:t> friends.</a:t>
            </a:r>
            <a:r>
              <a:rPr lang="en-US" dirty="0" smtClean="0"/>
              <a:t>”</a:t>
            </a:r>
            <a:endParaRPr lang="it-IT" dirty="0"/>
          </a:p>
          <a:p>
            <a:endParaRPr lang="it-IT" dirty="0"/>
          </a:p>
        </p:txBody>
      </p:sp>
      <p:pic>
        <p:nvPicPr>
          <p:cNvPr id="4" name="Picture 8" descr="Marco Montanari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10541">
            <a:off x="7670641" y="2594656"/>
            <a:ext cx="91440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67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è una notizia?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evento</a:t>
            </a:r>
          </a:p>
          <a:p>
            <a:pPr lvl="1"/>
            <a:r>
              <a:rPr lang="it-IT" dirty="0"/>
              <a:t>Diverso dalla «norma</a:t>
            </a:r>
            <a:r>
              <a:rPr lang="it-IT" dirty="0" smtClean="0"/>
              <a:t>»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973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è una notizia?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evento</a:t>
            </a:r>
          </a:p>
          <a:p>
            <a:pPr lvl="1"/>
            <a:r>
              <a:rPr lang="it-IT" dirty="0"/>
              <a:t>Diverso dalla «norma»</a:t>
            </a:r>
          </a:p>
          <a:p>
            <a:pPr lvl="1"/>
            <a:r>
              <a:rPr lang="it-IT" dirty="0" smtClean="0"/>
              <a:t>Definito nello spazio</a:t>
            </a:r>
          </a:p>
        </p:txBody>
      </p:sp>
    </p:spTree>
    <p:extLst>
      <p:ext uri="{BB962C8B-B14F-4D97-AF65-F5344CB8AC3E}">
        <p14:creationId xmlns:p14="http://schemas.microsoft.com/office/powerpoint/2010/main" val="280569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è una notizia?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evento</a:t>
            </a:r>
          </a:p>
          <a:p>
            <a:pPr lvl="1"/>
            <a:r>
              <a:rPr lang="it-IT" dirty="0"/>
              <a:t>Diverso dalla «norma»</a:t>
            </a:r>
          </a:p>
          <a:p>
            <a:pPr lvl="1"/>
            <a:r>
              <a:rPr lang="it-IT" dirty="0" smtClean="0"/>
              <a:t>Definito nello spazio</a:t>
            </a:r>
          </a:p>
          <a:p>
            <a:pPr lvl="1"/>
            <a:r>
              <a:rPr lang="it-IT" dirty="0" smtClean="0"/>
              <a:t>Definito nel tempo</a:t>
            </a:r>
          </a:p>
        </p:txBody>
      </p:sp>
    </p:spTree>
    <p:extLst>
      <p:ext uri="{BB962C8B-B14F-4D97-AF65-F5344CB8AC3E}">
        <p14:creationId xmlns:p14="http://schemas.microsoft.com/office/powerpoint/2010/main" val="215589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è una notizia?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Un evento</a:t>
            </a:r>
          </a:p>
          <a:p>
            <a:pPr lvl="1"/>
            <a:r>
              <a:rPr lang="it-IT" dirty="0"/>
              <a:t>Diverso dalla «norma»</a:t>
            </a:r>
          </a:p>
          <a:p>
            <a:pPr lvl="1"/>
            <a:r>
              <a:rPr lang="it-IT" dirty="0" smtClean="0"/>
              <a:t>Definito nello spazio</a:t>
            </a:r>
          </a:p>
          <a:p>
            <a:pPr lvl="1"/>
            <a:r>
              <a:rPr lang="it-IT" dirty="0" smtClean="0"/>
              <a:t>Definito nel tempo</a:t>
            </a:r>
          </a:p>
          <a:p>
            <a:pPr lvl="1"/>
            <a:r>
              <a:rPr lang="it-IT" dirty="0" smtClean="0"/>
              <a:t>Con caratteristiche circoscritte (eventualmente ampie)</a:t>
            </a:r>
          </a:p>
        </p:txBody>
      </p:sp>
    </p:spTree>
    <p:extLst>
      <p:ext uri="{BB962C8B-B14F-4D97-AF65-F5344CB8AC3E}">
        <p14:creationId xmlns:p14="http://schemas.microsoft.com/office/powerpoint/2010/main" val="416071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Struttura della notizia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2948508"/>
            <a:ext cx="4186808" cy="2304257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5W</a:t>
            </a:r>
          </a:p>
          <a:p>
            <a:pPr lvl="1"/>
            <a:r>
              <a:rPr lang="en-US" b="1" dirty="0"/>
              <a:t>Who</a:t>
            </a:r>
            <a:r>
              <a:rPr lang="en-US" dirty="0"/>
              <a:t> is it about?</a:t>
            </a:r>
          </a:p>
          <a:p>
            <a:pPr lvl="1"/>
            <a:r>
              <a:rPr lang="en-US" b="1" dirty="0"/>
              <a:t>What</a:t>
            </a:r>
            <a:r>
              <a:rPr lang="en-US" dirty="0"/>
              <a:t> happened?</a:t>
            </a:r>
          </a:p>
          <a:p>
            <a:pPr lvl="1"/>
            <a:r>
              <a:rPr lang="en-US" b="1" dirty="0"/>
              <a:t>When</a:t>
            </a:r>
            <a:r>
              <a:rPr lang="en-US" dirty="0"/>
              <a:t> did it take place?</a:t>
            </a:r>
          </a:p>
          <a:p>
            <a:pPr lvl="1"/>
            <a:r>
              <a:rPr lang="en-US" b="1" dirty="0"/>
              <a:t>Where</a:t>
            </a:r>
            <a:r>
              <a:rPr lang="en-US" dirty="0"/>
              <a:t> did it take place?</a:t>
            </a:r>
          </a:p>
          <a:p>
            <a:pPr lvl="1"/>
            <a:r>
              <a:rPr lang="en-US" b="1" dirty="0"/>
              <a:t>Why</a:t>
            </a:r>
            <a:r>
              <a:rPr lang="en-US" dirty="0"/>
              <a:t> did it happen?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pic>
        <p:nvPicPr>
          <p:cNvPr id="4" name="Picture 6" descr="File:Victorinus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1578892"/>
            <a:ext cx="4772025" cy="130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https://upload.wikimedia.org/wikipedia/commons/thumb/2/23/CiceroBust.jpg/220px-CiceroBus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2231355"/>
            <a:ext cx="2095500" cy="30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968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Dimensioni dei </a:t>
            </a:r>
            <a:r>
              <a:rPr lang="it-IT" dirty="0" smtClean="0"/>
              <a:t>fatti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3429000"/>
            <a:ext cx="3322712" cy="2160240"/>
          </a:xfrm>
        </p:spPr>
        <p:txBody>
          <a:bodyPr>
            <a:normAutofit fontScale="70000" lnSpcReduction="20000"/>
          </a:bodyPr>
          <a:lstStyle/>
          <a:p>
            <a:r>
              <a:rPr lang="it-IT" dirty="0"/>
              <a:t>Ogni «W» è una dimensione</a:t>
            </a:r>
          </a:p>
          <a:p>
            <a:r>
              <a:rPr lang="it-IT" dirty="0"/>
              <a:t>Ogni dimensione mette in correlazione un aspetto</a:t>
            </a:r>
          </a:p>
          <a:p>
            <a:r>
              <a:rPr lang="it-IT" dirty="0"/>
              <a:t>Più aspetti implicano più sfaccettature della storia</a:t>
            </a:r>
          </a:p>
          <a:p>
            <a:endParaRPr lang="it-IT" dirty="0"/>
          </a:p>
        </p:txBody>
      </p:sp>
      <p:graphicFrame>
        <p:nvGraphicFramePr>
          <p:cNvPr id="4" name="Segnaposto contenuto 3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04688366"/>
              </p:ext>
            </p:extLst>
          </p:nvPr>
        </p:nvGraphicFramePr>
        <p:xfrm>
          <a:off x="3635896" y="1556792"/>
          <a:ext cx="4162995" cy="3860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0890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contenuto 6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dirty="0" smtClean="0"/>
              <a:t>I dati possono trovarsi sul web in tanti formati 	</a:t>
            </a:r>
          </a:p>
          <a:p>
            <a:pPr lvl="1"/>
            <a:r>
              <a:rPr lang="it-IT" dirty="0" smtClean="0"/>
              <a:t>Tabellari</a:t>
            </a:r>
          </a:p>
          <a:p>
            <a:pPr lvl="2"/>
            <a:r>
              <a:rPr lang="it-IT" dirty="0" err="1" smtClean="0"/>
              <a:t>xls</a:t>
            </a:r>
            <a:r>
              <a:rPr lang="it-IT" dirty="0" smtClean="0"/>
              <a:t> </a:t>
            </a:r>
            <a:r>
              <a:rPr lang="it-IT" dirty="0" err="1" smtClean="0"/>
              <a:t>xlsx</a:t>
            </a:r>
            <a:r>
              <a:rPr lang="it-IT" dirty="0" smtClean="0"/>
              <a:t> </a:t>
            </a:r>
            <a:r>
              <a:rPr lang="it-IT" dirty="0" err="1" smtClean="0"/>
              <a:t>csv</a:t>
            </a:r>
            <a:r>
              <a:rPr lang="it-IT" dirty="0" smtClean="0"/>
              <a:t> </a:t>
            </a:r>
            <a:r>
              <a:rPr lang="it-IT" dirty="0" err="1" smtClean="0"/>
              <a:t>tsv</a:t>
            </a:r>
            <a:r>
              <a:rPr lang="it-IT" dirty="0" smtClean="0"/>
              <a:t> </a:t>
            </a:r>
            <a:r>
              <a:rPr lang="it-IT" dirty="0" err="1" smtClean="0"/>
              <a:t>ods</a:t>
            </a:r>
            <a:r>
              <a:rPr lang="it-IT" dirty="0" smtClean="0"/>
              <a:t> </a:t>
            </a:r>
            <a:r>
              <a:rPr lang="it-IT" dirty="0" err="1" smtClean="0"/>
              <a:t>dbf</a:t>
            </a:r>
            <a:endParaRPr lang="it-IT" dirty="0" smtClean="0"/>
          </a:p>
          <a:p>
            <a:pPr lvl="1"/>
            <a:r>
              <a:rPr lang="it-IT" dirty="0" smtClean="0"/>
              <a:t>Strutturati</a:t>
            </a:r>
          </a:p>
          <a:p>
            <a:pPr lvl="2"/>
            <a:r>
              <a:rPr lang="it-IT" dirty="0" smtClean="0"/>
              <a:t>xml </a:t>
            </a:r>
            <a:r>
              <a:rPr lang="it-IT" dirty="0" err="1" smtClean="0"/>
              <a:t>json</a:t>
            </a:r>
            <a:r>
              <a:rPr lang="it-IT" dirty="0" smtClean="0"/>
              <a:t> (</a:t>
            </a:r>
            <a:r>
              <a:rPr lang="it-IT" dirty="0" err="1" smtClean="0"/>
              <a:t>shp</a:t>
            </a:r>
            <a:r>
              <a:rPr lang="it-IT" dirty="0" smtClean="0"/>
              <a:t>)</a:t>
            </a:r>
          </a:p>
          <a:p>
            <a:pPr lvl="1"/>
            <a:r>
              <a:rPr lang="it-IT" dirty="0" err="1" smtClean="0"/>
              <a:t>Linked</a:t>
            </a:r>
            <a:r>
              <a:rPr lang="it-IT" dirty="0" smtClean="0"/>
              <a:t> data</a:t>
            </a:r>
          </a:p>
          <a:p>
            <a:pPr lvl="2"/>
            <a:r>
              <a:rPr lang="it-IT" dirty="0" smtClean="0"/>
              <a:t>RDF</a:t>
            </a:r>
          </a:p>
          <a:p>
            <a:pPr lvl="1"/>
            <a:r>
              <a:rPr lang="it-IT" dirty="0" smtClean="0"/>
              <a:t>Altro…	</a:t>
            </a:r>
          </a:p>
          <a:p>
            <a:pPr lvl="2"/>
            <a:r>
              <a:rPr lang="it-IT" dirty="0" smtClean="0"/>
              <a:t>HTML</a:t>
            </a:r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 smtClean="0"/>
          </a:p>
          <a:p>
            <a:endParaRPr lang="it-IT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forme del dato</a:t>
            </a:r>
            <a:endParaRPr lang="it-IT" dirty="0"/>
          </a:p>
        </p:txBody>
      </p:sp>
      <p:grpSp>
        <p:nvGrpSpPr>
          <p:cNvPr id="5" name="Gruppo 4"/>
          <p:cNvGrpSpPr/>
          <p:nvPr/>
        </p:nvGrpSpPr>
        <p:grpSpPr>
          <a:xfrm>
            <a:off x="4548471" y="2204864"/>
            <a:ext cx="2887926" cy="3240360"/>
            <a:chOff x="4932040" y="2132856"/>
            <a:chExt cx="3888432" cy="3168352"/>
          </a:xfrm>
        </p:grpSpPr>
        <p:sp>
          <p:nvSpPr>
            <p:cNvPr id="6" name="Rettangolo 5"/>
            <p:cNvSpPr/>
            <p:nvPr>
              <p:custDataLst>
                <p:tags r:id="rId1"/>
              </p:custDataLst>
            </p:nvPr>
          </p:nvSpPr>
          <p:spPr>
            <a:xfrm>
              <a:off x="4932040" y="2132856"/>
              <a:ext cx="3888432" cy="792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75%</a:t>
              </a:r>
            </a:p>
          </p:txBody>
        </p:sp>
        <p:sp>
          <p:nvSpPr>
            <p:cNvPr id="7" name="Rettangolo 6"/>
            <p:cNvSpPr/>
            <p:nvPr>
              <p:custDataLst>
                <p:tags r:id="rId2"/>
              </p:custDataLst>
            </p:nvPr>
          </p:nvSpPr>
          <p:spPr>
            <a:xfrm>
              <a:off x="4932040" y="2924944"/>
              <a:ext cx="1008112" cy="792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20%</a:t>
              </a:r>
            </a:p>
          </p:txBody>
        </p:sp>
        <p:sp>
          <p:nvSpPr>
            <p:cNvPr id="8" name="Rettangolo 7"/>
            <p:cNvSpPr/>
            <p:nvPr>
              <p:custDataLst>
                <p:tags r:id="rId3"/>
              </p:custDataLst>
            </p:nvPr>
          </p:nvSpPr>
          <p:spPr>
            <a:xfrm>
              <a:off x="4933708" y="3717032"/>
              <a:ext cx="288032" cy="792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5</a:t>
              </a:r>
            </a:p>
          </p:txBody>
        </p:sp>
        <p:sp>
          <p:nvSpPr>
            <p:cNvPr id="9" name="Rettangolo 8"/>
            <p:cNvSpPr/>
            <p:nvPr>
              <p:custDataLst>
                <p:tags r:id="rId4"/>
              </p:custDataLst>
            </p:nvPr>
          </p:nvSpPr>
          <p:spPr>
            <a:xfrm>
              <a:off x="4933708" y="4509120"/>
              <a:ext cx="2405824" cy="792088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dirty="0"/>
                <a:t>50%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650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4i5civ4Jnf2Ogpa57qyUR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D3bXiSbvHJAEFHRzdl6DH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JD1vJUfTs0KEjJlVqYriP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T1n7eiU7bpnD3wR8GxrrP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tnekHRRocupX0oQA5tCFh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aWvgG9s8Dk0jzytGtiRl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TJOIhWTV9hTzdhPrbHV4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WHOi7pZkNWrS3MsYSveIb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oqGRx92cMPLQ1nswVmJeh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m4xdNllr9ui6ypwojoC0S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uWRruAFhDlZS4CkklHRkF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tcyCP7WbLAOSsDuub0Yry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gPZcEdOeCFNjJJw0Y0TRk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kZ701ZaRS2uqB4VJWkq4P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ujgTVz4Hb8IUgOT7Fy2z9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zaLs1LNnljezuNK84ANb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HGO7POES2fC6K67tyiTO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GHk6nxurMXxcs5DUVYIth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Wo2E0A2uh1zi07MIq6nA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yxD2PEmV5k7HKW3JwUoh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D94w7cyC5HuiPu0XKo7mW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bimQEGzsbcY2UuXjwam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tnekHRRocupX0oQA5tCFh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cs6zJz909kzoYM9gyR2Dv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svvb9gCuqAUU8jYdzH8bk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neFfvsU2jkfGk50OiAlu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PcMq7JrB2Rjl7hvUL9Aoh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EsZTcKpxQP4Xots4laAIh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xzFKK41ZhgNVnRfswyqSU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kMAw0rRXZs0K6UK5X0jb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aWvgG9s8Dk0jzytGtiRl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TJOIhWTV9hTzdhPrbHV4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WHOi7pZkNWrS3MsYSveIb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2M6XJoMrfuYnCZ77Ub1fz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NEE764YgvJyNaO20wyPh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7XNxSJRDNxPa9ji5hFmhd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304</Words>
  <Application>Microsoft Office PowerPoint</Application>
  <PresentationFormat>Presentazione su schermo (4:3)</PresentationFormat>
  <Paragraphs>130</Paragraphs>
  <Slides>18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2" baseType="lpstr">
      <vt:lpstr>Arial</vt:lpstr>
      <vt:lpstr>Calibri</vt:lpstr>
      <vt:lpstr>Wingdings</vt:lpstr>
      <vt:lpstr>Tema di Office</vt:lpstr>
      <vt:lpstr>Visualizzazione dati</vt:lpstr>
      <vt:lpstr>Marco Montanari</vt:lpstr>
      <vt:lpstr>Cosa è una notizia?</vt:lpstr>
      <vt:lpstr>Cosa è una notizia?</vt:lpstr>
      <vt:lpstr>Cosa è una notizia?</vt:lpstr>
      <vt:lpstr>Cosa è una notizia?</vt:lpstr>
      <vt:lpstr>Struttura della notizia</vt:lpstr>
      <vt:lpstr>Dimensioni dei fatti</vt:lpstr>
      <vt:lpstr>Le forme del dato</vt:lpstr>
      <vt:lpstr>Le forme del dato</vt:lpstr>
      <vt:lpstr>Demo</vt:lpstr>
      <vt:lpstr>Uso del dato</vt:lpstr>
      <vt:lpstr>Pivoting</vt:lpstr>
      <vt:lpstr>Cubi di dati</vt:lpstr>
      <vt:lpstr>DEMO</vt:lpstr>
      <vt:lpstr>Strumenti on-line</vt:lpstr>
      <vt:lpstr>Demo</vt:lpstr>
      <vt:lpstr>That’s all Folks!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Annamaria AT. Tononi</dc:creator>
  <cp:lastModifiedBy>Marco Montanari</cp:lastModifiedBy>
  <cp:revision>89</cp:revision>
  <dcterms:created xsi:type="dcterms:W3CDTF">2012-04-04T11:30:27Z</dcterms:created>
  <dcterms:modified xsi:type="dcterms:W3CDTF">2013-12-18T20:25:28Z</dcterms:modified>
</cp:coreProperties>
</file>