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0" r:id="rId3"/>
    <p:sldId id="261" r:id="rId4"/>
    <p:sldId id="265" r:id="rId5"/>
    <p:sldId id="266" r:id="rId6"/>
    <p:sldId id="267" r:id="rId7"/>
    <p:sldId id="262" r:id="rId8"/>
    <p:sldId id="263" r:id="rId9"/>
    <p:sldId id="264" r:id="rId10"/>
    <p:sldId id="268" r:id="rId11"/>
    <p:sldId id="269" r:id="rId12"/>
    <p:sldId id="270" r:id="rId13"/>
    <p:sldId id="271" r:id="rId14"/>
    <p:sldId id="272" r:id="rId15"/>
    <p:sldId id="274" r:id="rId16"/>
    <p:sldId id="275" r:id="rId17"/>
    <p:sldId id="276" r:id="rId18"/>
    <p:sldId id="273" r:id="rId19"/>
    <p:sldId id="277" r:id="rId20"/>
    <p:sldId id="282" r:id="rId21"/>
    <p:sldId id="278" r:id="rId22"/>
    <p:sldId id="281" r:id="rId23"/>
    <p:sldId id="284" r:id="rId24"/>
    <p:sldId id="283" r:id="rId25"/>
    <p:sldId id="279" r:id="rId26"/>
    <p:sldId id="280" r:id="rId27"/>
    <p:sldId id="259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62">
          <p15:clr>
            <a:srgbClr val="A4A3A4"/>
          </p15:clr>
        </p15:guide>
        <p15:guide id="2" pos="3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718" autoAdjust="0"/>
  </p:normalViewPr>
  <p:slideViewPr>
    <p:cSldViewPr>
      <p:cViewPr varScale="1">
        <p:scale>
          <a:sx n="76" d="100"/>
          <a:sy n="76" d="100"/>
        </p:scale>
        <p:origin x="468" y="84"/>
      </p:cViewPr>
      <p:guideLst>
        <p:guide orient="horz" pos="3962"/>
        <p:guide pos="3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FDEB9-4BED-4748-BC67-5EE44752DB83}" type="datetimeFigureOut">
              <a:rPr lang="it-IT" smtClean="0"/>
              <a:t>19/12/2013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A992E-15E2-4DED-B235-6F4582C974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1874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992E-15E2-4DED-B235-6F4582C9748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37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Anassimene 500BC (</a:t>
            </a:r>
            <a:r>
              <a:rPr lang="it-IT" dirty="0" err="1" smtClean="0"/>
              <a:t>grecia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992E-15E2-4DED-B235-6F4582C9748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8588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Anassimene 500BC (</a:t>
            </a:r>
            <a:r>
              <a:rPr lang="it-IT" dirty="0" err="1" smtClean="0"/>
              <a:t>grecia</a:t>
            </a:r>
            <a:r>
              <a:rPr lang="it-IT" smtClean="0"/>
              <a:t>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992E-15E2-4DED-B235-6F4582C9748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9016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TabulaPeutingeriana</a:t>
            </a:r>
            <a:r>
              <a:rPr lang="it-IT" dirty="0" smtClean="0"/>
              <a:t> (datata circa 500DC)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992E-15E2-4DED-B235-6F4582C97481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0256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1450 monaco veneziano Fra Mauro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992E-15E2-4DED-B235-6F4582C9748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69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5536" y="4509121"/>
            <a:ext cx="8489032" cy="72008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96424" y="5272833"/>
            <a:ext cx="8488144" cy="892471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it-IT" dirty="0"/>
          </a:p>
        </p:txBody>
      </p:sp>
      <p:pic>
        <p:nvPicPr>
          <p:cNvPr id="11" name="Immagine 10" descr="logo_4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118410"/>
            <a:ext cx="9144001" cy="6555535"/>
          </a:xfrm>
          <a:prstGeom prst="rect">
            <a:avLst/>
          </a:prstGeom>
        </p:spPr>
      </p:pic>
      <p:cxnSp>
        <p:nvCxnSpPr>
          <p:cNvPr id="12" name="Connettore 1 11"/>
          <p:cNvCxnSpPr/>
          <p:nvPr userDrawn="1"/>
        </p:nvCxnSpPr>
        <p:spPr>
          <a:xfrm>
            <a:off x="0" y="4437112"/>
            <a:ext cx="928903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136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7321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8615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166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83983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0002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7161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0709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73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22689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86842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29600" cy="4608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7" name="Titolo 1"/>
          <p:cNvSpPr txBox="1">
            <a:spLocks/>
          </p:cNvSpPr>
          <p:nvPr userDrawn="1"/>
        </p:nvSpPr>
        <p:spPr>
          <a:xfrm>
            <a:off x="539552" y="6093296"/>
            <a:ext cx="1512540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000" dirty="0" smtClean="0">
                <a:solidFill>
                  <a:srgbClr val="595959"/>
                </a:solidFill>
              </a:rPr>
              <a:t>Roma, 19.12.2013</a:t>
            </a:r>
            <a:endParaRPr lang="it-IT" sz="1000" dirty="0">
              <a:solidFill>
                <a:srgbClr val="595959"/>
              </a:solidFill>
            </a:endParaRPr>
          </a:p>
        </p:txBody>
      </p:sp>
      <p:pic>
        <p:nvPicPr>
          <p:cNvPr id="8" name="Immagine 7" descr="marchio 1.eps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529" y="6021288"/>
            <a:ext cx="998284" cy="520700"/>
          </a:xfrm>
          <a:prstGeom prst="rect">
            <a:avLst/>
          </a:prstGeom>
        </p:spPr>
      </p:pic>
      <p:pic>
        <p:nvPicPr>
          <p:cNvPr id="9" name="Immagine 8" descr="logoAref.eps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283968" y="5974487"/>
            <a:ext cx="951087" cy="550857"/>
          </a:xfrm>
          <a:prstGeom prst="rect">
            <a:avLst/>
          </a:prstGeom>
        </p:spPr>
      </p:pic>
      <p:sp>
        <p:nvSpPr>
          <p:cNvPr id="10" name="Titolo 1"/>
          <p:cNvSpPr txBox="1">
            <a:spLocks/>
          </p:cNvSpPr>
          <p:nvPr userDrawn="1"/>
        </p:nvSpPr>
        <p:spPr>
          <a:xfrm>
            <a:off x="1259632" y="0"/>
            <a:ext cx="7884368" cy="8367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b="1" smtClean="0">
                <a:solidFill>
                  <a:schemeClr val="bg1"/>
                </a:solidFill>
                <a:latin typeface="Arial"/>
                <a:cs typeface="Arial"/>
              </a:rPr>
              <a:t>Titolo titolo titolo titolo</a:t>
            </a:r>
            <a:endParaRPr lang="it-IT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itolo 1"/>
          <p:cNvSpPr txBox="1">
            <a:spLocks/>
          </p:cNvSpPr>
          <p:nvPr userDrawn="1"/>
        </p:nvSpPr>
        <p:spPr>
          <a:xfrm>
            <a:off x="1259632" y="0"/>
            <a:ext cx="788436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b="1" smtClean="0">
                <a:solidFill>
                  <a:schemeClr val="bg1"/>
                </a:solidFill>
                <a:latin typeface="Arial"/>
                <a:cs typeface="Arial"/>
              </a:rPr>
              <a:t>Titolo titolo titolo titolo</a:t>
            </a:r>
            <a:endParaRPr lang="it-IT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Rettangolo 11"/>
          <p:cNvSpPr/>
          <p:nvPr userDrawn="1"/>
        </p:nvSpPr>
        <p:spPr>
          <a:xfrm>
            <a:off x="-108520" y="-22929"/>
            <a:ext cx="9275142" cy="8976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 descr="shutterstock_95143126_2.jpg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44624"/>
            <a:ext cx="1256409" cy="844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885082" y="44624"/>
            <a:ext cx="680171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894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tat.it/it/archivio/24613" TargetMode="External"/><Relationship Id="rId2" Type="http://schemas.openxmlformats.org/officeDocument/2006/relationships/hyperlink" Target="https://dati.lombardia.it/Territorio/Aree-Dismesse/tcmm-ht84?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demo.istat.it/pop2013/index3.htm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aperto.comune.torino.it/?q=node/142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geocommons.com/" TargetMode="External"/><Relationship Id="rId2" Type="http://schemas.openxmlformats.org/officeDocument/2006/relationships/hyperlink" Target="http://geojson.io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box.com/tilemill/" TargetMode="External"/><Relationship Id="rId4" Type="http://schemas.openxmlformats.org/officeDocument/2006/relationships/hyperlink" Target="https://www.mapbox.com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21.png"/><Relationship Id="rId3" Type="http://schemas.openxmlformats.org/officeDocument/2006/relationships/tags" Target="../tags/tag4.xml"/><Relationship Id="rId21" Type="http://schemas.openxmlformats.org/officeDocument/2006/relationships/image" Target="../media/image16.pn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image" Target="../media/image20.png"/><Relationship Id="rId33" Type="http://schemas.openxmlformats.org/officeDocument/2006/relationships/image" Target="../media/image28.png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image" Target="../media/image15.png"/><Relationship Id="rId29" Type="http://schemas.openxmlformats.org/officeDocument/2006/relationships/image" Target="../media/image24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image" Target="../media/image19.png"/><Relationship Id="rId32" Type="http://schemas.openxmlformats.org/officeDocument/2006/relationships/image" Target="../media/image27.png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tags" Target="../tags/tag11.xml"/><Relationship Id="rId19" Type="http://schemas.openxmlformats.org/officeDocument/2006/relationships/image" Target="../media/image14.png"/><Relationship Id="rId31" Type="http://schemas.openxmlformats.org/officeDocument/2006/relationships/image" Target="../media/image26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image" Target="../media/image17.png"/><Relationship Id="rId27" Type="http://schemas.openxmlformats.org/officeDocument/2006/relationships/image" Target="../media/image22.png"/><Relationship Id="rId30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ile:Anaximenes_500BC1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abula_Peutingerian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2800" dirty="0" smtClean="0">
                <a:solidFill>
                  <a:schemeClr val="tx1"/>
                </a:solidFill>
              </a:rPr>
              <a:t>Mappe per il giornalismo</a:t>
            </a:r>
            <a:endParaRPr lang="it-IT" sz="2800" dirty="0">
              <a:solidFill>
                <a:schemeClr val="tx1"/>
              </a:solidFill>
            </a:endParaRPr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sz="2000" dirty="0" smtClean="0"/>
              <a:t>Marco Montanari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63528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Mappa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Tanti fattori</a:t>
            </a:r>
          </a:p>
          <a:p>
            <a:pPr lvl="1"/>
            <a:r>
              <a:rPr lang="it-IT" dirty="0" smtClean="0"/>
              <a:t>Geoide (approssimazione più o meno precisa della sfera terrestre)</a:t>
            </a:r>
          </a:p>
          <a:p>
            <a:pPr lvl="1"/>
            <a:r>
              <a:rPr lang="it-IT" dirty="0" smtClean="0"/>
              <a:t>Posizione del polo nord </a:t>
            </a:r>
          </a:p>
          <a:p>
            <a:pPr lvl="1"/>
            <a:r>
              <a:rPr lang="it-IT" dirty="0" smtClean="0"/>
              <a:t>Primo meridiano</a:t>
            </a:r>
          </a:p>
          <a:p>
            <a:pPr lvl="1"/>
            <a:r>
              <a:rPr lang="it-IT" dirty="0" smtClean="0"/>
              <a:t>Equatore</a:t>
            </a:r>
          </a:p>
          <a:p>
            <a:pPr lvl="1"/>
            <a:r>
              <a:rPr lang="it-IT" dirty="0" smtClean="0"/>
              <a:t>Superficie di proiezione</a:t>
            </a:r>
          </a:p>
        </p:txBody>
      </p:sp>
    </p:spTree>
    <p:extLst>
      <p:ext uri="{BB962C8B-B14F-4D97-AF65-F5344CB8AC3E}">
        <p14:creationId xmlns:p14="http://schemas.microsoft.com/office/powerpoint/2010/main" val="248762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Risultato:</a:t>
            </a:r>
            <a:endParaRPr lang="it-IT" dirty="0"/>
          </a:p>
        </p:txBody>
      </p:sp>
      <p:pic>
        <p:nvPicPr>
          <p:cNvPr id="8194" name="Picture 2" descr="Map Projection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354" y="1125538"/>
            <a:ext cx="150529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27584" y="5157192"/>
            <a:ext cx="2379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cap="small" dirty="0">
                <a:solidFill>
                  <a:srgbClr val="000000"/>
                </a:solidFill>
                <a:latin typeface="Lucida"/>
              </a:rPr>
              <a:t>http://xkcd.com/977/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345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Risultato:</a:t>
            </a:r>
            <a:endParaRPr lang="it-IT" dirty="0"/>
          </a:p>
        </p:txBody>
      </p:sp>
      <p:pic>
        <p:nvPicPr>
          <p:cNvPr id="8194" name="Picture 2" descr="Map Projection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531440"/>
            <a:ext cx="6444531" cy="1973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60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Risultato:</a:t>
            </a:r>
            <a:endParaRPr lang="it-IT" dirty="0"/>
          </a:p>
        </p:txBody>
      </p:sp>
      <p:pic>
        <p:nvPicPr>
          <p:cNvPr id="8194" name="Picture 2" descr="Map Projection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6940152"/>
            <a:ext cx="6444531" cy="1973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75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Risultato:</a:t>
            </a:r>
            <a:endParaRPr lang="it-IT" dirty="0"/>
          </a:p>
        </p:txBody>
      </p:sp>
      <p:pic>
        <p:nvPicPr>
          <p:cNvPr id="8194" name="Picture 2" descr="Map Projection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13132840"/>
            <a:ext cx="6444531" cy="1973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97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Fico, quindi ora possiamo mettere un punto su una mappa?</a:t>
            </a:r>
            <a:endParaRPr lang="it-IT" dirty="0"/>
          </a:p>
        </p:txBody>
      </p:sp>
      <p:pic>
        <p:nvPicPr>
          <p:cNvPr id="4" name="Picture 2" descr="Map Projection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6186" r="1286" b="21892"/>
          <a:stretch/>
        </p:blipFill>
        <p:spPr bwMode="auto">
          <a:xfrm>
            <a:off x="107504" y="1052736"/>
            <a:ext cx="3960440" cy="296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p Projectio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t="6365" r="50208" b="79458"/>
          <a:stretch/>
        </p:blipFill>
        <p:spPr bwMode="auto">
          <a:xfrm>
            <a:off x="5266717" y="1052736"/>
            <a:ext cx="375476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p Projectio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1" t="52366" r="2444" b="37797"/>
          <a:stretch/>
        </p:blipFill>
        <p:spPr bwMode="auto">
          <a:xfrm>
            <a:off x="2987824" y="3573016"/>
            <a:ext cx="375476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004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Fico, quindi ora possiamo mettere un punto su una mappa?</a:t>
            </a:r>
            <a:endParaRPr lang="it-IT" dirty="0"/>
          </a:p>
        </p:txBody>
      </p:sp>
      <p:pic>
        <p:nvPicPr>
          <p:cNvPr id="4" name="Picture 2" descr="Map Projection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6186" r="1286" b="21892"/>
          <a:stretch/>
        </p:blipFill>
        <p:spPr bwMode="auto">
          <a:xfrm>
            <a:off x="107504" y="1052736"/>
            <a:ext cx="3960440" cy="296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p Projectio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t="6365" r="50208" b="79458"/>
          <a:stretch/>
        </p:blipFill>
        <p:spPr bwMode="auto">
          <a:xfrm>
            <a:off x="5266717" y="1052736"/>
            <a:ext cx="375476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p Projectio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1" t="52366" r="2444" b="37797"/>
          <a:stretch/>
        </p:blipFill>
        <p:spPr bwMode="auto">
          <a:xfrm>
            <a:off x="2987824" y="3573016"/>
            <a:ext cx="375476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2 6"/>
          <p:cNvCxnSpPr/>
          <p:nvPr/>
        </p:nvCxnSpPr>
        <p:spPr>
          <a:xfrm>
            <a:off x="3131840" y="5013176"/>
            <a:ext cx="361074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5148064" y="2996952"/>
            <a:ext cx="361074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V="1">
            <a:off x="4865204" y="4149080"/>
            <a:ext cx="0" cy="17281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V="1">
            <a:off x="6948264" y="1772816"/>
            <a:ext cx="0" cy="24482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227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Fico, quindi ora possiamo mettere un punto su una mappa?</a:t>
            </a:r>
            <a:endParaRPr lang="it-IT" dirty="0"/>
          </a:p>
        </p:txBody>
      </p:sp>
      <p:pic>
        <p:nvPicPr>
          <p:cNvPr id="4" name="Picture 2" descr="Map Projection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6186" r="1286" b="21892"/>
          <a:stretch/>
        </p:blipFill>
        <p:spPr bwMode="auto">
          <a:xfrm>
            <a:off x="107504" y="1052736"/>
            <a:ext cx="3960440" cy="296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p Projectio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t="6365" r="50208" b="79458"/>
          <a:stretch/>
        </p:blipFill>
        <p:spPr bwMode="auto">
          <a:xfrm>
            <a:off x="5266717" y="1052736"/>
            <a:ext cx="375476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p Projectio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1" t="52366" r="2444" b="37797"/>
          <a:stretch/>
        </p:blipFill>
        <p:spPr bwMode="auto">
          <a:xfrm>
            <a:off x="2987824" y="3573016"/>
            <a:ext cx="375476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2 6"/>
          <p:cNvCxnSpPr/>
          <p:nvPr/>
        </p:nvCxnSpPr>
        <p:spPr>
          <a:xfrm>
            <a:off x="3131840" y="5013176"/>
            <a:ext cx="361074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5148064" y="2996952"/>
            <a:ext cx="361074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V="1">
            <a:off x="4865204" y="4149080"/>
            <a:ext cx="0" cy="17281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V="1">
            <a:off x="6948264" y="1772816"/>
            <a:ext cx="0" cy="24482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1177281" y="836712"/>
            <a:ext cx="165618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700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it-IT" sz="287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27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Ok WOW quindi è tutto perduto?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sz="8000" dirty="0" smtClean="0"/>
              <a:t>NO </a:t>
            </a:r>
            <a:endParaRPr lang="it-IT" sz="6000" dirty="0" smtClean="0"/>
          </a:p>
          <a:p>
            <a:r>
              <a:rPr lang="it-IT" dirty="0" smtClean="0"/>
              <a:t>basta sapere che sistema di riferimento hanno i dati e su che sistema di proiezione vanno visualizzati</a:t>
            </a:r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2396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Sistemi tipici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Sistemi di riferimento tipici [in Italia]:</a:t>
            </a:r>
          </a:p>
          <a:p>
            <a:pPr lvl="1"/>
            <a:r>
              <a:rPr lang="it-IT" dirty="0" smtClean="0"/>
              <a:t>WGS84, ED50, UTM32N (su dati vecchi si possono trovare quantità notevoli di sistemi «strani»…)</a:t>
            </a:r>
          </a:p>
          <a:p>
            <a:r>
              <a:rPr lang="it-IT" dirty="0" smtClean="0"/>
              <a:t>Sistemi di proiezione tipici:</a:t>
            </a:r>
          </a:p>
          <a:p>
            <a:pPr lvl="1"/>
            <a:r>
              <a:rPr lang="it-IT" dirty="0" smtClean="0"/>
              <a:t>Mercatore sferico (web), ovvero </a:t>
            </a:r>
            <a:r>
              <a:rPr lang="it-IT" dirty="0"/>
              <a:t>EPSG </a:t>
            </a:r>
            <a:r>
              <a:rPr lang="it-IT" dirty="0" smtClean="0"/>
              <a:t>3857 o 900913</a:t>
            </a:r>
          </a:p>
          <a:p>
            <a:r>
              <a:rPr lang="it-IT" dirty="0" smtClean="0"/>
              <a:t>La conversione è </a:t>
            </a:r>
            <a:r>
              <a:rPr lang="it-IT" sz="1200" dirty="0" smtClean="0"/>
              <a:t>(quasi sempre) </a:t>
            </a:r>
            <a:r>
              <a:rPr lang="it-IT" dirty="0" smtClean="0"/>
              <a:t>codificata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9241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Marco Montanari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it-IT" sz="2000" dirty="0"/>
              <a:t>@</a:t>
            </a:r>
            <a:r>
              <a:rPr lang="it-IT" sz="2000" dirty="0" err="1"/>
              <a:t>ingmmo</a:t>
            </a:r>
            <a:r>
              <a:rPr lang="it-IT" sz="2000" dirty="0"/>
              <a:t>, marco.montanari@gmail.com, sirmmo.blogspot.com</a:t>
            </a:r>
          </a:p>
          <a:p>
            <a:endParaRPr lang="it-IT" sz="2400" dirty="0"/>
          </a:p>
          <a:p>
            <a:r>
              <a:rPr lang="it-IT" dirty="0"/>
              <a:t>Sviluppatore, Appassionato di giochi, </a:t>
            </a:r>
            <a:r>
              <a:rPr lang="it-IT" dirty="0" smtClean="0"/>
              <a:t>Nerd… </a:t>
            </a:r>
            <a:br>
              <a:rPr lang="it-IT" dirty="0" smtClean="0"/>
            </a:br>
            <a:r>
              <a:rPr lang="it-IT" sz="1600" dirty="0" smtClean="0"/>
              <a:t>(o </a:t>
            </a:r>
            <a:r>
              <a:rPr lang="it-IT" sz="1600" dirty="0" err="1" smtClean="0"/>
              <a:t>geek</a:t>
            </a:r>
            <a:r>
              <a:rPr lang="it-IT" sz="1600" dirty="0" smtClean="0"/>
              <a:t>, visto che è la parola dell’anno)</a:t>
            </a:r>
            <a:endParaRPr lang="it-IT" dirty="0"/>
          </a:p>
          <a:p>
            <a:pPr lvl="1"/>
            <a:r>
              <a:rPr lang="it-IT" dirty="0"/>
              <a:t>passione per i </a:t>
            </a:r>
            <a:r>
              <a:rPr lang="it-IT" dirty="0" smtClean="0"/>
              <a:t>dati</a:t>
            </a:r>
          </a:p>
          <a:p>
            <a:pPr lvl="1"/>
            <a:r>
              <a:rPr lang="it-IT" smtClean="0"/>
              <a:t>sviluppatore </a:t>
            </a:r>
            <a:r>
              <a:rPr lang="it-IT" dirty="0" smtClean="0"/>
              <a:t>GIS!!</a:t>
            </a:r>
            <a:endParaRPr lang="it-IT" sz="2400" dirty="0"/>
          </a:p>
          <a:p>
            <a:pPr lvl="1"/>
            <a:endParaRPr lang="it-IT" sz="2000" dirty="0" smtClean="0"/>
          </a:p>
          <a:p>
            <a:pPr lvl="1"/>
            <a:endParaRPr lang="it-IT" sz="2000" dirty="0"/>
          </a:p>
          <a:p>
            <a:r>
              <a:rPr lang="en-US" dirty="0"/>
              <a:t>“</a:t>
            </a:r>
            <a:r>
              <a:rPr lang="it-IT" dirty="0"/>
              <a:t>I </a:t>
            </a:r>
            <a:r>
              <a:rPr lang="it-IT" dirty="0" err="1"/>
              <a:t>am</a:t>
            </a:r>
            <a:r>
              <a:rPr lang="it-IT" dirty="0"/>
              <a:t> a </a:t>
            </a:r>
            <a:r>
              <a:rPr lang="it-IT" dirty="0" err="1"/>
              <a:t>coder</a:t>
            </a:r>
            <a:r>
              <a:rPr lang="it-IT" dirty="0"/>
              <a:t> with </a:t>
            </a:r>
            <a:r>
              <a:rPr lang="it-IT" dirty="0" err="1"/>
              <a:t>journalist</a:t>
            </a:r>
            <a:r>
              <a:rPr lang="it-IT" dirty="0"/>
              <a:t> friends.</a:t>
            </a:r>
            <a:r>
              <a:rPr lang="en-US" dirty="0" smtClean="0"/>
              <a:t>”</a:t>
            </a:r>
            <a:endParaRPr lang="it-IT" dirty="0"/>
          </a:p>
          <a:p>
            <a:endParaRPr lang="it-IT" dirty="0"/>
          </a:p>
        </p:txBody>
      </p:sp>
      <p:pic>
        <p:nvPicPr>
          <p:cNvPr id="4" name="Picture 8" descr="Marco Montanari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0541">
            <a:off x="7670641" y="2594656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56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Prendiamo uno </a:t>
            </a:r>
            <a:r>
              <a:rPr lang="it-IT" dirty="0" err="1" smtClean="0"/>
              <a:t>Shapefile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https://dati.lombardia.it/Territorio/Aree-Dismesse/tcmm-ht84</a:t>
            </a:r>
            <a:r>
              <a:rPr lang="it-IT" dirty="0" smtClean="0">
                <a:hlinkClick r:id="rId2"/>
              </a:rPr>
              <a:t>?</a:t>
            </a:r>
            <a:endParaRPr lang="it-IT" dirty="0" smtClean="0"/>
          </a:p>
          <a:p>
            <a:endParaRPr lang="it-IT" dirty="0"/>
          </a:p>
          <a:p>
            <a:r>
              <a:rPr lang="it-IT" dirty="0">
                <a:hlinkClick r:id="rId3"/>
              </a:rPr>
              <a:t>http://www.istat.it/it/archivio/24613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946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QGIS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Dove si guarda l’interfaccia di Quantum GIS</a:t>
            </a:r>
          </a:p>
          <a:p>
            <a:r>
              <a:rPr lang="it-IT" dirty="0" smtClean="0"/>
              <a:t>Dove si analizza uno </a:t>
            </a:r>
            <a:r>
              <a:rPr lang="it-IT" dirty="0" err="1" smtClean="0"/>
              <a:t>shapefile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7607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Bello quindi?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Quindi si possono fare tante cose con gli </a:t>
            </a:r>
            <a:r>
              <a:rPr lang="it-IT" dirty="0" err="1" smtClean="0"/>
              <a:t>shapefile</a:t>
            </a:r>
            <a:r>
              <a:rPr lang="it-IT" dirty="0" smtClean="0"/>
              <a:t>…</a:t>
            </a:r>
          </a:p>
          <a:p>
            <a:pPr marL="0" indent="0" algn="ctr">
              <a:buNone/>
            </a:pPr>
            <a:r>
              <a:rPr lang="it-IT" sz="8000" dirty="0" smtClean="0"/>
              <a:t>JOIN</a:t>
            </a:r>
          </a:p>
          <a:p>
            <a:endParaRPr lang="it-IT" dirty="0"/>
          </a:p>
          <a:p>
            <a:pPr marL="0" indent="0" algn="ctr">
              <a:buNone/>
            </a:pPr>
            <a:r>
              <a:rPr lang="it-IT" dirty="0" smtClean="0"/>
              <a:t>(per fondere tabelle in base ad indici)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36102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Proviamo a prendere dei dati…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http://</a:t>
            </a:r>
            <a:r>
              <a:rPr lang="it-IT" dirty="0" smtClean="0">
                <a:hlinkClick r:id="rId2"/>
              </a:rPr>
              <a:t>demo.istat.it/pop2013/index3.html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Partiamo da qui poi «puliamo» la cosa…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39593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QGIS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Dove si analizzano alcuni dati </a:t>
            </a:r>
            <a:r>
              <a:rPr lang="it-IT" dirty="0" err="1" smtClean="0"/>
              <a:t>istat</a:t>
            </a:r>
            <a:r>
              <a:rPr lang="it-IT" dirty="0" smtClean="0"/>
              <a:t>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2043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 se lo </a:t>
            </a:r>
            <a:r>
              <a:rPr lang="it-IT" dirty="0" err="1" smtClean="0"/>
              <a:t>Shapefile</a:t>
            </a:r>
            <a:r>
              <a:rPr lang="it-IT" dirty="0" smtClean="0"/>
              <a:t> non c’è?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http://aperto.comune.torino.it/?q=node/142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0060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Strumenti sul web (e non)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http://geojson.io</a:t>
            </a:r>
            <a:endParaRPr lang="it-IT" dirty="0"/>
          </a:p>
          <a:p>
            <a:endParaRPr lang="it-IT" dirty="0" smtClean="0">
              <a:hlinkClick r:id="rId3"/>
            </a:endParaRPr>
          </a:p>
          <a:p>
            <a:r>
              <a:rPr lang="it-IT" dirty="0" smtClean="0">
                <a:hlinkClick r:id="rId3"/>
              </a:rPr>
              <a:t>http</a:t>
            </a:r>
            <a:r>
              <a:rPr lang="it-IT" dirty="0">
                <a:hlinkClick r:id="rId3"/>
              </a:rPr>
              <a:t>://geocommons.com</a:t>
            </a:r>
            <a:r>
              <a:rPr lang="it-IT" dirty="0" smtClean="0">
                <a:hlinkClick r:id="rId3"/>
              </a:rPr>
              <a:t>/</a:t>
            </a:r>
            <a:endParaRPr lang="it-IT" dirty="0" smtClean="0"/>
          </a:p>
          <a:p>
            <a:r>
              <a:rPr lang="it-IT" dirty="0">
                <a:hlinkClick r:id="rId4"/>
              </a:rPr>
              <a:t>https://www.mapbox.com/</a:t>
            </a: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r>
              <a:rPr lang="it-IT" dirty="0">
                <a:hlinkClick r:id="rId5"/>
              </a:rPr>
              <a:t>https://www.mapbox.com/tilemill/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4075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That’s all Folks!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/>
              <a:t>GRAZIE! 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/>
              <a:t>Per qualsiasi domanda:</a:t>
            </a:r>
          </a:p>
          <a:p>
            <a:pPr marL="0" indent="0" algn="ctr">
              <a:buNone/>
            </a:pPr>
            <a:endParaRPr lang="it-IT" dirty="0"/>
          </a:p>
        </p:txBody>
      </p:sp>
      <p:sp>
        <p:nvSpPr>
          <p:cNvPr id="4" name="Segnaposto contenuto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85900" y="2195514"/>
            <a:ext cx="6172200" cy="325636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it-IT" sz="2100" dirty="0"/>
          </a:p>
        </p:txBody>
      </p:sp>
      <p:pic>
        <p:nvPicPr>
          <p:cNvPr id="6" name="Picture 2" descr="D:\Icons\SocialMediaBookmarkIcon\SocialMediaBookmarkIcon\32\twitter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36" y="354492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Icons\SocialMediaBookmarkIcon\SocialMediaBookmarkIcon\32\blogger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36" y="400212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Icons\SocialMediaBookmarkIcon\SocialMediaBookmarkIcon\32\email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36" y="377352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Icons\SocialMediaBookmarkIcon\SocialMediaBookmarkIcon\32\buzz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312" y="377352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Icons\SocialMediaBookmarkIcon\SocialMediaBookmarkIcon\32\youtube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876" y="421593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D:\Icons\SocialMediaBookmarkIcon\SocialMediaBookmarkIcon\32\deviantart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115" y="421593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:\Icons\SocialMediaBookmarkIcon\SocialMediaBookmarkIcon\32\digg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476" y="421593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D:\Icons\SocialMediaBookmarkIcon\SocialMediaBookmarkIcon\32\facebook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36" y="4679398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D:\Icons\SocialMediaBookmarkIcon\SocialMediaBookmarkIcon\32\lastfm.pn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36" y="421593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D:\Icons\SocialMediaBookmarkIcon\SocialMediaBookmarkIcon\32\linkedin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36" y="444677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D:\Icons\SocialMediaBookmarkIcon\SocialMediaBookmarkIcon\32\soundcloud.pn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53" y="421593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D:\Icons\SocialMediaBookmarkIcon\SocialMediaBookmarkIcon\32\steam.pn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676" y="421593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 descr="D:\Icons\SocialMediaBookmarkIcon\SocialMediaBookmarkIcon\32\tumblr.png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076" y="421593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D:\Icons\SocialMediaBookmarkIcon\SocialMediaBookmarkIcon\32\rss.pn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715" y="400212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3"/>
          <p:cNvSpPr txBox="1"/>
          <p:nvPr>
            <p:custDataLst>
              <p:tags r:id="rId16"/>
            </p:custDataLst>
          </p:nvPr>
        </p:nvSpPr>
        <p:spPr>
          <a:xfrm>
            <a:off x="3545886" y="3502722"/>
            <a:ext cx="4566474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it-IT" sz="1500" dirty="0"/>
              <a:t>@</a:t>
            </a:r>
            <a:r>
              <a:rPr lang="it-IT" sz="1500" dirty="0" err="1"/>
              <a:t>ingmmo</a:t>
            </a:r>
            <a:endParaRPr lang="it-IT" sz="1500" dirty="0"/>
          </a:p>
          <a:p>
            <a:pPr marL="0" lvl="1"/>
            <a:r>
              <a:rPr lang="it-IT" sz="1500" dirty="0"/>
              <a:t>marco.montanari@gmail.com</a:t>
            </a:r>
          </a:p>
          <a:p>
            <a:pPr marL="0" lvl="1"/>
            <a:r>
              <a:rPr lang="it-IT" sz="1500" dirty="0"/>
              <a:t>sirmmo.blogspot.com, …</a:t>
            </a:r>
          </a:p>
          <a:p>
            <a:pPr marL="0" lvl="1"/>
            <a:r>
              <a:rPr lang="it-IT" sz="1500" dirty="0" err="1"/>
              <a:t>sirmmo</a:t>
            </a:r>
            <a:endParaRPr lang="it-IT" sz="1500" dirty="0"/>
          </a:p>
          <a:p>
            <a:pPr marL="0" lvl="1"/>
            <a:r>
              <a:rPr lang="it-IT" sz="1500" dirty="0"/>
              <a:t>http://it.linkedin.com/in/montanarim/</a:t>
            </a:r>
          </a:p>
          <a:p>
            <a:pPr marL="0" lvl="1"/>
            <a:r>
              <a:rPr lang="it-IT" sz="1500" dirty="0"/>
              <a:t>https://www.facebook.com/marco.montanari</a:t>
            </a:r>
          </a:p>
          <a:p>
            <a:pPr marL="0" lvl="1"/>
            <a:r>
              <a:rPr lang="it-IT" sz="1500" dirty="0" err="1"/>
              <a:t>marco.montanari</a:t>
            </a:r>
            <a:endParaRPr lang="it-IT" sz="1500" dirty="0"/>
          </a:p>
          <a:p>
            <a:endParaRPr lang="it-IT" sz="1350" dirty="0"/>
          </a:p>
        </p:txBody>
      </p:sp>
      <p:pic>
        <p:nvPicPr>
          <p:cNvPr id="21" name="Picture 12" descr="D:\Icons\SocialMediaBookmarkIcon\SocialMediaBookmarkIcon\32\skype.png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36" y="4908262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19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Mappa	</a:t>
            </a:r>
            <a:endParaRPr lang="it-IT" dirty="0"/>
          </a:p>
        </p:txBody>
      </p:sp>
      <p:pic>
        <p:nvPicPr>
          <p:cNvPr id="1028" name="Picture 4" descr="http://2.bp.blogspot.com/-C3L7c1Y1ck4/UZOk1ldMiBI/AAAAAAAACs4/KtymYa4tM78/s1600/Screenshot+2013-05-15+at+12.38.58+AM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35793"/>
            <a:ext cx="8229600" cy="458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84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Mappa	</a:t>
            </a:r>
            <a:endParaRPr lang="it-IT" dirty="0"/>
          </a:p>
        </p:txBody>
      </p:sp>
      <p:pic>
        <p:nvPicPr>
          <p:cNvPr id="6" name="Picture 2" descr="File:Anaximenes 500BC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7474"/>
            <a:ext cx="5904656" cy="452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8118" y="5507448"/>
            <a:ext cx="1561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900" dirty="0">
                <a:hlinkClick r:id="rId4"/>
              </a:rPr>
              <a:t>http://en.wikipedia.org/wiki/File:Anaximenes_500BC1.jpg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194466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Mappa	</a:t>
            </a:r>
            <a:endParaRPr lang="it-IT" dirty="0"/>
          </a:p>
        </p:txBody>
      </p:sp>
      <p:pic>
        <p:nvPicPr>
          <p:cNvPr id="6146" name="Picture 2" descr="http://upload.wikimedia.org/wikipedia/commons/2/23/PtolemyWorldMap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616" y="1338104"/>
            <a:ext cx="6144768" cy="418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88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Mappa	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589240"/>
            <a:ext cx="8229600" cy="14401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it-IT" dirty="0">
                <a:hlinkClick r:id="rId3"/>
              </a:rPr>
              <a:t>http://en.wikipedia.org/wiki/Tabula_Peutingeriana</a:t>
            </a:r>
            <a:endParaRPr lang="it-IT" dirty="0"/>
          </a:p>
        </p:txBody>
      </p:sp>
      <p:pic>
        <p:nvPicPr>
          <p:cNvPr id="7170" name="Picture 2" descr="http://upload.wikimedia.org/wikipedia/commons/5/50/TabulaPeutingeria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3936" y="2587497"/>
            <a:ext cx="42556728" cy="182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03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Mappa	</a:t>
            </a:r>
            <a:endParaRPr lang="it-IT" dirty="0"/>
          </a:p>
        </p:txBody>
      </p:sp>
      <p:pic>
        <p:nvPicPr>
          <p:cNvPr id="7" name="Picture 4" descr="http://upload.wikimedia.org/wikipedia/commons/1/1b/FraMauroDetailedMap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80" y="1125538"/>
            <a:ext cx="462903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45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Mappa	</a:t>
            </a:r>
            <a:endParaRPr lang="it-IT" dirty="0"/>
          </a:p>
        </p:txBody>
      </p:sp>
      <p:pic>
        <p:nvPicPr>
          <p:cNvPr id="7" name="Picture 4" descr="http://upload.wikimedia.org/wikipedia/commons/1/1b/FraMauroDetailedMa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5016" y="-4347865"/>
            <a:ext cx="15879016" cy="1580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70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Mappa	</a:t>
            </a:r>
            <a:endParaRPr lang="it-IT" dirty="0"/>
          </a:p>
        </p:txBody>
      </p:sp>
      <p:pic>
        <p:nvPicPr>
          <p:cNvPr id="7" name="Picture 4" descr="http://upload.wikimedia.org/wikipedia/commons/1/1b/FraMauroDetailedMa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67473">
            <a:off x="-1072263" y="-3260856"/>
            <a:ext cx="18263357" cy="1818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21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4i5civ4Jnf2Ogpa57qyU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D94w7cyC5HuiPu0XKo7m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bimQEGzsbcY2UuXjwam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cs6zJz909kzoYM9gyR2Dv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svvb9gCuqAUU8jYdzH8bk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neFfvsU2jkfGk50OiAlu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PcMq7JrB2Rjl7hvUL9Aoh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EsZTcKpxQP4Xots4laAIh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xzFKK41ZhgNVnRfswyqSU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kMAw0rRXZs0K6UK5X0jb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gPZcEdOeCFNjJJw0Y0TRk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kZ701ZaRS2uqB4VJWkq4P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ujgTVz4Hb8IUgOT7Fy2z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zaLs1LNnljezuNK84ANb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GO7POES2fC6K67tyiT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GHk6nxurMXxcs5DUVYIth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Wo2E0A2uh1zi07MIq6nA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yxD2PEmV5k7HKW3JwUohG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344</Words>
  <Application>Microsoft Office PowerPoint</Application>
  <PresentationFormat>Presentazione su schermo (4:3)</PresentationFormat>
  <Paragraphs>92</Paragraphs>
  <Slides>27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1" baseType="lpstr">
      <vt:lpstr>Arial</vt:lpstr>
      <vt:lpstr>Calibri</vt:lpstr>
      <vt:lpstr>Lucida</vt:lpstr>
      <vt:lpstr>Tema di Office</vt:lpstr>
      <vt:lpstr>Mappe per il giornalismo</vt:lpstr>
      <vt:lpstr>Marco Montanari</vt:lpstr>
      <vt:lpstr>Mappa </vt:lpstr>
      <vt:lpstr>Mappa </vt:lpstr>
      <vt:lpstr>Mappa </vt:lpstr>
      <vt:lpstr>Mappa </vt:lpstr>
      <vt:lpstr>Mappa </vt:lpstr>
      <vt:lpstr>Mappa </vt:lpstr>
      <vt:lpstr>Mappa </vt:lpstr>
      <vt:lpstr>La Mappa</vt:lpstr>
      <vt:lpstr>Risultato:</vt:lpstr>
      <vt:lpstr>Risultato:</vt:lpstr>
      <vt:lpstr>Risultato:</vt:lpstr>
      <vt:lpstr>Risultato:</vt:lpstr>
      <vt:lpstr>Fico, quindi ora possiamo mettere un punto su una mappa?</vt:lpstr>
      <vt:lpstr>Fico, quindi ora possiamo mettere un punto su una mappa?</vt:lpstr>
      <vt:lpstr>Fico, quindi ora possiamo mettere un punto su una mappa?</vt:lpstr>
      <vt:lpstr>Ok WOW quindi è tutto perduto?</vt:lpstr>
      <vt:lpstr>Sistemi tipici</vt:lpstr>
      <vt:lpstr>Prendiamo uno Shapefile</vt:lpstr>
      <vt:lpstr>QGIS</vt:lpstr>
      <vt:lpstr>Bello quindi?</vt:lpstr>
      <vt:lpstr>Proviamo a prendere dei dati…</vt:lpstr>
      <vt:lpstr>QGIS</vt:lpstr>
      <vt:lpstr>Ma se lo Shapefile non c’è?</vt:lpstr>
      <vt:lpstr>Strumenti sul web (e non)</vt:lpstr>
      <vt:lpstr>That’s all Folks!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Annamaria AT. Tononi</dc:creator>
  <cp:lastModifiedBy>Marco Montanari</cp:lastModifiedBy>
  <cp:revision>100</cp:revision>
  <dcterms:created xsi:type="dcterms:W3CDTF">2012-04-04T11:30:27Z</dcterms:created>
  <dcterms:modified xsi:type="dcterms:W3CDTF">2013-12-18T23:12:23Z</dcterms:modified>
</cp:coreProperties>
</file>