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309" r:id="rId2"/>
    <p:sldId id="308" r:id="rId3"/>
    <p:sldId id="257" r:id="rId4"/>
    <p:sldId id="306" r:id="rId5"/>
    <p:sldId id="262" r:id="rId6"/>
    <p:sldId id="287" r:id="rId7"/>
    <p:sldId id="269" r:id="rId8"/>
    <p:sldId id="304" r:id="rId9"/>
    <p:sldId id="261" r:id="rId10"/>
    <p:sldId id="275" r:id="rId11"/>
    <p:sldId id="307" r:id="rId12"/>
    <p:sldId id="267" r:id="rId13"/>
    <p:sldId id="266" r:id="rId14"/>
    <p:sldId id="265" r:id="rId15"/>
    <p:sldId id="264" r:id="rId16"/>
    <p:sldId id="263" r:id="rId17"/>
    <p:sldId id="270" r:id="rId18"/>
    <p:sldId id="274" r:id="rId19"/>
    <p:sldId id="273" r:id="rId20"/>
    <p:sldId id="272" r:id="rId21"/>
    <p:sldId id="271" r:id="rId22"/>
    <p:sldId id="279" r:id="rId23"/>
    <p:sldId id="281" r:id="rId24"/>
    <p:sldId id="303" r:id="rId25"/>
    <p:sldId id="280" r:id="rId26"/>
    <p:sldId id="302" r:id="rId27"/>
    <p:sldId id="301" r:id="rId28"/>
    <p:sldId id="297" r:id="rId29"/>
    <p:sldId id="282" r:id="rId30"/>
    <p:sldId id="286" r:id="rId31"/>
    <p:sldId id="291" r:id="rId32"/>
    <p:sldId id="300" r:id="rId33"/>
    <p:sldId id="299" r:id="rId34"/>
    <p:sldId id="293" r:id="rId35"/>
    <p:sldId id="296" r:id="rId36"/>
    <p:sldId id="295" r:id="rId37"/>
    <p:sldId id="310" r:id="rId38"/>
    <p:sldId id="311" r:id="rId39"/>
    <p:sldId id="312" r:id="rId40"/>
    <p:sldId id="305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62" autoAdjust="0"/>
  </p:normalViewPr>
  <p:slideViewPr>
    <p:cSldViewPr>
      <p:cViewPr>
        <p:scale>
          <a:sx n="120" d="100"/>
          <a:sy n="120" d="100"/>
        </p:scale>
        <p:origin x="-192" y="642"/>
      </p:cViewPr>
      <p:guideLst>
        <p:guide orient="horz" pos="641"/>
        <p:guide pos="5557"/>
      </p:guideLst>
    </p:cSldViewPr>
  </p:slideViewPr>
  <p:outlineViewPr>
    <p:cViewPr>
      <p:scale>
        <a:sx n="33" d="100"/>
        <a:sy n="33" d="100"/>
      </p:scale>
      <p:origin x="0" y="4612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F9E15-5166-4647-B9E4-9AEF75C9AD7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597CD7F3-F6CA-4C52-8D8B-7F9F3A11724A}">
      <dgm:prSet phldrT="[Testo]" custT="1"/>
      <dgm:spPr/>
      <dgm:t>
        <a:bodyPr/>
        <a:lstStyle/>
        <a:p>
          <a:r>
            <a:rPr lang="it-IT" sz="2000" smtClean="0"/>
            <a:t>Ricerca</a:t>
          </a:r>
          <a:endParaRPr lang="it-IT" sz="2000"/>
        </a:p>
      </dgm:t>
    </dgm:pt>
    <dgm:pt modelId="{B9DED57F-6BF1-4765-B4BD-2269B6F5DAF3}" type="parTrans" cxnId="{5FCF9255-3028-441F-BA3C-8749DEB9D4B3}">
      <dgm:prSet/>
      <dgm:spPr/>
      <dgm:t>
        <a:bodyPr/>
        <a:lstStyle/>
        <a:p>
          <a:endParaRPr lang="it-IT"/>
        </a:p>
      </dgm:t>
    </dgm:pt>
    <dgm:pt modelId="{CAB46BC0-D1F4-41A9-A01E-42F33265DE09}" type="sibTrans" cxnId="{5FCF9255-3028-441F-BA3C-8749DEB9D4B3}">
      <dgm:prSet/>
      <dgm:spPr/>
      <dgm:t>
        <a:bodyPr/>
        <a:lstStyle/>
        <a:p>
          <a:endParaRPr lang="it-IT"/>
        </a:p>
      </dgm:t>
    </dgm:pt>
    <dgm:pt modelId="{F97FF208-E8BC-44E6-8FFC-04D2B0A0D741}">
      <dgm:prSet phldrT="[Testo]" custT="1"/>
      <dgm:spPr/>
      <dgm:t>
        <a:bodyPr/>
        <a:lstStyle/>
        <a:p>
          <a:r>
            <a:rPr lang="it-IT" sz="2000" smtClean="0"/>
            <a:t>Interpretazione</a:t>
          </a:r>
          <a:endParaRPr lang="it-IT" sz="2000"/>
        </a:p>
      </dgm:t>
    </dgm:pt>
    <dgm:pt modelId="{1FE24D49-C1F9-485E-93F0-3F897B5BD700}" type="parTrans" cxnId="{A93134A4-B4A4-4F16-8EB4-F2ECFAC99BFA}">
      <dgm:prSet/>
      <dgm:spPr/>
      <dgm:t>
        <a:bodyPr/>
        <a:lstStyle/>
        <a:p>
          <a:endParaRPr lang="it-IT"/>
        </a:p>
      </dgm:t>
    </dgm:pt>
    <dgm:pt modelId="{5154803E-C25A-4A08-9296-1B1CA96269CC}" type="sibTrans" cxnId="{A93134A4-B4A4-4F16-8EB4-F2ECFAC99BFA}">
      <dgm:prSet/>
      <dgm:spPr/>
      <dgm:t>
        <a:bodyPr/>
        <a:lstStyle/>
        <a:p>
          <a:endParaRPr lang="it-IT"/>
        </a:p>
      </dgm:t>
    </dgm:pt>
    <dgm:pt modelId="{9AC2D6E7-4D10-4FA2-810C-A98790A61BA4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smtClean="0">
              <a:solidFill>
                <a:schemeClr val="tx1"/>
              </a:solidFill>
              <a:latin typeface="Arial Unicode MS" pitchFamily="34" charset="-128"/>
            </a:rPr>
            <a:t>Interpretazione  dello stesso </a:t>
          </a:r>
          <a:r>
            <a:rPr lang="it-IT" b="1" i="1" smtClean="0">
              <a:solidFill>
                <a:schemeClr val="tx1"/>
              </a:solidFill>
              <a:latin typeface="Arial Unicode MS" pitchFamily="34" charset="-128"/>
            </a:rPr>
            <a:t>(conoscenza delle definizioni e dei metadati)</a:t>
          </a:r>
          <a:endParaRPr lang="it-IT" b="1"/>
        </a:p>
      </dgm:t>
    </dgm:pt>
    <dgm:pt modelId="{940E88B3-6527-471B-8C43-1D0AFB3062C4}" type="parTrans" cxnId="{3A639651-6EE4-41D6-AB05-C11DAECCF414}">
      <dgm:prSet/>
      <dgm:spPr/>
      <dgm:t>
        <a:bodyPr/>
        <a:lstStyle/>
        <a:p>
          <a:endParaRPr lang="it-IT"/>
        </a:p>
      </dgm:t>
    </dgm:pt>
    <dgm:pt modelId="{B14C61A4-389E-4417-952E-1A3DF892059F}" type="sibTrans" cxnId="{3A639651-6EE4-41D6-AB05-C11DAECCF414}">
      <dgm:prSet/>
      <dgm:spPr/>
      <dgm:t>
        <a:bodyPr/>
        <a:lstStyle/>
        <a:p>
          <a:endParaRPr lang="it-IT"/>
        </a:p>
      </dgm:t>
    </dgm:pt>
    <dgm:pt modelId="{34654B2E-2176-42D4-93D3-3A4141EAB60B}">
      <dgm:prSet phldrT="[Testo]" custT="1"/>
      <dgm:spPr/>
      <dgm:t>
        <a:bodyPr/>
        <a:lstStyle/>
        <a:p>
          <a:r>
            <a:rPr lang="it-IT" sz="2000" smtClean="0"/>
            <a:t>Soddisfazione</a:t>
          </a:r>
          <a:endParaRPr lang="it-IT" sz="2000"/>
        </a:p>
      </dgm:t>
    </dgm:pt>
    <dgm:pt modelId="{7BF25415-A848-4814-A68B-187904839236}" type="parTrans" cxnId="{FE8FFD97-9011-4D90-AD8E-DD438A129AB7}">
      <dgm:prSet/>
      <dgm:spPr/>
      <dgm:t>
        <a:bodyPr/>
        <a:lstStyle/>
        <a:p>
          <a:endParaRPr lang="it-IT"/>
        </a:p>
      </dgm:t>
    </dgm:pt>
    <dgm:pt modelId="{6402A8DF-B694-4274-81FB-063B4C0BF044}" type="sibTrans" cxnId="{FE8FFD97-9011-4D90-AD8E-DD438A129AB7}">
      <dgm:prSet/>
      <dgm:spPr/>
      <dgm:t>
        <a:bodyPr/>
        <a:lstStyle/>
        <a:p>
          <a:endParaRPr lang="it-IT"/>
        </a:p>
      </dgm:t>
    </dgm:pt>
    <dgm:pt modelId="{CDF9819A-49E3-48C8-8CCB-0B4C090DA2A4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chemeClr val="tx1"/>
              </a:solidFill>
              <a:latin typeface="Arial Unicode MS" pitchFamily="34" charset="-128"/>
            </a:rPr>
            <a:t>Rispondenza alle aspettative: adeguatezza e pertinenza</a:t>
          </a:r>
          <a:r>
            <a:rPr lang="it-IT" b="1" i="1" dirty="0" smtClean="0">
              <a:solidFill>
                <a:schemeClr val="tx1"/>
              </a:solidFill>
              <a:latin typeface="Arial Unicode MS" pitchFamily="34" charset="-128"/>
            </a:rPr>
            <a:t>(ho trovato proprio quello che cercavo?)</a:t>
          </a:r>
          <a:endParaRPr lang="it-IT" b="1" dirty="0"/>
        </a:p>
      </dgm:t>
    </dgm:pt>
    <dgm:pt modelId="{99A25502-957E-470E-842A-0A447637C300}" type="parTrans" cxnId="{EB0CC4AF-B157-4EF0-ACBD-D7983C67538B}">
      <dgm:prSet/>
      <dgm:spPr/>
      <dgm:t>
        <a:bodyPr/>
        <a:lstStyle/>
        <a:p>
          <a:endParaRPr lang="it-IT"/>
        </a:p>
      </dgm:t>
    </dgm:pt>
    <dgm:pt modelId="{B87450F6-612F-4CB4-AE04-41FA137318CB}" type="sibTrans" cxnId="{EB0CC4AF-B157-4EF0-ACBD-D7983C67538B}">
      <dgm:prSet/>
      <dgm:spPr/>
      <dgm:t>
        <a:bodyPr/>
        <a:lstStyle/>
        <a:p>
          <a:endParaRPr lang="it-IT"/>
        </a:p>
      </dgm:t>
    </dgm:pt>
    <dgm:pt modelId="{2281FE1D-F76F-4BE3-984F-4BB90E31D55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chemeClr val="tx1"/>
              </a:solidFill>
              <a:latin typeface="Arial Unicode MS" pitchFamily="34" charset="-128"/>
            </a:rPr>
            <a:t>Conoscenza degli strumenti di navigazione e ricerca </a:t>
          </a:r>
          <a:r>
            <a:rPr lang="it-IT" b="1" i="1" dirty="0" smtClean="0">
              <a:solidFill>
                <a:schemeClr val="tx1"/>
              </a:solidFill>
              <a:latin typeface="Arial Unicode MS" pitchFamily="34" charset="-128"/>
            </a:rPr>
            <a:t>(quali “</a:t>
          </a:r>
          <a:r>
            <a:rPr lang="it-IT" b="1" i="1" dirty="0" err="1" smtClean="0">
              <a:solidFill>
                <a:schemeClr val="tx1"/>
              </a:solidFill>
              <a:latin typeface="Arial Unicode MS" pitchFamily="34" charset="-128"/>
            </a:rPr>
            <a:t>tool</a:t>
          </a:r>
          <a:r>
            <a:rPr lang="it-IT" b="1" i="1" dirty="0" smtClean="0">
              <a:solidFill>
                <a:schemeClr val="tx1"/>
              </a:solidFill>
              <a:latin typeface="Arial Unicode MS" pitchFamily="34" charset="-128"/>
            </a:rPr>
            <a:t> “usare?)</a:t>
          </a:r>
          <a:endParaRPr lang="it-IT" b="1" i="1" dirty="0">
            <a:solidFill>
              <a:schemeClr val="tx1"/>
            </a:solidFill>
            <a:latin typeface="Arial Unicode MS" pitchFamily="34" charset="-128"/>
          </a:endParaRPr>
        </a:p>
      </dgm:t>
    </dgm:pt>
    <dgm:pt modelId="{0A772816-2DBD-4AD2-8ACD-9BAAD269FCD7}" type="parTrans" cxnId="{07AF67E2-FF2B-48E4-96F6-6BADDD14B384}">
      <dgm:prSet/>
      <dgm:spPr/>
      <dgm:t>
        <a:bodyPr/>
        <a:lstStyle/>
        <a:p>
          <a:endParaRPr lang="it-IT"/>
        </a:p>
      </dgm:t>
    </dgm:pt>
    <dgm:pt modelId="{14379E82-A9F5-4FE4-8502-4B836E3FA5D4}" type="sibTrans" cxnId="{07AF67E2-FF2B-48E4-96F6-6BADDD14B384}">
      <dgm:prSet/>
      <dgm:spPr/>
      <dgm:t>
        <a:bodyPr/>
        <a:lstStyle/>
        <a:p>
          <a:endParaRPr lang="it-IT"/>
        </a:p>
      </dgm:t>
    </dgm:pt>
    <dgm:pt modelId="{7F7DC5A2-35C3-4FBB-8EB8-4D54DC741FE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chemeClr val="tx1"/>
              </a:solidFill>
              <a:latin typeface="Arial Unicode MS" pitchFamily="34" charset="-128"/>
            </a:rPr>
            <a:t>Reperimento del dato</a:t>
          </a:r>
          <a:r>
            <a:rPr lang="it-IT" b="1" dirty="0" smtClean="0">
              <a:solidFill>
                <a:schemeClr val="accent1"/>
              </a:solidFill>
              <a:latin typeface="Arial Unicode MS" pitchFamily="34" charset="-128"/>
            </a:rPr>
            <a:t> </a:t>
          </a:r>
          <a:r>
            <a:rPr lang="it-IT" b="1" i="1" dirty="0" smtClean="0">
              <a:solidFill>
                <a:schemeClr val="tx1"/>
              </a:solidFill>
              <a:latin typeface="Arial Unicode MS" pitchFamily="34" charset="-128"/>
            </a:rPr>
            <a:t>(ricerca per tema o keyword?)</a:t>
          </a:r>
          <a:endParaRPr lang="it-IT" b="1" i="1" dirty="0">
            <a:solidFill>
              <a:schemeClr val="tx1"/>
            </a:solidFill>
            <a:latin typeface="Arial Unicode MS" pitchFamily="34" charset="-128"/>
          </a:endParaRPr>
        </a:p>
      </dgm:t>
    </dgm:pt>
    <dgm:pt modelId="{12C87CE1-9D1F-48F9-9A6B-129FEF7361D3}" type="parTrans" cxnId="{3D22D4B7-5DEA-4995-942C-BBD98DD573E6}">
      <dgm:prSet/>
      <dgm:spPr/>
      <dgm:t>
        <a:bodyPr/>
        <a:lstStyle/>
        <a:p>
          <a:endParaRPr lang="it-IT"/>
        </a:p>
      </dgm:t>
    </dgm:pt>
    <dgm:pt modelId="{63122E80-DA46-429F-8A6D-938F357E8580}" type="sibTrans" cxnId="{3D22D4B7-5DEA-4995-942C-BBD98DD573E6}">
      <dgm:prSet/>
      <dgm:spPr/>
      <dgm:t>
        <a:bodyPr/>
        <a:lstStyle/>
        <a:p>
          <a:endParaRPr lang="it-IT"/>
        </a:p>
      </dgm:t>
    </dgm:pt>
    <dgm:pt modelId="{0A1145F3-E252-4376-A078-301D4523502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chemeClr val="tx1"/>
              </a:solidFill>
              <a:latin typeface="Arial Unicode MS" pitchFamily="34" charset="-128"/>
            </a:rPr>
            <a:t>Affidabilità del dato reale e percepita: </a:t>
          </a:r>
          <a:r>
            <a:rPr lang="it-IT" b="1" i="1" dirty="0" smtClean="0">
              <a:solidFill>
                <a:schemeClr val="tx1"/>
              </a:solidFill>
              <a:latin typeface="Arial Unicode MS" pitchFamily="34" charset="-128"/>
            </a:rPr>
            <a:t>(nonostante la verifica di  attendibilità delle procedure alle volte il dato può non convincerci…)</a:t>
          </a:r>
          <a:endParaRPr lang="it-IT" b="1" i="1" dirty="0">
            <a:solidFill>
              <a:schemeClr val="tx1"/>
            </a:solidFill>
            <a:latin typeface="Arial Unicode MS" pitchFamily="34" charset="-128"/>
          </a:endParaRPr>
        </a:p>
      </dgm:t>
    </dgm:pt>
    <dgm:pt modelId="{2FD38F34-A886-43F9-862F-35D598338AAD}" type="parTrans" cxnId="{DF53E137-7574-454A-8257-3AFDA2510EFD}">
      <dgm:prSet/>
      <dgm:spPr/>
      <dgm:t>
        <a:bodyPr/>
        <a:lstStyle/>
        <a:p>
          <a:endParaRPr lang="it-IT"/>
        </a:p>
      </dgm:t>
    </dgm:pt>
    <dgm:pt modelId="{415B18C0-01A9-4616-9AB7-28C12F4BC508}" type="sibTrans" cxnId="{DF53E137-7574-454A-8257-3AFDA2510EFD}">
      <dgm:prSet/>
      <dgm:spPr/>
      <dgm:t>
        <a:bodyPr/>
        <a:lstStyle/>
        <a:p>
          <a:endParaRPr lang="it-IT"/>
        </a:p>
      </dgm:t>
    </dgm:pt>
    <dgm:pt modelId="{3F2D107F-1E9F-4373-858A-A7D830CB87B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b="1" smtClean="0">
              <a:solidFill>
                <a:schemeClr val="tx1"/>
              </a:solidFill>
              <a:latin typeface="Arial Unicode MS" pitchFamily="34" charset="-128"/>
            </a:rPr>
            <a:t>Esaustività e completezza della ricerca effettuata </a:t>
          </a:r>
          <a:r>
            <a:rPr lang="it-IT" b="1" i="1" smtClean="0">
              <a:solidFill>
                <a:schemeClr val="tx1"/>
              </a:solidFill>
              <a:latin typeface="Arial Unicode MS" pitchFamily="34" charset="-128"/>
            </a:rPr>
            <a:t>(es. mancanza di alcuni dati – interruzioni di serie)</a:t>
          </a:r>
          <a:endParaRPr lang="it-IT" b="1" i="1">
            <a:solidFill>
              <a:schemeClr val="tx1"/>
            </a:solidFill>
            <a:latin typeface="Arial Unicode MS" pitchFamily="34" charset="-128"/>
          </a:endParaRPr>
        </a:p>
      </dgm:t>
    </dgm:pt>
    <dgm:pt modelId="{910C789F-A640-4957-99B3-55957CE93DD3}" type="parTrans" cxnId="{EAC44E7F-0084-4920-96F3-01EC2F32A28E}">
      <dgm:prSet/>
      <dgm:spPr/>
      <dgm:t>
        <a:bodyPr/>
        <a:lstStyle/>
        <a:p>
          <a:endParaRPr lang="it-IT"/>
        </a:p>
      </dgm:t>
    </dgm:pt>
    <dgm:pt modelId="{4F45788F-0E0D-40F3-8801-CC7A5564CFF1}" type="sibTrans" cxnId="{EAC44E7F-0084-4920-96F3-01EC2F32A28E}">
      <dgm:prSet/>
      <dgm:spPr/>
      <dgm:t>
        <a:bodyPr/>
        <a:lstStyle/>
        <a:p>
          <a:endParaRPr lang="it-IT"/>
        </a:p>
      </dgm:t>
    </dgm:pt>
    <dgm:pt modelId="{9D763604-E953-4B94-88DC-F61CC63FB0AB}" type="pres">
      <dgm:prSet presAssocID="{561F9E15-5166-4647-B9E4-9AEF75C9AD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C694E85-EE8C-45FF-A2C0-2F0FDF76D5BA}" type="pres">
      <dgm:prSet presAssocID="{597CD7F3-F6CA-4C52-8D8B-7F9F3A1172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7AC4E1-880C-4346-B1E7-07DD663B6192}" type="pres">
      <dgm:prSet presAssocID="{597CD7F3-F6CA-4C52-8D8B-7F9F3A11724A}" presName="childText" presStyleLbl="revTx" presStyleIdx="0" presStyleCnt="3" custScaleY="406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98C608-39B7-4EDC-A651-2FA9872300F5}" type="pres">
      <dgm:prSet presAssocID="{F97FF208-E8BC-44E6-8FFC-04D2B0A0D741}" presName="parentText" presStyleLbl="node1" presStyleIdx="1" presStyleCnt="3" custScaleY="100071" custLinFactNeighborY="-123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1A6E53-0F43-4879-83EB-91EF9B5DB5F7}" type="pres">
      <dgm:prSet presAssocID="{F97FF208-E8BC-44E6-8FFC-04D2B0A0D741}" presName="childText" presStyleLbl="revTx" presStyleIdx="1" presStyleCnt="3" custScaleY="368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D12DEB-807C-4D49-828F-59E3179E9091}" type="pres">
      <dgm:prSet presAssocID="{34654B2E-2176-42D4-93D3-3A4141EAB60B}" presName="parentText" presStyleLbl="node1" presStyleIdx="2" presStyleCnt="3" custLinFactNeighborY="92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1E1025-E420-468D-9B9D-5505B2C1DE37}" type="pres">
      <dgm:prSet presAssocID="{34654B2E-2176-42D4-93D3-3A4141EAB60B}" presName="childText" presStyleLbl="revTx" presStyleIdx="2" presStyleCnt="3" custScaleY="294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AC44E7F-0084-4920-96F3-01EC2F32A28E}" srcId="{F97FF208-E8BC-44E6-8FFC-04D2B0A0D741}" destId="{3F2D107F-1E9F-4373-858A-A7D830CB87BB}" srcOrd="1" destOrd="0" parTransId="{910C789F-A640-4957-99B3-55957CE93DD3}" sibTransId="{4F45788F-0E0D-40F3-8801-CC7A5564CFF1}"/>
    <dgm:cxn modelId="{B0E8784C-6053-4EE5-B662-D3896844A926}" type="presOf" srcId="{597CD7F3-F6CA-4C52-8D8B-7F9F3A11724A}" destId="{1C694E85-EE8C-45FF-A2C0-2F0FDF76D5BA}" srcOrd="0" destOrd="0" presId="urn:microsoft.com/office/officeart/2005/8/layout/vList2"/>
    <dgm:cxn modelId="{DF53E137-7574-454A-8257-3AFDA2510EFD}" srcId="{34654B2E-2176-42D4-93D3-3A4141EAB60B}" destId="{0A1145F3-E252-4376-A078-301D45235021}" srcOrd="1" destOrd="0" parTransId="{2FD38F34-A886-43F9-862F-35D598338AAD}" sibTransId="{415B18C0-01A9-4616-9AB7-28C12F4BC508}"/>
    <dgm:cxn modelId="{3D22D4B7-5DEA-4995-942C-BBD98DD573E6}" srcId="{597CD7F3-F6CA-4C52-8D8B-7F9F3A11724A}" destId="{7F7DC5A2-35C3-4FBB-8EB8-4D54DC741FEA}" srcOrd="1" destOrd="0" parTransId="{12C87CE1-9D1F-48F9-9A6B-129FEF7361D3}" sibTransId="{63122E80-DA46-429F-8A6D-938F357E8580}"/>
    <dgm:cxn modelId="{478A676A-1A2B-4BD9-92B8-146DD4A5C87B}" type="presOf" srcId="{561F9E15-5166-4647-B9E4-9AEF75C9AD7B}" destId="{9D763604-E953-4B94-88DC-F61CC63FB0AB}" srcOrd="0" destOrd="0" presId="urn:microsoft.com/office/officeart/2005/8/layout/vList2"/>
    <dgm:cxn modelId="{3A639651-6EE4-41D6-AB05-C11DAECCF414}" srcId="{F97FF208-E8BC-44E6-8FFC-04D2B0A0D741}" destId="{9AC2D6E7-4D10-4FA2-810C-A98790A61BA4}" srcOrd="0" destOrd="0" parTransId="{940E88B3-6527-471B-8C43-1D0AFB3062C4}" sibTransId="{B14C61A4-389E-4417-952E-1A3DF892059F}"/>
    <dgm:cxn modelId="{EB0CC4AF-B157-4EF0-ACBD-D7983C67538B}" srcId="{34654B2E-2176-42D4-93D3-3A4141EAB60B}" destId="{CDF9819A-49E3-48C8-8CCB-0B4C090DA2A4}" srcOrd="0" destOrd="0" parTransId="{99A25502-957E-470E-842A-0A447637C300}" sibTransId="{B87450F6-612F-4CB4-AE04-41FA137318CB}"/>
    <dgm:cxn modelId="{167526BE-02A1-48DD-83B4-FC19ACDC10C7}" type="presOf" srcId="{34654B2E-2176-42D4-93D3-3A4141EAB60B}" destId="{49D12DEB-807C-4D49-828F-59E3179E9091}" srcOrd="0" destOrd="0" presId="urn:microsoft.com/office/officeart/2005/8/layout/vList2"/>
    <dgm:cxn modelId="{07AF67E2-FF2B-48E4-96F6-6BADDD14B384}" srcId="{597CD7F3-F6CA-4C52-8D8B-7F9F3A11724A}" destId="{2281FE1D-F76F-4BE3-984F-4BB90E31D554}" srcOrd="0" destOrd="0" parTransId="{0A772816-2DBD-4AD2-8ACD-9BAAD269FCD7}" sibTransId="{14379E82-A9F5-4FE4-8502-4B836E3FA5D4}"/>
    <dgm:cxn modelId="{AA637209-B3CC-4733-908B-C2EC350A7740}" type="presOf" srcId="{9AC2D6E7-4D10-4FA2-810C-A98790A61BA4}" destId="{221A6E53-0F43-4879-83EB-91EF9B5DB5F7}" srcOrd="0" destOrd="0" presId="urn:microsoft.com/office/officeart/2005/8/layout/vList2"/>
    <dgm:cxn modelId="{A93134A4-B4A4-4F16-8EB4-F2ECFAC99BFA}" srcId="{561F9E15-5166-4647-B9E4-9AEF75C9AD7B}" destId="{F97FF208-E8BC-44E6-8FFC-04D2B0A0D741}" srcOrd="1" destOrd="0" parTransId="{1FE24D49-C1F9-485E-93F0-3F897B5BD700}" sibTransId="{5154803E-C25A-4A08-9296-1B1CA96269CC}"/>
    <dgm:cxn modelId="{10E028F5-5FCD-4E23-B190-3096821674D0}" type="presOf" srcId="{F97FF208-E8BC-44E6-8FFC-04D2B0A0D741}" destId="{B898C608-39B7-4EDC-A651-2FA9872300F5}" srcOrd="0" destOrd="0" presId="urn:microsoft.com/office/officeart/2005/8/layout/vList2"/>
    <dgm:cxn modelId="{726CC5DA-D715-478F-B715-D15CE1F72D82}" type="presOf" srcId="{2281FE1D-F76F-4BE3-984F-4BB90E31D554}" destId="{437AC4E1-880C-4346-B1E7-07DD663B6192}" srcOrd="0" destOrd="0" presId="urn:microsoft.com/office/officeart/2005/8/layout/vList2"/>
    <dgm:cxn modelId="{5FCF9255-3028-441F-BA3C-8749DEB9D4B3}" srcId="{561F9E15-5166-4647-B9E4-9AEF75C9AD7B}" destId="{597CD7F3-F6CA-4C52-8D8B-7F9F3A11724A}" srcOrd="0" destOrd="0" parTransId="{B9DED57F-6BF1-4765-B4BD-2269B6F5DAF3}" sibTransId="{CAB46BC0-D1F4-41A9-A01E-42F33265DE09}"/>
    <dgm:cxn modelId="{FE8FFD97-9011-4D90-AD8E-DD438A129AB7}" srcId="{561F9E15-5166-4647-B9E4-9AEF75C9AD7B}" destId="{34654B2E-2176-42D4-93D3-3A4141EAB60B}" srcOrd="2" destOrd="0" parTransId="{7BF25415-A848-4814-A68B-187904839236}" sibTransId="{6402A8DF-B694-4274-81FB-063B4C0BF044}"/>
    <dgm:cxn modelId="{5E29B379-BCB8-4C9A-A2F7-091B66327F71}" type="presOf" srcId="{3F2D107F-1E9F-4373-858A-A7D830CB87BB}" destId="{221A6E53-0F43-4879-83EB-91EF9B5DB5F7}" srcOrd="0" destOrd="1" presId="urn:microsoft.com/office/officeart/2005/8/layout/vList2"/>
    <dgm:cxn modelId="{46BDA656-85EA-451B-AC6C-F382E3EAE418}" type="presOf" srcId="{CDF9819A-49E3-48C8-8CCB-0B4C090DA2A4}" destId="{621E1025-E420-468D-9B9D-5505B2C1DE37}" srcOrd="0" destOrd="0" presId="urn:microsoft.com/office/officeart/2005/8/layout/vList2"/>
    <dgm:cxn modelId="{95FD83B6-D48D-44D0-A21F-C918157A3C3A}" type="presOf" srcId="{7F7DC5A2-35C3-4FBB-8EB8-4D54DC741FEA}" destId="{437AC4E1-880C-4346-B1E7-07DD663B6192}" srcOrd="0" destOrd="1" presId="urn:microsoft.com/office/officeart/2005/8/layout/vList2"/>
    <dgm:cxn modelId="{28F1CE19-DA4B-4692-A1C1-3153EB9BE54B}" type="presOf" srcId="{0A1145F3-E252-4376-A078-301D45235021}" destId="{621E1025-E420-468D-9B9D-5505B2C1DE37}" srcOrd="0" destOrd="1" presId="urn:microsoft.com/office/officeart/2005/8/layout/vList2"/>
    <dgm:cxn modelId="{0D4BADCD-3D93-4E1B-824C-B683E565AD0D}" type="presParOf" srcId="{9D763604-E953-4B94-88DC-F61CC63FB0AB}" destId="{1C694E85-EE8C-45FF-A2C0-2F0FDF76D5BA}" srcOrd="0" destOrd="0" presId="urn:microsoft.com/office/officeart/2005/8/layout/vList2"/>
    <dgm:cxn modelId="{381FC2F0-229F-4B74-AAB2-7A963E421E2A}" type="presParOf" srcId="{9D763604-E953-4B94-88DC-F61CC63FB0AB}" destId="{437AC4E1-880C-4346-B1E7-07DD663B6192}" srcOrd="1" destOrd="0" presId="urn:microsoft.com/office/officeart/2005/8/layout/vList2"/>
    <dgm:cxn modelId="{866665E9-1465-4293-BC76-C0A1B5915193}" type="presParOf" srcId="{9D763604-E953-4B94-88DC-F61CC63FB0AB}" destId="{B898C608-39B7-4EDC-A651-2FA9872300F5}" srcOrd="2" destOrd="0" presId="urn:microsoft.com/office/officeart/2005/8/layout/vList2"/>
    <dgm:cxn modelId="{DADDE960-74BA-4570-A39A-40CF95511BDA}" type="presParOf" srcId="{9D763604-E953-4B94-88DC-F61CC63FB0AB}" destId="{221A6E53-0F43-4879-83EB-91EF9B5DB5F7}" srcOrd="3" destOrd="0" presId="urn:microsoft.com/office/officeart/2005/8/layout/vList2"/>
    <dgm:cxn modelId="{434386C1-3D76-448A-A2A5-C0D2377BB7FE}" type="presParOf" srcId="{9D763604-E953-4B94-88DC-F61CC63FB0AB}" destId="{49D12DEB-807C-4D49-828F-59E3179E9091}" srcOrd="4" destOrd="0" presId="urn:microsoft.com/office/officeart/2005/8/layout/vList2"/>
    <dgm:cxn modelId="{17BF60AB-EF4F-457F-906D-7C6C67831FF6}" type="presParOf" srcId="{9D763604-E953-4B94-88DC-F61CC63FB0AB}" destId="{621E1025-E420-468D-9B9D-5505B2C1DE3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94E85-EE8C-45FF-A2C0-2F0FDF76D5BA}">
      <dsp:nvSpPr>
        <dsp:cNvPr id="0" name=""/>
        <dsp:cNvSpPr/>
      </dsp:nvSpPr>
      <dsp:spPr>
        <a:xfrm>
          <a:off x="0" y="65806"/>
          <a:ext cx="7488832" cy="599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/>
            <a:t>Ricerca</a:t>
          </a:r>
          <a:endParaRPr lang="it-IT" sz="2000" kern="1200"/>
        </a:p>
      </dsp:txBody>
      <dsp:txXfrm>
        <a:off x="29243" y="95049"/>
        <a:ext cx="7430346" cy="540554"/>
      </dsp:txXfrm>
    </dsp:sp>
    <dsp:sp modelId="{437AC4E1-880C-4346-B1E7-07DD663B6192}">
      <dsp:nvSpPr>
        <dsp:cNvPr id="0" name=""/>
        <dsp:cNvSpPr/>
      </dsp:nvSpPr>
      <dsp:spPr>
        <a:xfrm>
          <a:off x="0" y="664846"/>
          <a:ext cx="7488832" cy="88835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3777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1" kern="1200" dirty="0" smtClean="0">
              <a:solidFill>
                <a:schemeClr val="tx1"/>
              </a:solidFill>
              <a:latin typeface="Arial Unicode MS" pitchFamily="34" charset="-128"/>
            </a:rPr>
            <a:t>Conoscenza degli strumenti di navigazione e ricerca </a:t>
          </a:r>
          <a:r>
            <a:rPr lang="it-IT" sz="1200" b="1" i="1" kern="1200" dirty="0" smtClean="0">
              <a:solidFill>
                <a:schemeClr val="tx1"/>
              </a:solidFill>
              <a:latin typeface="Arial Unicode MS" pitchFamily="34" charset="-128"/>
            </a:rPr>
            <a:t>(quali “</a:t>
          </a:r>
          <a:r>
            <a:rPr lang="it-IT" sz="1200" b="1" i="1" kern="1200" dirty="0" err="1" smtClean="0">
              <a:solidFill>
                <a:schemeClr val="tx1"/>
              </a:solidFill>
              <a:latin typeface="Arial Unicode MS" pitchFamily="34" charset="-128"/>
            </a:rPr>
            <a:t>tool</a:t>
          </a:r>
          <a:r>
            <a:rPr lang="it-IT" sz="1200" b="1" i="1" kern="1200" dirty="0" smtClean="0">
              <a:solidFill>
                <a:schemeClr val="tx1"/>
              </a:solidFill>
              <a:latin typeface="Arial Unicode MS" pitchFamily="34" charset="-128"/>
            </a:rPr>
            <a:t> “usare?)</a:t>
          </a:r>
          <a:endParaRPr lang="it-IT" sz="1200" b="1" i="1" kern="1200" dirty="0">
            <a:solidFill>
              <a:schemeClr val="tx1"/>
            </a:solidFill>
            <a:latin typeface="Arial Unicode MS" pitchFamily="34" charset="-12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1" kern="1200" dirty="0" smtClean="0">
              <a:solidFill>
                <a:schemeClr val="tx1"/>
              </a:solidFill>
              <a:latin typeface="Arial Unicode MS" pitchFamily="34" charset="-128"/>
            </a:rPr>
            <a:t>Reperimento del dato</a:t>
          </a:r>
          <a:r>
            <a:rPr lang="it-IT" sz="1200" b="1" kern="1200" dirty="0" smtClean="0">
              <a:solidFill>
                <a:schemeClr val="accent1"/>
              </a:solidFill>
              <a:latin typeface="Arial Unicode MS" pitchFamily="34" charset="-128"/>
            </a:rPr>
            <a:t> </a:t>
          </a:r>
          <a:r>
            <a:rPr lang="it-IT" sz="1200" b="1" i="1" kern="1200" dirty="0" smtClean="0">
              <a:solidFill>
                <a:schemeClr val="tx1"/>
              </a:solidFill>
              <a:latin typeface="Arial Unicode MS" pitchFamily="34" charset="-128"/>
            </a:rPr>
            <a:t>(ricerca per tema o keyword?)</a:t>
          </a:r>
          <a:endParaRPr lang="it-IT" sz="1200" b="1" i="1" kern="1200" dirty="0">
            <a:solidFill>
              <a:schemeClr val="tx1"/>
            </a:solidFill>
            <a:latin typeface="Arial Unicode MS" pitchFamily="34" charset="-128"/>
          </a:endParaRPr>
        </a:p>
      </dsp:txBody>
      <dsp:txXfrm>
        <a:off x="0" y="664846"/>
        <a:ext cx="7488832" cy="888357"/>
      </dsp:txXfrm>
    </dsp:sp>
    <dsp:sp modelId="{B898C608-39B7-4EDC-A651-2FA9872300F5}">
      <dsp:nvSpPr>
        <dsp:cNvPr id="0" name=""/>
        <dsp:cNvSpPr/>
      </dsp:nvSpPr>
      <dsp:spPr>
        <a:xfrm>
          <a:off x="0" y="1519772"/>
          <a:ext cx="7488832" cy="599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/>
            <a:t>Interpretazione</a:t>
          </a:r>
          <a:endParaRPr lang="it-IT" sz="2000" kern="1200"/>
        </a:p>
      </dsp:txBody>
      <dsp:txXfrm>
        <a:off x="29263" y="1549035"/>
        <a:ext cx="7430306" cy="540939"/>
      </dsp:txXfrm>
    </dsp:sp>
    <dsp:sp modelId="{221A6E53-0F43-4879-83EB-91EF9B5DB5F7}">
      <dsp:nvSpPr>
        <dsp:cNvPr id="0" name=""/>
        <dsp:cNvSpPr/>
      </dsp:nvSpPr>
      <dsp:spPr>
        <a:xfrm>
          <a:off x="0" y="2152670"/>
          <a:ext cx="7488832" cy="100192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3777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1" kern="1200" smtClean="0">
              <a:solidFill>
                <a:schemeClr val="tx1"/>
              </a:solidFill>
              <a:latin typeface="Arial Unicode MS" pitchFamily="34" charset="-128"/>
            </a:rPr>
            <a:t>Interpretazione  dello stesso </a:t>
          </a:r>
          <a:r>
            <a:rPr lang="it-IT" sz="1200" b="1" i="1" kern="1200" smtClean="0">
              <a:solidFill>
                <a:schemeClr val="tx1"/>
              </a:solidFill>
              <a:latin typeface="Arial Unicode MS" pitchFamily="34" charset="-128"/>
            </a:rPr>
            <a:t>(conoscenza delle definizioni e dei metadati)</a:t>
          </a:r>
          <a:endParaRPr lang="it-IT" sz="1200" b="1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1" kern="1200" smtClean="0">
              <a:solidFill>
                <a:schemeClr val="tx1"/>
              </a:solidFill>
              <a:latin typeface="Arial Unicode MS" pitchFamily="34" charset="-128"/>
            </a:rPr>
            <a:t>Esaustività e completezza della ricerca effettuata </a:t>
          </a:r>
          <a:r>
            <a:rPr lang="it-IT" sz="1200" b="1" i="1" kern="1200" smtClean="0">
              <a:solidFill>
                <a:schemeClr val="tx1"/>
              </a:solidFill>
              <a:latin typeface="Arial Unicode MS" pitchFamily="34" charset="-128"/>
            </a:rPr>
            <a:t>(es. mancanza di alcuni dati – interruzioni di serie)</a:t>
          </a:r>
          <a:endParaRPr lang="it-IT" sz="1200" b="1" i="1" kern="1200">
            <a:solidFill>
              <a:schemeClr val="tx1"/>
            </a:solidFill>
            <a:latin typeface="Arial Unicode MS" pitchFamily="34" charset="-128"/>
          </a:endParaRPr>
        </a:p>
      </dsp:txBody>
      <dsp:txXfrm>
        <a:off x="0" y="2152670"/>
        <a:ext cx="7488832" cy="1001927"/>
      </dsp:txXfrm>
    </dsp:sp>
    <dsp:sp modelId="{49D12DEB-807C-4D49-828F-59E3179E9091}">
      <dsp:nvSpPr>
        <dsp:cNvPr id="0" name=""/>
        <dsp:cNvSpPr/>
      </dsp:nvSpPr>
      <dsp:spPr>
        <a:xfrm>
          <a:off x="0" y="3189058"/>
          <a:ext cx="7488832" cy="599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/>
            <a:t>Soddisfazione</a:t>
          </a:r>
          <a:endParaRPr lang="it-IT" sz="2000" kern="1200"/>
        </a:p>
      </dsp:txBody>
      <dsp:txXfrm>
        <a:off x="29243" y="3218301"/>
        <a:ext cx="7430346" cy="540554"/>
      </dsp:txXfrm>
    </dsp:sp>
    <dsp:sp modelId="{621E1025-E420-468D-9B9D-5505B2C1DE37}">
      <dsp:nvSpPr>
        <dsp:cNvPr id="0" name=""/>
        <dsp:cNvSpPr/>
      </dsp:nvSpPr>
      <dsp:spPr>
        <a:xfrm>
          <a:off x="0" y="3753637"/>
          <a:ext cx="7488832" cy="109287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3777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1" kern="1200" dirty="0" smtClean="0">
              <a:solidFill>
                <a:schemeClr val="tx1"/>
              </a:solidFill>
              <a:latin typeface="Arial Unicode MS" pitchFamily="34" charset="-128"/>
            </a:rPr>
            <a:t>Rispondenza alle aspettative: adeguatezza e pertinenza</a:t>
          </a:r>
          <a:r>
            <a:rPr lang="it-IT" sz="1200" b="1" i="1" kern="1200" dirty="0" smtClean="0">
              <a:solidFill>
                <a:schemeClr val="tx1"/>
              </a:solidFill>
              <a:latin typeface="Arial Unicode MS" pitchFamily="34" charset="-128"/>
            </a:rPr>
            <a:t>(ho trovato proprio quello che cercavo?)</a:t>
          </a:r>
          <a:endParaRPr lang="it-IT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1" kern="1200" dirty="0" smtClean="0">
              <a:solidFill>
                <a:schemeClr val="tx1"/>
              </a:solidFill>
              <a:latin typeface="Arial Unicode MS" pitchFamily="34" charset="-128"/>
            </a:rPr>
            <a:t>Affidabilità del dato reale e percepita: </a:t>
          </a:r>
          <a:r>
            <a:rPr lang="it-IT" sz="1200" b="1" i="1" kern="1200" dirty="0" smtClean="0">
              <a:solidFill>
                <a:schemeClr val="tx1"/>
              </a:solidFill>
              <a:latin typeface="Arial Unicode MS" pitchFamily="34" charset="-128"/>
            </a:rPr>
            <a:t>(nonostante la verifica di  attendibilità delle procedure alle volte il dato può non convincerci…)</a:t>
          </a:r>
          <a:endParaRPr lang="it-IT" sz="1200" b="1" i="1" kern="1200" dirty="0">
            <a:solidFill>
              <a:schemeClr val="tx1"/>
            </a:solidFill>
            <a:latin typeface="Arial Unicode MS" pitchFamily="34" charset="-128"/>
          </a:endParaRPr>
        </a:p>
      </dsp:txBody>
      <dsp:txXfrm>
        <a:off x="0" y="3753637"/>
        <a:ext cx="7488832" cy="109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2D7B2-9C1C-425A-A9B2-5B2DD5C9A166}" type="datetimeFigureOut">
              <a:rPr lang="it-IT" smtClean="0"/>
              <a:t>12/12/2013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B2DB0-DDB6-40EB-B853-42FAE6E0BF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38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C386D-1012-45DF-82DA-698B12E6A4E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57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A218-053F-4556-A450-7FBB7273675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520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B2DB0-DDB6-40EB-B853-42FAE6E0BF7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35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13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32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6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16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98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00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16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70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68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84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820D0-5D2B-4A3E-835A-06A1C7F02B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-108520" y="-22929"/>
            <a:ext cx="9275142" cy="8976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shutterstock_95143126_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4624"/>
            <a:ext cx="1256409" cy="844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9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.it/it/informazioni/per-i-rispondenti/elenco-delle-rilevazion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.it/i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tat.it/it/link-utili" TargetMode="External"/><Relationship Id="rId5" Type="http://schemas.openxmlformats.org/officeDocument/2006/relationships/hyperlink" Target="http://www.istat.it/it/note-legali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tat.it/it/informazioni/per-gli-utenti/biblioteca" TargetMode="External"/><Relationship Id="rId3" Type="http://schemas.openxmlformats.org/officeDocument/2006/relationships/hyperlink" Target="http://www.istat.it/it/prodotti/produzione-editoriale" TargetMode="External"/><Relationship Id="rId7" Type="http://schemas.openxmlformats.org/officeDocument/2006/relationships/hyperlink" Target="https://contact.istat.it/Index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stan.it/index.php?id=194" TargetMode="External"/><Relationship Id="rId5" Type="http://schemas.openxmlformats.org/officeDocument/2006/relationships/hyperlink" Target="http://www.istat.it/it/prodotti/banche-dati" TargetMode="External"/><Relationship Id="rId4" Type="http://schemas.openxmlformats.org/officeDocument/2006/relationships/hyperlink" Target="http://www.istat.it/it/link-utili#na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.it/it/files/2010/10/calendario-2013.pdf" TargetMode="External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tat.it/it/informazioni/per-gli-utenti/feed-rss" TargetMode="External"/><Relationship Id="rId5" Type="http://schemas.openxmlformats.org/officeDocument/2006/relationships/hyperlink" Target="http://www.istat.it/it/newsletter" TargetMode="External"/><Relationship Id="rId4" Type="http://schemas.openxmlformats.org/officeDocument/2006/relationships/hyperlink" Target="http://www.istat.it/it/prodotti/comunicati-stamp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ati.istat.i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://www.istat.it/it/prodotti/banche-dat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eriestoriche.istat.it/" TargetMode="External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dati.istat.it/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istat.it/it/archivio/30329" TargetMode="External"/><Relationship Id="rId7" Type="http://schemas.openxmlformats.org/officeDocument/2006/relationships/hyperlink" Target="http://noi-italia.istat.i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3.istat.it/dati/catalogo/20121218_00/contenuti.html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jpg"/><Relationship Id="rId9" Type="http://schemas.openxmlformats.org/officeDocument/2006/relationships/hyperlink" Target="http://www.istat.it/it/archivio/8962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istat.it/search?q=Cerca...&amp;output=xml_no_dtd&amp;client=istat_fe&amp;proxystylesheet=istat_fe&amp;proxyreload=1&amp;sort=date:D:L:d1&amp;oe=UTF-8&amp;ie=UTF-8&amp;ud=1&amp;exclude_apps=1&amp;site=istat_it&amp;submit.x=4&amp;submit.y=1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hyperlink" Target="http://search.istat.it/search?q=prezzi&amp;output=xml_no_dtd&amp;client=istat_fe&amp;proxystylesheet=istat_fe&amp;proxyreload=1&amp;sort=date:D:L:d1&amp;oe=UTF-8&amp;ie=UTF-8&amp;ud=1&amp;site=istat_it&amp;submit.x=4&amp;submit.y=11&amp;entsp=a__istat_policy&amp;exclude_apps=1&amp;ip=193.204.90.49&amp;access=p&amp;entqr=3&amp;proxycustom=%3cADVANCED/%3e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net.unioncamere.i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starnet.unioncamere.it/Progetto-Excelsior-2011_7A7335B269C94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oannuale.tesoro.i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contoannuale.tesoro.it/portal/samples/images/COME%20SI%20NAVIGA%20NEL%20SITO.pdf" TargetMode="Externa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archivio.pubblica.istruzione.it/dg_studieprogrammazione/grafici.shtml" TargetMode="External"/><Relationship Id="rId3" Type="http://schemas.openxmlformats.org/officeDocument/2006/relationships/hyperlink" Target="http://statistica.miur.it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4jesedati.pubblica.istruzione.it/Sgcnss/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archivio.pubblica.istruzione.it/dg_studieprogrammazione/index_new.shtml" TargetMode="External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ebstat.giustizia.it/AreaPubblica/default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ebstat.giustizia.it/ReportisticaDinamica/VisualizzatoreReport.Aspx?Report=/Pubblica/Statistiche%20della%20DGSTAT/Home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sai.interno.it/itaindex.php?IdMat=1&amp;IdSot=49&amp;IdSottomatDiRif=3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s.it/portale/default.aspx?sID=;0;&amp;lastMenu=6840&amp;iMenu=1&amp;iNodo=6840&amp;p4=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dati.coesione-sociale.it/?lang=it" TargetMode="Externa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germ.sviluppoeconomico.gov.it/dgerm/prezzimedi.asp?anno=201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ze.it/export/finanze/Per_conoscere_il_fisco/studi_statistiche/studi_settore/index.ht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ute.gov.it/portale/documentazione/p6_2_8.jsp?lingua=italiano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voro.gov.it/Strumenti/StudiStatistiche/Pages/default.a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about/ds_it.ht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europa.eu/about-eu/member-countries/index_it.htm" TargetMode="External"/><Relationship Id="rId4" Type="http://schemas.openxmlformats.org/officeDocument/2006/relationships/hyperlink" Target="http://europa.eu/about-eu/countries/member-countries/index_it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istat.it/istat/attivita/codice_statistica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legislation_summaries/internal_market/single_market_for_goods/free_movement_goods_general_framework/mi0058_it.h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://epp.eurostat.ec.europa.eu/portal/page/portal/pgp_ess/about_es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pp.eurostat.ec.europa.eu/portal/page/portal/eurostat/hom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epp.eurostat.ec.europa.eu/portal/page/portal/publications/collections/pocketbooks" TargetMode="External"/><Relationship Id="rId3" Type="http://schemas.openxmlformats.org/officeDocument/2006/relationships/hyperlink" Target="http://epp.eurostat.ec.europa.eu/portal/page/portal/publications/collections/news_releases" TargetMode="External"/><Relationship Id="rId7" Type="http://schemas.openxmlformats.org/officeDocument/2006/relationships/hyperlink" Target="http://epp.eurostat.ec.europa.eu/portal/page/portal/publications/collections/sif_dif/di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pp.eurostat.ec.europa.eu/portal/page/portal/publications/collections/sif_dif" TargetMode="External"/><Relationship Id="rId5" Type="http://schemas.openxmlformats.org/officeDocument/2006/relationships/hyperlink" Target="http://epp.eurostat.ec.europa.eu/portal/page/portal/statistics/search_database" TargetMode="External"/><Relationship Id="rId10" Type="http://schemas.openxmlformats.org/officeDocument/2006/relationships/image" Target="../media/image40.png"/><Relationship Id="rId4" Type="http://schemas.openxmlformats.org/officeDocument/2006/relationships/hyperlink" Target="http://epp.eurostat.ec.europa.eu/portal/page/portal/release_calendars/news_releases" TargetMode="External"/><Relationship Id="rId9" Type="http://schemas.openxmlformats.org/officeDocument/2006/relationships/hyperlink" Target="http://epp.eurostat.ec.europa.eu/statistics_explained/index.php/Main_Pag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pp.eurostat.ec.europa.eu/portal/page/portal/statistics/search_database" TargetMode="External"/><Relationship Id="rId7" Type="http://schemas.openxmlformats.org/officeDocument/2006/relationships/image" Target="../media/image4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pp.eurostat.ec.europa.eu/NavTree_prod/htdocs/explanation/explanation_en_auth.html" TargetMode="External"/><Relationship Id="rId5" Type="http://schemas.openxmlformats.org/officeDocument/2006/relationships/hyperlink" Target="http://epp.eurostat.ec.europa.eu/portal/page/portal/statistics/bulk_download" TargetMode="External"/><Relationship Id="rId4" Type="http://schemas.openxmlformats.org/officeDocument/2006/relationships/hyperlink" Target="http://appsso.eurostat.ec.europa.eu/nui/setupBookmark.do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hyperlink" Target="http://epp.eurostat.ec.europa.eu/portal/page/portal/product_results/advanced_search" TargetMode="External"/><Relationship Id="rId7" Type="http://schemas.openxmlformats.org/officeDocument/2006/relationships/hyperlink" Target="http://ec.europa.eu/eurostat/ramon/nomenclatures/index.cfm?TargetUrl=LST_NOM&amp;StrGroupCode=CONCEPTS&amp;StrLanguageCode=EN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eurostat/ramon/nomenclatures/index.cfm?TargetUrl=LST_NOM&amp;StrGroupCode=CLASSIFIC&amp;StrLanguageCode=EN" TargetMode="External"/><Relationship Id="rId5" Type="http://schemas.openxmlformats.org/officeDocument/2006/relationships/hyperlink" Target="http://epp.eurostat.ec.europa.eu/cache/ITY_SDDS/EN/t2020_10_esmsip.htm" TargetMode="External"/><Relationship Id="rId4" Type="http://schemas.openxmlformats.org/officeDocument/2006/relationships/hyperlink" Target="http://epp.eurostat.ec.europa.eu/portal/page/portal/statistics/search_databas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pp.eurostat.ec.europa.eu/portal/page/portal/help/demo_tours" TargetMode="Externa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tact.istat.it/richiesta_press.php" TargetMode="External"/><Relationship Id="rId5" Type="http://schemas.openxmlformats.org/officeDocument/2006/relationships/hyperlink" Target="http://epp.eurostat.ec.europa.eu/portal/page/portal/help/user_support" TargetMode="External"/><Relationship Id="rId4" Type="http://schemas.openxmlformats.org/officeDocument/2006/relationships/hyperlink" Target="http://epp.eurostat.ec.europa.eu/portal/page/portal/help/faq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hop.europa.eu/en/search/Sort?SortingAttribute=LatestYear-desc&amp;SearchParameter=&amp;@QueryTerm=statistics&amp;PageSize=10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unstats.un.org/unsd/databases.ht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tatistics/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ecd-ilibrary.org/statistics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://www.oecd-ilibrary.org/economics/country-statistical-profiles-key-tables-from-oecd_20752288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ns/cs.aspx?id=28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f.org/external/data.htm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://www.imf.org/external/ns/cs.aspx?id=2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tan.it/fileadmin/Repository/Home/NORME_E_PROCEDURE/DISCIPLINA_GENERALE/D.Lgs-322_89_aggiornato_10.01.2013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nstats.un.org/unsd/methods/statorg/FP-English.htm" TargetMode="External"/><Relationship Id="rId5" Type="http://schemas.openxmlformats.org/officeDocument/2006/relationships/hyperlink" Target="http://epp.eurostat.ec.europa.eu/cache/ITY_OFFPUB/10425-IT/IT/10425-IT-IT.PDF" TargetMode="External"/><Relationship Id="rId4" Type="http://schemas.openxmlformats.org/officeDocument/2006/relationships/hyperlink" Target="http://www.sistan.it/fileadmin/Repository/Home/QUALITA_E_SVILUPPO/CODICE/Codice_italiano_delle_statistiche_ufficiali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advanced_search?q=aams&amp;rlz=1R2RNTN_itIT343&amp;biw=1280&amp;bih=792&amp;hl=it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stan.it/index.php?id=195&amp;tx_wfqbe_pi1%5bENTE%5d=050" TargetMode="External"/><Relationship Id="rId3" Type="http://schemas.openxmlformats.org/officeDocument/2006/relationships/hyperlink" Target="http://www.sistan.it/index.php?id=195&amp;tx_wfqbe_pi1%5bENTE%5d=010" TargetMode="External"/><Relationship Id="rId7" Type="http://schemas.openxmlformats.org/officeDocument/2006/relationships/hyperlink" Target="http://www.sistan.it/index.php?id=195&amp;tx_wfqbe_pi1%5bENTE%5d=030" TargetMode="External"/><Relationship Id="rId12" Type="http://schemas.openxmlformats.org/officeDocument/2006/relationships/hyperlink" Target="http://www.sistan.it/index.php?id=195&amp;tx_wfqbe_pi1%5bENTE%5d=05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stan.it/index.php?id=195&amp;tx_wfqbe_pi1%5bENTE%5d=062" TargetMode="External"/><Relationship Id="rId11" Type="http://schemas.openxmlformats.org/officeDocument/2006/relationships/hyperlink" Target="http://www.sistan.it/index.php?id=195&amp;tx_wfqbe_pi1%5bENTE%5d=040" TargetMode="External"/><Relationship Id="rId5" Type="http://schemas.openxmlformats.org/officeDocument/2006/relationships/hyperlink" Target="http://www.sistan.it/index.php?id=195&amp;tx_wfqbe_pi1%5bENTE%5d=020" TargetMode="External"/><Relationship Id="rId10" Type="http://schemas.openxmlformats.org/officeDocument/2006/relationships/hyperlink" Target="http://www.sistan.it/index.php?id=195&amp;tx_wfqbe_pi1%5bENTE%5d=061" TargetMode="External"/><Relationship Id="rId4" Type="http://schemas.openxmlformats.org/officeDocument/2006/relationships/hyperlink" Target="http://www.sistan.it/index.php?id=195&amp;tx_wfqbe_pi1%5bENTE%5d=001" TargetMode="External"/><Relationship Id="rId9" Type="http://schemas.openxmlformats.org/officeDocument/2006/relationships/hyperlink" Target="http://www.sistan.it/index.php?id=195&amp;tx_wfqbe_pi1%5bENTE%5d=06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tan.it/index.php?id=2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caditalia.it/statistich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marchio 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529" y="6021288"/>
            <a:ext cx="998284" cy="520700"/>
          </a:xfrm>
          <a:prstGeom prst="rect">
            <a:avLst/>
          </a:prstGeom>
        </p:spPr>
      </p:pic>
      <p:pic>
        <p:nvPicPr>
          <p:cNvPr id="9" name="Immagine 8" descr="logoAref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5974487"/>
            <a:ext cx="951087" cy="55085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188" y="4797152"/>
            <a:ext cx="799078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it-IT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>Le fonti di dati</a:t>
            </a:r>
            <a:br>
              <a:rPr lang="it-IT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</a:br>
            <a:r>
              <a:rPr lang="it-IT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  <a:t/>
            </a:r>
            <a:br>
              <a:rPr lang="it-IT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cs typeface="Arial Black"/>
              </a:rPr>
            </a:br>
            <a:r>
              <a:rPr lang="it-IT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Valerio Tiberi</a:t>
            </a:r>
            <a:r>
              <a:rPr lang="it-IT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/>
            </a:r>
            <a:br>
              <a:rPr lang="it-IT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Ro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ma, 17 dicembre 2013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Immagine 2" descr="logo_4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189133" cy="4437125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>
          <a:xfrm>
            <a:off x="0" y="4437112"/>
            <a:ext cx="92890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44824"/>
            <a:ext cx="8426202" cy="44644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smtClean="0"/>
              <a:t>Secondo il </a:t>
            </a:r>
            <a:r>
              <a:rPr lang="it-IT" sz="2400" dirty="0"/>
              <a:t>fenomeno da indagare, l'Istituto può inviare per posta il questionario, utilizzare l'intervista telefonica o diretta, avvalersi degli archivi amministrativi, quando disponibili, per ridurre l'onere statistico posto sui rispondenti.</a:t>
            </a:r>
          </a:p>
          <a:p>
            <a:pPr algn="just"/>
            <a:endParaRPr lang="it-IT" sz="2400" dirty="0"/>
          </a:p>
          <a:p>
            <a:pPr marL="0" indent="0" algn="just">
              <a:buNone/>
            </a:pPr>
            <a:r>
              <a:rPr lang="it-IT" sz="2400" b="1" dirty="0"/>
              <a:t>Spesso come «fonte» viene indicato, oltre  l’ente produttore, la rilevazione utilizzata per la raccolta dei </a:t>
            </a:r>
            <a:r>
              <a:rPr lang="it-IT" sz="2400" b="1" dirty="0" smtClean="0"/>
              <a:t>dati: </a:t>
            </a:r>
            <a:endParaRPr lang="it-IT" sz="2400" b="1" dirty="0"/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it-IT" sz="2400" dirty="0">
                <a:hlinkClick r:id="rId3"/>
              </a:rPr>
              <a:t>http://www.istat.it/it/informazioni/per-i-rispondenti/elenco-delle-rilevazioni</a:t>
            </a:r>
            <a:endParaRPr lang="it-IT" sz="2400" dirty="0"/>
          </a:p>
          <a:p>
            <a:endParaRPr lang="it-IT" sz="2400" dirty="0" smtClean="0"/>
          </a:p>
          <a:p>
            <a:endParaRPr lang="it-IT" sz="2400" dirty="0" smtClean="0"/>
          </a:p>
          <a:p>
            <a:pPr marL="0" indent="0">
              <a:buNone/>
            </a:pPr>
            <a:endParaRPr lang="it-IT" sz="2400" dirty="0">
              <a:solidFill>
                <a:srgbClr val="FF00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it-IT" sz="1600" dirty="0" smtClean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63688" y="233690"/>
            <a:ext cx="738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Arial"/>
                <a:cs typeface="Arial"/>
              </a:rPr>
              <a:t>   </a:t>
            </a: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Fonti di produzione – Elenco delle rilevazioni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0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276872"/>
            <a:ext cx="842620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r>
              <a:rPr lang="it-IT" sz="36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                                              </a:t>
            </a:r>
            <a:endParaRPr lang="it-IT" sz="3600" dirty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979712" y="0"/>
            <a:ext cx="7668344" cy="836712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Fonti di acquisizione</a:t>
            </a:r>
            <a:b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roblematiche </a:t>
            </a:r>
            <a:r>
              <a:rPr lang="it-IT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 carattere generale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7092281" y="6597352"/>
            <a:ext cx="1729458" cy="144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it-IT" sz="3000" dirty="0">
              <a:solidFill>
                <a:srgbClr val="7F7F7F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4382685" y="3244334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it-IT"/>
          </a:p>
        </p:txBody>
      </p:sp>
      <p:graphicFrame>
        <p:nvGraphicFramePr>
          <p:cNvPr id="16" name="Diagramma 15"/>
          <p:cNvGraphicFramePr/>
          <p:nvPr>
            <p:extLst>
              <p:ext uri="{D42A27DB-BD31-4B8C-83A1-F6EECF244321}">
                <p14:modId xmlns:p14="http://schemas.microsoft.com/office/powerpoint/2010/main" val="2002861799"/>
              </p:ext>
            </p:extLst>
          </p:nvPr>
        </p:nvGraphicFramePr>
        <p:xfrm>
          <a:off x="827584" y="1397000"/>
          <a:ext cx="748883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1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894" y="1844825"/>
            <a:ext cx="8460731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it-IT" sz="1600" smtClean="0"/>
          </a:p>
          <a:p>
            <a:pPr marL="0" indent="0">
              <a:buNone/>
            </a:pPr>
            <a:endParaRPr lang="it-IT" sz="160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-252536" y="85667"/>
            <a:ext cx="6120680" cy="665377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>			</a:t>
            </a: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Il sito dell’Istat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395536" y="2690336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000" b="1">
              <a:effectLst/>
            </a:endParaRPr>
          </a:p>
          <a:p>
            <a:pPr algn="just"/>
            <a:endParaRPr lang="it-IT" sz="2000" b="1" smtClean="0"/>
          </a:p>
          <a:p>
            <a:pPr algn="just"/>
            <a:endParaRPr lang="it-IT" sz="2000" b="1">
              <a:effectLst/>
            </a:endParaRPr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20287"/>
            <a:ext cx="3961706" cy="35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95536" y="1844825"/>
            <a:ext cx="4230724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Rappresenta </a:t>
            </a:r>
            <a:r>
              <a:rPr lang="it-IT" sz="2000" dirty="0"/>
              <a:t>la principale fonte d’informazione </a:t>
            </a:r>
            <a:r>
              <a:rPr lang="it-IT" sz="2000" dirty="0" smtClean="0"/>
              <a:t>statistica </a:t>
            </a:r>
            <a:r>
              <a:rPr lang="it-IT" sz="2000" dirty="0"/>
              <a:t>«open», cioè </a:t>
            </a:r>
            <a:r>
              <a:rPr lang="it-IT" sz="2000" dirty="0">
                <a:hlinkClick r:id="rId5"/>
              </a:rPr>
              <a:t>fruibile e riutilizzabile </a:t>
            </a:r>
            <a:r>
              <a:rPr lang="it-IT" sz="2000" dirty="0" smtClean="0">
                <a:hlinkClick r:id="rId5"/>
              </a:rPr>
              <a:t> gratuitamente</a:t>
            </a:r>
            <a:r>
              <a:rPr lang="it-IT" sz="2000" dirty="0" smtClean="0"/>
              <a:t>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Fornisce anche i </a:t>
            </a:r>
            <a:r>
              <a:rPr lang="it-IT" sz="2000" dirty="0">
                <a:hlinkClick r:id="rId6"/>
              </a:rPr>
              <a:t>link</a:t>
            </a:r>
            <a:r>
              <a:rPr lang="it-IT" sz="2000" dirty="0"/>
              <a:t>  ad enti e </a:t>
            </a:r>
            <a:r>
              <a:rPr lang="it-IT" sz="2000" dirty="0" smtClean="0"/>
              <a:t>organismi nazionali </a:t>
            </a:r>
            <a:r>
              <a:rPr lang="it-IT" sz="2000" dirty="0"/>
              <a:t>e </a:t>
            </a:r>
            <a:r>
              <a:rPr lang="it-IT" sz="2000" dirty="0" smtClean="0"/>
              <a:t>internazionali dove </a:t>
            </a:r>
            <a:r>
              <a:rPr lang="it-IT" sz="2000" dirty="0"/>
              <a:t>è possibile reperire dati </a:t>
            </a:r>
            <a:r>
              <a:rPr lang="it-IT" sz="2000" dirty="0" smtClean="0"/>
              <a:t>non disponibili </a:t>
            </a:r>
            <a:r>
              <a:rPr lang="it-IT" sz="2000" dirty="0"/>
              <a:t>direttamente </a:t>
            </a:r>
            <a:r>
              <a:rPr lang="it-IT" sz="2000" dirty="0" smtClean="0"/>
              <a:t>sul sito Istat.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0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276872"/>
            <a:ext cx="8426202" cy="40324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>
                <a:latin typeface="Arial"/>
                <a:cs typeface="Arial"/>
                <a:sym typeface="Zapf Dingbats"/>
              </a:rPr>
              <a:t>Strumenti e canali di diffusione</a:t>
            </a:r>
          </a:p>
          <a:p>
            <a:pPr marL="0" indent="0">
              <a:buNone/>
            </a:pPr>
            <a:r>
              <a:rPr lang="it-IT" sz="2800" i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it-IT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it-IT" sz="2800" dirty="0" smtClean="0">
                <a:latin typeface="Arial"/>
                <a:cs typeface="Arial"/>
                <a:hlinkClick r:id="rId3"/>
              </a:rPr>
              <a:t>Pubblicazioni</a:t>
            </a:r>
            <a:r>
              <a:rPr lang="it-IT" sz="2800" dirty="0" smtClean="0">
                <a:latin typeface="Arial"/>
                <a:cs typeface="Arial"/>
              </a:rPr>
              <a:t> (</a:t>
            </a:r>
            <a:r>
              <a:rPr lang="it-IT" sz="2800" dirty="0" err="1">
                <a:latin typeface="Arial"/>
                <a:cs typeface="Arial"/>
              </a:rPr>
              <a:t>f</a:t>
            </a:r>
            <a:r>
              <a:rPr lang="it-IT" sz="2800" dirty="0" err="1" smtClean="0">
                <a:latin typeface="Arial"/>
                <a:cs typeface="Arial"/>
              </a:rPr>
              <a:t>lagship</a:t>
            </a:r>
            <a:r>
              <a:rPr lang="it-IT" sz="2800" dirty="0" smtClean="0">
                <a:latin typeface="Arial"/>
                <a:cs typeface="Arial"/>
              </a:rPr>
              <a:t>, </a:t>
            </a:r>
            <a:r>
              <a:rPr lang="it-IT" sz="2800" dirty="0" err="1">
                <a:latin typeface="Arial"/>
                <a:cs typeface="Arial"/>
              </a:rPr>
              <a:t>e</a:t>
            </a:r>
            <a:r>
              <a:rPr lang="it-IT" sz="2800" dirty="0" err="1" smtClean="0">
                <a:latin typeface="Arial"/>
                <a:cs typeface="Arial"/>
              </a:rPr>
              <a:t>book</a:t>
            </a:r>
            <a:r>
              <a:rPr lang="it-IT" sz="2800" dirty="0" smtClean="0">
                <a:latin typeface="Arial"/>
                <a:cs typeface="Arial"/>
              </a:rPr>
              <a:t>,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it-IT" sz="2800" dirty="0" smtClean="0">
                <a:latin typeface="Arial"/>
                <a:cs typeface="Arial"/>
                <a:sym typeface="Zapf Dingbats"/>
              </a:rPr>
              <a:t>  </a:t>
            </a:r>
            <a:r>
              <a:rPr lang="it-IT" sz="2800" dirty="0" smtClean="0">
                <a:latin typeface="Arial"/>
                <a:cs typeface="Arial"/>
                <a:sym typeface="Zapf Dingbats"/>
                <a:hlinkClick r:id="rId4"/>
              </a:rPr>
              <a:t>Siti web</a:t>
            </a:r>
            <a:r>
              <a:rPr lang="it-IT" sz="2800" dirty="0" smtClean="0">
                <a:latin typeface="Arial"/>
                <a:cs typeface="Arial"/>
                <a:sym typeface="Zapf Dingbats"/>
              </a:rPr>
              <a:t> (Istat, enti </a:t>
            </a:r>
            <a:r>
              <a:rPr lang="it-IT" sz="2800" dirty="0" err="1" smtClean="0">
                <a:latin typeface="Arial"/>
                <a:cs typeface="Arial"/>
                <a:sym typeface="Zapf Dingbats"/>
              </a:rPr>
              <a:t>Sistan</a:t>
            </a:r>
            <a:r>
              <a:rPr lang="it-IT" sz="2800" dirty="0" smtClean="0">
                <a:latin typeface="Arial"/>
                <a:cs typeface="Arial"/>
                <a:sym typeface="Zapf Dingbats"/>
              </a:rPr>
              <a:t>)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it-IT" sz="2800" dirty="0">
                <a:latin typeface="Arial"/>
                <a:cs typeface="Arial"/>
                <a:sym typeface="Zapf Dingbats"/>
              </a:rPr>
              <a:t>  </a:t>
            </a:r>
            <a:r>
              <a:rPr lang="it-IT" sz="2800" dirty="0" smtClean="0">
                <a:latin typeface="Arial"/>
                <a:cs typeface="Arial"/>
                <a:sym typeface="Zapf Dingbats"/>
                <a:hlinkClick r:id="rId5"/>
              </a:rPr>
              <a:t>Banche dati </a:t>
            </a:r>
            <a:r>
              <a:rPr lang="it-IT" sz="2800" dirty="0" smtClean="0">
                <a:latin typeface="Arial"/>
                <a:cs typeface="Arial"/>
                <a:sym typeface="Zapf Dingbats"/>
              </a:rPr>
              <a:t>(sito web Istat e alcuni </a:t>
            </a:r>
            <a:r>
              <a:rPr lang="it-IT" sz="2800" dirty="0">
                <a:latin typeface="Arial"/>
                <a:cs typeface="Arial"/>
                <a:sym typeface="Zapf Dingbats"/>
                <a:hlinkClick r:id="rId6"/>
              </a:rPr>
              <a:t>enti </a:t>
            </a:r>
            <a:r>
              <a:rPr lang="it-IT" sz="2800" dirty="0" err="1">
                <a:latin typeface="Arial"/>
                <a:cs typeface="Arial"/>
                <a:sym typeface="Zapf Dingbats"/>
                <a:hlinkClick r:id="rId6"/>
              </a:rPr>
              <a:t>Sistan</a:t>
            </a:r>
            <a:r>
              <a:rPr lang="it-IT" sz="2800" dirty="0">
                <a:latin typeface="Arial"/>
                <a:cs typeface="Arial"/>
                <a:sym typeface="Zapf Dingbats"/>
              </a:rPr>
              <a:t>)</a:t>
            </a:r>
            <a:endParaRPr lang="it-IT" sz="2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it-IT" sz="2800" dirty="0" smtClean="0">
                <a:latin typeface="Arial"/>
                <a:cs typeface="Arial"/>
                <a:sym typeface="Zapf Dingbats"/>
              </a:rPr>
              <a:t>  </a:t>
            </a:r>
            <a:r>
              <a:rPr lang="it-IT" sz="2800" dirty="0" smtClean="0">
                <a:latin typeface="Arial"/>
                <a:cs typeface="Arial"/>
                <a:hlinkClick r:id="rId7"/>
              </a:rPr>
              <a:t>Uffici di </a:t>
            </a:r>
            <a:r>
              <a:rPr lang="it-IT" sz="2800" dirty="0" err="1" smtClean="0">
                <a:latin typeface="Arial"/>
                <a:cs typeface="Arial"/>
                <a:hlinkClick r:id="rId7"/>
              </a:rPr>
              <a:t>user</a:t>
            </a:r>
            <a:r>
              <a:rPr lang="it-IT" sz="2800" dirty="0" smtClean="0">
                <a:latin typeface="Arial"/>
                <a:cs typeface="Arial"/>
                <a:hlinkClick r:id="rId7"/>
              </a:rPr>
              <a:t> </a:t>
            </a:r>
            <a:r>
              <a:rPr lang="it-IT" sz="2800" dirty="0" err="1" smtClean="0">
                <a:latin typeface="Arial"/>
                <a:cs typeface="Arial"/>
                <a:hlinkClick r:id="rId7"/>
              </a:rPr>
              <a:t>support</a:t>
            </a:r>
            <a:r>
              <a:rPr lang="it-IT" sz="2800" dirty="0" smtClean="0">
                <a:latin typeface="Arial"/>
                <a:cs typeface="Arial"/>
                <a:hlinkClick r:id="rId7"/>
              </a:rPr>
              <a:t> (</a:t>
            </a:r>
            <a:r>
              <a:rPr lang="it-IT" sz="2800" dirty="0" err="1" smtClean="0">
                <a:latin typeface="Arial"/>
                <a:cs typeface="Arial"/>
                <a:hlinkClick r:id="rId7"/>
              </a:rPr>
              <a:t>Contact</a:t>
            </a:r>
            <a:r>
              <a:rPr lang="it-IT" sz="2800" dirty="0" smtClean="0">
                <a:latin typeface="Arial"/>
                <a:cs typeface="Arial"/>
                <a:hlinkClick r:id="rId7"/>
              </a:rPr>
              <a:t> Centre Istat)</a:t>
            </a:r>
            <a:endParaRPr lang="it-IT" sz="2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it-IT" sz="2800" dirty="0" smtClean="0">
                <a:latin typeface="Arial"/>
                <a:cs typeface="Arial"/>
                <a:sym typeface="Zapf Dingbats"/>
              </a:rPr>
              <a:t>  </a:t>
            </a:r>
            <a:r>
              <a:rPr lang="it-IT" sz="2800" dirty="0" smtClean="0">
                <a:latin typeface="Arial"/>
                <a:cs typeface="Arial"/>
                <a:hlinkClick r:id="rId8"/>
              </a:rPr>
              <a:t>Biblioteca centrale Istat</a:t>
            </a:r>
            <a:endParaRPr lang="it-IT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1600" dirty="0"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pPr marL="0" indent="0">
              <a:buNone/>
            </a:pPr>
            <a:endParaRPr lang="it-IT" sz="1600" dirty="0">
              <a:solidFill>
                <a:srgbClr val="FF00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763688" y="0"/>
            <a:ext cx="6012160" cy="836712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Fonti di cognizione: dove cercare i dati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0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00808"/>
            <a:ext cx="8426202" cy="40324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  <a:sym typeface="Zapf Dingbats"/>
              </a:rPr>
              <a:t>T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empestività</a:t>
            </a:r>
            <a:r>
              <a:rPr lang="it-IT" sz="2400" dirty="0" smtClean="0">
                <a:latin typeface="Arial"/>
                <a:cs typeface="Arial"/>
              </a:rPr>
              <a:t>: </a:t>
            </a:r>
            <a:r>
              <a:rPr lang="it-IT" sz="2400" i="1" dirty="0" smtClean="0">
                <a:latin typeface="Arial"/>
                <a:cs typeface="Arial"/>
              </a:rPr>
              <a:t>per chi </a:t>
            </a:r>
            <a:r>
              <a:rPr lang="it-IT" sz="2400" i="1" dirty="0">
                <a:latin typeface="Arial"/>
                <a:cs typeface="Arial"/>
              </a:rPr>
              <a:t>va di fretta.. e/o è un giornalista…</a:t>
            </a:r>
          </a:p>
          <a:p>
            <a:pPr marL="0" indent="0">
              <a:buNone/>
            </a:pPr>
            <a:endParaRPr lang="it-IT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it-IT" sz="2000" dirty="0">
                <a:latin typeface="Arial"/>
                <a:cs typeface="Arial"/>
                <a:sym typeface="Zapf Dingbats"/>
                <a:hlinkClick r:id="rId3"/>
              </a:rPr>
              <a:t>Calendario dei comunicati stampa </a:t>
            </a:r>
            <a:r>
              <a:rPr lang="it-IT" sz="2000" dirty="0">
                <a:latin typeface="Arial"/>
                <a:cs typeface="Arial"/>
                <a:sym typeface="Zapf Dingbats"/>
              </a:rPr>
              <a:t>(per conoscere in anticipo le date dei rilasci</a:t>
            </a:r>
            <a:r>
              <a:rPr lang="it-IT" sz="2000" dirty="0" smtClean="0">
                <a:latin typeface="Arial"/>
                <a:cs typeface="Arial"/>
                <a:sym typeface="Zapf Dingbats"/>
              </a:rPr>
              <a:t>)</a:t>
            </a:r>
            <a:endParaRPr lang="it-IT" sz="2000" dirty="0">
              <a:latin typeface="Arial"/>
              <a:cs typeface="Arial"/>
              <a:sym typeface="Zapf Dingbats"/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 </a:t>
            </a:r>
            <a:r>
              <a:rPr lang="it-IT" sz="2000" dirty="0" smtClean="0">
                <a:latin typeface="Arial"/>
                <a:cs typeface="Arial"/>
                <a:sym typeface="Zapf Dingbats"/>
                <a:hlinkClick r:id="rId4"/>
              </a:rPr>
              <a:t>Comunicati </a:t>
            </a:r>
            <a:r>
              <a:rPr lang="it-IT" sz="2000" dirty="0">
                <a:latin typeface="Arial"/>
                <a:cs typeface="Arial"/>
                <a:sym typeface="Zapf Dingbats"/>
                <a:hlinkClick r:id="rId4"/>
              </a:rPr>
              <a:t>stampa </a:t>
            </a:r>
            <a:r>
              <a:rPr lang="it-IT" sz="2000" dirty="0">
                <a:latin typeface="Arial"/>
                <a:cs typeface="Arial"/>
                <a:sym typeface="Zapf Dingbats"/>
              </a:rPr>
              <a:t>(o comunicati PER la stampa</a:t>
            </a:r>
            <a:r>
              <a:rPr lang="it-IT" sz="2000" dirty="0" smtClean="0">
                <a:latin typeface="Arial"/>
                <a:cs typeface="Arial"/>
                <a:sym typeface="Zapf Dingbats"/>
              </a:rPr>
              <a:t>…)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 </a:t>
            </a:r>
            <a:r>
              <a:rPr lang="it-IT" sz="2000" dirty="0" smtClean="0">
                <a:latin typeface="Arial"/>
                <a:cs typeface="Arial"/>
                <a:sym typeface="Zapf Dingbats"/>
                <a:hlinkClick r:id="rId5"/>
              </a:rPr>
              <a:t>Newsletter</a:t>
            </a:r>
            <a:r>
              <a:rPr lang="it-IT" sz="2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  <a:hlinkClick r:id="rId5"/>
              </a:rPr>
              <a:t>  </a:t>
            </a:r>
            <a:r>
              <a:rPr lang="it-IT" sz="2000" dirty="0" smtClean="0">
                <a:latin typeface="Arial"/>
                <a:cs typeface="Arial"/>
                <a:sym typeface="Zapf Dingbats"/>
              </a:rPr>
              <a:t>del </a:t>
            </a:r>
            <a:r>
              <a:rPr lang="it-IT" sz="2000" dirty="0" err="1" smtClean="0">
                <a:latin typeface="Arial"/>
                <a:cs typeface="Arial"/>
                <a:sym typeface="Zapf Dingbats"/>
              </a:rPr>
              <a:t>Sistan</a:t>
            </a:r>
            <a:r>
              <a:rPr lang="it-IT" sz="2000" dirty="0" smtClean="0">
                <a:latin typeface="Arial"/>
                <a:cs typeface="Arial"/>
                <a:sym typeface="Zapf Dingbats"/>
              </a:rPr>
              <a:t> e Cooperazione internazionale</a:t>
            </a:r>
            <a:r>
              <a:rPr lang="it-IT" sz="2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 </a:t>
            </a:r>
            <a:r>
              <a:rPr lang="it-IT" sz="2000" dirty="0" smtClean="0">
                <a:latin typeface="Arial"/>
                <a:cs typeface="Arial"/>
                <a:sym typeface="Zapf Dingbats"/>
                <a:hlinkClick r:id="rId6"/>
              </a:rPr>
              <a:t>RSS</a:t>
            </a:r>
            <a:r>
              <a:rPr lang="it-IT" sz="2000" dirty="0">
                <a:latin typeface="Arial"/>
                <a:cs typeface="Arial"/>
                <a:sym typeface="Zapf Dingbats"/>
              </a:rPr>
              <a:t> </a:t>
            </a:r>
            <a:r>
              <a:rPr lang="it-IT" sz="2000" dirty="0" smtClean="0">
                <a:latin typeface="Arial"/>
                <a:cs typeface="Arial"/>
                <a:sym typeface="Zapf Dingbats"/>
              </a:rPr>
              <a:t>per </a:t>
            </a:r>
            <a:r>
              <a:rPr lang="it-IT" sz="2000" dirty="0">
                <a:latin typeface="Arial"/>
                <a:cs typeface="Arial"/>
                <a:sym typeface="Zapf Dingbats"/>
              </a:rPr>
              <a:t>essere aggiornati in tempo </a:t>
            </a:r>
            <a:r>
              <a:rPr lang="it-IT" sz="2000" dirty="0" smtClean="0">
                <a:latin typeface="Arial"/>
                <a:cs typeface="Arial"/>
                <a:sym typeface="Zapf Dingbats"/>
              </a:rPr>
              <a:t>reale ai dati secondo le proprie necessità  </a:t>
            </a:r>
          </a:p>
          <a:p>
            <a:pPr marL="0" indent="0">
              <a:buNone/>
            </a:pPr>
            <a:r>
              <a:rPr lang="it-IT" sz="2000" dirty="0" smtClean="0">
                <a:latin typeface="Arial"/>
                <a:cs typeface="Arial"/>
                <a:sym typeface="Zapf Dingbats"/>
              </a:rPr>
              <a:t>e  (</a:t>
            </a:r>
            <a:r>
              <a:rPr lang="it-IT" sz="2000" i="1" dirty="0" smtClean="0">
                <a:latin typeface="Arial"/>
                <a:cs typeface="Arial"/>
                <a:sym typeface="Zapf Dingbats"/>
              </a:rPr>
              <a:t>tip1.1</a:t>
            </a:r>
            <a:r>
              <a:rPr lang="it-IT" sz="2000" dirty="0" smtClean="0">
                <a:latin typeface="Arial"/>
                <a:cs typeface="Arial"/>
                <a:sym typeface="Zapf Dingbats"/>
              </a:rPr>
              <a:t>) anche una </a:t>
            </a:r>
            <a:r>
              <a:rPr lang="it-IT" sz="2000" dirty="0" smtClean="0">
                <a:latin typeface="Arial"/>
                <a:cs typeface="Arial"/>
                <a:sym typeface="Zapf Dingbats"/>
                <a:hlinkClick r:id="rId6"/>
              </a:rPr>
              <a:t>mappa</a:t>
            </a:r>
            <a:r>
              <a:rPr lang="it-IT" sz="2000" dirty="0" smtClean="0">
                <a:latin typeface="Arial"/>
                <a:cs typeface="Arial"/>
                <a:sym typeface="Zapf Dingbats"/>
              </a:rPr>
              <a:t> per non perdersi</a:t>
            </a:r>
            <a:endParaRPr lang="it-IT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000" i="1" dirty="0" smtClean="0">
                <a:solidFill>
                  <a:srgbClr val="FF0000"/>
                </a:solidFill>
                <a:latin typeface="Arial"/>
                <a:cs typeface="Arial"/>
              </a:rPr>
              <a:t>Diamo uno sguardo a questi punti…</a:t>
            </a:r>
            <a:endParaRPr lang="it-IT" sz="2000" i="1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it-IT" sz="1600" i="1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23728" y="-20506"/>
            <a:ext cx="7884368" cy="836712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Come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cercare i dati sul sito Istat: </a:t>
            </a:r>
            <a:r>
              <a:rPr lang="it-IT" sz="2700" b="1" i="1" dirty="0" err="1">
                <a:solidFill>
                  <a:schemeClr val="bg1"/>
                </a:solidFill>
                <a:latin typeface="Arial"/>
                <a:cs typeface="Arial"/>
              </a:rPr>
              <a:t>tip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 1</a:t>
            </a:r>
            <a:b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it-IT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411760" y="9776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:\Documents and Settings\tiberi\Impostazioni locali\Temporary Internet Files\Content.IE5\WA40GV1U\MC90042380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13" y="4327053"/>
            <a:ext cx="1158393" cy="134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0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907704" y="0"/>
            <a:ext cx="7884368" cy="836712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Come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cercare i dati sul sito Istat: </a:t>
            </a:r>
            <a:r>
              <a:rPr lang="it-IT" sz="2700" b="1" i="1" dirty="0" err="1">
                <a:solidFill>
                  <a:schemeClr val="bg1"/>
                </a:solidFill>
                <a:latin typeface="Arial"/>
                <a:cs typeface="Arial"/>
              </a:rPr>
              <a:t>tip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 2</a:t>
            </a:r>
            <a:b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it-IT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81078"/>
            <a:ext cx="8426202" cy="40324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 smtClean="0">
                <a:latin typeface="Arial"/>
                <a:cs typeface="Arial"/>
                <a:sym typeface="Zapf Dingbats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  <a:sym typeface="Zapf Dingbats"/>
              </a:rPr>
              <a:t>Completezza</a:t>
            </a:r>
            <a:r>
              <a:rPr lang="it-IT" sz="1600" dirty="0" smtClean="0">
                <a:latin typeface="Arial"/>
                <a:cs typeface="Arial"/>
                <a:sym typeface="Zapf Dingbats"/>
              </a:rPr>
              <a:t>: </a:t>
            </a:r>
            <a:r>
              <a:rPr lang="it-IT" sz="2400" i="1" dirty="0" smtClean="0">
                <a:latin typeface="Arial"/>
                <a:cs typeface="Arial"/>
                <a:sym typeface="Zapf Dingbats"/>
              </a:rPr>
              <a:t>p</a:t>
            </a:r>
            <a:r>
              <a:rPr lang="it-IT" sz="2400" i="1" dirty="0" smtClean="0">
                <a:latin typeface="Arial"/>
                <a:cs typeface="Arial"/>
              </a:rPr>
              <a:t>er chi vuole approfondire…</a:t>
            </a:r>
          </a:p>
          <a:p>
            <a:pPr marL="0" indent="0">
              <a:buNone/>
            </a:pPr>
            <a:endParaRPr lang="it-IT" sz="2400" i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it-IT" sz="16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                                            </a:t>
            </a:r>
            <a:r>
              <a:rPr lang="it-IT" sz="2400" dirty="0">
                <a:latin typeface="Arial"/>
                <a:cs typeface="Arial"/>
                <a:hlinkClick r:id="rId3"/>
              </a:rPr>
              <a:t>il </a:t>
            </a:r>
            <a:r>
              <a:rPr lang="it-IT" sz="2400" dirty="0" err="1">
                <a:latin typeface="Arial"/>
                <a:cs typeface="Arial"/>
                <a:hlinkClick r:id="rId3"/>
              </a:rPr>
              <a:t>datawarehouse</a:t>
            </a:r>
            <a:r>
              <a:rPr lang="it-IT" sz="2400" dirty="0">
                <a:latin typeface="Arial"/>
                <a:cs typeface="Arial"/>
                <a:hlinkClick r:id="rId3"/>
              </a:rPr>
              <a:t> </a:t>
            </a:r>
            <a:r>
              <a:rPr lang="it-IT" sz="2400" dirty="0">
                <a:latin typeface="Arial"/>
                <a:cs typeface="Arial"/>
              </a:rPr>
              <a:t>delle statistiche </a:t>
            </a:r>
            <a:r>
              <a:rPr lang="it-IT" sz="2400" dirty="0" smtClean="0">
                <a:latin typeface="Arial"/>
                <a:cs typeface="Arial"/>
              </a:rPr>
              <a:t>				    prodotte dall’Istat</a:t>
            </a:r>
            <a:endParaRPr lang="it-IT" sz="2400" dirty="0">
              <a:latin typeface="Arial"/>
              <a:cs typeface="Arial"/>
              <a:sym typeface="Zapf Dingbats"/>
            </a:endParaRPr>
          </a:p>
          <a:p>
            <a:pPr marL="0" indent="0">
              <a:buNone/>
            </a:pPr>
            <a:r>
              <a:rPr lang="it-IT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 </a:t>
            </a:r>
            <a:r>
              <a:rPr lang="it-IT" sz="2400" dirty="0">
                <a:latin typeface="Arial"/>
                <a:cs typeface="Arial"/>
                <a:sym typeface="Zapf Dingbats"/>
                <a:hlinkClick r:id="rId4"/>
              </a:rPr>
              <a:t>Banche dati trasversali</a:t>
            </a:r>
            <a:endParaRPr lang="it-IT" sz="2400" dirty="0">
              <a:latin typeface="Arial"/>
              <a:cs typeface="Arial"/>
              <a:sym typeface="Zapf Dingbats"/>
            </a:endParaRPr>
          </a:p>
          <a:p>
            <a:pPr marL="0" indent="0">
              <a:buNone/>
            </a:pPr>
            <a:endParaRPr lang="it-IT" sz="1600" dirty="0">
              <a:solidFill>
                <a:srgbClr val="FF00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r>
              <a:rPr lang="it-IT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 </a:t>
            </a:r>
            <a:r>
              <a:rPr lang="it-IT" sz="2400" dirty="0">
                <a:latin typeface="Arial"/>
                <a:cs typeface="Arial"/>
                <a:hlinkClick r:id="rId4"/>
              </a:rPr>
              <a:t>Banche dati tematiche o </a:t>
            </a:r>
            <a:r>
              <a:rPr lang="it-IT" sz="2400" dirty="0" smtClean="0">
                <a:latin typeface="Arial"/>
                <a:cs typeface="Arial"/>
                <a:hlinkClick r:id="rId4"/>
              </a:rPr>
              <a:t>settoriali</a:t>
            </a:r>
            <a:r>
              <a:rPr lang="it-IT" sz="2400" dirty="0" smtClean="0">
                <a:latin typeface="Arial"/>
                <a:cs typeface="Arial"/>
              </a:rPr>
              <a:t>  </a:t>
            </a:r>
            <a:r>
              <a:rPr lang="it-IT" sz="2400" i="1" dirty="0" smtClean="0">
                <a:solidFill>
                  <a:srgbClr val="FF0000"/>
                </a:solidFill>
                <a:latin typeface="Arial"/>
                <a:cs typeface="Arial"/>
              </a:rPr>
              <a:t>scorriamole             							velocemente…</a:t>
            </a:r>
            <a:endParaRPr lang="it-IT" sz="2400" i="1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1600" dirty="0" smtClean="0"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907704" y="-14078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:\Documenti Utente\tiberi\Immagini\banca-dati.png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55902"/>
            <a:ext cx="25400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7"/>
            <a:ext cx="794927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426202" cy="47525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sz="4000" i="1" dirty="0"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  </a:t>
            </a:r>
            <a:r>
              <a:rPr lang="it-IT" sz="4000" dirty="0"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…</a:t>
            </a:r>
            <a:r>
              <a:rPr lang="it-IT" sz="3400" dirty="0"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e </a:t>
            </a:r>
            <a:r>
              <a:rPr lang="it-IT" sz="3400" dirty="0" smtClean="0"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ancora </a:t>
            </a:r>
            <a:r>
              <a:rPr lang="it-IT" sz="3400" dirty="0" smtClean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completezza</a:t>
            </a:r>
            <a:r>
              <a:rPr lang="it-IT" sz="3400" dirty="0"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:</a:t>
            </a:r>
            <a:r>
              <a:rPr lang="it-IT" sz="3400" dirty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 </a:t>
            </a:r>
            <a:r>
              <a:rPr lang="it-IT" sz="3400" dirty="0"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p</a:t>
            </a:r>
            <a:r>
              <a:rPr lang="it-IT" sz="3400" dirty="0">
                <a:latin typeface="Arial" pitchFamily="34" charset="0"/>
                <a:ea typeface="Zapf Dingbats"/>
                <a:cs typeface="Arial" pitchFamily="34" charset="0"/>
              </a:rPr>
              <a:t>er chi necessita di </a:t>
            </a:r>
            <a:r>
              <a:rPr lang="it-IT" sz="3400" i="1" dirty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</a:rPr>
              <a:t>serie </a:t>
            </a:r>
            <a:r>
              <a:rPr lang="it-IT" sz="3400" i="1" dirty="0" smtClean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</a:rPr>
              <a:t>storiche</a:t>
            </a:r>
            <a:r>
              <a:rPr lang="it-IT" sz="3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400" i="1" dirty="0" smtClean="0">
                <a:latin typeface="Arial" pitchFamily="34" charset="0"/>
                <a:cs typeface="Arial" pitchFamily="34" charset="0"/>
              </a:rPr>
              <a:t>la cui disponibilità può dipendere dalla data d’inizio dell’indagine o dalla impossibilità di  armonizzare i dati per profonde diversità metodologiche</a:t>
            </a:r>
            <a:endParaRPr lang="it-IT" sz="3400" dirty="0">
              <a:latin typeface="Arial" pitchFamily="34" charset="0"/>
              <a:ea typeface="Zapf Dingbats"/>
              <a:cs typeface="Arial" pitchFamily="34" charset="0"/>
              <a:sym typeface="Zapf Dingbats"/>
            </a:endParaRPr>
          </a:p>
          <a:p>
            <a:pPr marL="0" indent="0">
              <a:buNone/>
            </a:pPr>
            <a:r>
              <a:rPr lang="it-IT" sz="36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                                     </a:t>
            </a:r>
          </a:p>
          <a:p>
            <a:pPr marL="0" indent="0">
              <a:buNone/>
            </a:pPr>
            <a:endParaRPr lang="it-IT" sz="3600" dirty="0">
              <a:solidFill>
                <a:srgbClr val="FF0000"/>
              </a:solidFill>
              <a:latin typeface="Zapf Dingbats"/>
              <a:ea typeface="Zapf Dingbats"/>
              <a:cs typeface="Arial" pitchFamily="34" charset="0"/>
              <a:sym typeface="Zapf Dingbats"/>
            </a:endParaRPr>
          </a:p>
          <a:p>
            <a:pPr marL="0" indent="0">
              <a:buNone/>
            </a:pPr>
            <a:r>
              <a:rPr lang="it-IT" sz="3600" dirty="0" smtClean="0">
                <a:solidFill>
                  <a:srgbClr val="FF0000"/>
                </a:solidFill>
                <a:latin typeface="Zapf Dingbats"/>
                <a:ea typeface="Zapf Dingbats"/>
                <a:cs typeface="Arial" pitchFamily="34" charset="0"/>
                <a:sym typeface="Zapf Dingbats"/>
              </a:rPr>
              <a:t>					</a:t>
            </a:r>
            <a:r>
              <a:rPr lang="it-IT" sz="3600" dirty="0" smtClean="0"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un’area dedicata sul sito</a:t>
            </a:r>
          </a:p>
          <a:p>
            <a:pPr marL="0" indent="0">
              <a:buNone/>
            </a:pPr>
            <a:endParaRPr lang="it-IT" sz="36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endParaRPr lang="it-IT" sz="3600" dirty="0">
              <a:solidFill>
                <a:srgbClr val="FF00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r>
              <a:rPr lang="it-IT" sz="36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					</a:t>
            </a:r>
            <a:r>
              <a:rPr lang="it-IT" sz="3600" dirty="0" smtClean="0">
                <a:latin typeface="Zapf Dingbats"/>
                <a:ea typeface="Zapf Dingbats"/>
                <a:cs typeface="Zapf Dingbats"/>
                <a:sym typeface="Zapf Dingbats"/>
              </a:rPr>
              <a:t>serie storiche più limitate..</a:t>
            </a:r>
          </a:p>
          <a:p>
            <a:pPr marL="0" indent="0">
              <a:buNone/>
            </a:pPr>
            <a:r>
              <a:rPr lang="it-IT" sz="36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             </a:t>
            </a:r>
          </a:p>
          <a:p>
            <a:pPr marL="0" indent="0">
              <a:buNone/>
            </a:pPr>
            <a:r>
              <a:rPr lang="it-IT" sz="3600" i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Qui è meglio soffermarsi un po’…                                </a:t>
            </a:r>
            <a:endParaRPr lang="it-IT" sz="3600" i="1" dirty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763688" y="54362"/>
            <a:ext cx="7884368" cy="836712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Come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cercare i dati sul sito Istat:</a:t>
            </a:r>
            <a:r>
              <a:rPr lang="it-IT" sz="2700" b="1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700" b="1" i="1" dirty="0" err="1">
                <a:solidFill>
                  <a:schemeClr val="bg1"/>
                </a:solidFill>
                <a:latin typeface="Arial"/>
                <a:cs typeface="Arial"/>
              </a:rPr>
              <a:t>tip</a:t>
            </a:r>
            <a:r>
              <a:rPr lang="it-IT" sz="2700" b="1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b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it-IT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0613"/>
            <a:ext cx="4439766" cy="5048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/>
        </p:spPr>
      </p:pic>
      <p:pic>
        <p:nvPicPr>
          <p:cNvPr id="14" name="Picture 2" descr="G:\Documenti Utente\tiberi\Immagini\banca-dati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14" y="4515360"/>
            <a:ext cx="25400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tiberi\Impostazioni locali\Temporary Internet Files\Content.IE5\EL12B118\MC9004112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73" y="5157192"/>
            <a:ext cx="106416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0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3876" y="1700808"/>
            <a:ext cx="8426202" cy="41764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smtClean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Adeguatezza: </a:t>
            </a:r>
            <a:r>
              <a:rPr lang="it-IT" sz="2400" i="1" smtClean="0"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per chi vuole conoscere «tanto» in poco    tempo…(</a:t>
            </a:r>
            <a:r>
              <a:rPr lang="it-IT" sz="2400" i="1" err="1" smtClean="0"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overview</a:t>
            </a:r>
            <a:r>
              <a:rPr lang="it-IT" sz="2400" smtClean="0">
                <a:latin typeface="Zapf Dingbats"/>
                <a:ea typeface="Zapf Dingbats"/>
                <a:cs typeface="Zapf Dingbats"/>
                <a:sym typeface="Zapf Dingbats"/>
              </a:rPr>
              <a:t>)</a:t>
            </a:r>
            <a:endParaRPr lang="it-IT" sz="2400">
              <a:latin typeface="Arial"/>
              <a:cs typeface="Arial"/>
            </a:endParaRPr>
          </a:p>
          <a:p>
            <a:endParaRPr lang="it-IT" sz="1600" smtClean="0"/>
          </a:p>
          <a:p>
            <a:endParaRPr lang="it-IT" sz="1600" smtClean="0"/>
          </a:p>
          <a:p>
            <a:endParaRPr lang="it-IT" sz="1600" smtClean="0"/>
          </a:p>
          <a:p>
            <a:pPr marL="0" indent="0">
              <a:buNone/>
            </a:pPr>
            <a:r>
              <a:rPr lang="it-IT" sz="1600" smtClean="0"/>
              <a:t>                                                                                                                                     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691680" y="28275"/>
            <a:ext cx="7884368" cy="836712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000" b="1" dirty="0">
                <a:latin typeface="Arial"/>
                <a:cs typeface="Arial"/>
              </a:rPr>
              <a:t> </a:t>
            </a:r>
            <a:r>
              <a:rPr lang="it-IT" sz="2000" b="1" dirty="0" smtClean="0">
                <a:latin typeface="Arial"/>
                <a:cs typeface="Arial"/>
              </a:rPr>
              <a:t>      </a:t>
            </a: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Come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cercare i dati sul sito Istat: </a:t>
            </a:r>
            <a:r>
              <a:rPr lang="it-IT" sz="2700" b="1" i="1" dirty="0" err="1">
                <a:solidFill>
                  <a:schemeClr val="bg1"/>
                </a:solidFill>
                <a:latin typeface="Arial"/>
                <a:cs typeface="Arial"/>
              </a:rPr>
              <a:t>tip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 4 </a:t>
            </a:r>
            <a:b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it-IT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7"/>
            <a:ext cx="1591512" cy="2015916"/>
          </a:xfrm>
          <a:prstGeom prst="rect">
            <a:avLst/>
          </a:prstGeom>
        </p:spPr>
      </p:pic>
      <p:pic>
        <p:nvPicPr>
          <p:cNvPr id="8" name="Immagine 7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1577468" cy="1998127"/>
          </a:xfrm>
          <a:prstGeom prst="rect">
            <a:avLst/>
          </a:prstGeom>
        </p:spPr>
      </p:pic>
      <p:pic>
        <p:nvPicPr>
          <p:cNvPr id="2050" name="Picture 2" descr="G:\Documenti Utente\tiberi\Immagini\cover-noi-italia130x180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69681"/>
            <a:ext cx="1446273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ocumenti Utente\tiberi\Immagini\Rapporto annuale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55797"/>
            <a:ext cx="1539803" cy="19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5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42620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600" smtClean="0"/>
          </a:p>
          <a:p>
            <a:endParaRPr lang="it-IT" sz="1600" smtClean="0"/>
          </a:p>
          <a:p>
            <a:endParaRPr lang="it-IT" sz="160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051720" y="7951"/>
            <a:ext cx="7884368" cy="836712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Come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cercare i dati sul sito Istat: </a:t>
            </a:r>
            <a:r>
              <a:rPr lang="it-IT" sz="2700" b="1" i="1" dirty="0" err="1">
                <a:solidFill>
                  <a:schemeClr val="bg1"/>
                </a:solidFill>
                <a:latin typeface="Arial"/>
                <a:cs typeface="Arial"/>
              </a:rPr>
              <a:t>tip</a:t>
            </a:r>
            <a:r>
              <a:rPr lang="it-IT" sz="2700" b="1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b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it-IT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6084168" y="8130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30" y="2022229"/>
            <a:ext cx="4081580" cy="35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77225" y="1468407"/>
            <a:ext cx="3618711" cy="46782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smtClean="0"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…</a:t>
            </a:r>
            <a:r>
              <a:rPr lang="it-IT" sz="2800" smtClean="0">
                <a:latin typeface="Arial" pitchFamily="34" charset="0"/>
                <a:cs typeface="Arial" pitchFamily="34" charset="0"/>
                <a:sym typeface="Zapf Dingbats"/>
              </a:rPr>
              <a:t> </a:t>
            </a:r>
            <a:r>
              <a:rPr lang="it-IT" sz="2800" i="1">
                <a:latin typeface="Arial" pitchFamily="34" charset="0"/>
                <a:ea typeface="Zapf Dingbats"/>
                <a:cs typeface="Arial" pitchFamily="34" charset="0"/>
              </a:rPr>
              <a:t>e se non si sa dove andare</a:t>
            </a:r>
            <a:r>
              <a:rPr lang="it-IT" sz="2800" i="1" smtClean="0">
                <a:latin typeface="Arial" pitchFamily="34" charset="0"/>
                <a:ea typeface="Zapf Dingbats"/>
                <a:cs typeface="Arial" pitchFamily="34" charset="0"/>
              </a:rPr>
              <a:t>…</a:t>
            </a:r>
          </a:p>
          <a:p>
            <a:endParaRPr lang="it-IT" sz="2800" i="1">
              <a:latin typeface="Arial" pitchFamily="34" charset="0"/>
              <a:ea typeface="Zapf Dingbats"/>
              <a:cs typeface="Arial" pitchFamily="34" charset="0"/>
            </a:endParaRPr>
          </a:p>
          <a:p>
            <a:endParaRPr lang="it-IT" sz="2800" i="1">
              <a:latin typeface="Arial" pitchFamily="34" charset="0"/>
              <a:ea typeface="Zapf Dingbats"/>
              <a:cs typeface="Arial" pitchFamily="34" charset="0"/>
            </a:endParaRPr>
          </a:p>
          <a:p>
            <a:endParaRPr lang="it-IT" i="1">
              <a:latin typeface="Arial" pitchFamily="34" charset="0"/>
              <a:ea typeface="Zapf Dingbats"/>
              <a:cs typeface="Arial" pitchFamily="34" charset="0"/>
              <a:sym typeface="Zapf Dingbats"/>
            </a:endParaRPr>
          </a:p>
          <a:p>
            <a:endParaRPr lang="it-IT" sz="2800" smtClean="0">
              <a:solidFill>
                <a:srgbClr val="FF00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it-IT" sz="280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it-IT" sz="28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funzione CERCA ..</a:t>
            </a:r>
          </a:p>
          <a:p>
            <a:r>
              <a:rPr lang="it-IT" sz="2800" i="1">
                <a:latin typeface="Zapf Dingbats"/>
                <a:ea typeface="Zapf Dingbats"/>
                <a:cs typeface="Zapf Dingbats"/>
                <a:sym typeface="Zapf Dingbats"/>
              </a:rPr>
              <a:t>..quanti la usano </a:t>
            </a:r>
            <a:r>
              <a:rPr lang="it-IT" sz="2800" i="1" smtClean="0">
                <a:latin typeface="Zapf Dingbats"/>
                <a:ea typeface="Zapf Dingbats"/>
                <a:cs typeface="Zapf Dingbats"/>
                <a:sym typeface="Zapf Dingbats"/>
              </a:rPr>
              <a:t>   </a:t>
            </a:r>
            <a:r>
              <a:rPr lang="it-IT" sz="2800" i="1" smtClean="0">
                <a:latin typeface="Zapf Dingbats"/>
                <a:ea typeface="Zapf Dingbats"/>
                <a:cs typeface="Zapf Dingbats"/>
                <a:sym typeface="Zapf Dingbats"/>
                <a:hlinkClick r:id="rId5"/>
              </a:rPr>
              <a:t>correttamente</a:t>
            </a:r>
            <a:r>
              <a:rPr lang="it-IT" sz="2800" i="1">
                <a:latin typeface="Zapf Dingbats"/>
                <a:ea typeface="Zapf Dingbats"/>
                <a:cs typeface="Zapf Dingbats"/>
                <a:sym typeface="Zapf Dingbats"/>
              </a:rPr>
              <a:t>?</a:t>
            </a:r>
            <a:endParaRPr lang="it-IT" sz="2800" i="1">
              <a:latin typeface="Arial"/>
              <a:cs typeface="Arial"/>
              <a:sym typeface="Zapf Dingbats"/>
            </a:endParaRPr>
          </a:p>
          <a:p>
            <a:endParaRPr lang="it-IT" sz="2800">
              <a:latin typeface="Arial"/>
              <a:cs typeface="Arial"/>
            </a:endParaRPr>
          </a:p>
          <a:p>
            <a:endParaRPr lang="it-IT" sz="2800"/>
          </a:p>
        </p:txBody>
      </p:sp>
      <p:pic>
        <p:nvPicPr>
          <p:cNvPr id="3076" name="Picture 4" descr="C:\Documents and Settings\tiberi\Impostazioni locali\Temporary Internet Files\Content.IE5\DVK3MLUM\MC90043441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69" y="2645459"/>
            <a:ext cx="1125041" cy="126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7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40768"/>
            <a:ext cx="4248472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2400" smtClean="0">
              <a:solidFill>
                <a:srgbClr val="FF0000"/>
              </a:solidFill>
              <a:latin typeface="Arial" pitchFamily="34" charset="0"/>
              <a:ea typeface="Zapf Dingbats"/>
              <a:cs typeface="Arial" pitchFamily="34" charset="0"/>
              <a:sym typeface="Zapf Dingbats"/>
            </a:endParaRPr>
          </a:p>
          <a:p>
            <a:pPr marL="0" indent="0">
              <a:buNone/>
            </a:pPr>
            <a:r>
              <a:rPr lang="it-IT" sz="2400" i="1" smtClean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…e quando non trovo sul sito Istat quello che vorrei? </a:t>
            </a:r>
          </a:p>
          <a:p>
            <a:pPr marL="0" indent="0">
              <a:buNone/>
            </a:pPr>
            <a:r>
              <a:rPr lang="it-IT" sz="2400" i="1" smtClean="0"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Per esempio alcuni dati su</a:t>
            </a:r>
            <a:r>
              <a:rPr lang="it-IT" sz="2400" smtClean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 </a:t>
            </a:r>
            <a:r>
              <a:rPr lang="it-IT" sz="2800" smtClean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imprese</a:t>
            </a:r>
            <a:r>
              <a:rPr lang="it-IT" sz="3600" smtClean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…</a:t>
            </a:r>
          </a:p>
          <a:p>
            <a:pPr marL="0" indent="0">
              <a:buNone/>
            </a:pPr>
            <a:r>
              <a:rPr lang="it-IT" sz="1900" smtClean="0">
                <a:latin typeface="Arial" pitchFamily="34" charset="0"/>
                <a:cs typeface="Arial" pitchFamily="34" charset="0"/>
                <a:hlinkClick r:id="rId3"/>
              </a:rPr>
              <a:t>http://www.starnet.unioncamere.it</a:t>
            </a:r>
            <a:r>
              <a:rPr lang="it-IT" sz="19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it-IT" sz="1900">
                <a:latin typeface="Arial" pitchFamily="34" charset="0"/>
                <a:cs typeface="Arial" pitchFamily="34" charset="0"/>
              </a:rPr>
              <a:t>La rete degli uffici studi e statistica delle Camere di commercio, contenente  dati statistici  e analisi economiche organizzate per territorio e per </a:t>
            </a:r>
            <a:r>
              <a:rPr lang="it-IT" sz="1900" smtClean="0">
                <a:latin typeface="Arial" pitchFamily="34" charset="0"/>
                <a:cs typeface="Arial" pitchFamily="34" charset="0"/>
              </a:rPr>
              <a:t>settore</a:t>
            </a:r>
            <a:r>
              <a:rPr lang="it-IT" sz="1900" smtClean="0"/>
              <a:t>..</a:t>
            </a:r>
            <a:endParaRPr lang="it-IT" sz="1900"/>
          </a:p>
          <a:p>
            <a:pPr marL="0" indent="0">
              <a:buNone/>
            </a:pPr>
            <a:endParaRPr lang="it-IT" sz="190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1900" smtClean="0">
                <a:latin typeface="Arial" pitchFamily="34" charset="0"/>
                <a:cs typeface="Arial" pitchFamily="34" charset="0"/>
              </a:rPr>
              <a:t>..e il sistema </a:t>
            </a:r>
            <a:r>
              <a:rPr lang="it-IT" sz="1900" err="1" smtClean="0">
                <a:latin typeface="Arial" pitchFamily="34" charset="0"/>
                <a:cs typeface="Arial" pitchFamily="34" charset="0"/>
                <a:hlinkClick r:id="rId4"/>
              </a:rPr>
              <a:t>excelsior</a:t>
            </a:r>
            <a:r>
              <a:rPr lang="it-IT" sz="1900" smtClean="0">
                <a:latin typeface="Arial" pitchFamily="34" charset="0"/>
                <a:cs typeface="Arial" pitchFamily="34" charset="0"/>
              </a:rPr>
              <a:t> che monitora i fabbisogni occupazionali e formativi delle imprese</a:t>
            </a:r>
            <a:endParaRPr lang="it-IT" sz="1900" smtClean="0">
              <a:solidFill>
                <a:srgbClr val="FF0000"/>
              </a:solidFill>
              <a:latin typeface="Arial" pitchFamily="34" charset="0"/>
              <a:ea typeface="Zapf Dingbats"/>
              <a:cs typeface="Arial" pitchFamily="34" charset="0"/>
              <a:sym typeface="Zapf Dingbats"/>
            </a:endParaRPr>
          </a:p>
          <a:p>
            <a:pPr marL="0" indent="0">
              <a:buNone/>
            </a:pPr>
            <a:endParaRPr lang="it-IT" sz="190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2400">
              <a:latin typeface="Arial"/>
              <a:cs typeface="Arial"/>
              <a:sym typeface="Zapf Dingbats"/>
            </a:endParaRPr>
          </a:p>
          <a:p>
            <a:pPr marL="0" indent="0">
              <a:buNone/>
            </a:pPr>
            <a:endParaRPr lang="it-IT" sz="2400" smtClean="0"/>
          </a:p>
          <a:p>
            <a:endParaRPr lang="it-IT" sz="1600" smtClean="0"/>
          </a:p>
          <a:p>
            <a:endParaRPr lang="it-IT" sz="160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95736" y="15903"/>
            <a:ext cx="6588224" cy="836712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Altre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fonti nazionali</a:t>
            </a:r>
            <a:b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it-IT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b="1" dirty="0"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5486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hlinkClick r:id="rId3"/>
          </p:cNvPr>
          <p:cNvPicPr/>
          <p:nvPr/>
        </p:nvPicPr>
        <p:blipFill rotWithShape="1">
          <a:blip r:embed="rId5"/>
          <a:srcRect l="7788" t="21594" r="9657" b="7342"/>
          <a:stretch/>
        </p:blipFill>
        <p:spPr bwMode="auto">
          <a:xfrm>
            <a:off x="4530477" y="2102949"/>
            <a:ext cx="4499710" cy="3476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1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159" y="1628800"/>
            <a:ext cx="8426202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it-IT" sz="24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r>
              <a:rPr lang="it-IT" sz="29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Ma cosa vuol dire «ufficiale» ?</a:t>
            </a:r>
          </a:p>
          <a:p>
            <a:pPr marL="457200" lvl="1" indent="0">
              <a:buNone/>
            </a:pPr>
            <a:endParaRPr lang="it-IT" sz="1700" dirty="0" smtClean="0"/>
          </a:p>
          <a:p>
            <a:pPr marL="457200" lvl="1" indent="0" algn="just">
              <a:buNone/>
            </a:pPr>
            <a:r>
              <a:rPr lang="it-IT" sz="1700" dirty="0" smtClean="0"/>
              <a:t>Genericamente  definiamo </a:t>
            </a:r>
            <a:r>
              <a:rPr lang="it-IT" sz="1700" b="1" dirty="0" smtClean="0"/>
              <a:t>ufficiale</a:t>
            </a:r>
            <a:r>
              <a:rPr lang="it-IT" sz="1700" dirty="0"/>
              <a:t> </a:t>
            </a:r>
            <a:r>
              <a:rPr lang="it-IT" sz="1700" dirty="0" smtClean="0"/>
              <a:t>una dichiarazione pubblica </a:t>
            </a:r>
            <a:r>
              <a:rPr lang="it-IT" sz="1700" dirty="0"/>
              <a:t>o contenuta in un </a:t>
            </a:r>
            <a:r>
              <a:rPr lang="it-IT" sz="1700" dirty="0" smtClean="0"/>
              <a:t>atto </a:t>
            </a:r>
            <a:r>
              <a:rPr lang="it-IT" sz="1700" dirty="0"/>
              <a:t>o un </a:t>
            </a:r>
            <a:r>
              <a:rPr lang="it-IT" sz="1700" dirty="0" smtClean="0"/>
              <a:t>documento </a:t>
            </a:r>
            <a:r>
              <a:rPr lang="it-IT" sz="1700" dirty="0"/>
              <a:t>redatto secondo precise </a:t>
            </a:r>
            <a:r>
              <a:rPr lang="it-IT" sz="1700" dirty="0" smtClean="0"/>
              <a:t>formalità </a:t>
            </a:r>
            <a:r>
              <a:rPr lang="it-IT" sz="1700" dirty="0"/>
              <a:t>(e quindi </a:t>
            </a:r>
            <a:r>
              <a:rPr lang="it-IT" sz="1700" u="sng" dirty="0"/>
              <a:t>formale</a:t>
            </a:r>
            <a:r>
              <a:rPr lang="it-IT" sz="1700" dirty="0"/>
              <a:t>, diversamente da un'analoga informale) che può avere un </a:t>
            </a:r>
            <a:r>
              <a:rPr lang="it-IT" sz="1700" b="1" dirty="0" smtClean="0">
                <a:solidFill>
                  <a:schemeClr val="tx1"/>
                </a:solidFill>
              </a:rPr>
              <a:t>valore giuridico</a:t>
            </a:r>
            <a:endParaRPr lang="it-IT" sz="1700" dirty="0"/>
          </a:p>
          <a:p>
            <a:pPr marL="457200" lvl="1" indent="0" algn="just">
              <a:buNone/>
            </a:pPr>
            <a:endParaRPr lang="it-IT" sz="1700" dirty="0" smtClean="0"/>
          </a:p>
          <a:p>
            <a:pPr marL="457200" lvl="1" indent="0" algn="just">
              <a:buNone/>
            </a:pPr>
            <a:r>
              <a:rPr lang="it-IT" sz="1700" dirty="0" smtClean="0"/>
              <a:t>Tuttavia possiamo definire </a:t>
            </a:r>
            <a:r>
              <a:rPr lang="it-IT" sz="1700" b="1" dirty="0" smtClean="0"/>
              <a:t>ufficiale</a:t>
            </a:r>
            <a:r>
              <a:rPr lang="it-IT" sz="1700" dirty="0" smtClean="0"/>
              <a:t> anche qualcosa di riconosciuto come vero </a:t>
            </a:r>
            <a:r>
              <a:rPr lang="it-IT" sz="1700" dirty="0"/>
              <a:t>ed attendibile da parte di chi ne ha interesse e quindi </a:t>
            </a:r>
            <a:r>
              <a:rPr lang="it-IT" sz="1700" u="sng" dirty="0" smtClean="0"/>
              <a:t>l'unico </a:t>
            </a:r>
            <a:r>
              <a:rPr lang="it-IT" sz="1700" u="sng" dirty="0"/>
              <a:t>di cui si assume la responsabilità</a:t>
            </a:r>
            <a:r>
              <a:rPr lang="it-IT" sz="1700" dirty="0"/>
              <a:t>, a differenza di eventuali versioni </a:t>
            </a:r>
            <a:r>
              <a:rPr lang="it-IT" sz="1700" dirty="0" smtClean="0"/>
              <a:t>«</a:t>
            </a:r>
            <a:r>
              <a:rPr lang="it-IT" sz="1700" i="1" dirty="0" smtClean="0"/>
              <a:t>non ufficiali</a:t>
            </a:r>
            <a:r>
              <a:rPr lang="it-IT" sz="1700" dirty="0" smtClean="0"/>
              <a:t>»</a:t>
            </a:r>
          </a:p>
          <a:p>
            <a:pPr marL="457200" lvl="1" indent="0" algn="just">
              <a:buNone/>
            </a:pPr>
            <a:endParaRPr lang="it-IT" sz="1700" dirty="0" smtClean="0"/>
          </a:p>
          <a:p>
            <a:pPr marL="457200" lvl="1" indent="0" algn="just">
              <a:buNone/>
            </a:pPr>
            <a:r>
              <a:rPr lang="it-IT" sz="1700" dirty="0" smtClean="0"/>
              <a:t>Occorre dunque fare attenzione a non confondere le due categorie</a:t>
            </a:r>
          </a:p>
          <a:p>
            <a:pPr marL="457200" lvl="1" indent="0">
              <a:buNone/>
            </a:pPr>
            <a:endParaRPr lang="it-IT" sz="17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35696" y="317847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Statistica ufficiale (pubblica)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06" y="18448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426202" cy="4968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  <a:sym typeface="Zapf Dingbats"/>
              </a:rPr>
              <a:t>…dati sul pubblico impiego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Conto annuale della Ragioneria generale dello Stato</a:t>
            </a:r>
          </a:p>
          <a:p>
            <a:pPr marL="0" indent="0">
              <a:buNone/>
            </a:pPr>
            <a:r>
              <a:rPr lang="it-IT" sz="2400" i="1" u="sng" dirty="0">
                <a:latin typeface="Arial" pitchFamily="34" charset="0"/>
                <a:cs typeface="Arial" pitchFamily="34" charset="0"/>
                <a:hlinkClick r:id="rId3"/>
              </a:rPr>
              <a:t>www.</a:t>
            </a:r>
            <a:r>
              <a:rPr lang="it-IT" sz="2400" b="1" i="1" u="sng" dirty="0">
                <a:latin typeface="Arial" pitchFamily="34" charset="0"/>
                <a:cs typeface="Arial" pitchFamily="34" charset="0"/>
                <a:hlinkClick r:id="rId3"/>
              </a:rPr>
              <a:t>contoannuale</a:t>
            </a:r>
            <a:r>
              <a:rPr lang="it-IT" sz="2400" i="1" u="sng" dirty="0">
                <a:latin typeface="Arial" pitchFamily="34" charset="0"/>
                <a:cs typeface="Arial" pitchFamily="34" charset="0"/>
                <a:hlinkClick r:id="rId3"/>
              </a:rPr>
              <a:t>.tesoro.it/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3600" dirty="0">
              <a:solidFill>
                <a:srgbClr val="FF00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endParaRPr lang="it-IT" sz="1600" dirty="0"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/>
          </a:p>
          <a:p>
            <a:endParaRPr lang="it-IT" sz="1600" dirty="0" smtClean="0"/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r>
              <a:rPr lang="it-IT" sz="1600" dirty="0" smtClean="0">
                <a:ln>
                  <a:solidFill>
                    <a:schemeClr val="tx2"/>
                  </a:solidFill>
                </a:ln>
              </a:rPr>
              <a:t>Come si</a:t>
            </a:r>
          </a:p>
          <a:p>
            <a:pPr marL="0" indent="0">
              <a:buNone/>
            </a:pPr>
            <a:r>
              <a:rPr lang="it-IT" sz="1600" dirty="0" smtClean="0">
                <a:ln>
                  <a:solidFill>
                    <a:schemeClr val="tx2"/>
                  </a:solidFill>
                </a:ln>
              </a:rPr>
              <a:t>Naviga</a:t>
            </a:r>
          </a:p>
          <a:p>
            <a:pPr marL="0" indent="0">
              <a:buNone/>
            </a:pPr>
            <a:r>
              <a:rPr lang="it-IT" sz="1600" dirty="0" smtClean="0">
                <a:ln>
                  <a:solidFill>
                    <a:schemeClr val="tx2"/>
                  </a:solidFill>
                </a:ln>
              </a:rPr>
              <a:t>Nel sito</a:t>
            </a:r>
          </a:p>
          <a:p>
            <a:endParaRPr lang="it-IT" sz="1600" dirty="0" smtClean="0"/>
          </a:p>
          <a:p>
            <a:endParaRPr lang="it-IT" sz="1600" dirty="0" smtClean="0"/>
          </a:p>
          <a:p>
            <a:pPr marL="0" indent="0">
              <a:buNone/>
            </a:pPr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073448" y="-31805"/>
            <a:ext cx="7884368" cy="836712"/>
          </a:xfrm>
        </p:spPr>
        <p:txBody>
          <a:bodyPr>
            <a:normAutofit/>
          </a:bodyPr>
          <a:lstStyle/>
          <a:p>
            <a:pPr marL="715963" indent="-715963" algn="l"/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Altre fonti nazionali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907704" y="0"/>
            <a:ext cx="723629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/>
          <p:nvPr/>
        </p:nvPicPr>
        <p:blipFill rotWithShape="1">
          <a:blip r:embed="rId4"/>
          <a:srcRect l="-1" t="8365" r="49063" b="85409"/>
          <a:stretch/>
        </p:blipFill>
        <p:spPr bwMode="auto">
          <a:xfrm>
            <a:off x="1343626" y="2924944"/>
            <a:ext cx="5748655" cy="55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reccia curva 5">
            <a:hlinkClick r:id="rId5"/>
          </p:cNvPr>
          <p:cNvSpPr/>
          <p:nvPr/>
        </p:nvSpPr>
        <p:spPr>
          <a:xfrm>
            <a:off x="1259632" y="3789040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16" name="Immagine 15">
            <a:hlinkClick r:id="rId5"/>
          </p:cNvPr>
          <p:cNvPicPr/>
          <p:nvPr/>
        </p:nvPicPr>
        <p:blipFill rotWithShape="1">
          <a:blip r:embed="rId6"/>
          <a:srcRect l="2024" t="64788" r="66357" b="11459"/>
          <a:stretch/>
        </p:blipFill>
        <p:spPr bwMode="auto">
          <a:xfrm>
            <a:off x="2339752" y="3717032"/>
            <a:ext cx="4104456" cy="1699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55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426202" cy="4824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it-IT" sz="1600" dirty="0" smtClean="0">
              <a:latin typeface="Arial"/>
              <a:cs typeface="Arial"/>
              <a:sym typeface="Zapf Dingbats"/>
            </a:endParaRPr>
          </a:p>
          <a:p>
            <a:pPr marL="0" indent="0">
              <a:buNone/>
            </a:pPr>
            <a:r>
              <a:rPr lang="it-IT" sz="1600" dirty="0" smtClean="0">
                <a:latin typeface="Arial"/>
                <a:cs typeface="Arial"/>
                <a:sym typeface="Zapf Dingbats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..l’istruzione </a:t>
            </a:r>
          </a:p>
          <a:p>
            <a:pPr marL="0" indent="0">
              <a:buNone/>
            </a:pPr>
            <a:r>
              <a:rPr lang="it-IT" sz="2400" dirty="0" smtClean="0">
                <a:latin typeface="Arial"/>
                <a:cs typeface="Arial"/>
                <a:hlinkClick r:id="rId3"/>
              </a:rPr>
              <a:t>http</a:t>
            </a:r>
            <a:r>
              <a:rPr lang="it-IT" sz="2400" dirty="0">
                <a:latin typeface="Arial"/>
                <a:cs typeface="Arial"/>
                <a:hlinkClick r:id="rId3"/>
              </a:rPr>
              <a:t>://statistica.miur.it</a:t>
            </a:r>
            <a:r>
              <a:rPr lang="it-IT" sz="2400" dirty="0" smtClean="0">
                <a:latin typeface="Arial"/>
                <a:cs typeface="Arial"/>
                <a:hlinkClick r:id="rId3"/>
              </a:rPr>
              <a:t>/</a:t>
            </a:r>
            <a:endParaRPr lang="it-IT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24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2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997968" y="0"/>
            <a:ext cx="7884368" cy="836712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Altre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fonti nazionali</a:t>
            </a:r>
            <a:b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it-IT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483768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hlinkClick r:id="rId4"/>
          </p:cNvPr>
          <p:cNvPicPr/>
          <p:nvPr/>
        </p:nvPicPr>
        <p:blipFill rotWithShape="1">
          <a:blip r:embed="rId5"/>
          <a:srcRect l="9183" t="23346" r="10969" b="11284"/>
          <a:stretch/>
        </p:blipFill>
        <p:spPr bwMode="auto">
          <a:xfrm>
            <a:off x="521783" y="2744924"/>
            <a:ext cx="4813682" cy="3430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>
            <a:hlinkClick r:id="rId6"/>
          </p:cNvPr>
          <p:cNvPicPr/>
          <p:nvPr/>
        </p:nvPicPr>
        <p:blipFill rotWithShape="1">
          <a:blip r:embed="rId7"/>
          <a:srcRect l="11518" t="27242" r="74150" b="47835"/>
          <a:stretch/>
        </p:blipFill>
        <p:spPr bwMode="auto">
          <a:xfrm>
            <a:off x="6228184" y="3625386"/>
            <a:ext cx="2160874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ttangolo 18">
            <a:hlinkClick r:id="rId8"/>
          </p:cNvPr>
          <p:cNvSpPr/>
          <p:nvPr/>
        </p:nvSpPr>
        <p:spPr>
          <a:xfrm>
            <a:off x="6146029" y="1916832"/>
            <a:ext cx="2106015" cy="1656184"/>
          </a:xfrm>
          <a:prstGeom prst="rect">
            <a:avLst/>
          </a:prstGeom>
          <a:blipFill rotWithShape="1">
            <a:blip r:embed="rId9"/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asellaDiTesto 3"/>
          <p:cNvSpPr txBox="1"/>
          <p:nvPr/>
        </p:nvSpPr>
        <p:spPr>
          <a:xfrm>
            <a:off x="5940152" y="1515886"/>
            <a:ext cx="244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>
                <a:solidFill>
                  <a:schemeClr val="tx2"/>
                </a:solidFill>
              </a:rPr>
              <a:t>Confronti internazionali</a:t>
            </a:r>
            <a:endParaRPr lang="it-IT" b="1">
              <a:solidFill>
                <a:schemeClr val="tx2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5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426202" cy="4968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 smtClean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r>
              <a:rPr lang="it-IT" sz="2400" dirty="0" smtClean="0">
                <a:solidFill>
                  <a:srgbClr val="FF0000"/>
                </a:solidFill>
                <a:latin typeface="Arial"/>
                <a:cs typeface="Arial"/>
              </a:rPr>
              <a:t>giustizia</a:t>
            </a:r>
          </a:p>
          <a:p>
            <a:pPr marL="0" indent="0">
              <a:buNone/>
            </a:pPr>
            <a:r>
              <a:rPr lang="it-IT" sz="2400" dirty="0" smtClean="0">
                <a:latin typeface="Arial"/>
                <a:cs typeface="Arial"/>
                <a:hlinkClick r:id="rId3"/>
              </a:rPr>
              <a:t>Direzione generale di statistica del Ministero della giustizia</a:t>
            </a:r>
            <a:endParaRPr lang="it-IT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2400" dirty="0" smtClean="0">
                <a:latin typeface="Arial"/>
                <a:cs typeface="Arial"/>
              </a:rPr>
              <a:t>Studi, analisi e ricerche</a:t>
            </a:r>
          </a:p>
          <a:p>
            <a:pPr marL="0" indent="0" algn="r">
              <a:buNone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Banche dati: giustizia penale, civile e…altro</a:t>
            </a:r>
          </a:p>
          <a:p>
            <a:pPr marL="0" indent="0" algn="r">
              <a:buNone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(es. numero delle intercettazioni telefoniche)</a:t>
            </a:r>
          </a:p>
          <a:p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979712" y="0"/>
            <a:ext cx="7884368" cy="836712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Altre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fonti nazionali</a:t>
            </a:r>
            <a:b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it-IT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hlinkClick r:id="rId3"/>
          </p:cNvPr>
          <p:cNvPicPr/>
          <p:nvPr/>
        </p:nvPicPr>
        <p:blipFill rotWithShape="1">
          <a:blip r:embed="rId4"/>
          <a:srcRect l="772" t="12451" r="1617" b="3697"/>
          <a:stretch/>
        </p:blipFill>
        <p:spPr bwMode="auto">
          <a:xfrm>
            <a:off x="467544" y="2996952"/>
            <a:ext cx="4230724" cy="2807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>
            <a:hlinkClick r:id="rId5"/>
          </p:cNvPr>
          <p:cNvPicPr/>
          <p:nvPr/>
        </p:nvPicPr>
        <p:blipFill rotWithShape="1">
          <a:blip r:embed="rId6"/>
          <a:srcRect t="5058" r="16883" b="26654"/>
          <a:stretch/>
        </p:blipFill>
        <p:spPr bwMode="auto">
          <a:xfrm>
            <a:off x="4846236" y="3832380"/>
            <a:ext cx="4091878" cy="2185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0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426202" cy="47525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Statistiche ufficiali del ministero dell’interno</a:t>
            </a:r>
            <a:endParaRPr lang="it-IT" sz="24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it-IT" sz="2400" dirty="0">
              <a:latin typeface="Arial"/>
              <a:cs typeface="Arial"/>
            </a:endParaRPr>
          </a:p>
          <a:p>
            <a:pPr marL="0" indent="0" algn="r">
              <a:buNone/>
            </a:pPr>
            <a:endParaRPr lang="it-IT" sz="1600" dirty="0" smtClean="0"/>
          </a:p>
          <a:p>
            <a:endParaRPr lang="it-IT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dirty="0" smtClean="0"/>
              <a:t>Tossicodipendenza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dirty="0" smtClean="0"/>
              <a:t>Anagrafe degli italiani residenti all’estero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dirty="0" smtClean="0"/>
              <a:t>Acquisto e reiezione della cittadinanza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it-IT" sz="1600" dirty="0" smtClean="0"/>
              <a:t>        italiana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dirty="0" smtClean="0"/>
              <a:t>Censimento delle strutture per anziani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dirty="0" smtClean="0"/>
              <a:t>Procedure di rilascio di immobili ad uso </a:t>
            </a:r>
          </a:p>
          <a:p>
            <a:pPr marL="0" indent="0">
              <a:buNone/>
            </a:pPr>
            <a:r>
              <a:rPr lang="it-IT" sz="1600" dirty="0" smtClean="0"/>
              <a:t>        abitativo(sfratti)</a:t>
            </a:r>
          </a:p>
          <a:p>
            <a:pPr>
              <a:buFont typeface="Wingdings" pitchFamily="2" charset="2"/>
              <a:buChar char="q"/>
            </a:pPr>
            <a:r>
              <a:rPr lang="it-IT" sz="1600" dirty="0" smtClean="0">
                <a:solidFill>
                  <a:srgbClr val="FF0000"/>
                </a:solidFill>
              </a:rPr>
              <a:t>.....</a:t>
            </a:r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23728" y="0"/>
            <a:ext cx="7884368" cy="836712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Altre fonti nazionali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907704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267744" y="7951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hlinkClick r:id="rId3"/>
          </p:cNvPr>
          <p:cNvPicPr/>
          <p:nvPr/>
        </p:nvPicPr>
        <p:blipFill rotWithShape="1">
          <a:blip r:embed="rId4"/>
          <a:srcRect t="7588" r="2719" b="3114"/>
          <a:stretch/>
        </p:blipFill>
        <p:spPr bwMode="auto">
          <a:xfrm>
            <a:off x="4427984" y="2204864"/>
            <a:ext cx="43733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426202" cy="47525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Osservatori statistici			</a:t>
            </a:r>
          </a:p>
          <a:p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23728" y="0"/>
            <a:ext cx="7884368" cy="836712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Altre fonti nazionali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9" y="3148757"/>
            <a:ext cx="3911556" cy="22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60" y="2871446"/>
            <a:ext cx="3746451" cy="28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921288" y="1556792"/>
            <a:ext cx="21791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Istat</a:t>
            </a:r>
          </a:p>
          <a:p>
            <a:r>
              <a:rPr lang="it-IT" sz="2000" dirty="0">
                <a:solidFill>
                  <a:srgbClr val="FF0000"/>
                </a:solidFill>
              </a:rPr>
              <a:t>Banca dati sulla Coesione sociale</a:t>
            </a:r>
          </a:p>
        </p:txBody>
      </p:sp>
    </p:spTree>
    <p:extLst>
      <p:ext uri="{BB962C8B-B14F-4D97-AF65-F5344CB8AC3E}">
        <p14:creationId xmlns:p14="http://schemas.microsoft.com/office/powerpoint/2010/main" val="38789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5" y="2204864"/>
            <a:ext cx="8570219" cy="41044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endParaRPr lang="it-IT" sz="2800" dirty="0" smtClean="0">
              <a:solidFill>
                <a:srgbClr val="FF0000"/>
              </a:solidFill>
              <a:latin typeface="Arial" pitchFamily="34" charset="0"/>
              <a:ea typeface="Zapf Dingbats"/>
              <a:cs typeface="Arial" pitchFamily="34" charset="0"/>
              <a:sym typeface="Zapf Dingbats"/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Statistiche dell’energia </a:t>
            </a:r>
          </a:p>
          <a:p>
            <a:pPr marL="0" indent="0"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  <a:sym typeface="Zapf Dingbats"/>
              </a:rPr>
              <a:t>Bilancio, consumi, importazioni </a:t>
            </a:r>
          </a:p>
          <a:p>
            <a:pPr marL="0" indent="0"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  <a:sym typeface="Zapf Dingbats"/>
              </a:rPr>
              <a:t>e </a:t>
            </a:r>
            <a:r>
              <a:rPr lang="it-IT" sz="1800" b="1" dirty="0" smtClean="0">
                <a:latin typeface="Arial" pitchFamily="34" charset="0"/>
                <a:cs typeface="Arial" pitchFamily="34" charset="0"/>
                <a:sym typeface="Zapf Dingbats"/>
              </a:rPr>
              <a:t>prezzi</a:t>
            </a:r>
            <a:r>
              <a:rPr lang="it-IT" sz="1800" dirty="0" smtClean="0">
                <a:latin typeface="Arial" pitchFamily="34" charset="0"/>
                <a:cs typeface="Arial" pitchFamily="34" charset="0"/>
                <a:sym typeface="Zapf Dingbats"/>
              </a:rPr>
              <a:t> di carbone, elettricità, gas, prodotti petroliferi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95736" y="15903"/>
            <a:ext cx="7884368" cy="836712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Altre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fonti nazionali</a:t>
            </a:r>
            <a:b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it-IT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635896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hlinkClick r:id="rId3"/>
          </p:cNvPr>
          <p:cNvPicPr/>
          <p:nvPr/>
        </p:nvPicPr>
        <p:blipFill rotWithShape="1">
          <a:blip r:embed="rId4"/>
          <a:srcRect t="7004" r="-861" b="14786"/>
          <a:stretch/>
        </p:blipFill>
        <p:spPr bwMode="auto">
          <a:xfrm>
            <a:off x="4139952" y="2492896"/>
            <a:ext cx="4825803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5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426202" cy="47525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Ministero delle Finanze</a:t>
            </a:r>
          </a:p>
          <a:p>
            <a:pPr marL="0" indent="0" algn="ctr">
              <a:buNone/>
            </a:pP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Entrate tributarie e studi di settore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1600" dirty="0"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95736" y="7951"/>
            <a:ext cx="7884368" cy="836712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Altre fonti nazionali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907704" y="7951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hlinkClick r:id="rId3"/>
          </p:cNvPr>
          <p:cNvPicPr/>
          <p:nvPr/>
        </p:nvPicPr>
        <p:blipFill rotWithShape="1">
          <a:blip r:embed="rId4"/>
          <a:srcRect l="3209" t="1945" r="6337" b="4280"/>
          <a:stretch/>
        </p:blipFill>
        <p:spPr bwMode="auto">
          <a:xfrm>
            <a:off x="1529599" y="2348880"/>
            <a:ext cx="6193322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4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4402" y="1699224"/>
            <a:ext cx="8426202" cy="4682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endParaRPr lang="it-IT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Ministero della salute</a:t>
            </a:r>
          </a:p>
          <a:p>
            <a:pPr marL="0" indent="0">
              <a:buNone/>
            </a:pPr>
            <a:endParaRPr lang="it-IT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Banche dati e Open data</a:t>
            </a:r>
          </a:p>
          <a:p>
            <a:pPr marL="0" indent="0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Dati strutturali sulle strutture </a:t>
            </a:r>
          </a:p>
          <a:p>
            <a:pPr marL="0" indent="0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di ricovero pubbliche e </a:t>
            </a:r>
          </a:p>
          <a:p>
            <a:pPr marL="0" indent="0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private accreditate</a:t>
            </a:r>
          </a:p>
          <a:p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33101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b="1" dirty="0"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05" y="2204863"/>
            <a:ext cx="4300162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195736" y="4833"/>
            <a:ext cx="3744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Altre </a:t>
            </a: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fonti nazionali</a:t>
            </a:r>
          </a:p>
          <a:p>
            <a:pPr lvl="0"/>
            <a:endParaRPr lang="it-IT" sz="2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4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68144" y="1628800"/>
            <a:ext cx="295359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1600" dirty="0"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23728" y="0"/>
            <a:ext cx="8388424" cy="836712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Altre fonti nazionali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333136" y="23854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364087" y="7951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179512" y="2229136"/>
            <a:ext cx="3156748" cy="350865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Lavoro </a:t>
            </a:r>
          </a:p>
          <a:p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Sistema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delle comunicazioni obbligatorie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rapporti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di lavoro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attivati e cessati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per qualifica professionale e tipo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contratto</a:t>
            </a:r>
          </a:p>
          <a:p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Previdenza</a:t>
            </a:r>
            <a:r>
              <a:rPr lang="it-IT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it-IT" sz="1600" dirty="0">
              <a:latin typeface="Arial" pitchFamily="34" charset="0"/>
              <a:cs typeface="Arial" pitchFamily="34" charset="0"/>
            </a:endParaRPr>
          </a:p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Andamenti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finanziari del sistema pensionistico obbligatorio</a:t>
            </a:r>
          </a:p>
          <a:p>
            <a:endParaRPr lang="it-IT" dirty="0"/>
          </a:p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Politiche</a:t>
            </a:r>
            <a:r>
              <a:rPr lang="it-IT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sociali</a:t>
            </a:r>
            <a:r>
              <a:rPr lang="it-IT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sz="1600" dirty="0" smtClean="0">
                <a:latin typeface="Arial" pitchFamily="34" charset="0"/>
                <a:cs typeface="Arial" pitchFamily="34" charset="0"/>
              </a:rPr>
              <a:t>Per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la casa, per i senza dimora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infanzia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povertà…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magine 14">
            <a:hlinkClick r:id="rId3"/>
          </p:cNvPr>
          <p:cNvPicPr/>
          <p:nvPr/>
        </p:nvPicPr>
        <p:blipFill rotWithShape="1">
          <a:blip r:embed="rId4"/>
          <a:srcRect t="10113" r="612" b="5240"/>
          <a:stretch/>
        </p:blipFill>
        <p:spPr bwMode="auto">
          <a:xfrm>
            <a:off x="3624984" y="1988621"/>
            <a:ext cx="5362575" cy="425767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757886" y="1484784"/>
            <a:ext cx="605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Ministero del lavoro e delle politiche sociali</a:t>
            </a:r>
            <a:endParaRPr lang="it-IT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272568"/>
            <a:ext cx="8426202" cy="4036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buFont typeface="Wingdings" pitchFamily="2" charset="2"/>
              <a:buNone/>
            </a:pPr>
            <a:r>
              <a:rPr lang="en-US" sz="2000" dirty="0" smtClean="0">
                <a:latin typeface="Arial"/>
                <a:cs typeface="Arial"/>
              </a:rPr>
              <a:t>EUROSTAT è </a:t>
            </a:r>
            <a:r>
              <a:rPr lang="en-US" sz="2000" dirty="0" err="1" smtClean="0">
                <a:latin typeface="Arial"/>
                <a:cs typeface="Arial"/>
              </a:rPr>
              <a:t>l’Ufficio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Statistico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dell’Unione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Europea</a:t>
            </a:r>
            <a:r>
              <a:rPr lang="en-US" sz="2000" dirty="0" smtClean="0">
                <a:latin typeface="Arial"/>
                <a:cs typeface="Arial"/>
              </a:rPr>
              <a:t>, un </a:t>
            </a:r>
            <a:r>
              <a:rPr lang="en-US" sz="2000" dirty="0" err="1" smtClean="0">
                <a:latin typeface="Arial"/>
                <a:cs typeface="Arial"/>
              </a:rPr>
              <a:t>Servizio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Generale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della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  <a:hlinkClick r:id="rId3"/>
              </a:rPr>
              <a:t>Commissione</a:t>
            </a:r>
            <a:r>
              <a:rPr lang="en-US" sz="2000" dirty="0" smtClean="0">
                <a:latin typeface="Arial"/>
                <a:cs typeface="Arial"/>
                <a:hlinkClick r:id="rId3"/>
              </a:rPr>
              <a:t> </a:t>
            </a:r>
            <a:r>
              <a:rPr lang="en-US" sz="2000" dirty="0" err="1" smtClean="0">
                <a:latin typeface="Arial"/>
                <a:cs typeface="Arial"/>
                <a:hlinkClick r:id="rId3"/>
              </a:rPr>
              <a:t>Europea</a:t>
            </a:r>
            <a:endParaRPr lang="en-GB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en-US" sz="17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Arial"/>
                <a:cs typeface="Arial"/>
              </a:rPr>
              <a:t>È  la  </a:t>
            </a:r>
            <a:r>
              <a:rPr lang="en-US" sz="2000" b="1" dirty="0" err="1" smtClean="0">
                <a:latin typeface="Arial"/>
                <a:cs typeface="Arial"/>
              </a:rPr>
              <a:t>fonte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b="1" dirty="0" err="1" smtClean="0">
                <a:latin typeface="Arial"/>
                <a:cs typeface="Arial"/>
              </a:rPr>
              <a:t>ufficiale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di </a:t>
            </a:r>
            <a:r>
              <a:rPr lang="en-US" sz="2000" dirty="0" err="1" smtClean="0">
                <a:latin typeface="Arial"/>
                <a:cs typeface="Arial"/>
              </a:rPr>
              <a:t>dati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statistici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armonizzati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n-US" sz="2000" dirty="0" err="1" smtClean="0">
                <a:latin typeface="Arial"/>
                <a:cs typeface="Arial"/>
              </a:rPr>
              <a:t>attendibili</a:t>
            </a:r>
            <a:r>
              <a:rPr lang="en-US" sz="2000" dirty="0" smtClean="0">
                <a:latin typeface="Arial"/>
                <a:cs typeface="Arial"/>
              </a:rPr>
              <a:t> e </a:t>
            </a:r>
            <a:r>
              <a:rPr lang="en-US" sz="2000" dirty="0" err="1" smtClean="0">
                <a:latin typeface="Arial"/>
                <a:cs typeface="Arial"/>
              </a:rPr>
              <a:t>comparabili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relativi</a:t>
            </a:r>
            <a:r>
              <a:rPr lang="en-US" sz="2000" dirty="0" smtClean="0">
                <a:latin typeface="Arial"/>
                <a:cs typeface="Arial"/>
              </a:rPr>
              <a:t>  </a:t>
            </a:r>
            <a:r>
              <a:rPr lang="en-US" sz="2000" dirty="0" err="1" smtClean="0">
                <a:latin typeface="Arial"/>
                <a:cs typeface="Arial"/>
              </a:rPr>
              <a:t>ai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  <a:hlinkClick r:id="rId4"/>
              </a:rPr>
              <a:t>28 </a:t>
            </a:r>
            <a:r>
              <a:rPr lang="en-US" sz="2000" dirty="0" err="1" smtClean="0">
                <a:latin typeface="Arial"/>
                <a:cs typeface="Arial"/>
                <a:hlinkClick r:id="rId4"/>
              </a:rPr>
              <a:t>Stati</a:t>
            </a:r>
            <a:r>
              <a:rPr lang="en-US" sz="2000" dirty="0" smtClean="0">
                <a:latin typeface="Arial"/>
                <a:cs typeface="Arial"/>
                <a:hlinkClick r:id="rId4"/>
              </a:rPr>
              <a:t> </a:t>
            </a:r>
            <a:r>
              <a:rPr lang="en-US" sz="2000" dirty="0" err="1" smtClean="0">
                <a:latin typeface="Arial"/>
                <a:cs typeface="Arial"/>
                <a:hlinkClick r:id="rId4"/>
              </a:rPr>
              <a:t>membri</a:t>
            </a:r>
            <a:r>
              <a:rPr lang="en-US" sz="2000" dirty="0" smtClean="0">
                <a:latin typeface="Arial"/>
                <a:cs typeface="Arial"/>
                <a:hlinkClick r:id="rId4"/>
              </a:rPr>
              <a:t> </a:t>
            </a:r>
            <a:r>
              <a:rPr lang="en-US" sz="2000" dirty="0" err="1" smtClean="0">
                <a:latin typeface="Arial"/>
                <a:cs typeface="Arial"/>
                <a:hlinkClick r:id="rId4"/>
              </a:rPr>
              <a:t>dell’U.E</a:t>
            </a:r>
            <a:r>
              <a:rPr lang="en-US" sz="2000" dirty="0" smtClean="0">
                <a:latin typeface="Arial"/>
                <a:cs typeface="Arial"/>
                <a:hlinkClick r:id="rId5"/>
              </a:rPr>
              <a:t>. </a:t>
            </a:r>
            <a:r>
              <a:rPr lang="en-US" sz="2000" dirty="0" err="1" smtClean="0">
                <a:latin typeface="Arial"/>
                <a:cs typeface="Arial"/>
              </a:rPr>
              <a:t>ed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alle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loro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regioni</a:t>
            </a:r>
            <a:endParaRPr lang="en-US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it-IT" sz="2000" dirty="0" smtClean="0">
              <a:latin typeface="Arial"/>
              <a:cs typeface="Arial"/>
            </a:endParaRPr>
          </a:p>
          <a:p>
            <a:pPr marL="838200" lvl="1" indent="-381000" algn="ctr">
              <a:lnSpc>
                <a:spcPct val="90000"/>
              </a:lnSpc>
              <a:buNone/>
            </a:pPr>
            <a:r>
              <a:rPr lang="fr-BE" altLang="de-DE" sz="2000" dirty="0" err="1" smtClean="0">
                <a:latin typeface="Arial"/>
                <a:cs typeface="Arial"/>
              </a:rPr>
              <a:t>Governance</a:t>
            </a:r>
            <a:r>
              <a:rPr lang="fr-BE" altLang="de-DE" sz="2000" dirty="0" smtClean="0">
                <a:latin typeface="Arial"/>
                <a:cs typeface="Arial"/>
              </a:rPr>
              <a:t> </a:t>
            </a:r>
            <a:r>
              <a:rPr lang="fr-BE" altLang="de-DE" sz="2000" dirty="0" err="1" smtClean="0">
                <a:latin typeface="Arial"/>
                <a:cs typeface="Arial"/>
              </a:rPr>
              <a:t>statistica</a:t>
            </a:r>
            <a:r>
              <a:rPr lang="fr-BE" altLang="de-DE" sz="2000" dirty="0" smtClean="0">
                <a:latin typeface="Arial"/>
                <a:cs typeface="Arial"/>
              </a:rPr>
              <a:t> - </a:t>
            </a:r>
            <a:r>
              <a:rPr lang="fr-BE" altLang="de-DE" sz="2000" dirty="0" err="1" smtClean="0">
                <a:latin typeface="Arial"/>
                <a:cs typeface="Arial"/>
              </a:rPr>
              <a:t>Sistema</a:t>
            </a:r>
            <a:r>
              <a:rPr lang="fr-BE" altLang="de-DE" sz="2000" dirty="0" smtClean="0">
                <a:latin typeface="Arial"/>
                <a:cs typeface="Arial"/>
              </a:rPr>
              <a:t> </a:t>
            </a:r>
            <a:r>
              <a:rPr lang="fr-BE" altLang="de-DE" sz="2000" dirty="0" err="1" smtClean="0">
                <a:latin typeface="Arial"/>
                <a:cs typeface="Arial"/>
              </a:rPr>
              <a:t>statistico</a:t>
            </a:r>
            <a:r>
              <a:rPr lang="fr-BE" altLang="de-DE" sz="2000" dirty="0" smtClean="0">
                <a:latin typeface="Arial"/>
                <a:cs typeface="Arial"/>
              </a:rPr>
              <a:t> </a:t>
            </a:r>
            <a:r>
              <a:rPr lang="fr-BE" altLang="de-DE" sz="2000" dirty="0" err="1" smtClean="0">
                <a:latin typeface="Arial"/>
                <a:cs typeface="Arial"/>
              </a:rPr>
              <a:t>europeo</a:t>
            </a:r>
            <a:endParaRPr lang="fr-BE" altLang="de-DE" sz="2000" dirty="0" smtClean="0">
              <a:latin typeface="Arial"/>
              <a:cs typeface="Arial"/>
            </a:endParaRPr>
          </a:p>
          <a:p>
            <a:pPr marL="0" lvl="1" indent="-381000" algn="just">
              <a:buFontTx/>
              <a:buNone/>
            </a:pPr>
            <a:r>
              <a:rPr lang="it-IT" sz="2000" dirty="0" smtClean="0">
                <a:latin typeface="Arial"/>
                <a:cs typeface="Arial"/>
              </a:rPr>
              <a:t>Network costituito dai principali produttori di statistica ufficiale a livello nazionale (Istituti nazionali di statistica) ed </a:t>
            </a:r>
            <a:r>
              <a:rPr lang="it-IT" sz="2000" dirty="0" err="1" smtClean="0">
                <a:latin typeface="Arial"/>
                <a:cs typeface="Arial"/>
              </a:rPr>
              <a:t>Eurostat</a:t>
            </a:r>
            <a:r>
              <a:rPr lang="it-IT" sz="2000" dirty="0" smtClean="0">
                <a:latin typeface="Arial"/>
                <a:cs typeface="Arial"/>
              </a:rPr>
              <a:t>, funzionante in regime di partnership e organizzato secondo il principio di sussidiarietà, nel quale le diverse fonti d’informazione statistica interagiscono tra loro secondo criteri condivisi</a:t>
            </a:r>
            <a:r>
              <a:rPr lang="it-IT" sz="1700" dirty="0" smtClean="0">
                <a:latin typeface="Arial"/>
                <a:cs typeface="Arial"/>
              </a:rPr>
              <a:t>.</a:t>
            </a:r>
          </a:p>
          <a:p>
            <a:pPr marL="0" indent="-381000" algn="just">
              <a:lnSpc>
                <a:spcPct val="90000"/>
              </a:lnSpc>
              <a:buFont typeface="Wingdings" pitchFamily="2" charset="2"/>
              <a:buChar char="n"/>
            </a:pPr>
            <a:endParaRPr lang="en-GB" altLang="de-DE" dirty="0" smtClean="0">
              <a:latin typeface="Arial Unicode MS" pitchFamily="34" charset="-128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23369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Le statistiche ufficiali comunitarie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estat RGB 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448272" cy="107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2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00808"/>
            <a:ext cx="8426202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it-IT" sz="2400" dirty="0" smtClean="0"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 algn="just">
              <a:buNone/>
            </a:pPr>
            <a:r>
              <a:rPr lang="it-IT" sz="2100" b="1" dirty="0">
                <a:latin typeface="Arial"/>
                <a:cs typeface="Arial"/>
              </a:rPr>
              <a:t>Per «statistica ufficiale» si intende la produzione statistica contenuta nel programma statistico nazionale, nei programmi statistici regionali e, in generale, quella prodotta dagli enti ed uffici del </a:t>
            </a:r>
            <a:r>
              <a:rPr lang="it-IT" sz="2100" b="1" u="sng" dirty="0">
                <a:latin typeface="Arial"/>
                <a:cs typeface="Arial"/>
              </a:rPr>
              <a:t>Sistema statistico nazionale.</a:t>
            </a:r>
          </a:p>
          <a:p>
            <a:pPr marL="0" indent="0">
              <a:buNone/>
            </a:pPr>
            <a:endParaRPr lang="it-IT" sz="1800" b="1" dirty="0">
              <a:latin typeface="Arial"/>
              <a:cs typeface="Arial"/>
              <a:sym typeface="Zapf Dingbats"/>
            </a:endParaRPr>
          </a:p>
          <a:p>
            <a:pPr marL="0" indent="0">
              <a:buNone/>
            </a:pPr>
            <a:r>
              <a:rPr lang="it-IT" sz="2400" dirty="0" smtClean="0"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Elementi sostanziali che la differenziano dalla statistica «tout court»:</a:t>
            </a:r>
            <a:endParaRPr lang="it-IT" sz="2400" dirty="0">
              <a:latin typeface="Arial" pitchFamily="34" charset="0"/>
              <a:ea typeface="Zapf Dingbats"/>
              <a:cs typeface="Arial" pitchFamily="34" charset="0"/>
              <a:sym typeface="Zapf Dingbats"/>
            </a:endParaRPr>
          </a:p>
          <a:p>
            <a:pPr marL="0" indent="0">
              <a:buNone/>
            </a:pPr>
            <a:r>
              <a:rPr lang="it-IT" sz="3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 </a:t>
            </a:r>
            <a:r>
              <a:rPr lang="it-IT" sz="1800" dirty="0" smtClean="0">
                <a:latin typeface="Arial"/>
                <a:cs typeface="Arial"/>
                <a:sym typeface="Zapf Dingbats"/>
              </a:rPr>
              <a:t>sul piano </a:t>
            </a:r>
            <a:r>
              <a:rPr lang="it-IT" sz="1800" b="1" dirty="0">
                <a:latin typeface="Arial"/>
                <a:cs typeface="Arial"/>
              </a:rPr>
              <a:t>soggettivo: </a:t>
            </a:r>
            <a:r>
              <a:rPr lang="it-IT" sz="1800" dirty="0">
                <a:latin typeface="Arial"/>
                <a:cs typeface="Arial"/>
              </a:rPr>
              <a:t>autorevolezza della fonte (imparzialità, indipendenza scientifica,   </a:t>
            </a:r>
            <a:r>
              <a:rPr lang="it-IT" sz="1800" dirty="0" smtClean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smtClean="0">
                <a:latin typeface="Arial"/>
                <a:cs typeface="Arial"/>
              </a:rPr>
              <a:t>        impianto </a:t>
            </a:r>
            <a:r>
              <a:rPr lang="it-IT" sz="1800" dirty="0">
                <a:latin typeface="Arial"/>
                <a:cs typeface="Arial"/>
              </a:rPr>
              <a:t>organizzativo  </a:t>
            </a:r>
            <a:r>
              <a:rPr lang="it-IT" sz="1800" dirty="0" smtClean="0">
                <a:latin typeface="Arial"/>
                <a:cs typeface="Arial"/>
              </a:rPr>
              <a:t>pubblico</a:t>
            </a:r>
            <a:r>
              <a:rPr lang="it-IT" sz="1800" dirty="0"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r>
              <a:rPr lang="it-IT" sz="36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 </a:t>
            </a:r>
            <a:r>
              <a:rPr lang="it-IT" sz="16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it-IT" sz="1800" dirty="0">
                <a:latin typeface="Arial"/>
                <a:cs typeface="Arial"/>
                <a:sym typeface="Zapf Dingbats"/>
              </a:rPr>
              <a:t>sul piano  </a:t>
            </a:r>
            <a:r>
              <a:rPr lang="it-IT" sz="1800" b="1" dirty="0">
                <a:latin typeface="Arial"/>
                <a:cs typeface="Arial"/>
              </a:rPr>
              <a:t>oggettivo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>
                <a:latin typeface="Arial"/>
                <a:cs typeface="Arial"/>
                <a:hlinkClick r:id="rId3"/>
              </a:rPr>
              <a:t>qualità</a:t>
            </a:r>
            <a:r>
              <a:rPr lang="it-IT" sz="1800" dirty="0">
                <a:latin typeface="Arial"/>
                <a:cs typeface="Arial"/>
              </a:rPr>
              <a:t> della statistica ufficiale (affidabilità, pertinenza, trasparenza, </a:t>
            </a:r>
            <a:r>
              <a:rPr lang="it-IT" sz="1800" dirty="0" smtClean="0">
                <a:latin typeface="Arial"/>
                <a:cs typeface="Arial"/>
              </a:rPr>
              <a:t>       </a:t>
            </a: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smtClean="0">
                <a:latin typeface="Arial"/>
                <a:cs typeface="Arial"/>
              </a:rPr>
              <a:t>         riservatezza</a:t>
            </a:r>
            <a:r>
              <a:rPr lang="it-IT" sz="1800" dirty="0">
                <a:latin typeface="Arial"/>
                <a:cs typeface="Arial"/>
              </a:rPr>
              <a:t>, tempestività etc.)</a:t>
            </a: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        </a:t>
            </a:r>
          </a:p>
          <a:p>
            <a:pPr marL="0" indent="0">
              <a:buNone/>
            </a:pPr>
            <a:r>
              <a:rPr lang="it-IT" sz="1800" b="1" dirty="0" smtClean="0">
                <a:latin typeface="Arial"/>
                <a:cs typeface="Arial"/>
              </a:rPr>
              <a:t>In </a:t>
            </a:r>
            <a:r>
              <a:rPr lang="it-IT" sz="1800" b="1" dirty="0">
                <a:latin typeface="Arial"/>
                <a:cs typeface="Arial"/>
              </a:rPr>
              <a:t>quanto «certezza notiziale» </a:t>
            </a:r>
            <a:r>
              <a:rPr lang="it-IT" sz="1800" b="1" dirty="0" smtClean="0">
                <a:latin typeface="Arial"/>
                <a:cs typeface="Arial"/>
              </a:rPr>
              <a:t>produce, (in caso di richiamo della norma) o </a:t>
            </a:r>
            <a:r>
              <a:rPr lang="it-IT" sz="1800" b="1" dirty="0">
                <a:latin typeface="Arial"/>
                <a:cs typeface="Arial"/>
              </a:rPr>
              <a:t>può </a:t>
            </a:r>
            <a:r>
              <a:rPr lang="it-IT" sz="1800" b="1" dirty="0" smtClean="0">
                <a:latin typeface="Arial"/>
                <a:cs typeface="Arial"/>
              </a:rPr>
              <a:t>produrre, </a:t>
            </a:r>
            <a:r>
              <a:rPr lang="it-IT" sz="1800" b="1" dirty="0">
                <a:latin typeface="Arial"/>
                <a:cs typeface="Arial"/>
              </a:rPr>
              <a:t>effetti </a:t>
            </a:r>
            <a:r>
              <a:rPr lang="it-IT" sz="1800" b="1" dirty="0" smtClean="0">
                <a:latin typeface="Arial"/>
                <a:cs typeface="Arial"/>
              </a:rPr>
              <a:t>giuridici.</a:t>
            </a:r>
            <a:endParaRPr lang="it-IT" sz="18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1800" b="1" dirty="0"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979712" y="18864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Statistica ufficiale (pubblica)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9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28800"/>
            <a:ext cx="8426202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1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sz="16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t-IT" sz="16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1800" dirty="0" smtClean="0">
                <a:latin typeface="Arial"/>
                <a:cs typeface="Arial"/>
              </a:rPr>
              <a:t>Per chi desidera conoscere la</a:t>
            </a:r>
          </a:p>
          <a:p>
            <a:pPr marL="0" indent="0">
              <a:buNone/>
            </a:pPr>
            <a:r>
              <a:rPr lang="it-IT" sz="1800" dirty="0" smtClean="0">
                <a:latin typeface="Arial"/>
                <a:cs typeface="Arial"/>
              </a:rPr>
              <a:t>base normativa e la struttura </a:t>
            </a: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o</a:t>
            </a:r>
            <a:r>
              <a:rPr lang="it-IT" sz="1800" dirty="0" smtClean="0">
                <a:latin typeface="Arial"/>
                <a:cs typeface="Arial"/>
              </a:rPr>
              <a:t>rganizzativa della statistica </a:t>
            </a: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u</a:t>
            </a:r>
            <a:r>
              <a:rPr lang="it-IT" sz="1800" dirty="0" smtClean="0">
                <a:latin typeface="Arial"/>
                <a:cs typeface="Arial"/>
              </a:rPr>
              <a:t>fficiale comunitaria, </a:t>
            </a:r>
          </a:p>
          <a:p>
            <a:pPr marL="0" indent="0">
              <a:buNone/>
            </a:pPr>
            <a:endParaRPr lang="it-IT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l</a:t>
            </a:r>
            <a:r>
              <a:rPr lang="it-IT" sz="1800" dirty="0" smtClean="0">
                <a:latin typeface="Arial"/>
                <a:cs typeface="Arial"/>
              </a:rPr>
              <a:t>a cui «legge quadro» è il </a:t>
            </a:r>
            <a:endParaRPr lang="it-IT" sz="1600" dirty="0"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pPr marL="0" lvl="1" indent="0">
              <a:buNone/>
            </a:pPr>
            <a:endParaRPr lang="fr-BE" altLang="de-DE" sz="1800" b="1" dirty="0" smtClean="0">
              <a:solidFill>
                <a:schemeClr val="hlink"/>
              </a:solidFill>
              <a:latin typeface="Arial Unicode MS" pitchFamily="34" charset="-128"/>
              <a:hlinkClick r:id="rId3"/>
            </a:endParaRPr>
          </a:p>
          <a:p>
            <a:pPr marL="0" lvl="1" indent="0">
              <a:buNone/>
            </a:pPr>
            <a:r>
              <a:rPr lang="fr-BE" altLang="de-DE" sz="1800" b="1" dirty="0" err="1" smtClean="0">
                <a:solidFill>
                  <a:schemeClr val="hlink"/>
                </a:solidFill>
                <a:latin typeface="Arial Unicode MS" pitchFamily="34" charset="-128"/>
                <a:hlinkClick r:id="rId3"/>
              </a:rPr>
              <a:t>Regolamento</a:t>
            </a:r>
            <a:r>
              <a:rPr lang="fr-BE" altLang="de-DE" sz="1800" b="1" dirty="0" smtClean="0">
                <a:solidFill>
                  <a:schemeClr val="hlink"/>
                </a:solidFill>
                <a:latin typeface="Arial Unicode MS" pitchFamily="34" charset="-128"/>
                <a:hlinkClick r:id="rId3"/>
              </a:rPr>
              <a:t> CE n. </a:t>
            </a:r>
            <a:r>
              <a:rPr lang="fr-BE" altLang="de-DE" sz="1800" b="1" dirty="0">
                <a:solidFill>
                  <a:schemeClr val="hlink"/>
                </a:solidFill>
                <a:latin typeface="Arial Unicode MS" pitchFamily="34" charset="-128"/>
                <a:hlinkClick r:id="rId3"/>
              </a:rPr>
              <a:t>223/2009 </a:t>
            </a:r>
            <a:r>
              <a:rPr lang="fr-BE" altLang="de-DE" sz="1800" b="1" dirty="0" smtClean="0">
                <a:solidFill>
                  <a:schemeClr val="hlink"/>
                </a:solidFill>
                <a:latin typeface="Arial Unicode MS" pitchFamily="34" charset="-128"/>
              </a:rPr>
              <a:t> </a:t>
            </a:r>
            <a:r>
              <a:rPr lang="fr-BE" altLang="de-DE" sz="1800" b="1" dirty="0" err="1" smtClean="0">
                <a:solidFill>
                  <a:schemeClr val="hlink"/>
                </a:solidFill>
                <a:latin typeface="Arial Unicode MS" pitchFamily="34" charset="-128"/>
              </a:rPr>
              <a:t>del</a:t>
            </a:r>
            <a:r>
              <a:rPr lang="fr-BE" altLang="de-DE" sz="1800" b="1" dirty="0" smtClean="0">
                <a:solidFill>
                  <a:schemeClr val="hlink"/>
                </a:solidFill>
                <a:latin typeface="Arial Unicode MS" pitchFamily="34" charset="-128"/>
              </a:rPr>
              <a:t> </a:t>
            </a:r>
            <a:r>
              <a:rPr lang="fr-BE" altLang="de-DE" sz="1800" b="1" dirty="0" err="1" smtClean="0">
                <a:solidFill>
                  <a:schemeClr val="hlink"/>
                </a:solidFill>
                <a:latin typeface="Arial Unicode MS" pitchFamily="34" charset="-128"/>
              </a:rPr>
              <a:t>parlamento</a:t>
            </a:r>
            <a:r>
              <a:rPr lang="fr-BE" altLang="de-DE" sz="1800" b="1" dirty="0" smtClean="0">
                <a:solidFill>
                  <a:schemeClr val="hlink"/>
                </a:solidFill>
                <a:latin typeface="Arial Unicode MS" pitchFamily="34" charset="-128"/>
              </a:rPr>
              <a:t> </a:t>
            </a:r>
            <a:r>
              <a:rPr lang="fr-BE" altLang="de-DE" sz="1800" b="1" dirty="0" err="1" smtClean="0">
                <a:solidFill>
                  <a:schemeClr val="hlink"/>
                </a:solidFill>
                <a:latin typeface="Arial Unicode MS" pitchFamily="34" charset="-128"/>
              </a:rPr>
              <a:t>europeo</a:t>
            </a:r>
            <a:r>
              <a:rPr lang="fr-BE" altLang="de-DE" sz="1800" b="1" dirty="0" smtClean="0">
                <a:solidFill>
                  <a:schemeClr val="hlink"/>
                </a:solidFill>
                <a:latin typeface="Arial Unicode MS" pitchFamily="34" charset="-128"/>
              </a:rPr>
              <a:t> e </a:t>
            </a:r>
            <a:r>
              <a:rPr lang="fr-BE" altLang="de-DE" sz="1800" b="1" dirty="0" err="1" smtClean="0">
                <a:solidFill>
                  <a:schemeClr val="hlink"/>
                </a:solidFill>
                <a:latin typeface="Arial Unicode MS" pitchFamily="34" charset="-128"/>
              </a:rPr>
              <a:t>del</a:t>
            </a:r>
            <a:r>
              <a:rPr lang="fr-BE" altLang="de-DE" sz="1800" b="1" dirty="0" smtClean="0">
                <a:solidFill>
                  <a:schemeClr val="hlink"/>
                </a:solidFill>
                <a:latin typeface="Arial Unicode MS" pitchFamily="34" charset="-128"/>
              </a:rPr>
              <a:t> </a:t>
            </a:r>
            <a:r>
              <a:rPr lang="fr-BE" altLang="de-DE" sz="1800" b="1" dirty="0" err="1" smtClean="0">
                <a:solidFill>
                  <a:schemeClr val="hlink"/>
                </a:solidFill>
                <a:latin typeface="Arial Unicode MS" pitchFamily="34" charset="-128"/>
              </a:rPr>
              <a:t>Consiglio</a:t>
            </a:r>
            <a:r>
              <a:rPr lang="fr-BE" altLang="de-DE" sz="1800" b="1" dirty="0" smtClean="0">
                <a:solidFill>
                  <a:schemeClr val="hlink"/>
                </a:solidFill>
                <a:latin typeface="Arial Unicode MS" pitchFamily="34" charset="-128"/>
              </a:rPr>
              <a:t> </a:t>
            </a:r>
            <a:r>
              <a:rPr lang="fr-BE" altLang="de-DE" sz="1800" b="1" dirty="0">
                <a:solidFill>
                  <a:schemeClr val="hlink"/>
                </a:solidFill>
                <a:latin typeface="Arial Unicode MS" pitchFamily="34" charset="-128"/>
              </a:rPr>
              <a:t>dell’11 </a:t>
            </a:r>
            <a:r>
              <a:rPr lang="fr-BE" altLang="de-DE" sz="1800" b="1" dirty="0" err="1">
                <a:solidFill>
                  <a:schemeClr val="hlink"/>
                </a:solidFill>
                <a:latin typeface="Arial Unicode MS" pitchFamily="34" charset="-128"/>
              </a:rPr>
              <a:t>marzo</a:t>
            </a:r>
            <a:r>
              <a:rPr lang="fr-BE" altLang="de-DE" sz="1800" b="1" dirty="0">
                <a:solidFill>
                  <a:schemeClr val="hlink"/>
                </a:solidFill>
                <a:latin typeface="Arial Unicode MS" pitchFamily="34" charset="-128"/>
              </a:rPr>
              <a:t> 2009  (ex </a:t>
            </a:r>
            <a:r>
              <a:rPr lang="fr-BE" altLang="de-DE" sz="1800" b="1" dirty="0" err="1">
                <a:solidFill>
                  <a:schemeClr val="hlink"/>
                </a:solidFill>
                <a:latin typeface="Arial Unicode MS" pitchFamily="34" charset="-128"/>
              </a:rPr>
              <a:t>regolamento</a:t>
            </a:r>
            <a:r>
              <a:rPr lang="fr-BE" altLang="de-DE" sz="1800" b="1" dirty="0">
                <a:solidFill>
                  <a:schemeClr val="hlink"/>
                </a:solidFill>
                <a:latin typeface="Arial Unicode MS" pitchFamily="34" charset="-128"/>
              </a:rPr>
              <a:t> n. 322/97 CE)</a:t>
            </a:r>
          </a:p>
          <a:p>
            <a:pPr marL="0" indent="0">
              <a:buNone/>
            </a:pPr>
            <a:endParaRPr lang="it-IT" sz="1800" dirty="0"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051720" y="7951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Il sito del Sistema statistico europeo</a:t>
            </a: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hlinkClick r:id="rId4"/>
          </p:cNvPr>
          <p:cNvPicPr/>
          <p:nvPr/>
        </p:nvPicPr>
        <p:blipFill rotWithShape="1">
          <a:blip r:embed="rId5"/>
          <a:srcRect l="10117" t="7783" r="10034" b="24124"/>
          <a:stretch/>
        </p:blipFill>
        <p:spPr bwMode="auto">
          <a:xfrm>
            <a:off x="3856293" y="1700808"/>
            <a:ext cx="4526285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reccia in giù 5"/>
          <p:cNvSpPr/>
          <p:nvPr/>
        </p:nvSpPr>
        <p:spPr>
          <a:xfrm>
            <a:off x="2735796" y="4704252"/>
            <a:ext cx="504056" cy="522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2869027" y="3602599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426202" cy="47525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 smtClean="0">
                <a:solidFill>
                  <a:srgbClr val="004DE6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Il sito di </a:t>
            </a:r>
            <a:r>
              <a:rPr lang="it-IT" sz="2400" dirty="0" err="1" smtClean="0">
                <a:solidFill>
                  <a:srgbClr val="004DE6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Eurostat</a:t>
            </a:r>
            <a:r>
              <a:rPr lang="it-IT" sz="2400" dirty="0" smtClean="0">
                <a:solidFill>
                  <a:srgbClr val="004DE6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: </a:t>
            </a:r>
          </a:p>
          <a:p>
            <a:pPr marL="0" indent="0" algn="ctr">
              <a:buNone/>
            </a:pPr>
            <a:r>
              <a:rPr lang="it-IT" sz="2400" dirty="0" smtClean="0">
                <a:solidFill>
                  <a:srgbClr val="004DE6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la principale fonte di statistiche europee armonizzate</a:t>
            </a:r>
            <a:endParaRPr lang="it-IT" sz="2400" dirty="0" smtClean="0">
              <a:solidFill>
                <a:srgbClr val="004DE6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1600" dirty="0"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pPr marL="0" indent="0">
              <a:buNone/>
            </a:pPr>
            <a:r>
              <a:rPr lang="it-IT" sz="1600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Le più importanti 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Tavole di dati</a:t>
            </a:r>
          </a:p>
          <a:p>
            <a:pPr marL="0" indent="0">
              <a:buNone/>
            </a:pPr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979712" y="0"/>
            <a:ext cx="7884368" cy="836712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Come cercare i dati ..in Europa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4103483" y="8130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hlinkClick r:id="rId3"/>
          </p:cNvPr>
          <p:cNvPicPr/>
          <p:nvPr/>
        </p:nvPicPr>
        <p:blipFill rotWithShape="1">
          <a:blip r:embed="rId4"/>
          <a:srcRect l="10428" r="11124" b="14203"/>
          <a:stretch/>
        </p:blipFill>
        <p:spPr bwMode="auto">
          <a:xfrm>
            <a:off x="2243786" y="2468623"/>
            <a:ext cx="4229456" cy="3861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370480" y="2468623"/>
            <a:ext cx="206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>
                <a:solidFill>
                  <a:srgbClr val="FF0000"/>
                </a:solidFill>
              </a:rPr>
              <a:t>Comunicati stampa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4103483" y="2752716"/>
            <a:ext cx="510062" cy="7350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876256" y="5621785"/>
            <a:ext cx="1945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Statistics</a:t>
            </a:r>
            <a:r>
              <a:rPr lang="it-IT" sz="1600" dirty="0">
                <a:solidFill>
                  <a:srgbClr val="004DE6"/>
                </a:solidFill>
                <a:latin typeface="Arial" pitchFamily="34" charset="0"/>
                <a:cs typeface="Arial" pitchFamily="34" charset="0"/>
              </a:rPr>
              <a:t> in focus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31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47664" y="4221088"/>
            <a:ext cx="573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44208" y="5843072"/>
            <a:ext cx="7620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4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426202" cy="4824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la </a:t>
            </a:r>
            <a:r>
              <a:rPr lang="it-IT" sz="1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priorità è l’</a:t>
            </a:r>
            <a:r>
              <a:rPr lang="it-IT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aggiornamento (tempestività</a:t>
            </a:r>
            <a:r>
              <a:rPr lang="it-IT" sz="1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controllare nell’ordine:</a:t>
            </a:r>
          </a:p>
          <a:p>
            <a:pPr lvl="0"/>
            <a:endParaRPr lang="it-IT" sz="1600" u="sng" dirty="0" smtClean="0">
              <a:hlinkClick r:id="rId3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u="sng" dirty="0" smtClean="0">
                <a:latin typeface="Arial" pitchFamily="34" charset="0"/>
                <a:cs typeface="Arial" pitchFamily="34" charset="0"/>
                <a:hlinkClick r:id="rId3"/>
              </a:rPr>
              <a:t>News </a:t>
            </a:r>
            <a:r>
              <a:rPr lang="it-IT" sz="1600" u="sng" dirty="0" err="1">
                <a:latin typeface="Arial" pitchFamily="34" charset="0"/>
                <a:cs typeface="Arial" pitchFamily="34" charset="0"/>
                <a:hlinkClick r:id="rId3"/>
              </a:rPr>
              <a:t>releases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(di cui è possibile conoscere in anticipo il rilascio  attraverso il </a:t>
            </a:r>
            <a:r>
              <a:rPr lang="it-IT" sz="1600" u="sng" dirty="0">
                <a:latin typeface="Arial" pitchFamily="34" charset="0"/>
                <a:cs typeface="Arial" pitchFamily="34" charset="0"/>
                <a:hlinkClick r:id="rId4"/>
              </a:rPr>
              <a:t>release </a:t>
            </a:r>
            <a:r>
              <a:rPr lang="it-IT" sz="1600" u="sng" dirty="0" err="1" smtClean="0">
                <a:latin typeface="Arial" pitchFamily="34" charset="0"/>
                <a:cs typeface="Arial" pitchFamily="34" charset="0"/>
                <a:hlinkClick r:id="rId4"/>
              </a:rPr>
              <a:t>calendar</a:t>
            </a:r>
            <a:endParaRPr lang="it-IT" sz="1600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u="sng" dirty="0" smtClean="0">
                <a:latin typeface="Arial" pitchFamily="34" charset="0"/>
                <a:cs typeface="Arial" pitchFamily="34" charset="0"/>
                <a:hlinkClick r:id="rId5"/>
              </a:rPr>
              <a:t>Database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(verificare  prima se il dato di interesse è presente nelle </a:t>
            </a:r>
            <a:r>
              <a:rPr lang="it-IT" sz="1600" b="1" dirty="0" err="1">
                <a:latin typeface="Arial" pitchFamily="34" charset="0"/>
                <a:cs typeface="Arial" pitchFamily="34" charset="0"/>
              </a:rPr>
              <a:t>Tables</a:t>
            </a:r>
            <a:r>
              <a:rPr lang="it-IT" sz="1600" b="1" dirty="0">
                <a:latin typeface="Arial" pitchFamily="34" charset="0"/>
                <a:cs typeface="Arial" pitchFamily="34" charset="0"/>
              </a:rPr>
              <a:t> by </a:t>
            </a:r>
            <a:r>
              <a:rPr lang="it-IT" sz="1600" b="1" dirty="0" err="1">
                <a:latin typeface="Arial" pitchFamily="34" charset="0"/>
                <a:cs typeface="Arial" pitchFamily="34" charset="0"/>
              </a:rPr>
              <a:t>themes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, di più facile consultazione, e poi, per maggiori dettagli, su </a:t>
            </a:r>
            <a:r>
              <a:rPr lang="it-IT" sz="1600" b="1" dirty="0">
                <a:latin typeface="Arial" pitchFamily="34" charset="0"/>
                <a:cs typeface="Arial" pitchFamily="34" charset="0"/>
              </a:rPr>
              <a:t>Database by </a:t>
            </a:r>
            <a:r>
              <a:rPr lang="it-IT" sz="1600" b="1" dirty="0" err="1">
                <a:latin typeface="Arial" pitchFamily="34" charset="0"/>
                <a:cs typeface="Arial" pitchFamily="34" charset="0"/>
              </a:rPr>
              <a:t>themes</a:t>
            </a:r>
            <a:r>
              <a:rPr lang="it-IT" sz="1600" b="1" dirty="0">
                <a:latin typeface="Arial" pitchFamily="34" charset="0"/>
                <a:cs typeface="Arial" pitchFamily="34" charset="0"/>
              </a:rPr>
              <a:t>).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Controllare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particolare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le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sezioni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New Items (sorted by code) e Recently Updated Items (sorted by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code)</a:t>
            </a:r>
            <a:endParaRPr lang="it-IT" sz="1600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u="sng" dirty="0" err="1" smtClean="0">
                <a:latin typeface="Arial" pitchFamily="34" charset="0"/>
                <a:cs typeface="Arial" pitchFamily="34" charset="0"/>
                <a:hlinkClick r:id="rId6"/>
              </a:rPr>
              <a:t>Statistics</a:t>
            </a:r>
            <a:r>
              <a:rPr lang="it-IT" sz="1600" u="sng" dirty="0" smtClean="0">
                <a:latin typeface="Arial" pitchFamily="34" charset="0"/>
                <a:cs typeface="Arial" pitchFamily="34" charset="0"/>
                <a:hlinkClick r:id="rId6"/>
              </a:rPr>
              <a:t> </a:t>
            </a:r>
            <a:r>
              <a:rPr lang="it-IT" sz="1600" u="sng" dirty="0">
                <a:latin typeface="Arial" pitchFamily="34" charset="0"/>
                <a:cs typeface="Arial" pitchFamily="34" charset="0"/>
                <a:hlinkClick r:id="rId6"/>
              </a:rPr>
              <a:t>in focus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(rilasciati a seguito di </a:t>
            </a:r>
            <a:r>
              <a:rPr lang="it-IT" sz="1600" u="sng" dirty="0">
                <a:latin typeface="Arial" pitchFamily="34" charset="0"/>
                <a:cs typeface="Arial" pitchFamily="34" charset="0"/>
              </a:rPr>
              <a:t>alcuni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comunicati)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u="sng" dirty="0" smtClean="0">
                <a:latin typeface="Arial" pitchFamily="34" charset="0"/>
                <a:cs typeface="Arial" pitchFamily="34" charset="0"/>
                <a:hlinkClick r:id="rId7"/>
              </a:rPr>
              <a:t>Data </a:t>
            </a:r>
            <a:r>
              <a:rPr lang="it-IT" sz="1600" u="sng" dirty="0">
                <a:latin typeface="Arial" pitchFamily="34" charset="0"/>
                <a:cs typeface="Arial" pitchFamily="34" charset="0"/>
                <a:hlinkClick r:id="rId7"/>
              </a:rPr>
              <a:t>in focus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(rilasciati a seguito di </a:t>
            </a:r>
            <a:r>
              <a:rPr lang="it-IT" sz="1600" u="sng" dirty="0">
                <a:latin typeface="Arial" pitchFamily="34" charset="0"/>
                <a:cs typeface="Arial" pitchFamily="34" charset="0"/>
              </a:rPr>
              <a:t>alcuni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comunicati)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u="sng" dirty="0" err="1" smtClean="0">
                <a:latin typeface="Arial" pitchFamily="34" charset="0"/>
                <a:cs typeface="Arial" pitchFamily="34" charset="0"/>
                <a:hlinkClick r:id="rId8"/>
              </a:rPr>
              <a:t>Pocketbooks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, in particolare l’ </a:t>
            </a:r>
            <a:r>
              <a:rPr lang="it-IT" sz="1600" b="1" dirty="0">
                <a:latin typeface="Arial" pitchFamily="34" charset="0"/>
                <a:cs typeface="Arial" pitchFamily="34" charset="0"/>
              </a:rPr>
              <a:t>EU </a:t>
            </a:r>
            <a:r>
              <a:rPr lang="it-IT" sz="1600" b="1" dirty="0" err="1">
                <a:latin typeface="Arial" pitchFamily="34" charset="0"/>
                <a:cs typeface="Arial" pitchFamily="34" charset="0"/>
              </a:rPr>
              <a:t>Economic</a:t>
            </a:r>
            <a:r>
              <a:rPr lang="it-IT" sz="1600" b="1" dirty="0">
                <a:latin typeface="Arial" pitchFamily="34" charset="0"/>
                <a:cs typeface="Arial" pitchFamily="34" charset="0"/>
              </a:rPr>
              <a:t> data pocket book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, rilasciato a cadenza trimestrale e contenente anche dati previsionali della DG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EcFin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dirty="0" err="1" smtClean="0">
                <a:latin typeface="Arial" pitchFamily="34" charset="0"/>
                <a:cs typeface="Arial" pitchFamily="34" charset="0"/>
                <a:hlinkClick r:id="rId9"/>
              </a:rPr>
              <a:t>Statistics</a:t>
            </a:r>
            <a:r>
              <a:rPr lang="it-IT" sz="1600" dirty="0" smtClean="0">
                <a:latin typeface="Arial" pitchFamily="34" charset="0"/>
                <a:cs typeface="Arial" pitchFamily="34" charset="0"/>
                <a:hlinkClick r:id="rId9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  <a:hlinkClick r:id="rId9"/>
              </a:rPr>
              <a:t>explained</a:t>
            </a:r>
            <a:r>
              <a:rPr lang="it-IT" sz="1600" dirty="0" smtClean="0">
                <a:latin typeface="Arial" pitchFamily="34" charset="0"/>
                <a:cs typeface="Arial" pitchFamily="34" charset="0"/>
                <a:hlinkClick r:id="rId9"/>
              </a:rPr>
              <a:t>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: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una guida alle statistiche europee</a:t>
            </a:r>
            <a:endParaRPr lang="it-IT" dirty="0" smtClean="0">
              <a:solidFill>
                <a:srgbClr val="FF0000"/>
              </a:solidFill>
              <a:latin typeface="Comic Sans MS" pitchFamily="66" charset="0"/>
              <a:cs typeface="Arial"/>
            </a:endParaRPr>
          </a:p>
          <a:p>
            <a:pPr marL="0" indent="0">
              <a:buNone/>
            </a:pPr>
            <a:endParaRPr lang="it-IT" sz="2400" dirty="0" smtClean="0">
              <a:solidFill>
                <a:srgbClr val="FF0000"/>
              </a:solidFill>
              <a:latin typeface="Comic Sans MS" pitchFamily="66" charset="0"/>
              <a:cs typeface="Arial"/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  <a:latin typeface="Comic Sans MS" pitchFamily="66" charset="0"/>
                <a:cs typeface="Arial"/>
              </a:rPr>
              <a:t>	Proviamo insieme ?</a:t>
            </a:r>
          </a:p>
          <a:p>
            <a:pPr marL="0" indent="0">
              <a:buNone/>
            </a:pPr>
            <a:endParaRPr lang="it-IT" sz="1600" dirty="0"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23728" y="0"/>
            <a:ext cx="7884368" cy="836712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Come cercare i dati ..in Europa. </a:t>
            </a:r>
            <a:r>
              <a:rPr lang="it-IT" sz="2400" b="1" i="1" dirty="0" err="1">
                <a:solidFill>
                  <a:schemeClr val="bg1"/>
                </a:solidFill>
                <a:latin typeface="Arial"/>
                <a:cs typeface="Arial"/>
              </a:rPr>
              <a:t>Tip</a:t>
            </a: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 1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91" y="5085184"/>
            <a:ext cx="936104" cy="94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4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42620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600" dirty="0"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051720" y="15903"/>
            <a:ext cx="7884368" cy="836712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000" b="1" dirty="0">
                <a:latin typeface="Arial"/>
                <a:cs typeface="Arial"/>
              </a:rPr>
              <a:t/>
            </a:r>
            <a:br>
              <a:rPr lang="it-IT" sz="2000" b="1" dirty="0">
                <a:latin typeface="Arial"/>
                <a:cs typeface="Arial"/>
              </a:rPr>
            </a:br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Come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cercare i dati ..in Europa  </a:t>
            </a:r>
            <a:r>
              <a:rPr lang="it-IT" sz="2700" b="1" i="1" dirty="0" err="1">
                <a:solidFill>
                  <a:schemeClr val="bg1"/>
                </a:solidFill>
                <a:latin typeface="Arial"/>
                <a:cs typeface="Arial"/>
              </a:rPr>
              <a:t>Tip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 2</a:t>
            </a:r>
            <a:b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it-IT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3635896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86621" y="1628800"/>
            <a:ext cx="8208912" cy="3908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t-IT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it-I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necessità è legata 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alla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disponibilità </a:t>
            </a:r>
            <a:r>
              <a:rPr lang="it-I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(quantità)  </a:t>
            </a:r>
            <a:r>
              <a:rPr lang="it-I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 variabili da database, occorre ricordare che:</a:t>
            </a:r>
          </a:p>
          <a:p>
            <a:r>
              <a:rPr lang="it-IT" dirty="0"/>
              <a:t> </a:t>
            </a:r>
          </a:p>
          <a:p>
            <a:pPr lvl="0"/>
            <a:r>
              <a:rPr lang="it-IT" sz="1600" dirty="0" err="1" smtClean="0">
                <a:latin typeface="Arial" pitchFamily="34" charset="0"/>
                <a:cs typeface="Arial" pitchFamily="34" charset="0"/>
                <a:hlinkClick r:id="rId3"/>
              </a:rPr>
              <a:t>Table</a:t>
            </a:r>
            <a:r>
              <a:rPr lang="it-IT" sz="1600" dirty="0" smtClean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it-IT" sz="1600" dirty="0">
                <a:latin typeface="Arial" pitchFamily="34" charset="0"/>
                <a:cs typeface="Arial" pitchFamily="34" charset="0"/>
                <a:hlinkClick r:id="rId3"/>
              </a:rPr>
              <a:t>by </a:t>
            </a:r>
            <a:r>
              <a:rPr lang="it-IT" sz="1600" dirty="0" err="1">
                <a:latin typeface="Arial" pitchFamily="34" charset="0"/>
                <a:cs typeface="Arial" pitchFamily="34" charset="0"/>
                <a:hlinkClick r:id="rId3"/>
              </a:rPr>
              <a:t>themes</a:t>
            </a:r>
            <a:r>
              <a:rPr lang="it-IT" sz="1600" dirty="0">
                <a:latin typeface="Arial" pitchFamily="34" charset="0"/>
                <a:cs typeface="Arial" pitchFamily="34" charset="0"/>
                <a:hlinkClick r:id="rId3"/>
              </a:rPr>
              <a:t> (TGM)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è uno strumento semplice, che consente di salvare i dati  in svariati formati e di includere o escludere i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flag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e le short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description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(brevi note metodologiche)</a:t>
            </a:r>
          </a:p>
          <a:p>
            <a:pPr lvl="0"/>
            <a:r>
              <a:rPr lang="it-IT" sz="1600" dirty="0">
                <a:latin typeface="Arial" pitchFamily="34" charset="0"/>
                <a:cs typeface="Arial" pitchFamily="34" charset="0"/>
                <a:hlinkClick r:id="rId3"/>
              </a:rPr>
              <a:t>Database by </a:t>
            </a:r>
            <a:r>
              <a:rPr lang="it-IT" sz="1600" dirty="0" err="1">
                <a:latin typeface="Arial" pitchFamily="34" charset="0"/>
                <a:cs typeface="Arial" pitchFamily="34" charset="0"/>
                <a:hlinkClick r:id="rId3"/>
              </a:rPr>
              <a:t>themes</a:t>
            </a:r>
            <a:r>
              <a:rPr lang="it-IT" sz="1600" dirty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permette l’estrazione di tavole multidimensionali  (limite massimo 300.000 celle) e di selezionare l’utilissimo </a:t>
            </a:r>
            <a:r>
              <a:rPr lang="it-IT" sz="1600" u="sng" dirty="0" err="1">
                <a:latin typeface="Arial" pitchFamily="34" charset="0"/>
                <a:cs typeface="Arial" pitchFamily="34" charset="0"/>
                <a:hlinkClick r:id="rId4"/>
              </a:rPr>
              <a:t>rolling</a:t>
            </a:r>
            <a:r>
              <a:rPr lang="it-IT" sz="1600" u="sng" dirty="0">
                <a:latin typeface="Arial" pitchFamily="34" charset="0"/>
                <a:cs typeface="Arial" pitchFamily="34" charset="0"/>
                <a:hlinkClick r:id="rId4"/>
              </a:rPr>
              <a:t> time bookmark</a:t>
            </a:r>
            <a:r>
              <a:rPr lang="it-IT" sz="1600" dirty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(aggiornamento automatico dei dati)</a:t>
            </a:r>
          </a:p>
          <a:p>
            <a:pPr lvl="0"/>
            <a:r>
              <a:rPr lang="it-IT" sz="1600" u="sng" dirty="0">
                <a:latin typeface="Arial" pitchFamily="34" charset="0"/>
                <a:cs typeface="Arial" pitchFamily="34" charset="0"/>
                <a:hlinkClick r:id="rId5"/>
              </a:rPr>
              <a:t>Bulk download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,  disponibile solo con registrazione, consente estrazioni massive in formato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flat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 (ricordarsi di associare i dati ai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dictionaries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, consultando la colonna di sinistra delle tavole che vengono scaricate in formato compresso e la lista dei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dictionaries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stessi presente, oltre che nel manuale, anche in </a:t>
            </a:r>
            <a:r>
              <a:rPr lang="it-IT" sz="1600" u="sng" dirty="0">
                <a:latin typeface="Arial" pitchFamily="34" charset="0"/>
                <a:cs typeface="Arial" pitchFamily="34" charset="0"/>
                <a:hlinkClick r:id="rId6"/>
              </a:rPr>
              <a:t>information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it-IT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62767" y="5731696"/>
            <a:ext cx="7726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mtClean="0">
                <a:solidFill>
                  <a:srgbClr val="FF0000"/>
                </a:solidFill>
                <a:latin typeface="Comic Sans MS" pitchFamily="66" charset="0"/>
              </a:rPr>
              <a:t>Diamo un altro sguardo?</a:t>
            </a:r>
            <a:endParaRPr lang="it-IT" sz="24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Documents and Settings\tiberi\Impostazioni locali\Temporary Internet Files\Content.IE5\1BCUC63I\MC90025129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59" y="5609113"/>
            <a:ext cx="908914" cy="70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3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159" y="1772816"/>
            <a:ext cx="8426202" cy="4536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endParaRPr lang="it-IT" sz="1600" b="1" dirty="0" smtClean="0"/>
          </a:p>
          <a:p>
            <a:pPr marL="0" lvl="0" indent="0">
              <a:buNone/>
            </a:pPr>
            <a:r>
              <a:rPr lang="it-IT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asso nella manica: il </a:t>
            </a:r>
            <a:r>
              <a:rPr lang="it-IT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SEARCH</a:t>
            </a:r>
            <a:endParaRPr lang="it-IT" sz="19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it-IT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t-IT" sz="19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900" b="1" dirty="0" smtClean="0">
                <a:latin typeface="Arial" pitchFamily="34" charset="0"/>
                <a:cs typeface="Arial" pitchFamily="34" charset="0"/>
              </a:rPr>
              <a:t>Utilizzare </a:t>
            </a:r>
            <a:r>
              <a:rPr lang="it-IT" sz="1900" b="1" dirty="0">
                <a:latin typeface="Arial" pitchFamily="34" charset="0"/>
                <a:cs typeface="Arial" pitchFamily="34" charset="0"/>
              </a:rPr>
              <a:t>i motori di ricerca, preferibilmente </a:t>
            </a:r>
            <a:r>
              <a:rPr lang="it-IT" sz="1900" b="1" dirty="0">
                <a:latin typeface="Arial" pitchFamily="34" charset="0"/>
                <a:cs typeface="Arial" pitchFamily="34" charset="0"/>
                <a:hlinkClick r:id="rId4"/>
              </a:rPr>
              <a:t>quello presente nel database</a:t>
            </a:r>
            <a:r>
              <a:rPr lang="it-IT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1900" b="1" dirty="0" smtClean="0">
                <a:latin typeface="Arial" pitchFamily="34" charset="0"/>
                <a:cs typeface="Arial" pitchFamily="34" charset="0"/>
              </a:rPr>
              <a:t>utilizzando la funzione «create custom </a:t>
            </a:r>
            <a:r>
              <a:rPr lang="it-IT" sz="1900" b="1" dirty="0" err="1" smtClean="0">
                <a:latin typeface="Arial" pitchFamily="34" charset="0"/>
                <a:cs typeface="Arial" pitchFamily="34" charset="0"/>
              </a:rPr>
              <a:t>tree</a:t>
            </a:r>
            <a:r>
              <a:rPr lang="it-IT" sz="1900" b="1" dirty="0" smtClean="0">
                <a:latin typeface="Arial" pitchFamily="34" charset="0"/>
                <a:cs typeface="Arial" pitchFamily="34" charset="0"/>
              </a:rPr>
              <a:t>» (possibile previa registrazione) e cercando di associare la ricerca </a:t>
            </a:r>
            <a:r>
              <a:rPr lang="it-IT" sz="1900" b="1" dirty="0">
                <a:latin typeface="Arial" pitchFamily="34" charset="0"/>
                <a:cs typeface="Arial" pitchFamily="34" charset="0"/>
              </a:rPr>
              <a:t>al tema che </a:t>
            </a:r>
            <a:r>
              <a:rPr lang="it-IT" sz="1900" b="1" i="1" dirty="0">
                <a:latin typeface="Arial" pitchFamily="34" charset="0"/>
                <a:cs typeface="Arial" pitchFamily="34" charset="0"/>
              </a:rPr>
              <a:t>intuitivamente</a:t>
            </a:r>
            <a:r>
              <a:rPr lang="it-IT" sz="1900" b="1" dirty="0">
                <a:latin typeface="Arial" pitchFamily="34" charset="0"/>
                <a:cs typeface="Arial" pitchFamily="34" charset="0"/>
              </a:rPr>
              <a:t> si sta cercando</a:t>
            </a:r>
            <a:r>
              <a:rPr lang="it-IT" sz="1900" dirty="0">
                <a:latin typeface="Arial" pitchFamily="34" charset="0"/>
                <a:cs typeface="Arial" pitchFamily="34" charset="0"/>
              </a:rPr>
              <a:t> (se digito “</a:t>
            </a:r>
            <a:r>
              <a:rPr lang="it-IT" sz="1900" dirty="0" err="1">
                <a:latin typeface="Arial" pitchFamily="34" charset="0"/>
                <a:cs typeface="Arial" pitchFamily="34" charset="0"/>
              </a:rPr>
              <a:t>price</a:t>
            </a:r>
            <a:r>
              <a:rPr lang="it-IT" sz="1900" dirty="0">
                <a:latin typeface="Arial" pitchFamily="34" charset="0"/>
                <a:cs typeface="Arial" pitchFamily="34" charset="0"/>
              </a:rPr>
              <a:t>” e sono interessato all’indice armonizzato HICP, mi oriento immediatamente sul ramo Economy and Finance, tralasciando gli altri</a:t>
            </a:r>
            <a:r>
              <a:rPr lang="it-IT" sz="1900" dirty="0" smtClean="0">
                <a:latin typeface="Arial" pitchFamily="34" charset="0"/>
                <a:cs typeface="Arial" pitchFamily="34" charset="0"/>
              </a:rPr>
              <a:t>…)</a:t>
            </a:r>
            <a:endParaRPr lang="it-IT" sz="19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900" dirty="0">
                <a:latin typeface="Arial" pitchFamily="34" charset="0"/>
                <a:cs typeface="Arial" pitchFamily="34" charset="0"/>
              </a:rPr>
              <a:t>I dati sub nazionali (fino a NUTS3) sono presenti prevalentemente nella Banca dati regio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900" dirty="0">
                <a:latin typeface="Arial" pitchFamily="34" charset="0"/>
                <a:cs typeface="Arial" pitchFamily="34" charset="0"/>
              </a:rPr>
              <a:t>I metadati vanno consultati partendo dalle schede SDMX contrassegnate da una </a:t>
            </a:r>
            <a:r>
              <a:rPr lang="it-IT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000" dirty="0" smtClean="0">
                <a:solidFill>
                  <a:srgbClr val="004DE6"/>
                </a:solidFill>
                <a:latin typeface="Arial" pitchFamily="34" charset="0"/>
                <a:cs typeface="Arial" pitchFamily="34" charset="0"/>
                <a:hlinkClick r:id="rId5"/>
              </a:rPr>
              <a:t>M</a:t>
            </a:r>
            <a:r>
              <a:rPr lang="it-IT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>
                <a:latin typeface="Arial" pitchFamily="34" charset="0"/>
                <a:cs typeface="Arial" pitchFamily="34" charset="0"/>
              </a:rPr>
              <a:t>(</a:t>
            </a:r>
            <a:r>
              <a:rPr lang="it-IT" sz="1900" dirty="0" err="1">
                <a:latin typeface="Arial" pitchFamily="34" charset="0"/>
                <a:cs typeface="Arial" pitchFamily="34" charset="0"/>
              </a:rPr>
              <a:t>metadata</a:t>
            </a:r>
            <a:r>
              <a:rPr lang="it-IT" sz="19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900" dirty="0">
                <a:latin typeface="Arial" pitchFamily="34" charset="0"/>
                <a:cs typeface="Arial" pitchFamily="34" charset="0"/>
              </a:rPr>
              <a:t>In caso di dubbio consultare </a:t>
            </a:r>
            <a:r>
              <a:rPr lang="it-IT" sz="1900" dirty="0" smtClean="0">
                <a:latin typeface="Arial" pitchFamily="34" charset="0"/>
                <a:cs typeface="Arial" pitchFamily="34" charset="0"/>
              </a:rPr>
              <a:t>il sito </a:t>
            </a:r>
            <a:r>
              <a:rPr lang="it-IT" sz="1900" dirty="0">
                <a:latin typeface="Arial" pitchFamily="34" charset="0"/>
                <a:cs typeface="Arial" pitchFamily="34" charset="0"/>
              </a:rPr>
              <a:t>delle </a:t>
            </a:r>
            <a:r>
              <a:rPr lang="it-IT" sz="1900" u="sng" dirty="0">
                <a:latin typeface="Arial" pitchFamily="34" charset="0"/>
                <a:cs typeface="Arial" pitchFamily="34" charset="0"/>
                <a:hlinkClick r:id="rId6"/>
              </a:rPr>
              <a:t>classificazioni</a:t>
            </a:r>
            <a:r>
              <a:rPr lang="it-IT" sz="1900" dirty="0">
                <a:latin typeface="Arial" pitchFamily="34" charset="0"/>
                <a:cs typeface="Arial" pitchFamily="34" charset="0"/>
              </a:rPr>
              <a:t> e delle </a:t>
            </a:r>
            <a:r>
              <a:rPr lang="it-IT" sz="1900" u="sng" dirty="0" smtClean="0">
                <a:latin typeface="Arial" pitchFamily="34" charset="0"/>
                <a:cs typeface="Arial" pitchFamily="34" charset="0"/>
                <a:hlinkClick r:id="rId7"/>
              </a:rPr>
              <a:t>definizioni</a:t>
            </a:r>
            <a:r>
              <a:rPr lang="it-IT" sz="19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900" dirty="0" smtClean="0">
                <a:latin typeface="Arial" pitchFamily="34" charset="0"/>
                <a:cs typeface="Arial" pitchFamily="34" charset="0"/>
              </a:rPr>
              <a:t>(Ramon)</a:t>
            </a:r>
            <a:endParaRPr lang="it-IT" sz="19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9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endParaRPr lang="it-IT" sz="1600" dirty="0"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123728" y="73349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Come cercare i dati ..in Europa  </a:t>
            </a:r>
            <a:r>
              <a:rPr lang="it-IT" sz="2400" b="1" i="1" dirty="0" err="1">
                <a:solidFill>
                  <a:schemeClr val="bg1"/>
                </a:solidFill>
                <a:latin typeface="Arial"/>
                <a:cs typeface="Arial"/>
              </a:rPr>
              <a:t>Tip</a:t>
            </a: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 3</a:t>
            </a: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46" y="1484784"/>
            <a:ext cx="1812455" cy="1311009"/>
          </a:xfrm>
          <a:prstGeom prst="rect">
            <a:avLst/>
          </a:prstGeom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2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00808"/>
            <a:ext cx="8426202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it-IT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Zapf Dingbats"/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Zapf Dingbats"/>
              </a:rPr>
              <a:t>E se ci si perde….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ed occorre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“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rinfrescare la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memoria” sull’utilizzo dei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tool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, utilizzare i </a:t>
            </a:r>
            <a:r>
              <a:rPr lang="it-IT" sz="2000" dirty="0">
                <a:latin typeface="Arial" pitchFamily="34" charset="0"/>
                <a:cs typeface="Arial" pitchFamily="34" charset="0"/>
                <a:hlinkClick r:id="rId3"/>
              </a:rPr>
              <a:t>demo </a:t>
            </a:r>
            <a:r>
              <a:rPr lang="it-IT" sz="2000" dirty="0" err="1" smtClean="0">
                <a:latin typeface="Arial" pitchFamily="34" charset="0"/>
                <a:cs typeface="Arial" pitchFamily="34" charset="0"/>
                <a:hlinkClick r:id="rId3"/>
              </a:rPr>
              <a:t>tours</a:t>
            </a:r>
            <a:r>
              <a:rPr lang="it-IT" sz="2000" dirty="0" smtClean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e le </a:t>
            </a:r>
            <a:r>
              <a:rPr lang="it-IT" sz="2000" dirty="0" err="1">
                <a:latin typeface="Arial" pitchFamily="34" charset="0"/>
                <a:cs typeface="Arial" pitchFamily="34" charset="0"/>
                <a:hlinkClick r:id="rId4"/>
              </a:rPr>
              <a:t>faq</a:t>
            </a:r>
            <a:r>
              <a:rPr lang="it-IT" sz="2000" dirty="0"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alla pagina  </a:t>
            </a:r>
            <a:r>
              <a:rPr lang="it-IT" sz="2000" u="sng" dirty="0" err="1">
                <a:latin typeface="Arial" pitchFamily="34" charset="0"/>
                <a:cs typeface="Arial" pitchFamily="34" charset="0"/>
                <a:hlinkClick r:id="rId5"/>
              </a:rPr>
              <a:t>user</a:t>
            </a:r>
            <a:r>
              <a:rPr lang="it-IT" sz="2000" u="sng" dirty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it-IT" sz="2000" u="sng" dirty="0" err="1">
                <a:latin typeface="Arial" pitchFamily="34" charset="0"/>
                <a:cs typeface="Arial" pitchFamily="34" charset="0"/>
                <a:hlinkClick r:id="rId5"/>
              </a:rPr>
              <a:t>support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e, se proprio non si trova quello che si sta cercando, ricorrere allo </a:t>
            </a:r>
            <a:r>
              <a:rPr lang="it-IT" sz="2000" dirty="0">
                <a:latin typeface="Arial" pitchFamily="34" charset="0"/>
                <a:cs typeface="Arial" pitchFamily="34" charset="0"/>
                <a:hlinkClick r:id="rId6"/>
              </a:rPr>
              <a:t>sportello </a:t>
            </a:r>
            <a:r>
              <a:rPr lang="it-IT" sz="2000" dirty="0" smtClean="0">
                <a:latin typeface="Arial" pitchFamily="34" charset="0"/>
                <a:cs typeface="Arial" pitchFamily="34" charset="0"/>
                <a:hlinkClick r:id="rId6"/>
              </a:rPr>
              <a:t>giornalisti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o all</a:t>
            </a:r>
            <a:r>
              <a:rPr lang="it-IT" sz="2000" dirty="0" smtClean="0">
                <a:latin typeface="Arial" pitchFamily="34" charset="0"/>
                <a:cs typeface="Arial" pitchFamily="34" charset="0"/>
                <a:hlinkClick r:id="rId5"/>
              </a:rPr>
              <a:t>’ </a:t>
            </a:r>
            <a:r>
              <a:rPr lang="it-IT" sz="2000" dirty="0" err="1" smtClean="0">
                <a:latin typeface="Arial" pitchFamily="34" charset="0"/>
                <a:cs typeface="Arial" pitchFamily="34" charset="0"/>
                <a:hlinkClick r:id="rId5"/>
              </a:rPr>
              <a:t>European</a:t>
            </a:r>
            <a:r>
              <a:rPr lang="it-IT" sz="2000" dirty="0" smtClean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it-IT" sz="2000" dirty="0">
                <a:latin typeface="Arial" pitchFamily="34" charset="0"/>
                <a:cs typeface="Arial" pitchFamily="34" charset="0"/>
                <a:hlinkClick r:id="rId5"/>
              </a:rPr>
              <a:t>S</a:t>
            </a:r>
            <a:r>
              <a:rPr lang="it-IT" sz="2000" dirty="0" smtClean="0">
                <a:latin typeface="Arial" pitchFamily="34" charset="0"/>
                <a:cs typeface="Arial" pitchFamily="34" charset="0"/>
                <a:hlinkClick r:id="rId5"/>
              </a:rPr>
              <a:t>tatistical </a:t>
            </a:r>
            <a:r>
              <a:rPr lang="it-IT" sz="2000" dirty="0">
                <a:latin typeface="Arial" pitchFamily="34" charset="0"/>
                <a:cs typeface="Arial" pitchFamily="34" charset="0"/>
                <a:hlinkClick r:id="rId5"/>
              </a:rPr>
              <a:t>D</a:t>
            </a:r>
            <a:r>
              <a:rPr lang="it-IT" sz="2000" dirty="0" smtClean="0">
                <a:latin typeface="Arial" pitchFamily="34" charset="0"/>
                <a:cs typeface="Arial" pitchFamily="34" charset="0"/>
                <a:hlinkClick r:id="rId5"/>
              </a:rPr>
              <a:t>ata </a:t>
            </a:r>
            <a:r>
              <a:rPr lang="it-IT" sz="2000" dirty="0" err="1">
                <a:latin typeface="Arial" pitchFamily="34" charset="0"/>
                <a:cs typeface="Arial" pitchFamily="34" charset="0"/>
                <a:hlinkClick r:id="rId5"/>
              </a:rPr>
              <a:t>S</a:t>
            </a:r>
            <a:r>
              <a:rPr lang="it-IT" sz="2000" dirty="0" err="1" smtClean="0">
                <a:latin typeface="Arial" pitchFamily="34" charset="0"/>
                <a:cs typeface="Arial" pitchFamily="34" charset="0"/>
                <a:hlinkClick r:id="rId5"/>
              </a:rPr>
              <a:t>upport</a:t>
            </a:r>
            <a:r>
              <a:rPr lang="it-IT" sz="2000" dirty="0" smtClean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(ESDS) dal sito di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Eurostat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(con registrazione)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7884368" cy="836712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Come cercare i dati ..in Europa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100659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3995936" y="8130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68" y="1700808"/>
            <a:ext cx="19335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4968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0" numCol="2">
            <a:normAutofit/>
          </a:bodyPr>
          <a:lstStyle/>
          <a:p>
            <a:pPr marL="0" indent="0" algn="just">
              <a:buNone/>
            </a:pPr>
            <a:endParaRPr lang="it-IT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 bookshop</a:t>
            </a:r>
          </a:p>
          <a:p>
            <a:pPr marL="0" indent="0" algn="just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La sezione 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«pubblicazioni 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statistiche» comprende 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anche le edizioni delle 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direzioni generali della 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Commissione europea</a:t>
            </a:r>
          </a:p>
          <a:p>
            <a:pPr algn="just"/>
            <a:endParaRPr lang="it-IT" sz="24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267744" y="81300"/>
            <a:ext cx="5688632" cy="836712"/>
          </a:xfrm>
        </p:spPr>
        <p:txBody>
          <a:bodyPr>
            <a:normAutofit fontScale="90000"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Come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cercare i dati ..in Europa</a:t>
            </a:r>
            <a:b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it-IT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4833292" cy="411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8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968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0" numCol="1">
            <a:normAutofit/>
          </a:bodyPr>
          <a:lstStyle/>
          <a:p>
            <a:pPr marL="0" indent="0" algn="just">
              <a:buNone/>
            </a:pPr>
            <a:endParaRPr lang="it-IT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24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267744" y="81300"/>
            <a:ext cx="5688632" cy="836712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Come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cercare i dati </a:t>
            </a: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..nel mondo</a:t>
            </a:r>
            <a:endParaRPr lang="it-IT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47584" y="2132856"/>
            <a:ext cx="43924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Divisione statistica delle</a:t>
            </a:r>
          </a:p>
          <a:p>
            <a:pPr algn="just"/>
            <a:r>
              <a:rPr lang="it-I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Nazioni Unite</a:t>
            </a:r>
          </a:p>
          <a:p>
            <a:pPr algn="just"/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it-IT" dirty="0">
                <a:latin typeface="Arial" pitchFamily="34" charset="0"/>
                <a:cs typeface="Arial" pitchFamily="34" charset="0"/>
              </a:rPr>
              <a:t>Fornisce una serie di database, contenenti dati relativi agli stati facenti parte delle N.U., organizzati per area tematica 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relativi </a:t>
            </a:r>
            <a:r>
              <a:rPr lang="it-IT" dirty="0">
                <a:latin typeface="Arial" pitchFamily="34" charset="0"/>
                <a:cs typeface="Arial" pitchFamily="34" charset="0"/>
              </a:rPr>
              <a:t>ad informazioni economiche, demografiche, sociali etc.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691459" cy="35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4731"/>
            <a:ext cx="739131" cy="77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968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0" numCol="1">
            <a:normAutofit/>
          </a:bodyPr>
          <a:lstStyle/>
          <a:p>
            <a:pPr marL="0" indent="0" algn="just">
              <a:buNone/>
            </a:pPr>
            <a:endParaRPr lang="it-IT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24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267744" y="81300"/>
            <a:ext cx="5688632" cy="836712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Come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cercare i dati </a:t>
            </a: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..nel mondo</a:t>
            </a:r>
            <a:endParaRPr lang="it-IT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47584" y="2158738"/>
            <a:ext cx="43924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Organisation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 Economic Co-operation and Development (OECD)</a:t>
            </a:r>
          </a:p>
          <a:p>
            <a:pPr algn="just"/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latin typeface="Arial" pitchFamily="34" charset="0"/>
                <a:cs typeface="Arial" pitchFamily="34" charset="0"/>
              </a:rPr>
              <a:t>Il database completo è accessibile a pagamento. Sono disponibili tuttavia una serie di </a:t>
            </a:r>
            <a:r>
              <a:rPr lang="it-IT" dirty="0" err="1" smtClean="0">
                <a:latin typeface="Arial" pitchFamily="34" charset="0"/>
                <a:cs typeface="Arial" pitchFamily="34" charset="0"/>
                <a:hlinkClick r:id="rId3"/>
              </a:rPr>
              <a:t>key</a:t>
            </a:r>
            <a:r>
              <a:rPr lang="it-IT" dirty="0" smtClean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  <a:hlinkClick r:id="rId3"/>
              </a:rPr>
              <a:t>tables</a:t>
            </a:r>
            <a:r>
              <a:rPr lang="it-IT" dirty="0" smtClean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che in alcuni casi puntano direttamente al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datawarehouse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non soltanto relative ai 34 stati membri e disponibili anche per </a:t>
            </a:r>
            <a:r>
              <a:rPr lang="it-IT" dirty="0" smtClean="0">
                <a:latin typeface="Arial" pitchFamily="34" charset="0"/>
                <a:cs typeface="Arial" pitchFamily="34" charset="0"/>
                <a:hlinkClick r:id="rId4"/>
              </a:rPr>
              <a:t>country </a:t>
            </a:r>
            <a:r>
              <a:rPr lang="it-IT" dirty="0" err="1" smtClean="0">
                <a:latin typeface="Arial" pitchFamily="34" charset="0"/>
                <a:cs typeface="Arial" pitchFamily="34" charset="0"/>
                <a:hlinkClick r:id="rId4"/>
              </a:rPr>
              <a:t>profiles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4731"/>
            <a:ext cx="739131" cy="771981"/>
          </a:xfrm>
          <a:prstGeom prst="rect">
            <a:avLst/>
          </a:prstGeom>
        </p:spPr>
      </p:pic>
      <p:pic>
        <p:nvPicPr>
          <p:cNvPr id="2050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97319"/>
            <a:ext cx="367950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9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968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0" numCol="1">
            <a:normAutofit/>
          </a:bodyPr>
          <a:lstStyle/>
          <a:p>
            <a:pPr marL="0" indent="0" algn="just">
              <a:buNone/>
            </a:pPr>
            <a:endParaRPr lang="it-IT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24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267744" y="81300"/>
            <a:ext cx="5688632" cy="836712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 smtClean="0">
                <a:latin typeface="Arial"/>
                <a:cs typeface="Arial"/>
              </a:rPr>
              <a:t/>
            </a:r>
            <a:br>
              <a:rPr lang="it-IT" sz="2000" b="1" dirty="0" smtClean="0">
                <a:latin typeface="Arial"/>
                <a:cs typeface="Arial"/>
              </a:rPr>
            </a:b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Come </a:t>
            </a:r>
            <a:r>
              <a:rPr lang="it-IT" sz="2700" b="1" dirty="0">
                <a:solidFill>
                  <a:schemeClr val="bg1"/>
                </a:solidFill>
                <a:latin typeface="Arial"/>
                <a:cs typeface="Arial"/>
              </a:rPr>
              <a:t>cercare i dati </a:t>
            </a:r>
            <a:r>
              <a:rPr lang="it-IT" sz="2700" b="1" dirty="0" smtClean="0">
                <a:solidFill>
                  <a:schemeClr val="bg1"/>
                </a:solidFill>
                <a:latin typeface="Arial"/>
                <a:cs typeface="Arial"/>
              </a:rPr>
              <a:t>..nel mondo</a:t>
            </a:r>
            <a:endParaRPr lang="it-IT" sz="2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47584" y="2102672"/>
            <a:ext cx="41524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Fondo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Monetario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Internazionale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/>
              <a:t>Dati economico </a:t>
            </a:r>
            <a:r>
              <a:rPr lang="it-IT" dirty="0"/>
              <a:t>finanziari </a:t>
            </a:r>
            <a:r>
              <a:rPr lang="it-IT" dirty="0" smtClean="0"/>
              <a:t>disponibili nel </a:t>
            </a:r>
            <a:r>
              <a:rPr lang="it-IT" dirty="0" smtClean="0">
                <a:hlinkClick r:id="rId3"/>
              </a:rPr>
              <a:t>World </a:t>
            </a:r>
            <a:r>
              <a:rPr lang="it-IT" dirty="0" err="1">
                <a:hlinkClick r:id="rId3"/>
              </a:rPr>
              <a:t>Economic</a:t>
            </a:r>
            <a:r>
              <a:rPr lang="it-IT" dirty="0">
                <a:hlinkClick r:id="rId3"/>
              </a:rPr>
              <a:t> </a:t>
            </a:r>
            <a:r>
              <a:rPr lang="it-IT" dirty="0" smtClean="0">
                <a:hlinkClick r:id="rId3"/>
              </a:rPr>
              <a:t>Outlook Database </a:t>
            </a:r>
            <a:r>
              <a:rPr lang="it-IT" dirty="0" smtClean="0"/>
              <a:t>(contenente </a:t>
            </a:r>
            <a:r>
              <a:rPr lang="it-IT" dirty="0"/>
              <a:t>anche stime </a:t>
            </a:r>
            <a:r>
              <a:rPr lang="it-IT" dirty="0" smtClean="0"/>
              <a:t>previsionali) </a:t>
            </a:r>
            <a:r>
              <a:rPr lang="it-IT" dirty="0"/>
              <a:t>e </a:t>
            </a:r>
            <a:r>
              <a:rPr lang="it-IT" dirty="0" smtClean="0"/>
              <a:t>nella </a:t>
            </a:r>
            <a:r>
              <a:rPr lang="it-IT" dirty="0"/>
              <a:t>sua versione pdf commentata, il </a:t>
            </a:r>
            <a:r>
              <a:rPr lang="it-IT" dirty="0">
                <a:hlinkClick r:id="rId4"/>
              </a:rPr>
              <a:t>World </a:t>
            </a:r>
            <a:r>
              <a:rPr lang="it-IT" dirty="0" err="1">
                <a:hlinkClick r:id="rId4"/>
              </a:rPr>
              <a:t>Economic</a:t>
            </a:r>
            <a:r>
              <a:rPr lang="it-IT" dirty="0">
                <a:hlinkClick r:id="rId4"/>
              </a:rPr>
              <a:t>  Outlook Report</a:t>
            </a:r>
            <a:r>
              <a:rPr lang="it-IT" dirty="0"/>
              <a:t>, aggiornati entrambi due volte l’anno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4731"/>
            <a:ext cx="739131" cy="771981"/>
          </a:xfrm>
          <a:prstGeom prst="rect">
            <a:avLst/>
          </a:prstGeom>
        </p:spPr>
      </p:pic>
      <p:pic>
        <p:nvPicPr>
          <p:cNvPr id="12" name="Immagine 11">
            <a:hlinkClick r:id="rId6"/>
          </p:cNvPr>
          <p:cNvPicPr/>
          <p:nvPr/>
        </p:nvPicPr>
        <p:blipFill rotWithShape="1">
          <a:blip r:embed="rId7"/>
          <a:srcRect l="5914" t="2140" r="6299" b="2919"/>
          <a:stretch/>
        </p:blipFill>
        <p:spPr bwMode="auto">
          <a:xfrm>
            <a:off x="4626260" y="1988840"/>
            <a:ext cx="3334122" cy="3116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25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00808"/>
            <a:ext cx="8426202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it-IT" sz="2400" dirty="0" smtClean="0"/>
          </a:p>
          <a:p>
            <a:pPr marL="0" indent="0" algn="just">
              <a:buNone/>
            </a:pPr>
            <a:endParaRPr lang="it-IT" sz="2000" dirty="0" smtClean="0"/>
          </a:p>
          <a:p>
            <a:pPr marL="0" indent="0" algn="just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La statistica ufficiale  è regolamentata, a livello nazionale dal </a:t>
            </a:r>
            <a:r>
              <a:rPr lang="it-IT" sz="2000" dirty="0" smtClean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  <a:hlinkClick r:id="rId3"/>
              </a:rPr>
              <a:t>Dlgs</a:t>
            </a:r>
            <a:r>
              <a:rPr lang="it-IT" sz="2000" dirty="0" smtClean="0">
                <a:latin typeface="Arial" pitchFamily="34" charset="0"/>
                <a:cs typeface="Arial" pitchFamily="34" charset="0"/>
                <a:hlinkClick r:id="rId3"/>
              </a:rPr>
              <a:t> 322/89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che definisce la statistica ufficiale «patrimonio della collettività» e dal </a:t>
            </a:r>
            <a:r>
              <a:rPr lang="it-IT" sz="2000" dirty="0" smtClean="0">
                <a:latin typeface="Arial" pitchFamily="34" charset="0"/>
                <a:cs typeface="Arial" pitchFamily="34" charset="0"/>
                <a:hlinkClick r:id="rId4"/>
              </a:rPr>
              <a:t>Codice italiano delle statistiche ufficiali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del  2010.</a:t>
            </a:r>
          </a:p>
          <a:p>
            <a:pPr marL="0" indent="0" algn="just">
              <a:buNone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Tale codice recepisce quanto stabilito a livello internazionale dal </a:t>
            </a:r>
            <a:r>
              <a:rPr lang="it-IT" sz="2000" dirty="0" smtClean="0">
                <a:latin typeface="Arial" pitchFamily="34" charset="0"/>
                <a:cs typeface="Arial" pitchFamily="34" charset="0"/>
                <a:hlinkClick r:id="rId5"/>
              </a:rPr>
              <a:t>Code of </a:t>
            </a:r>
            <a:r>
              <a:rPr lang="it-IT" sz="2000" dirty="0" err="1" smtClean="0">
                <a:latin typeface="Arial" pitchFamily="34" charset="0"/>
                <a:cs typeface="Arial" pitchFamily="34" charset="0"/>
                <a:hlinkClick r:id="rId5"/>
              </a:rPr>
              <a:t>practice</a:t>
            </a:r>
            <a:r>
              <a:rPr lang="it-IT" sz="2000" dirty="0" smtClean="0">
                <a:latin typeface="Arial" pitchFamily="34" charset="0"/>
                <a:cs typeface="Arial" pitchFamily="34" charset="0"/>
                <a:hlinkClick r:id="rId5"/>
              </a:rPr>
              <a:t> di </a:t>
            </a:r>
            <a:r>
              <a:rPr lang="it-IT" sz="2000" dirty="0" err="1" smtClean="0">
                <a:latin typeface="Arial" pitchFamily="34" charset="0"/>
                <a:cs typeface="Arial" pitchFamily="34" charset="0"/>
                <a:hlinkClick r:id="rId5"/>
              </a:rPr>
              <a:t>Eurostat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del 2005 e contenuto nei  </a:t>
            </a:r>
            <a:r>
              <a:rPr lang="it-IT" sz="2000" dirty="0" err="1" smtClean="0">
                <a:latin typeface="Arial" pitchFamily="34" charset="0"/>
                <a:cs typeface="Arial" pitchFamily="34" charset="0"/>
                <a:hlinkClick r:id="rId6" tooltip="Opens external link in new window"/>
              </a:rPr>
              <a:t>Fundamental</a:t>
            </a:r>
            <a:r>
              <a:rPr lang="it-IT" sz="2000" dirty="0" smtClean="0">
                <a:latin typeface="Arial" pitchFamily="34" charset="0"/>
                <a:cs typeface="Arial" pitchFamily="34" charset="0"/>
                <a:hlinkClick r:id="rId6" tooltip="Opens external link in new window"/>
              </a:rPr>
              <a:t> </a:t>
            </a:r>
            <a:r>
              <a:rPr lang="it-IT" sz="2000" dirty="0" err="1">
                <a:latin typeface="Arial" pitchFamily="34" charset="0"/>
                <a:cs typeface="Arial" pitchFamily="34" charset="0"/>
                <a:hlinkClick r:id="rId6" tooltip="Opens external link in new window"/>
              </a:rPr>
              <a:t>Principles</a:t>
            </a:r>
            <a:r>
              <a:rPr lang="it-IT" sz="2000" dirty="0">
                <a:latin typeface="Arial" pitchFamily="34" charset="0"/>
                <a:cs typeface="Arial" pitchFamily="34" charset="0"/>
                <a:hlinkClick r:id="rId6" tooltip="Opens external link in new window"/>
              </a:rPr>
              <a:t> of </a:t>
            </a:r>
            <a:r>
              <a:rPr lang="it-IT" sz="2000" dirty="0" err="1">
                <a:latin typeface="Arial" pitchFamily="34" charset="0"/>
                <a:cs typeface="Arial" pitchFamily="34" charset="0"/>
                <a:hlinkClick r:id="rId6" tooltip="Opens external link in new window"/>
              </a:rPr>
              <a:t>Official</a:t>
            </a:r>
            <a:r>
              <a:rPr lang="it-IT" sz="2000" dirty="0">
                <a:latin typeface="Arial" pitchFamily="34" charset="0"/>
                <a:cs typeface="Arial" pitchFamily="34" charset="0"/>
                <a:hlinkClick r:id="rId6" tooltip="Opens external link in new window"/>
              </a:rPr>
              <a:t> </a:t>
            </a:r>
            <a:r>
              <a:rPr lang="it-IT" sz="2000" dirty="0" err="1">
                <a:latin typeface="Arial" pitchFamily="34" charset="0"/>
                <a:cs typeface="Arial" pitchFamily="34" charset="0"/>
                <a:hlinkClick r:id="rId6" tooltip="Opens external link in new window"/>
              </a:rPr>
              <a:t>Statistics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adottati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dalla Conferenza degli statistici europei nel 1992 e dalla Commissione statistica delle Nazioni Unite nel 1994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endParaRPr lang="it-IT" sz="28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43200" y="4462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Statistica ufficiale. Quadro giuridico di riferimento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2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4968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0" numCol="2">
            <a:normAutofit/>
          </a:bodyPr>
          <a:lstStyle/>
          <a:p>
            <a:pPr marL="0" indent="0" algn="just">
              <a:buNone/>
            </a:pPr>
            <a:endParaRPr lang="it-IT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 esiste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solo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 di 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ricerca che consenta di trovare ciò che</a:t>
            </a:r>
          </a:p>
          <a:p>
            <a:pPr marL="0" indent="0" algn="just">
              <a:buNone/>
            </a:pPr>
            <a:r>
              <a:rPr lang="it-I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bbiamo in mente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 alle volte quello che abbiamo in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mente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può non esistere</a:t>
            </a:r>
          </a:p>
          <a:p>
            <a:pPr marL="0" indent="0" algn="just">
              <a:buNone/>
            </a:pPr>
            <a:endParaRPr lang="it-I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 utilizzando in modo appropriato</a:t>
            </a:r>
          </a:p>
          <a:p>
            <a:pPr marL="0" indent="0" algn="just">
              <a:buNone/>
            </a:pPr>
            <a:r>
              <a:rPr lang="it-I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funzioni </a:t>
            </a:r>
            <a:r>
              <a:rPr lang="it-I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«avanzate» 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 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motore di ricerca si possono </a:t>
            </a:r>
          </a:p>
          <a:p>
            <a:pPr marL="0" indent="0" algn="just">
              <a:buNone/>
            </a:pPr>
            <a:r>
              <a:rPr lang="it-I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ttenere </a:t>
            </a:r>
            <a:r>
              <a:rPr lang="it-I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migliori risultati…</a:t>
            </a:r>
          </a:p>
          <a:p>
            <a:pPr marL="0" indent="0" algn="just">
              <a:buNone/>
            </a:pPr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it-IT" sz="24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23728" y="0"/>
            <a:ext cx="7884368" cy="836712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E infine ricordate che… 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b="1" dirty="0"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40</a:t>
            </a:fld>
            <a:endParaRPr lang="it-IT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46" y="1844824"/>
            <a:ext cx="424278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7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3000" dirty="0">
                <a:latin typeface="Arial" pitchFamily="34" charset="0"/>
                <a:cs typeface="Arial" pitchFamily="34" charset="0"/>
              </a:rPr>
              <a:t>Internet e la telematica, come per tutte le altre fonti informative, hanno rivoluzionato le </a:t>
            </a:r>
            <a:r>
              <a:rPr lang="it-IT" sz="3000" dirty="0" smtClean="0">
                <a:latin typeface="Arial" pitchFamily="34" charset="0"/>
                <a:cs typeface="Arial" pitchFamily="34" charset="0"/>
              </a:rPr>
              <a:t>modalità </a:t>
            </a:r>
            <a:r>
              <a:rPr lang="it-IT" sz="3000" dirty="0">
                <a:latin typeface="Arial" pitchFamily="34" charset="0"/>
                <a:cs typeface="Arial" pitchFamily="34" charset="0"/>
              </a:rPr>
              <a:t>di diffusione dei dati. </a:t>
            </a:r>
          </a:p>
          <a:p>
            <a:pPr marL="0" indent="0">
              <a:buNone/>
            </a:pPr>
            <a:r>
              <a:rPr lang="it-IT" sz="3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  </a:t>
            </a:r>
            <a:r>
              <a:rPr lang="it-IT" sz="3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maggior ragione occorre sapersi orientare…</a:t>
            </a:r>
          </a:p>
          <a:p>
            <a:pPr marL="0" indent="0">
              <a:buNone/>
            </a:pPr>
            <a:r>
              <a:rPr lang="it-IT" sz="3600" dirty="0" smtClean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✗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Zapf Dingbats"/>
              </a:rPr>
              <a:t> </a:t>
            </a:r>
            <a:r>
              <a:rPr lang="it-IT" sz="3600" dirty="0" err="1">
                <a:latin typeface="Arial" pitchFamily="34" charset="0"/>
                <a:cs typeface="Arial" pitchFamily="34" charset="0"/>
                <a:sym typeface="Zapf Dingbats"/>
              </a:rPr>
              <a:t>Who</a:t>
            </a:r>
            <a:r>
              <a:rPr lang="it-IT" sz="3600" dirty="0">
                <a:latin typeface="Arial" pitchFamily="34" charset="0"/>
                <a:cs typeface="Arial" pitchFamily="34" charset="0"/>
                <a:sym typeface="Zapf Dingbats"/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	      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 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produce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(fonti della produzione)</a:t>
            </a:r>
          </a:p>
          <a:p>
            <a:pPr marL="0" indent="0">
              <a:buNone/>
            </a:pPr>
            <a:r>
              <a:rPr lang="it-IT" sz="3600" dirty="0" smtClean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✗</a:t>
            </a:r>
            <a:r>
              <a:rPr lang="it-IT" sz="3600" dirty="0" smtClean="0">
                <a:latin typeface="Arial" pitchFamily="34" charset="0"/>
                <a:cs typeface="Arial" pitchFamily="34" charset="0"/>
                <a:sym typeface="Zapf Dingbats"/>
              </a:rPr>
              <a:t> </a:t>
            </a:r>
            <a:r>
              <a:rPr lang="it-IT" sz="3600" dirty="0" err="1" smtClean="0">
                <a:latin typeface="Arial" pitchFamily="34" charset="0"/>
                <a:cs typeface="Arial" pitchFamily="34" charset="0"/>
                <a:sym typeface="Zapf Dingbats"/>
              </a:rPr>
              <a:t>What</a:t>
            </a:r>
            <a:r>
              <a:rPr lang="it-IT" sz="3600" dirty="0" smtClean="0">
                <a:latin typeface="Arial" pitchFamily="34" charset="0"/>
                <a:cs typeface="Arial" pitchFamily="34" charset="0"/>
                <a:sym typeface="Zapf Dingbats"/>
              </a:rPr>
              <a:t> 	  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Zapf Dingbats"/>
              </a:rPr>
              <a:t>Cosa </a:t>
            </a:r>
            <a:r>
              <a:rPr lang="it-IT" sz="2800" b="1" dirty="0">
                <a:latin typeface="Arial" pitchFamily="34" charset="0"/>
                <a:cs typeface="Arial" pitchFamily="34" charset="0"/>
                <a:sym typeface="Zapf Dingbats"/>
              </a:rPr>
              <a:t>produce</a:t>
            </a:r>
            <a:r>
              <a:rPr lang="it-I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Zapf Dingbats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(fonti di produzione)</a:t>
            </a:r>
          </a:p>
          <a:p>
            <a:pPr marL="2154238" indent="-2154238">
              <a:buNone/>
            </a:pPr>
            <a:r>
              <a:rPr lang="it-IT" sz="3600" dirty="0" smtClean="0">
                <a:solidFill>
                  <a:srgbClr val="FF0000"/>
                </a:solidFill>
                <a:latin typeface="Arial" pitchFamily="34" charset="0"/>
                <a:ea typeface="Zapf Dingbats"/>
                <a:cs typeface="Arial" pitchFamily="34" charset="0"/>
                <a:sym typeface="Zapf Dingbats"/>
              </a:rPr>
              <a:t>✗</a:t>
            </a:r>
            <a:r>
              <a:rPr lang="it-IT" sz="3600" dirty="0" smtClean="0">
                <a:latin typeface="Arial" pitchFamily="34" charset="0"/>
                <a:cs typeface="Arial" pitchFamily="34" charset="0"/>
                <a:sym typeface="Zapf Dingbats"/>
              </a:rPr>
              <a:t> </a:t>
            </a:r>
            <a:r>
              <a:rPr lang="it-IT" sz="3600" dirty="0" err="1" smtClean="0">
                <a:latin typeface="Arial" pitchFamily="34" charset="0"/>
                <a:cs typeface="Arial" pitchFamily="34" charset="0"/>
                <a:sym typeface="Zapf Dingbats"/>
              </a:rPr>
              <a:t>Where</a:t>
            </a:r>
            <a:r>
              <a:rPr lang="it-IT" sz="900" dirty="0" smtClean="0">
                <a:latin typeface="Arial" pitchFamily="34" charset="0"/>
                <a:cs typeface="Arial" pitchFamily="34" charset="0"/>
                <a:sym typeface="Zapf Dingbats"/>
              </a:rPr>
              <a:t>                 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Dove </a:t>
            </a:r>
            <a:r>
              <a:rPr lang="it-IT" sz="2800" b="1" dirty="0">
                <a:latin typeface="Arial" pitchFamily="34" charset="0"/>
                <a:cs typeface="Arial" pitchFamily="34" charset="0"/>
              </a:rPr>
              <a:t>reperire i dati 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(fonti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di            cognizione o acquisizione)</a:t>
            </a:r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r>
              <a:rPr lang="it-IT" sz="1600" dirty="0" smtClean="0"/>
              <a:t>	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07704" y="28608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WWW</a:t>
            </a:r>
            <a:r>
              <a:rPr lang="it-IT" sz="2400" b="1" dirty="0">
                <a:latin typeface="Arial"/>
                <a:cs typeface="Arial"/>
              </a:rPr>
              <a:t> </a:t>
            </a:r>
            <a:r>
              <a:rPr lang="it-IT" sz="2400" b="1" dirty="0" smtClean="0">
                <a:latin typeface="Arial"/>
                <a:cs typeface="Arial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latin typeface="Arial"/>
                <a:cs typeface="Arial"/>
              </a:rPr>
              <a:t>Who</a:t>
            </a: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 – </a:t>
            </a:r>
            <a:r>
              <a:rPr lang="it-IT" sz="2400" b="1" dirty="0" err="1" smtClean="0">
                <a:solidFill>
                  <a:schemeClr val="bg1"/>
                </a:solidFill>
                <a:latin typeface="Arial"/>
                <a:cs typeface="Arial"/>
              </a:rPr>
              <a:t>What</a:t>
            </a: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 - </a:t>
            </a:r>
            <a:r>
              <a:rPr lang="it-IT" sz="2400" b="1" dirty="0" err="1" smtClean="0">
                <a:solidFill>
                  <a:schemeClr val="bg1"/>
                </a:solidFill>
                <a:latin typeface="Arial"/>
                <a:cs typeface="Arial"/>
              </a:rPr>
              <a:t>Where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7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763688" y="-27384"/>
            <a:ext cx="6959094" cy="936104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Arial"/>
                <a:cs typeface="Arial"/>
              </a:rPr>
              <a:t>Fonti </a:t>
            </a:r>
            <a:r>
              <a:rPr lang="it-IT" sz="2000" b="1" dirty="0">
                <a:solidFill>
                  <a:schemeClr val="bg1"/>
                </a:solidFill>
                <a:latin typeface="Arial"/>
                <a:cs typeface="Arial"/>
              </a:rPr>
              <a:t>della produzione: Sistema statistico nazionale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9"/>
            <a:ext cx="8364539" cy="50754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it-IT" sz="1600" dirty="0" smtClean="0"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pPr marL="0" indent="0" algn="r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Tanti attori coinvolti, una molteplicità di fonti…  </a:t>
            </a:r>
          </a:p>
          <a:p>
            <a:endParaRPr lang="it-IT" sz="2000" dirty="0" smtClean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763688" y="-27384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e 3"/>
          <p:cNvSpPr/>
          <p:nvPr/>
        </p:nvSpPr>
        <p:spPr>
          <a:xfrm>
            <a:off x="1043608" y="1531527"/>
            <a:ext cx="23762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00CC"/>
                </a:solidFill>
              </a:rPr>
              <a:t>ISTAT</a:t>
            </a:r>
            <a:endParaRPr lang="it-IT">
              <a:solidFill>
                <a:srgbClr val="0000CC"/>
              </a:solidFill>
            </a:endParaRPr>
          </a:p>
        </p:txBody>
      </p:sp>
      <p:cxnSp>
        <p:nvCxnSpPr>
          <p:cNvPr id="7" name="Connettore 1 6"/>
          <p:cNvCxnSpPr>
            <a:stCxn id="4" idx="4"/>
          </p:cNvCxnSpPr>
          <p:nvPr/>
        </p:nvCxnSpPr>
        <p:spPr>
          <a:xfrm>
            <a:off x="2231740" y="2107591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arrotondato 11"/>
          <p:cNvSpPr/>
          <p:nvPr/>
        </p:nvSpPr>
        <p:spPr>
          <a:xfrm>
            <a:off x="1073683" y="2395623"/>
            <a:ext cx="27363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rgbClr val="0000CC"/>
                </a:solidFill>
              </a:rPr>
              <a:t>Uffici di statistica</a:t>
            </a:r>
            <a:endParaRPr lang="it-IT">
              <a:solidFill>
                <a:srgbClr val="0000CC"/>
              </a:solidFill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1263710" y="3043695"/>
            <a:ext cx="16633" cy="3121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263710" y="386129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1273637" y="426654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1259632" y="467356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1280343" y="5155871"/>
            <a:ext cx="631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1259632" y="558601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1280343" y="3387148"/>
            <a:ext cx="631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1300319" y="6155980"/>
            <a:ext cx="672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arrotondato 37"/>
          <p:cNvSpPr/>
          <p:nvPr/>
        </p:nvSpPr>
        <p:spPr>
          <a:xfrm>
            <a:off x="1884284" y="3221360"/>
            <a:ext cx="498934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chemeClr val="bg1"/>
                </a:solidFill>
                <a:hlinkClick r:id="rId3"/>
              </a:rPr>
              <a:t>Amm.ni centrali  e aziende autonome dello Stato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1888641" y="3703262"/>
            <a:ext cx="498498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hlinkClick r:id="rId4"/>
              </a:rPr>
              <a:t>Enti di informazione statistica (</a:t>
            </a:r>
            <a:r>
              <a:rPr lang="it-IT" err="1" smtClean="0">
                <a:hlinkClick r:id="rId4"/>
              </a:rPr>
              <a:t>Isfol-Inea</a:t>
            </a:r>
            <a:r>
              <a:rPr lang="it-IT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1888640" y="4124536"/>
            <a:ext cx="4984987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hlinkClick r:id="rId5"/>
              </a:rPr>
              <a:t>Enti nazionali e altri Soggetti </a:t>
            </a:r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1893593" y="4529550"/>
            <a:ext cx="498934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hlinkClick r:id="rId6" action="ppaction://hlinkfile"/>
              </a:rPr>
              <a:t>Associazioni di enti locali</a:t>
            </a:r>
            <a:r>
              <a:rPr lang="it-IT"/>
              <a:t> </a:t>
            </a:r>
            <a:endParaRPr lang="it-IT">
              <a:effectLst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1901775" y="4991382"/>
            <a:ext cx="498934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hlinkClick r:id="" action="ppaction://hlinkfile"/>
            </a:endParaRPr>
          </a:p>
          <a:p>
            <a:pPr algn="ctr"/>
            <a:r>
              <a:rPr lang="it-IT" dirty="0" smtClean="0">
                <a:hlinkClick r:id="rId7"/>
              </a:rPr>
              <a:t>Regioni </a:t>
            </a:r>
            <a:r>
              <a:rPr lang="it-IT" dirty="0">
                <a:hlinkClick r:id="rId7"/>
              </a:rPr>
              <a:t>e Province Autonome 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28" name="Rettangolo arrotondato 27"/>
          <p:cNvSpPr/>
          <p:nvPr/>
        </p:nvSpPr>
        <p:spPr>
          <a:xfrm>
            <a:off x="1920098" y="5442002"/>
            <a:ext cx="498934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hlinkClick r:id="rId8"/>
              </a:rPr>
              <a:t>Province</a:t>
            </a:r>
            <a:r>
              <a:rPr lang="it-IT" smtClean="0"/>
              <a:t>  </a:t>
            </a:r>
            <a:r>
              <a:rPr lang="it-IT" smtClean="0">
                <a:solidFill>
                  <a:srgbClr val="002060"/>
                </a:solidFill>
              </a:rPr>
              <a:t>e</a:t>
            </a:r>
            <a:r>
              <a:rPr lang="it-IT" smtClean="0"/>
              <a:t> </a:t>
            </a:r>
            <a:r>
              <a:rPr lang="it-IT" smtClean="0">
                <a:hlinkClick r:id="rId9"/>
              </a:rPr>
              <a:t>Comuni (+100.000) </a:t>
            </a:r>
            <a:r>
              <a:rPr lang="it-IT" smtClean="0"/>
              <a:t>- </a:t>
            </a:r>
            <a:r>
              <a:rPr lang="it-IT" smtClean="0">
                <a:hlinkClick r:id="rId10"/>
              </a:rPr>
              <a:t>fino a 100.000 Ab</a:t>
            </a:r>
            <a:r>
              <a:rPr lang="it-IT" smtClean="0"/>
              <a:t>.</a:t>
            </a:r>
            <a:endParaRPr lang="it-IT"/>
          </a:p>
        </p:txBody>
      </p:sp>
      <p:sp>
        <p:nvSpPr>
          <p:cNvPr id="30" name="Rettangolo arrotondato 29"/>
          <p:cNvSpPr/>
          <p:nvPr/>
        </p:nvSpPr>
        <p:spPr>
          <a:xfrm>
            <a:off x="1952752" y="5957174"/>
            <a:ext cx="498934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hlinkClick r:id="rId11"/>
              </a:rPr>
              <a:t>Prefetture- UTG </a:t>
            </a:r>
            <a:r>
              <a:rPr lang="it-IT" smtClean="0">
                <a:solidFill>
                  <a:srgbClr val="002060"/>
                </a:solidFill>
              </a:rPr>
              <a:t>e</a:t>
            </a:r>
            <a:r>
              <a:rPr lang="it-IT" smtClean="0"/>
              <a:t> </a:t>
            </a:r>
            <a:r>
              <a:rPr lang="it-IT" smtClean="0">
                <a:hlinkClick r:id="rId12"/>
              </a:rPr>
              <a:t>Camere di commercio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6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835696" y="33630"/>
            <a:ext cx="5076055" cy="836712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Elenco degli uffici di statistica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5076056" y="2852936"/>
            <a:ext cx="3528392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L’elenco completo degli uffici di statistica consente il puntamento diretto all’area in cui i membri del </a:t>
            </a:r>
            <a:r>
              <a:rPr lang="it-IT" dirty="0" err="1" smtClean="0"/>
              <a:t>Sistan</a:t>
            </a:r>
            <a:r>
              <a:rPr lang="it-IT" dirty="0"/>
              <a:t> di solito rendono disponibile </a:t>
            </a:r>
            <a:r>
              <a:rPr lang="it-IT" dirty="0" smtClean="0"/>
              <a:t>la loro produzione statistica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2" y="2348880"/>
            <a:ext cx="3513758" cy="309477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545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836712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/>
                <a:cs typeface="Arial"/>
              </a:rPr>
              <a:t>Fonti delle statistiche ufficiali monetarie e finanziarie </a:t>
            </a:r>
            <a:r>
              <a:rPr lang="it-IT" sz="2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it-IT" sz="2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it-IT" sz="2000" b="1" dirty="0" smtClean="0">
                <a:solidFill>
                  <a:schemeClr val="bg1"/>
                </a:solidFill>
                <a:latin typeface="Arial"/>
                <a:cs typeface="Arial"/>
              </a:rPr>
              <a:t>Banca </a:t>
            </a:r>
            <a:r>
              <a:rPr lang="it-IT" sz="2000" b="1" dirty="0">
                <a:solidFill>
                  <a:schemeClr val="bg1"/>
                </a:solidFill>
                <a:latin typeface="Arial"/>
                <a:cs typeface="Arial"/>
              </a:rPr>
              <a:t>d’Italia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44674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860032" y="2204864"/>
            <a:ext cx="3600400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La Banca d’Italia </a:t>
            </a:r>
            <a:r>
              <a:rPr lang="it-IT" b="1" dirty="0" smtClean="0"/>
              <a:t>non fa parte del Sistema statistico nazionale </a:t>
            </a:r>
            <a:r>
              <a:rPr lang="it-IT" dirty="0" smtClean="0"/>
              <a:t>, pur rappresentando la principale fonte  statistica ufficiale delle statistiche  monetarie e finanziarie, quali: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/>
              <a:t>p</a:t>
            </a:r>
            <a:r>
              <a:rPr lang="it-IT" dirty="0" smtClean="0"/>
              <a:t>restiti e tassi d’interesse bancari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/>
              <a:t>s</a:t>
            </a:r>
            <a:r>
              <a:rPr lang="it-IT" dirty="0" smtClean="0"/>
              <a:t>tatistiche sulla politica monetaria unica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/>
              <a:t>m</a:t>
            </a:r>
            <a:r>
              <a:rPr lang="it-IT" dirty="0" smtClean="0"/>
              <a:t>ercato dei titoli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/>
              <a:t>a</a:t>
            </a:r>
            <a:r>
              <a:rPr lang="it-IT" dirty="0" smtClean="0"/>
              <a:t>ttività e passività finanziarie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/>
              <a:t>s</a:t>
            </a:r>
            <a:r>
              <a:rPr lang="it-IT" dirty="0" smtClean="0"/>
              <a:t>tatistiche su depositi e impieghi bancari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it-IT" dirty="0"/>
              <a:t>i</a:t>
            </a:r>
            <a:r>
              <a:rPr lang="it-IT" dirty="0" smtClean="0"/>
              <a:t>ndagine sui bilanci di famiglia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6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16832"/>
            <a:ext cx="8426202" cy="43924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it-IT" sz="1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</a:rPr>
              <a:t>RILEVAZIONI</a:t>
            </a:r>
            <a:endParaRPr lang="it-IT" sz="16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1600" dirty="0" smtClean="0"/>
              <a:t> </a:t>
            </a:r>
            <a:r>
              <a:rPr lang="it-IT" sz="1600" b="1" dirty="0"/>
              <a:t>RILEVAZIONI TOTALI: </a:t>
            </a:r>
            <a:r>
              <a:rPr lang="it-IT" sz="1600" dirty="0"/>
              <a:t>si prendono in considerazione tutte le unità di rilevazione riguardanti il fenomeno che si vuole studiare (rilevazione censuaria) </a:t>
            </a:r>
          </a:p>
          <a:p>
            <a:endParaRPr lang="it-IT" sz="1600" dirty="0"/>
          </a:p>
          <a:p>
            <a:pPr>
              <a:buFont typeface="Wingdings" pitchFamily="2" charset="2"/>
              <a:buChar char="Ø"/>
            </a:pPr>
            <a:r>
              <a:rPr lang="it-IT" sz="1600" b="1" dirty="0" smtClean="0"/>
              <a:t>RILEVAZIONI </a:t>
            </a:r>
            <a:r>
              <a:rPr lang="it-IT" sz="1600" b="1" dirty="0"/>
              <a:t>CAMPIONARIE: </a:t>
            </a:r>
            <a:r>
              <a:rPr lang="it-IT" sz="1600" dirty="0"/>
              <a:t>si considera solo una parte delle unità che formano l’intera collettività, ovvero si estrapola un “campione”, che rappresenterà l’intero universo </a:t>
            </a:r>
            <a:endParaRPr lang="it-IT" sz="16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sz="3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it-IT" sz="1600" b="1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</a:rPr>
              <a:t>FONTI AMMINISTRATIVE</a:t>
            </a:r>
            <a:endParaRPr lang="it-IT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600" b="1" dirty="0" smtClean="0"/>
              <a:t>        </a:t>
            </a:r>
            <a:r>
              <a:rPr lang="it-IT" sz="1600" dirty="0" smtClean="0"/>
              <a:t>Informazioni </a:t>
            </a:r>
            <a:r>
              <a:rPr lang="it-IT" sz="1600" dirty="0"/>
              <a:t>raccolte da istituzioni pubbliche </a:t>
            </a:r>
            <a:r>
              <a:rPr lang="it-IT" sz="1600" dirty="0" smtClean="0"/>
              <a:t> per finalità non statistiche, quali </a:t>
            </a:r>
            <a:r>
              <a:rPr lang="it-IT" sz="1600" dirty="0"/>
              <a:t> </a:t>
            </a:r>
            <a:r>
              <a:rPr lang="it-IT" sz="1600" dirty="0" smtClean="0"/>
              <a:t>i dati </a:t>
            </a:r>
          </a:p>
          <a:p>
            <a:pPr marL="0" indent="0">
              <a:buNone/>
            </a:pPr>
            <a:r>
              <a:rPr lang="it-IT" sz="1600" dirty="0" smtClean="0"/>
              <a:t>        amministrativi  raccolti </a:t>
            </a:r>
            <a:r>
              <a:rPr lang="it-IT" sz="1600" dirty="0"/>
              <a:t>su persone ed imprese ai fini fiscali</a:t>
            </a:r>
            <a:r>
              <a:rPr lang="it-IT" sz="1600" dirty="0" smtClean="0"/>
              <a:t>,</a:t>
            </a:r>
            <a:r>
              <a:rPr lang="it-IT" sz="1600" dirty="0"/>
              <a:t> </a:t>
            </a:r>
            <a:r>
              <a:rPr lang="it-IT" sz="1600" dirty="0" smtClean="0"/>
              <a:t>anagrafici, pensionistici</a:t>
            </a:r>
            <a:r>
              <a:rPr lang="it-IT" sz="1600" dirty="0"/>
              <a:t>, </a:t>
            </a:r>
            <a:r>
              <a:rPr lang="it-IT" sz="1600" dirty="0" smtClean="0"/>
              <a:t>o </a:t>
            </a:r>
            <a:r>
              <a:rPr lang="it-IT" sz="1600" dirty="0"/>
              <a:t>giuridici </a:t>
            </a:r>
            <a:endParaRPr lang="it-IT" sz="1600" dirty="0" smtClean="0"/>
          </a:p>
          <a:p>
            <a:pPr marL="0" indent="0">
              <a:buNone/>
            </a:pPr>
            <a:endParaRPr lang="it-IT" sz="16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1600" b="1" dirty="0"/>
              <a:t>L</a:t>
            </a:r>
            <a:r>
              <a:rPr lang="it-IT" altLang="it-IT" sz="1600" b="1" dirty="0"/>
              <a:t>’</a:t>
            </a:r>
            <a:r>
              <a:rPr lang="it-IT" sz="1600" b="1" dirty="0"/>
              <a:t>appropriatezza della fonte è scelta facendo riferimento a criteri di qualità, di costi e cercando di evitare eccessivi oneri sui rispondenti</a:t>
            </a:r>
          </a:p>
          <a:p>
            <a:pPr marL="0" indent="0">
              <a:buNone/>
            </a:pPr>
            <a:endParaRPr lang="it-IT" sz="1600" dirty="0">
              <a:latin typeface="Arial"/>
              <a:cs typeface="Arial"/>
            </a:endParaRP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836712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Fonti di produzione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259632" y="0"/>
            <a:ext cx="788436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0" y="1340768"/>
            <a:ext cx="925252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Roma, 4 luglio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20D0-5D2B-4A3E-835A-06A1C7F02B40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7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2300</Words>
  <Application>Microsoft Office PowerPoint</Application>
  <PresentationFormat>Presentazione su schermo (4:3)</PresentationFormat>
  <Paragraphs>523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Le fonti di dati  Valerio Tiberi Roma, 17 dicembre 2013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Fonti della produzione: Sistema statistico nazionale</vt:lpstr>
      <vt:lpstr>Elenco degli uffici di statistica</vt:lpstr>
      <vt:lpstr>Fonti delle statistiche ufficiali monetarie e finanziarie   Banca d’Italia</vt:lpstr>
      <vt:lpstr>Fonti di produzione</vt:lpstr>
      <vt:lpstr>Presentazione standard di PowerPoint</vt:lpstr>
      <vt:lpstr>Fonti di acquisizione Problematiche di carattere generale</vt:lpstr>
      <vt:lpstr>   Il sito dell’Istat</vt:lpstr>
      <vt:lpstr>Fonti di cognizione: dove cercare i dati</vt:lpstr>
      <vt:lpstr> Come cercare i dati sul sito Istat: tip 1 </vt:lpstr>
      <vt:lpstr> Come cercare i dati sul sito Istat: tip 2 </vt:lpstr>
      <vt:lpstr> Come cercare i dati sul sito Istat: tip 3 </vt:lpstr>
      <vt:lpstr>        Come cercare i dati sul sito Istat: tip 4  </vt:lpstr>
      <vt:lpstr> Come cercare i dati sul sito Istat: tip 5 </vt:lpstr>
      <vt:lpstr> Altre fonti nazionali </vt:lpstr>
      <vt:lpstr>Altre fonti nazionali</vt:lpstr>
      <vt:lpstr> Altre fonti nazionali </vt:lpstr>
      <vt:lpstr> Altre fonti nazionali </vt:lpstr>
      <vt:lpstr>Altre fonti nazionali</vt:lpstr>
      <vt:lpstr>Altre fonti nazionali</vt:lpstr>
      <vt:lpstr> Altre fonti nazionali </vt:lpstr>
      <vt:lpstr>Altre fonti nazionali</vt:lpstr>
      <vt:lpstr>Presentazione standard di PowerPoint</vt:lpstr>
      <vt:lpstr>Altre fonti nazionali</vt:lpstr>
      <vt:lpstr>Presentazione standard di PowerPoint</vt:lpstr>
      <vt:lpstr>Presentazione standard di PowerPoint</vt:lpstr>
      <vt:lpstr>Come cercare i dati ..in Europa</vt:lpstr>
      <vt:lpstr>Come cercare i dati ..in Europa. Tip 1</vt:lpstr>
      <vt:lpstr>   Come cercare i dati ..in Europa  Tip 2  </vt:lpstr>
      <vt:lpstr>Presentazione standard di PowerPoint</vt:lpstr>
      <vt:lpstr>Come cercare i dati ..in Europa</vt:lpstr>
      <vt:lpstr> Come cercare i dati ..in Europa </vt:lpstr>
      <vt:lpstr> Come cercare i dati ..nel mondo</vt:lpstr>
      <vt:lpstr> Come cercare i dati ..nel mondo</vt:lpstr>
      <vt:lpstr> Come cercare i dati ..nel mondo</vt:lpstr>
      <vt:lpstr>E infine ricordate che…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Annamaria AT. Tononi</dc:creator>
  <cp:lastModifiedBy>Valerio VT. Tiberi</cp:lastModifiedBy>
  <cp:revision>340</cp:revision>
  <dcterms:created xsi:type="dcterms:W3CDTF">2012-04-04T11:30:27Z</dcterms:created>
  <dcterms:modified xsi:type="dcterms:W3CDTF">2013-12-12T14:30:02Z</dcterms:modified>
</cp:coreProperties>
</file>