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6" r:id="rId1"/>
    <p:sldMasterId id="2147483732" r:id="rId2"/>
  </p:sldMasterIdLst>
  <p:notesMasterIdLst>
    <p:notesMasterId r:id="rId21"/>
  </p:notesMasterIdLst>
  <p:handoutMasterIdLst>
    <p:handoutMasterId r:id="rId22"/>
  </p:handoutMasterIdLst>
  <p:sldIdLst>
    <p:sldId id="362" r:id="rId3"/>
    <p:sldId id="540" r:id="rId4"/>
    <p:sldId id="536" r:id="rId5"/>
    <p:sldId id="573" r:id="rId6"/>
    <p:sldId id="572" r:id="rId7"/>
    <p:sldId id="565" r:id="rId8"/>
    <p:sldId id="567" r:id="rId9"/>
    <p:sldId id="569" r:id="rId10"/>
    <p:sldId id="570" r:id="rId11"/>
    <p:sldId id="558" r:id="rId12"/>
    <p:sldId id="560" r:id="rId13"/>
    <p:sldId id="561" r:id="rId14"/>
    <p:sldId id="559" r:id="rId15"/>
    <p:sldId id="408" r:id="rId16"/>
    <p:sldId id="563" r:id="rId17"/>
    <p:sldId id="544" r:id="rId18"/>
    <p:sldId id="562" r:id="rId19"/>
    <p:sldId id="534" r:id="rId20"/>
  </p:sldIdLst>
  <p:sldSz cx="9144000" cy="6858000" type="screen4x3"/>
  <p:notesSz cx="7099300" cy="10234613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ilippo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  <a:srgbClr val="000099"/>
    <a:srgbClr val="009900"/>
    <a:srgbClr val="CCFFCC"/>
    <a:srgbClr val="969696"/>
    <a:srgbClr val="FFFFCC"/>
    <a:srgbClr val="E4C9FF"/>
    <a:srgbClr val="3333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Stile con tema 1 - Colore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Stile con tema 1 - Color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456" autoAdjust="0"/>
    <p:restoredTop sz="80654" autoAdjust="0"/>
  </p:normalViewPr>
  <p:slideViewPr>
    <p:cSldViewPr>
      <p:cViewPr>
        <p:scale>
          <a:sx n="61" d="100"/>
          <a:sy n="61" d="100"/>
        </p:scale>
        <p:origin x="-822" y="-4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2" d="100"/>
        <a:sy n="102" d="100"/>
      </p:scale>
      <p:origin x="0" y="1932"/>
    </p:cViewPr>
  </p:sorterViewPr>
  <p:notesViewPr>
    <p:cSldViewPr>
      <p:cViewPr>
        <p:scale>
          <a:sx n="78" d="100"/>
          <a:sy n="78" d="100"/>
        </p:scale>
        <p:origin x="-2190" y="-72"/>
      </p:cViewPr>
      <p:guideLst>
        <p:guide orient="horz" pos="3223"/>
        <p:guide pos="22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commentAuthors" Target="commentAuthor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Cartel1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Cartel1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Cartel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5.5599272199200439E-2"/>
          <c:y val="3.831607004696435E-2"/>
          <c:w val="0.92692380059739354"/>
          <c:h val="0.80853186722535197"/>
        </c:manualLayout>
      </c:layout>
      <c:barChart>
        <c:barDir val="col"/>
        <c:grouping val="clustered"/>
        <c:ser>
          <c:idx val="0"/>
          <c:order val="0"/>
          <c:tx>
            <c:strRef>
              <c:f>'DOP IGP in UE 2011'!$D$3</c:f>
              <c:strCache>
                <c:ptCount val="1"/>
                <c:pt idx="0">
                  <c:v>n.</c:v>
                </c:pt>
              </c:strCache>
            </c:strRef>
          </c:tx>
          <c:dPt>
            <c:idx val="8"/>
            <c:spPr>
              <a:solidFill>
                <a:srgbClr val="0070C0"/>
              </a:solidFill>
            </c:spPr>
          </c:dPt>
          <c:dPt>
            <c:idx val="24"/>
            <c:spPr>
              <a:solidFill>
                <a:srgbClr val="C00000"/>
              </a:solidFill>
            </c:spPr>
          </c:dPt>
          <c:cat>
            <c:strRef>
              <c:f>'DOP IGP in UE 2011'!$C$4:$C$28</c:f>
              <c:strCache>
                <c:ptCount val="25"/>
                <c:pt idx="0">
                  <c:v>Bulgaria</c:v>
                </c:pt>
                <c:pt idx="1">
                  <c:v>Cipro</c:v>
                </c:pt>
                <c:pt idx="2">
                  <c:v>Lituania</c:v>
                </c:pt>
                <c:pt idx="3">
                  <c:v>Romania</c:v>
                </c:pt>
                <c:pt idx="4">
                  <c:v>Danimarca</c:v>
                </c:pt>
                <c:pt idx="5">
                  <c:v>Irlanda</c:v>
                </c:pt>
                <c:pt idx="6">
                  <c:v>Lussemburgo</c:v>
                </c:pt>
                <c:pt idx="7">
                  <c:v>Svezia</c:v>
                </c:pt>
                <c:pt idx="8">
                  <c:v>Extra-UE</c:v>
                </c:pt>
                <c:pt idx="9">
                  <c:v>Finlandia</c:v>
                </c:pt>
                <c:pt idx="10">
                  <c:v>Paesi Bassi</c:v>
                </c:pt>
                <c:pt idx="11">
                  <c:v>Slovacchia</c:v>
                </c:pt>
                <c:pt idx="12">
                  <c:v>Ungheria</c:v>
                </c:pt>
                <c:pt idx="13">
                  <c:v>Slovenia</c:v>
                </c:pt>
                <c:pt idx="14">
                  <c:v>Belgio</c:v>
                </c:pt>
                <c:pt idx="15">
                  <c:v>Austria</c:v>
                </c:pt>
                <c:pt idx="16">
                  <c:v>Rep.Ceca</c:v>
                </c:pt>
                <c:pt idx="17">
                  <c:v>Polonia</c:v>
                </c:pt>
                <c:pt idx="18">
                  <c:v>Regno Unito</c:v>
                </c:pt>
                <c:pt idx="19">
                  <c:v>Germania</c:v>
                </c:pt>
                <c:pt idx="20">
                  <c:v>Grecia</c:v>
                </c:pt>
                <c:pt idx="21">
                  <c:v>Portogallo</c:v>
                </c:pt>
                <c:pt idx="22">
                  <c:v>Spagna</c:v>
                </c:pt>
                <c:pt idx="23">
                  <c:v>Francia</c:v>
                </c:pt>
                <c:pt idx="24">
                  <c:v>Italia</c:v>
                </c:pt>
              </c:strCache>
            </c:strRef>
          </c:cat>
          <c:val>
            <c:numRef>
              <c:f>'DOP IGP in UE 2011'!$D$4:$D$28</c:f>
              <c:numCache>
                <c:formatCode>General</c:formatCode>
                <c:ptCount val="25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3</c:v>
                </c:pt>
                <c:pt idx="5">
                  <c:v>4</c:v>
                </c:pt>
                <c:pt idx="6">
                  <c:v>4</c:v>
                </c:pt>
                <c:pt idx="7">
                  <c:v>6</c:v>
                </c:pt>
                <c:pt idx="8">
                  <c:v>8</c:v>
                </c:pt>
                <c:pt idx="9">
                  <c:v>8</c:v>
                </c:pt>
                <c:pt idx="10">
                  <c:v>9</c:v>
                </c:pt>
                <c:pt idx="11">
                  <c:v>9</c:v>
                </c:pt>
                <c:pt idx="12">
                  <c:v>9</c:v>
                </c:pt>
                <c:pt idx="13">
                  <c:v>10</c:v>
                </c:pt>
                <c:pt idx="14">
                  <c:v>13</c:v>
                </c:pt>
                <c:pt idx="15">
                  <c:v>14</c:v>
                </c:pt>
                <c:pt idx="16">
                  <c:v>27</c:v>
                </c:pt>
                <c:pt idx="17">
                  <c:v>32</c:v>
                </c:pt>
                <c:pt idx="18">
                  <c:v>40</c:v>
                </c:pt>
                <c:pt idx="19">
                  <c:v>80</c:v>
                </c:pt>
                <c:pt idx="20">
                  <c:v>94</c:v>
                </c:pt>
                <c:pt idx="21">
                  <c:v>116</c:v>
                </c:pt>
                <c:pt idx="22">
                  <c:v>156</c:v>
                </c:pt>
                <c:pt idx="23">
                  <c:v>188</c:v>
                </c:pt>
                <c:pt idx="24">
                  <c:v>239</c:v>
                </c:pt>
              </c:numCache>
            </c:numRef>
          </c:val>
        </c:ser>
        <c:axId val="37328000"/>
        <c:axId val="37334016"/>
      </c:barChart>
      <c:catAx>
        <c:axId val="37328000"/>
        <c:scaling>
          <c:orientation val="minMax"/>
        </c:scaling>
        <c:axPos val="b"/>
        <c:tickLblPos val="nextTo"/>
        <c:crossAx val="37334016"/>
        <c:crosses val="autoZero"/>
        <c:auto val="1"/>
        <c:lblAlgn val="ctr"/>
        <c:lblOffset val="100"/>
      </c:catAx>
      <c:valAx>
        <c:axId val="37334016"/>
        <c:scaling>
          <c:orientation val="minMax"/>
        </c:scaling>
        <c:axPos val="l"/>
        <c:majorGridlines/>
        <c:numFmt formatCode="General" sourceLinked="1"/>
        <c:tickLblPos val="nextTo"/>
        <c:crossAx val="37328000"/>
        <c:crosses val="autoZero"/>
        <c:crossBetween val="between"/>
      </c:valAx>
    </c:plotArea>
    <c:plotVisOnly val="1"/>
    <c:dispBlanksAs val="gap"/>
  </c:chart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title>
      <c:tx>
        <c:rich>
          <a:bodyPr/>
          <a:lstStyle/>
          <a:p>
            <a:pPr>
              <a:defRPr sz="2400"/>
            </a:pPr>
            <a:r>
              <a:rPr lang="en-US" sz="2400" dirty="0"/>
              <a:t> </a:t>
            </a:r>
            <a:r>
              <a:rPr lang="en-US" sz="2400" b="0" dirty="0" smtClean="0">
                <a:latin typeface="Comic Sans MS" pitchFamily="66" charset="0"/>
              </a:rPr>
              <a:t>Le </a:t>
            </a:r>
            <a:r>
              <a:rPr lang="en-US" sz="2400" b="0" dirty="0" err="1" smtClean="0">
                <a:latin typeface="Comic Sans MS" pitchFamily="66" charset="0"/>
              </a:rPr>
              <a:t>grandi</a:t>
            </a:r>
            <a:r>
              <a:rPr lang="en-US" sz="2400" b="0" dirty="0" smtClean="0">
                <a:latin typeface="Comic Sans MS" pitchFamily="66" charset="0"/>
              </a:rPr>
              <a:t> </a:t>
            </a:r>
            <a:r>
              <a:rPr lang="en-US" sz="2400" b="0" dirty="0" err="1" smtClean="0">
                <a:latin typeface="Comic Sans MS" pitchFamily="66" charset="0"/>
              </a:rPr>
              <a:t>Denominazioni</a:t>
            </a:r>
            <a:endParaRPr lang="en-US" sz="2400" b="0" dirty="0">
              <a:latin typeface="Comic Sans MS" pitchFamily="66" charset="0"/>
            </a:endParaRPr>
          </a:p>
        </c:rich>
      </c:tx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Foglio2!$E$1</c:f>
              <c:strCache>
                <c:ptCount val="1"/>
                <c:pt idx="0">
                  <c:v> Margine in % </c:v>
                </c:pt>
              </c:strCache>
            </c:strRef>
          </c:tx>
          <c:cat>
            <c:strRef>
              <c:f>Foglio2!$A$2:$A$15</c:f>
              <c:strCache>
                <c:ptCount val="14"/>
                <c:pt idx="0">
                  <c:v>Mela Val di Non</c:v>
                </c:pt>
                <c:pt idx="1">
                  <c:v>Asiago</c:v>
                </c:pt>
                <c:pt idx="2">
                  <c:v>Bresaola della Valtellina</c:v>
                </c:pt>
                <c:pt idx="3">
                  <c:v>Gorgonzola</c:v>
                </c:pt>
                <c:pt idx="4">
                  <c:v>Mela Alto Adige o Südtiroler Apfel</c:v>
                </c:pt>
                <c:pt idx="5">
                  <c:v>Mozzarella di Bufala Campana</c:v>
                </c:pt>
                <c:pt idx="6">
                  <c:v>Parmigiano Reggiano</c:v>
                </c:pt>
                <c:pt idx="7">
                  <c:v>Pecorino Romano</c:v>
                </c:pt>
                <c:pt idx="8">
                  <c:v>Provolone Valpadana</c:v>
                </c:pt>
                <c:pt idx="9">
                  <c:v>Prosciutto di Parma</c:v>
                </c:pt>
                <c:pt idx="10">
                  <c:v>Prosciutto di San Daniele</c:v>
                </c:pt>
                <c:pt idx="11">
                  <c:v>Speck dell'Alto Adige</c:v>
                </c:pt>
                <c:pt idx="12">
                  <c:v>Grana Padano</c:v>
                </c:pt>
                <c:pt idx="13">
                  <c:v>Totale Top 15</c:v>
                </c:pt>
              </c:strCache>
            </c:strRef>
          </c:cat>
          <c:val>
            <c:numRef>
              <c:f>Foglio2!$E$2:$E$15</c:f>
              <c:numCache>
                <c:formatCode>General</c:formatCode>
                <c:ptCount val="14"/>
                <c:pt idx="0">
                  <c:v>53.5</c:v>
                </c:pt>
                <c:pt idx="1">
                  <c:v>107.7</c:v>
                </c:pt>
                <c:pt idx="2">
                  <c:v>80</c:v>
                </c:pt>
                <c:pt idx="3">
                  <c:v>106.5</c:v>
                </c:pt>
                <c:pt idx="4">
                  <c:v>51.8</c:v>
                </c:pt>
                <c:pt idx="5">
                  <c:v>41.2</c:v>
                </c:pt>
                <c:pt idx="6">
                  <c:v>63.7</c:v>
                </c:pt>
                <c:pt idx="7">
                  <c:v>96.4</c:v>
                </c:pt>
                <c:pt idx="8">
                  <c:v>122.6</c:v>
                </c:pt>
                <c:pt idx="9">
                  <c:v>221.4</c:v>
                </c:pt>
                <c:pt idx="10">
                  <c:v>110.1</c:v>
                </c:pt>
                <c:pt idx="11">
                  <c:v>100</c:v>
                </c:pt>
                <c:pt idx="12">
                  <c:v>51.8</c:v>
                </c:pt>
                <c:pt idx="13">
                  <c:v>93.1</c:v>
                </c:pt>
              </c:numCache>
            </c:numRef>
          </c:val>
        </c:ser>
        <c:shape val="box"/>
        <c:axId val="34862208"/>
        <c:axId val="34863744"/>
        <c:axId val="0"/>
      </c:bar3DChart>
      <c:catAx>
        <c:axId val="34862208"/>
        <c:scaling>
          <c:orientation val="minMax"/>
        </c:scaling>
        <c:axPos val="b"/>
        <c:tickLblPos val="nextTo"/>
        <c:crossAx val="34863744"/>
        <c:crosses val="autoZero"/>
        <c:auto val="1"/>
        <c:lblAlgn val="ctr"/>
        <c:lblOffset val="100"/>
      </c:catAx>
      <c:valAx>
        <c:axId val="34863744"/>
        <c:scaling>
          <c:orientation val="minMax"/>
        </c:scaling>
        <c:axPos val="l"/>
        <c:majorGridlines/>
        <c:numFmt formatCode="General" sourceLinked="1"/>
        <c:tickLblPos val="nextTo"/>
        <c:crossAx val="34862208"/>
        <c:crosses val="autoZero"/>
        <c:crossBetween val="between"/>
      </c:valAx>
    </c:plotArea>
    <c:plotVisOnly val="1"/>
    <c:dispBlanksAs val="gap"/>
  </c:chart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title>
      <c:tx>
        <c:rich>
          <a:bodyPr/>
          <a:lstStyle/>
          <a:p>
            <a:pPr>
              <a:defRPr/>
            </a:pPr>
            <a:r>
              <a:rPr lang="en-US" dirty="0"/>
              <a:t> </a:t>
            </a:r>
            <a:r>
              <a:rPr lang="en-US" sz="2000" b="0" dirty="0" smtClean="0">
                <a:latin typeface="Comic Sans MS" pitchFamily="66" charset="0"/>
              </a:rPr>
              <a:t>Le </a:t>
            </a:r>
            <a:r>
              <a:rPr lang="en-US" sz="2000" b="0" dirty="0" err="1" smtClean="0">
                <a:latin typeface="Comic Sans MS" pitchFamily="66" charset="0"/>
              </a:rPr>
              <a:t>Denominazioni</a:t>
            </a:r>
            <a:r>
              <a:rPr lang="en-US" sz="2000" b="0" dirty="0" smtClean="0">
                <a:latin typeface="Comic Sans MS" pitchFamily="66" charset="0"/>
              </a:rPr>
              <a:t> </a:t>
            </a:r>
            <a:r>
              <a:rPr lang="en-US" sz="2000" b="0" dirty="0" err="1" smtClean="0">
                <a:latin typeface="Comic Sans MS" pitchFamily="66" charset="0"/>
              </a:rPr>
              <a:t>minori</a:t>
            </a:r>
            <a:endParaRPr lang="en-US" sz="2000" b="0" dirty="0">
              <a:latin typeface="Comic Sans MS" pitchFamily="66" charset="0"/>
            </a:endParaRPr>
          </a:p>
        </c:rich>
      </c:tx>
      <c:layout>
        <c:manualLayout>
          <c:xMode val="edge"/>
          <c:yMode val="edge"/>
          <c:x val="0.32016361904707658"/>
          <c:y val="7.2622649770940489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Foglio2!$E$21</c:f>
              <c:strCache>
                <c:ptCount val="1"/>
                <c:pt idx="0">
                  <c:v> Margine in % </c:v>
                </c:pt>
              </c:strCache>
            </c:strRef>
          </c:tx>
          <c:dPt>
            <c:idx val="0"/>
            <c:spPr>
              <a:solidFill>
                <a:schemeClr val="accent5">
                  <a:lumMod val="50000"/>
                </a:schemeClr>
              </a:solidFill>
              <a:ln>
                <a:solidFill>
                  <a:srgbClr val="C00000"/>
                </a:solidFill>
              </a:ln>
            </c:spPr>
          </c:dPt>
          <c:dPt>
            <c:idx val="11"/>
            <c:spPr>
              <a:solidFill>
                <a:srgbClr val="990000"/>
              </a:solidFill>
              <a:ln>
                <a:solidFill>
                  <a:schemeClr val="tx1"/>
                </a:solidFill>
              </a:ln>
            </c:spPr>
          </c:dPt>
          <c:dPt>
            <c:idx val="12"/>
            <c:spPr>
              <a:solidFill>
                <a:srgbClr val="FF0000"/>
              </a:solidFill>
            </c:spPr>
          </c:dPt>
          <c:dPt>
            <c:idx val="13"/>
            <c:spPr>
              <a:solidFill>
                <a:srgbClr val="FF0000"/>
              </a:solidFill>
            </c:spPr>
          </c:dPt>
          <c:dPt>
            <c:idx val="14"/>
            <c:spPr>
              <a:solidFill>
                <a:srgbClr val="FF0000"/>
              </a:solidFill>
            </c:spPr>
          </c:dPt>
          <c:dPt>
            <c:idx val="15"/>
            <c:spPr>
              <a:solidFill>
                <a:srgbClr val="FF0000"/>
              </a:solidFill>
            </c:spPr>
          </c:dPt>
          <c:dPt>
            <c:idx val="16"/>
            <c:spPr>
              <a:solidFill>
                <a:srgbClr val="FF0000"/>
              </a:solidFill>
            </c:spPr>
          </c:dPt>
          <c:cat>
            <c:strRef>
              <c:f>Foglio2!$A$22:$A$38</c:f>
              <c:strCache>
                <c:ptCount val="17"/>
                <c:pt idx="0">
                  <c:v>Dop</c:v>
                </c:pt>
                <c:pt idx="1">
                  <c:v>Aceti diversi da aceti di vino</c:v>
                </c:pt>
                <c:pt idx="2">
                  <c:v>Altri prodotti di origine animale</c:v>
                </c:pt>
                <c:pt idx="3">
                  <c:v>Carni trasformate</c:v>
                </c:pt>
                <c:pt idx="4">
                  <c:v>Formaggi</c:v>
                </c:pt>
                <c:pt idx="5">
                  <c:v>Olio di oliva</c:v>
                </c:pt>
                <c:pt idx="6">
                  <c:v>Olio essenziale</c:v>
                </c:pt>
                <c:pt idx="7">
                  <c:v>Olive da tavola</c:v>
                </c:pt>
                <c:pt idx="8">
                  <c:v>Ortofrutticoli e cereali</c:v>
                </c:pt>
                <c:pt idx="9">
                  <c:v>Prodotti di panetteria</c:v>
                </c:pt>
                <c:pt idx="10">
                  <c:v>Spezie</c:v>
                </c:pt>
                <c:pt idx="11">
                  <c:v>Igp</c:v>
                </c:pt>
                <c:pt idx="12">
                  <c:v>Carni fresche</c:v>
                </c:pt>
                <c:pt idx="13">
                  <c:v>Carni trasformate</c:v>
                </c:pt>
                <c:pt idx="14">
                  <c:v>Olio di oliva</c:v>
                </c:pt>
                <c:pt idx="15">
                  <c:v>Ortofrutticoli e cereali</c:v>
                </c:pt>
                <c:pt idx="16">
                  <c:v>Totale Altri prodotti</c:v>
                </c:pt>
              </c:strCache>
            </c:strRef>
          </c:cat>
          <c:val>
            <c:numRef>
              <c:f>Foglio2!$E$22:$E$38</c:f>
              <c:numCache>
                <c:formatCode>General</c:formatCode>
                <c:ptCount val="17"/>
                <c:pt idx="0">
                  <c:v>65.400000000000006</c:v>
                </c:pt>
                <c:pt idx="1">
                  <c:v>100</c:v>
                </c:pt>
                <c:pt idx="2">
                  <c:v>7.9</c:v>
                </c:pt>
                <c:pt idx="3">
                  <c:v>70.3</c:v>
                </c:pt>
                <c:pt idx="4">
                  <c:v>56.2</c:v>
                </c:pt>
                <c:pt idx="5">
                  <c:v>44.6</c:v>
                </c:pt>
                <c:pt idx="6">
                  <c:v>73.099999999999994</c:v>
                </c:pt>
                <c:pt idx="7">
                  <c:v>62.5</c:v>
                </c:pt>
                <c:pt idx="8">
                  <c:v>62.2</c:v>
                </c:pt>
                <c:pt idx="9">
                  <c:v>36.800000000000004</c:v>
                </c:pt>
                <c:pt idx="10">
                  <c:v>40</c:v>
                </c:pt>
                <c:pt idx="11">
                  <c:v>81.8</c:v>
                </c:pt>
                <c:pt idx="12">
                  <c:v>41.3</c:v>
                </c:pt>
                <c:pt idx="13">
                  <c:v>109.3</c:v>
                </c:pt>
                <c:pt idx="14">
                  <c:v>20</c:v>
                </c:pt>
                <c:pt idx="15">
                  <c:v>81.099999999999994</c:v>
                </c:pt>
                <c:pt idx="16">
                  <c:v>68.8</c:v>
                </c:pt>
              </c:numCache>
            </c:numRef>
          </c:val>
        </c:ser>
        <c:shape val="box"/>
        <c:axId val="34886400"/>
        <c:axId val="34887936"/>
        <c:axId val="0"/>
      </c:bar3DChart>
      <c:catAx>
        <c:axId val="34886400"/>
        <c:scaling>
          <c:orientation val="minMax"/>
        </c:scaling>
        <c:axPos val="b"/>
        <c:tickLblPos val="nextTo"/>
        <c:crossAx val="34887936"/>
        <c:crosses val="autoZero"/>
        <c:auto val="1"/>
        <c:lblAlgn val="ctr"/>
        <c:lblOffset val="100"/>
      </c:catAx>
      <c:valAx>
        <c:axId val="34887936"/>
        <c:scaling>
          <c:orientation val="minMax"/>
        </c:scaling>
        <c:axPos val="l"/>
        <c:majorGridlines/>
        <c:numFmt formatCode="General" sourceLinked="1"/>
        <c:tickLblPos val="nextTo"/>
        <c:crossAx val="34886400"/>
        <c:crosses val="autoZero"/>
        <c:crossBetween val="between"/>
      </c:valAx>
    </c:plotArea>
    <c:plotVisOnly val="1"/>
    <c:dispBlanksAs val="gap"/>
  </c:chart>
  <c:externalData r:id="rId1"/>
  <c:userShapes r:id="rId2"/>
</c:chartSpac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0.50719</cdr:x>
      <cdr:y>0.94997</cdr:y>
    </cdr:from>
    <cdr:to>
      <cdr:x>1</cdr:x>
      <cdr:y>1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5328592" y="4919427"/>
          <a:ext cx="3761558" cy="237765"/>
        </a:xfrm>
        <a:prstGeom xmlns:a="http://schemas.openxmlformats.org/drawingml/2006/main" prst="rect">
          <a:avLst/>
        </a:prstGeom>
      </cdr:spPr>
    </cdr:pic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0.55352</cdr:x>
      <cdr:y>0.94118</cdr:y>
    </cdr:from>
    <cdr:to>
      <cdr:x>1</cdr:x>
      <cdr:y>0.98973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4752528" y="4608512"/>
          <a:ext cx="3761558" cy="237765"/>
        </a:xfrm>
        <a:prstGeom xmlns:a="http://schemas.openxmlformats.org/drawingml/2006/main" prst="rect">
          <a:avLst/>
        </a:prstGeom>
      </cdr:spPr>
    </cdr:pic>
  </cdr:relSizeAnchor>
</c:userShape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4988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23" tIns="47361" rIns="94723" bIns="47361" numCol="1" anchor="t" anchorCtr="0" compatLnSpc="1">
            <a:prstTxWarp prst="textNoShape">
              <a:avLst/>
            </a:prstTxWarp>
          </a:bodyPr>
          <a:lstStyle>
            <a:lvl1pPr defTabSz="947738" eaLnBrk="0" hangingPunct="0">
              <a:buFontTx/>
              <a:buBlip>
                <a:blip r:embed="rId2"/>
              </a:buBlip>
              <a:defRPr sz="1200" b="1">
                <a:solidFill>
                  <a:srgbClr val="000099"/>
                </a:solidFill>
                <a:latin typeface="Tahoma" pitchFamily="34" charset="0"/>
                <a:cs typeface="Times New Roman" pitchFamily="18" charset="0"/>
                <a:sym typeface="Wingdings" pitchFamily="2" charset="2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313" y="0"/>
            <a:ext cx="3074987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23" tIns="47361" rIns="94723" bIns="47361" numCol="1" anchor="t" anchorCtr="0" compatLnSpc="1">
            <a:prstTxWarp prst="textNoShape">
              <a:avLst/>
            </a:prstTxWarp>
          </a:bodyPr>
          <a:lstStyle>
            <a:lvl1pPr algn="r" defTabSz="947738" eaLnBrk="0" hangingPunct="0">
              <a:buFontTx/>
              <a:buBlip>
                <a:blip r:embed="rId2"/>
              </a:buBlip>
              <a:defRPr sz="1200" b="1">
                <a:solidFill>
                  <a:srgbClr val="000099"/>
                </a:solidFill>
                <a:latin typeface="Tahoma" pitchFamily="34" charset="0"/>
                <a:cs typeface="Times New Roman" pitchFamily="18" charset="0"/>
                <a:sym typeface="Wingdings" pitchFamily="2" charset="2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75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4988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23" tIns="47361" rIns="94723" bIns="47361" numCol="1" anchor="b" anchorCtr="0" compatLnSpc="1">
            <a:prstTxWarp prst="textNoShape">
              <a:avLst/>
            </a:prstTxWarp>
          </a:bodyPr>
          <a:lstStyle>
            <a:lvl1pPr defTabSz="947738" eaLnBrk="0" hangingPunct="0">
              <a:buFontTx/>
              <a:buBlip>
                <a:blip r:embed="rId2"/>
              </a:buBlip>
              <a:defRPr sz="1200" b="1">
                <a:solidFill>
                  <a:srgbClr val="000099"/>
                </a:solidFill>
                <a:latin typeface="Tahoma" pitchFamily="34" charset="0"/>
                <a:cs typeface="Times New Roman" pitchFamily="18" charset="0"/>
                <a:sym typeface="Wingdings" pitchFamily="2" charset="2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313" y="9721850"/>
            <a:ext cx="3074987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23" tIns="47361" rIns="94723" bIns="47361" numCol="1" anchor="b" anchorCtr="0" compatLnSpc="1">
            <a:prstTxWarp prst="textNoShape">
              <a:avLst/>
            </a:prstTxWarp>
          </a:bodyPr>
          <a:lstStyle>
            <a:lvl1pPr algn="r" defTabSz="947738" eaLnBrk="0" hangingPunct="0">
              <a:buFontTx/>
              <a:buBlip>
                <a:blip r:embed="rId2"/>
              </a:buBlip>
              <a:defRPr sz="1200" b="1">
                <a:solidFill>
                  <a:srgbClr val="000099"/>
                </a:solidFill>
                <a:latin typeface="Tahoma" pitchFamily="34" charset="0"/>
                <a:cs typeface="Times New Roman" pitchFamily="18" charset="0"/>
                <a:sym typeface="Wingdings" pitchFamily="2" charset="2"/>
              </a:defRPr>
            </a:lvl1pPr>
          </a:lstStyle>
          <a:p>
            <a:pPr>
              <a:defRPr/>
            </a:pPr>
            <a:fld id="{71E1CAE0-FC9E-4D45-91A1-0FD0210C9D9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4988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23" tIns="47361" rIns="94723" bIns="47361" numCol="1" anchor="t" anchorCtr="0" compatLnSpc="1">
            <a:prstTxWarp prst="textNoShape">
              <a:avLst/>
            </a:prstTxWarp>
          </a:bodyPr>
          <a:lstStyle>
            <a:lvl1pPr defTabSz="947738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4313" y="0"/>
            <a:ext cx="3074987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23" tIns="47361" rIns="94723" bIns="47361" numCol="1" anchor="t" anchorCtr="0" compatLnSpc="1">
            <a:prstTxWarp prst="textNoShape">
              <a:avLst/>
            </a:prstTxWarp>
          </a:bodyPr>
          <a:lstStyle>
            <a:lvl1pPr algn="r" defTabSz="947738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3775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2513"/>
            <a:ext cx="5207000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23" tIns="47361" rIns="94723" bIns="4736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 smtClean="0"/>
              <a:t>Fare clic per modificare gli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4988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23" tIns="47361" rIns="94723" bIns="47361" numCol="1" anchor="b" anchorCtr="0" compatLnSpc="1">
            <a:prstTxWarp prst="textNoShape">
              <a:avLst/>
            </a:prstTxWarp>
          </a:bodyPr>
          <a:lstStyle>
            <a:lvl1pPr defTabSz="947738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4313" y="9721850"/>
            <a:ext cx="3074987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23" tIns="47361" rIns="94723" bIns="47361" numCol="1" anchor="b" anchorCtr="0" compatLnSpc="1">
            <a:prstTxWarp prst="textNoShape">
              <a:avLst/>
            </a:prstTxWarp>
          </a:bodyPr>
          <a:lstStyle>
            <a:lvl1pPr algn="r" defTabSz="947738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+mn-cs"/>
              </a:defRPr>
            </a:lvl1pPr>
          </a:lstStyle>
          <a:p>
            <a:pPr>
              <a:defRPr/>
            </a:pPr>
            <a:fld id="{1E6B672A-8632-4BB9-8762-A05D832FC62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9013" y="766763"/>
            <a:ext cx="5119687" cy="3840162"/>
          </a:xfrm>
          <a:ln/>
        </p:spPr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7738" y="4862513"/>
            <a:ext cx="5203825" cy="460533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6763"/>
            <a:ext cx="5118100" cy="3838575"/>
          </a:xfrm>
          <a:ln/>
        </p:spPr>
      </p:sp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7738" y="4862513"/>
            <a:ext cx="5203825" cy="460533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6763"/>
            <a:ext cx="5118100" cy="3838575"/>
          </a:xfrm>
          <a:ln/>
        </p:spPr>
      </p:sp>
      <p:sp>
        <p:nvSpPr>
          <p:cNvPr id="430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7738" y="4862513"/>
            <a:ext cx="5203825" cy="460533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6763"/>
            <a:ext cx="5118100" cy="3838575"/>
          </a:xfrm>
          <a:ln/>
        </p:spPr>
      </p:sp>
      <p:sp>
        <p:nvSpPr>
          <p:cNvPr id="450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7738" y="4862513"/>
            <a:ext cx="5203825" cy="460533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6763"/>
            <a:ext cx="5118100" cy="3838575"/>
          </a:xfrm>
          <a:ln/>
        </p:spPr>
      </p:sp>
      <p:sp>
        <p:nvSpPr>
          <p:cNvPr id="471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7738" y="4862513"/>
            <a:ext cx="5203825" cy="460533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6763"/>
            <a:ext cx="5118100" cy="3838575"/>
          </a:xfrm>
          <a:ln/>
        </p:spPr>
      </p:sp>
      <p:sp>
        <p:nvSpPr>
          <p:cNvPr id="491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7738" y="4862513"/>
            <a:ext cx="5203825" cy="460533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6763"/>
            <a:ext cx="5118100" cy="3838575"/>
          </a:xfrm>
          <a:ln/>
        </p:spPr>
      </p:sp>
      <p:sp>
        <p:nvSpPr>
          <p:cNvPr id="512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7738" y="4862513"/>
            <a:ext cx="5203825" cy="460533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8350"/>
            <a:ext cx="5114925" cy="3836988"/>
          </a:xfrm>
          <a:ln/>
        </p:spPr>
      </p:sp>
      <p:sp>
        <p:nvSpPr>
          <p:cNvPr id="532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7738" y="4862513"/>
            <a:ext cx="5203825" cy="460375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6763"/>
            <a:ext cx="5118100" cy="3838575"/>
          </a:xfrm>
          <a:ln/>
        </p:spPr>
      </p:sp>
      <p:sp>
        <p:nvSpPr>
          <p:cNvPr id="552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7738" y="4862513"/>
            <a:ext cx="5203825" cy="460533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0600" y="765175"/>
            <a:ext cx="5119688" cy="3840163"/>
          </a:xfrm>
          <a:ln/>
        </p:spPr>
      </p:sp>
      <p:sp>
        <p:nvSpPr>
          <p:cNvPr id="573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8513"/>
          </a:xfrm>
          <a:noFill/>
          <a:ln/>
        </p:spPr>
        <p:txBody>
          <a:bodyPr/>
          <a:lstStyle/>
          <a:p>
            <a:pPr eaLnBrk="1" hangingPunct="1"/>
            <a:endParaRPr lang="en-US" sz="1800" b="1" smtClean="0">
              <a:solidFill>
                <a:srgbClr val="0033CC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6763"/>
            <a:ext cx="5118100" cy="3838575"/>
          </a:xfrm>
          <a:ln/>
        </p:spPr>
      </p:sp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7738" y="4862513"/>
            <a:ext cx="5203825" cy="4605337"/>
          </a:xfrm>
          <a:noFill/>
          <a:ln/>
        </p:spPr>
        <p:txBody>
          <a:bodyPr/>
          <a:lstStyle/>
          <a:p>
            <a:pPr eaLnBrk="1" hangingPunct="1"/>
            <a:r>
              <a:rPr lang="it-IT" smtClean="0"/>
              <a:t>Punto di partenza: elevato numero di IG registrate in Italia e in EU (soprattutto paesi “mediterranei”): successo? L’elevato numero di DOP e IGP registrate può essere assunto come </a:t>
            </a:r>
            <a:r>
              <a:rPr lang="it-IT" b="1" smtClean="0"/>
              <a:t>proxy</a:t>
            </a:r>
            <a:r>
              <a:rPr lang="it-IT" smtClean="0"/>
              <a:t> delle elevate aspettative che le imprese hanno sulle potenzialità di questo strumento. Elevato interesse, molte richieste, anche in itinere.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6763"/>
            <a:ext cx="5118100" cy="3838575"/>
          </a:xfrm>
          <a:ln/>
        </p:spPr>
      </p:sp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7738" y="4862513"/>
            <a:ext cx="5203825" cy="4605337"/>
          </a:xfrm>
          <a:noFill/>
          <a:ln/>
        </p:spPr>
        <p:txBody>
          <a:bodyPr/>
          <a:lstStyle/>
          <a:p>
            <a:r>
              <a:rPr lang="it-IT" smtClean="0"/>
              <a:t>L’ipotesi è che le denominazioni riflettano una cultura espressa dagli abitanti e dai consumatori di un territorio sviluppata nella storia attraverso la capacità di interagire  con le risorse naturali di quel territorio. E’ da questo legame (di produzione e di consumo) che nasce e si sviluppa la reputazione delle denominazioni </a:t>
            </a:r>
          </a:p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6763"/>
            <a:ext cx="5118100" cy="3838575"/>
          </a:xfrm>
          <a:ln/>
        </p:spPr>
      </p:sp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7738" y="4862513"/>
            <a:ext cx="5203825" cy="4605337"/>
          </a:xfrm>
          <a:noFill/>
          <a:ln/>
        </p:spPr>
        <p:txBody>
          <a:bodyPr/>
          <a:lstStyle/>
          <a:p>
            <a:r>
              <a:rPr lang="it-IT" smtClean="0"/>
              <a:t>Se andiamo a vedere più in dettaglio, la situazione all’interno dell’universo DOP e IGP in Italia è molto diversificata. La “classifica” mostra una forte concentrazione del valore tra i primi 10 prodotti, molti dei quali avevano già una protezione nazionale (procedura semplificata). </a:t>
            </a:r>
            <a:r>
              <a:rPr lang="it-IT" u="sng" smtClean="0"/>
              <a:t>C’è da ipotizzare che in questi casi la protezione comunitaria non abbia inciso più di tanto</a:t>
            </a:r>
            <a:r>
              <a:rPr lang="it-IT" smtClean="0"/>
              <a:t>. Moltissimi prodotti sono dunque “economicamente piccoli”</a:t>
            </a:r>
          </a:p>
          <a:p>
            <a:r>
              <a:rPr lang="it-IT" smtClean="0"/>
              <a:t>Inoltre, pur non disponendo di dati ufficiali al riguardo (come invece avviene per il settore vino), l’effettivo livello di utilizzo delle DOP e IGP in Italia varia moltissimo a seconda delle denominazioni, e mentre alcune sono effettivamente molto utilizzate, altre possono perfino definirsi “dormienti”.</a:t>
            </a:r>
          </a:p>
          <a:p>
            <a:r>
              <a:rPr lang="it-IT" smtClean="0"/>
              <a:t>Questi sono indizi di uno scarso impatto della protezione, o quanto meno di un impatto molto variabile a seconda della specifica situazione.</a:t>
            </a:r>
          </a:p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6763"/>
            <a:ext cx="5118100" cy="3838575"/>
          </a:xfrm>
          <a:ln/>
        </p:spPr>
      </p:sp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7738" y="4862513"/>
            <a:ext cx="5203825" cy="4605337"/>
          </a:xfrm>
          <a:noFill/>
          <a:ln/>
        </p:spPr>
        <p:txBody>
          <a:bodyPr/>
          <a:lstStyle/>
          <a:p>
            <a:pPr eaLnBrk="1" hangingPunct="1"/>
            <a:r>
              <a:rPr lang="it-IT" smtClean="0"/>
              <a:t>Se declinassimo sui territori il fatturato notiamo come in certi casi nascono veri e propri cluster (distretti) mentre in altri non si vede un effetto ricaduta sul territorio e sui sistemi localo del lavoro, venendo meno un effetto sinergico capace di generare degli spin-off 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6763"/>
            <a:ext cx="5118100" cy="3838575"/>
          </a:xfrm>
          <a:ln/>
        </p:spPr>
      </p:sp>
      <p:sp>
        <p:nvSpPr>
          <p:cNvPr id="327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7738" y="4862513"/>
            <a:ext cx="5203825" cy="460533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6763"/>
            <a:ext cx="5118100" cy="3838575"/>
          </a:xfrm>
          <a:ln/>
        </p:spPr>
      </p:sp>
      <p:sp>
        <p:nvSpPr>
          <p:cNvPr id="348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7738" y="4862513"/>
            <a:ext cx="5203825" cy="460533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6763"/>
            <a:ext cx="5118100" cy="3838575"/>
          </a:xfrm>
          <a:ln/>
        </p:spPr>
      </p:sp>
      <p:sp>
        <p:nvSpPr>
          <p:cNvPr id="368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7738" y="4862513"/>
            <a:ext cx="5203825" cy="4605337"/>
          </a:xfrm>
          <a:noFill/>
          <a:ln/>
        </p:spPr>
        <p:txBody>
          <a:bodyPr/>
          <a:lstStyle/>
          <a:p>
            <a:pPr eaLnBrk="1" hangingPunct="1"/>
            <a:r>
              <a:rPr lang="en-US" smtClean="0"/>
              <a:t>La presenza di margini commerciali elevati giustifica lìinteresse delle imprese a partecipare a questo mercato ma … sui costi della gestione dei prodotti e delle denominazion, anche rispetto ai concorrenti, si molto poco….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6763"/>
            <a:ext cx="5118100" cy="3838575"/>
          </a:xfrm>
          <a:ln/>
        </p:spPr>
      </p:sp>
      <p:sp>
        <p:nvSpPr>
          <p:cNvPr id="389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7738" y="4862513"/>
            <a:ext cx="5203825" cy="460533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228600" y="2889250"/>
            <a:ext cx="8610600" cy="201613"/>
            <a:chOff x="144" y="1680"/>
            <a:chExt cx="5424" cy="144"/>
          </a:xfrm>
        </p:grpSpPr>
        <p:sp>
          <p:nvSpPr>
            <p:cNvPr id="5" name="Rectangle 8"/>
            <p:cNvSpPr>
              <a:spLocks noChangeArrowheads="1"/>
            </p:cNvSpPr>
            <p:nvPr userDrawn="1"/>
          </p:nvSpPr>
          <p:spPr bwMode="auto">
            <a:xfrm>
              <a:off x="144" y="1680"/>
              <a:ext cx="1808" cy="144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Rectangle 9"/>
            <p:cNvSpPr>
              <a:spLocks noChangeArrowheads="1"/>
            </p:cNvSpPr>
            <p:nvPr userDrawn="1"/>
          </p:nvSpPr>
          <p:spPr bwMode="auto">
            <a:xfrm>
              <a:off x="1952" y="1680"/>
              <a:ext cx="1808" cy="14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Rectangle 10"/>
            <p:cNvSpPr>
              <a:spLocks noChangeArrowheads="1"/>
            </p:cNvSpPr>
            <p:nvPr userDrawn="1"/>
          </p:nvSpPr>
          <p:spPr bwMode="auto">
            <a:xfrm>
              <a:off x="3760" y="1680"/>
              <a:ext cx="1808" cy="144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914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2127250"/>
          </a:xfrm>
        </p:spPr>
        <p:txBody>
          <a:bodyPr/>
          <a:lstStyle>
            <a:lvl1pPr algn="ctr">
              <a:defRPr sz="5800"/>
            </a:lvl1pPr>
          </a:lstStyle>
          <a:p>
            <a:pPr lvl="0"/>
            <a:r>
              <a:rPr lang="it-IT" noProof="0" smtClean="0"/>
              <a:t>Fare clic per modificare lo stile del titolo</a:t>
            </a:r>
          </a:p>
        </p:txBody>
      </p:sp>
      <p:sp>
        <p:nvSpPr>
          <p:cNvPr id="1914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0250"/>
            <a:ext cx="6400800" cy="2209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pPr lvl="0"/>
            <a:r>
              <a:rPr lang="it-IT" noProof="0" smtClean="0"/>
              <a:t>Fare clic per modificare lo stile del sottotitolo dello schema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7B85FA-B1B7-4EB8-B904-73C771385712}" type="datetimeFigureOut">
              <a:rPr lang="it-IT"/>
              <a:pPr>
                <a:defRPr/>
              </a:pPr>
              <a:t>27/09/2012</a:t>
            </a:fld>
            <a:endParaRPr lang="it-IT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F902B4-199F-44D4-92BF-99F1DD779DC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614086-C738-4B4E-8FBB-34300B77D72E}" type="datetimeFigureOut">
              <a:rPr lang="it-IT"/>
              <a:pPr>
                <a:defRPr/>
              </a:pPr>
              <a:t>27/09/2012</a:t>
            </a:fld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99BC46-6ABA-4CD7-93B9-B4367E014ED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47028D-0F0F-40DB-B3A4-7A0DACA6A1F8}" type="datetimeFigureOut">
              <a:rPr lang="it-IT"/>
              <a:pPr>
                <a:defRPr/>
              </a:pPr>
              <a:t>27/09/2012</a:t>
            </a:fld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5B97C5-E2AB-4AB1-8869-70A6D0E4CCC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olo e  contenuto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9163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contenuto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E4EB90-7D8E-4A3E-B5C4-8F4C3F746B1B}" type="datetimeFigureOut">
              <a:rPr lang="it-IT"/>
              <a:pPr>
                <a:defRPr/>
              </a:pPr>
              <a:t>27/09/2012</a:t>
            </a:fld>
            <a:endParaRPr lang="it-I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B1BBAA-185F-407B-AB37-EA0736AA326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792688-9F73-42AF-9540-BBF40ED6F5A6}" type="datetimeFigureOut">
              <a:rPr lang="it-IT"/>
              <a:pPr>
                <a:defRPr/>
              </a:pPr>
              <a:t>27/09/2012</a:t>
            </a:fld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F800C1-138F-4746-9DFF-39A40B8682B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olo, contenuto e 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contenuto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BD59CD-A7FD-49FC-AED8-C1408E65E456}" type="datetimeFigureOut">
              <a:rPr lang="it-IT"/>
              <a:pPr>
                <a:defRPr/>
              </a:pPr>
              <a:t>27/09/2012</a:t>
            </a:fld>
            <a:endParaRPr lang="it-IT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0568F0-80E8-4FDD-B065-A9727132142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olo, test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B0E621-4ECE-4EE4-8EDC-96660EA9DD45}" type="datetimeFigureOut">
              <a:rPr lang="it-IT"/>
              <a:pPr>
                <a:defRPr/>
              </a:pPr>
              <a:t>27/09/2012</a:t>
            </a:fld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E843E9-4734-49E3-88A8-CF80DA5D870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144403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3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it-IT"/>
              <a:t>Le denominazioni geografiche</a:t>
            </a:r>
          </a:p>
        </p:txBody>
      </p:sp>
      <p:sp>
        <p:nvSpPr>
          <p:cNvPr id="144404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C95B31-6ACF-4150-9166-25386231EAD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C7AA5D-625F-4DF7-9292-75A6968E1E84}" type="datetimeFigureOut">
              <a:rPr lang="it-IT"/>
              <a:pPr>
                <a:defRPr/>
              </a:pPr>
              <a:t>27/09/2012</a:t>
            </a:fld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C0C2A4-BE27-41D7-87A1-C4BEE81BA11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39926A-543C-465A-82AA-0B3031BCB8AA}" type="datetimeFigureOut">
              <a:rPr lang="it-IT"/>
              <a:pPr>
                <a:defRPr/>
              </a:pPr>
              <a:t>27/09/2012</a:t>
            </a:fld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1864B4-2A54-4463-90D7-F752CACD70E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9FAD69-C002-420A-B6C4-2CC2AFABD9CB}" type="datetimeFigureOut">
              <a:rPr lang="it-IT"/>
              <a:pPr>
                <a:defRPr/>
              </a:pPr>
              <a:t>27/09/2012</a:t>
            </a:fld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E8CDC2-3DCD-45B3-8596-F4F81A8F57F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618F71-B61F-405E-B0A8-31FC6719845D}" type="datetimeFigureOut">
              <a:rPr lang="it-IT"/>
              <a:pPr>
                <a:defRPr/>
              </a:pPr>
              <a:t>27/09/2012</a:t>
            </a:fld>
            <a:endParaRPr lang="it-I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319112-5CDE-49CA-BD8B-8F87F744A52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D07176-E205-44F1-A224-5486039E31AA}" type="datetimeFigureOut">
              <a:rPr lang="it-IT"/>
              <a:pPr>
                <a:defRPr/>
              </a:pPr>
              <a:t>27/09/2012</a:t>
            </a:fld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6D835E-1A69-4C89-84D2-9F6328839F8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B649B1-F756-4DA2-83A6-8B2DDDA53319}" type="datetimeFigureOut">
              <a:rPr lang="it-IT"/>
              <a:pPr>
                <a:defRPr/>
              </a:pPr>
              <a:t>27/09/2012</a:t>
            </a:fld>
            <a:endParaRPr lang="it-I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D1F5FE-5EBD-4173-B28F-2CF5361C20E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BCAB3D-4B57-4497-8AB9-331FFEEE6DE9}" type="datetimeFigureOut">
              <a:rPr lang="it-IT"/>
              <a:pPr>
                <a:defRPr/>
              </a:pPr>
              <a:t>27/09/2012</a:t>
            </a:fld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C37034-48BB-4BA7-B48C-4F9AFBEECE2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AA6339-7DDD-4EF6-AD15-6091D098E0BE}" type="datetimeFigureOut">
              <a:rPr lang="it-IT"/>
              <a:pPr>
                <a:defRPr/>
              </a:pPr>
              <a:t>27/09/2012</a:t>
            </a:fld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FA5812-C50A-4B42-9A36-120744C8713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1904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+mn-lt"/>
                <a:cs typeface="+mn-cs"/>
              </a:defRPr>
            </a:lvl1pPr>
          </a:lstStyle>
          <a:p>
            <a:pPr>
              <a:defRPr/>
            </a:pPr>
            <a:fld id="{DB2A1EE1-176B-4E8C-AEA0-601EDA2DF0B4}" type="datetimeFigureOut">
              <a:rPr lang="it-IT"/>
              <a:pPr>
                <a:defRPr/>
              </a:pPr>
              <a:t>27/09/2012</a:t>
            </a:fld>
            <a:endParaRPr lang="it-IT"/>
          </a:p>
        </p:txBody>
      </p:sp>
      <p:sp>
        <p:nvSpPr>
          <p:cNvPr id="1904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904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+mn-lt"/>
                <a:cs typeface="+mn-cs"/>
              </a:defRPr>
            </a:lvl1pPr>
          </a:lstStyle>
          <a:p>
            <a:pPr>
              <a:defRPr/>
            </a:pPr>
            <a:fld id="{EED7EEF6-127D-4A09-931C-393348CF823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1447800"/>
            <a:ext cx="8077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240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48" r:id="rId2"/>
    <p:sldLayoutId id="2147483747" r:id="rId3"/>
    <p:sldLayoutId id="2147483746" r:id="rId4"/>
    <p:sldLayoutId id="2147483745" r:id="rId5"/>
    <p:sldLayoutId id="2147483744" r:id="rId6"/>
    <p:sldLayoutId id="2147483743" r:id="rId7"/>
    <p:sldLayoutId id="2147483742" r:id="rId8"/>
    <p:sldLayoutId id="2147483741" r:id="rId9"/>
    <p:sldLayoutId id="2147483740" r:id="rId10"/>
    <p:sldLayoutId id="2147483739" r:id="rId11"/>
    <p:sldLayoutId id="2147483738" r:id="rId12"/>
    <p:sldLayoutId id="2147483737" r:id="rId13"/>
    <p:sldLayoutId id="2147483736" r:id="rId14"/>
    <p:sldLayoutId id="2147483735" r:id="rId15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p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p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11188" y="0"/>
            <a:ext cx="56991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Le denominazioni geografiche</a:t>
            </a:r>
          </a:p>
        </p:txBody>
      </p:sp>
      <p:sp>
        <p:nvSpPr>
          <p:cNvPr id="1741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31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2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3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  <a:cs typeface="+mn-cs"/>
              </a:defRPr>
            </a:lvl1pPr>
          </a:lstStyle>
          <a:p>
            <a:pPr>
              <a:defRPr/>
            </a:pPr>
            <a:fld id="{52BACB10-7EC9-4E4D-A940-D1B4C3F8157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300">
          <a:solidFill>
            <a:schemeClr val="bg1"/>
          </a:solidFill>
          <a:latin typeface="Arial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300">
          <a:solidFill>
            <a:schemeClr val="bg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300">
          <a:solidFill>
            <a:schemeClr val="bg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300">
          <a:solidFill>
            <a:schemeClr val="bg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300">
          <a:solidFill>
            <a:schemeClr val="bg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300">
          <a:solidFill>
            <a:schemeClr val="bg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300">
          <a:solidFill>
            <a:schemeClr val="bg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300">
          <a:solidFill>
            <a:schemeClr val="bg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300">
          <a:solidFill>
            <a:schemeClr val="bg1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ChangeArrowheads="1"/>
          </p:cNvSpPr>
          <p:nvPr/>
        </p:nvSpPr>
        <p:spPr bwMode="auto">
          <a:xfrm>
            <a:off x="685800" y="2209800"/>
            <a:ext cx="8382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endParaRPr lang="en-GB" sz="3000">
              <a:solidFill>
                <a:schemeClr val="tx2"/>
              </a:solidFill>
              <a:latin typeface="Tahoma" pitchFamily="34" charset="0"/>
            </a:endParaRPr>
          </a:p>
        </p:txBody>
      </p:sp>
      <p:sp>
        <p:nvSpPr>
          <p:cNvPr id="193539" name="Rectangle 3"/>
          <p:cNvSpPr>
            <a:spLocks noChangeArrowheads="1"/>
          </p:cNvSpPr>
          <p:nvPr/>
        </p:nvSpPr>
        <p:spPr bwMode="auto">
          <a:xfrm>
            <a:off x="395288" y="620713"/>
            <a:ext cx="8283575" cy="67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anchor="b"/>
          <a:lstStyle/>
          <a:p>
            <a:pPr algn="ctr">
              <a:defRPr/>
            </a:pPr>
            <a:r>
              <a:rPr lang="it-IT" sz="2800" b="1" dirty="0">
                <a:solidFill>
                  <a:srgbClr val="3399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Convegno ISTAT «Agricoltura di qualità: i numeri di un settore in evoluzione»</a:t>
            </a:r>
            <a:endParaRPr lang="en-GB" sz="2800" b="1" dirty="0">
              <a:solidFill>
                <a:srgbClr val="3399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  <p:sp>
        <p:nvSpPr>
          <p:cNvPr id="21507" name="Rectangle 4"/>
          <p:cNvSpPr>
            <a:spLocks noChangeArrowheads="1"/>
          </p:cNvSpPr>
          <p:nvPr/>
        </p:nvSpPr>
        <p:spPr bwMode="auto">
          <a:xfrm>
            <a:off x="592138" y="2060575"/>
            <a:ext cx="8208962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GB" sz="2200">
                <a:solidFill>
                  <a:srgbClr val="990000"/>
                </a:solidFill>
                <a:latin typeface="Comic Sans MS" pitchFamily="66" charset="0"/>
                <a:cs typeface="Times New Roman" pitchFamily="18" charset="0"/>
              </a:rPr>
              <a:t>Filippo Arfini, Giovanni Belletti, Andrea Marescotti</a:t>
            </a:r>
          </a:p>
        </p:txBody>
      </p:sp>
      <p:sp>
        <p:nvSpPr>
          <p:cNvPr id="193541" name="Rectangle 5"/>
          <p:cNvSpPr>
            <a:spLocks noChangeArrowheads="1"/>
          </p:cNvSpPr>
          <p:nvPr/>
        </p:nvSpPr>
        <p:spPr bwMode="auto">
          <a:xfrm>
            <a:off x="685800" y="2565400"/>
            <a:ext cx="8134350" cy="2232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lIns="54000" rIns="54000" anchor="ctr"/>
          <a:lstStyle/>
          <a:p>
            <a:pPr algn="ctr">
              <a:defRPr/>
            </a:pPr>
            <a:r>
              <a:rPr lang="it-IT" sz="3400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Times New Roman" pitchFamily="18" charset="0"/>
              </a:rPr>
              <a:t>La valutazione degli effetti della protezione delle indicazioni </a:t>
            </a:r>
            <a:r>
              <a:rPr lang="it-IT" sz="3400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Times New Roman" pitchFamily="18" charset="0"/>
              </a:rPr>
              <a:t>geografiche</a:t>
            </a:r>
            <a:endParaRPr lang="it-IT" sz="3400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  <a:cs typeface="Times New Roman" pitchFamily="18" charset="0"/>
            </a:endParaRPr>
          </a:p>
        </p:txBody>
      </p:sp>
      <p:pic>
        <p:nvPicPr>
          <p:cNvPr id="21509" name="Picture 13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/>
          <a:srcRect/>
          <a:stretch>
            <a:fillRect/>
          </a:stretch>
        </p:blipFill>
        <p:spPr>
          <a:xfrm>
            <a:off x="3292475" y="4724400"/>
            <a:ext cx="2808288" cy="1022350"/>
          </a:xfrm>
        </p:spPr>
      </p:pic>
      <p:sp>
        <p:nvSpPr>
          <p:cNvPr id="21510" name="Rectangle 4"/>
          <p:cNvSpPr>
            <a:spLocks noChangeArrowheads="1"/>
          </p:cNvSpPr>
          <p:nvPr/>
        </p:nvSpPr>
        <p:spPr bwMode="auto">
          <a:xfrm>
            <a:off x="611188" y="6310313"/>
            <a:ext cx="8208962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GB" sz="2200">
                <a:solidFill>
                  <a:srgbClr val="339966"/>
                </a:solidFill>
                <a:latin typeface="Comic Sans MS" pitchFamily="66" charset="0"/>
                <a:cs typeface="Times New Roman" pitchFamily="18" charset="0"/>
              </a:rPr>
              <a:t>Roma, 18 settembre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ext Box 5"/>
          <p:cNvSpPr txBox="1">
            <a:spLocks noChangeArrowheads="1"/>
          </p:cNvSpPr>
          <p:nvPr/>
        </p:nvSpPr>
        <p:spPr bwMode="auto">
          <a:xfrm>
            <a:off x="430213" y="260350"/>
            <a:ext cx="8318500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3200" b="1">
                <a:solidFill>
                  <a:srgbClr val="660033"/>
                </a:solidFill>
                <a:latin typeface="Comic Sans MS" pitchFamily="66" charset="0"/>
              </a:rPr>
              <a:t>Valutare il successo delle DOP-IGP</a:t>
            </a:r>
            <a:endParaRPr lang="it-IT" sz="3200" b="1">
              <a:solidFill>
                <a:srgbClr val="008000"/>
              </a:solidFill>
              <a:latin typeface="Comic Sans MS" pitchFamily="66" charset="0"/>
            </a:endParaRPr>
          </a:p>
        </p:txBody>
      </p:sp>
      <p:sp>
        <p:nvSpPr>
          <p:cNvPr id="39938" name="Line 3"/>
          <p:cNvSpPr>
            <a:spLocks noChangeShapeType="1"/>
          </p:cNvSpPr>
          <p:nvPr/>
        </p:nvSpPr>
        <p:spPr bwMode="auto">
          <a:xfrm>
            <a:off x="0" y="836613"/>
            <a:ext cx="9144000" cy="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</p:spPr>
        <p:txBody>
          <a:bodyPr wrap="none"/>
          <a:lstStyle/>
          <a:p>
            <a:endParaRPr lang="it-IT"/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539750" y="1557338"/>
            <a:ext cx="8208963" cy="163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it-IT" sz="2000">
                <a:solidFill>
                  <a:srgbClr val="000099"/>
                </a:solidFill>
                <a:latin typeface="Comic Sans MS" pitchFamily="66" charset="0"/>
                <a:cs typeface="Times New Roman" pitchFamily="18" charset="0"/>
              </a:rPr>
              <a:t>Nonostante siano sempre più disponibili informazioni e dati (soprattutto in alcuni paesi, come l’Italia e la Francia), fino ad oggi in Europa è stato fatto poco o nulla per valutare l’effettivo impatto della protezione comunitaria sulle imprese, e ancora meno su aspetti economici più «sistemici», o su aspetti sociali e ambientali.</a:t>
            </a:r>
          </a:p>
        </p:txBody>
      </p:sp>
      <p:sp>
        <p:nvSpPr>
          <p:cNvPr id="14" name="Text Box 6"/>
          <p:cNvSpPr txBox="1">
            <a:spLocks noChangeArrowheads="1"/>
          </p:cNvSpPr>
          <p:nvPr/>
        </p:nvSpPr>
        <p:spPr bwMode="auto">
          <a:xfrm>
            <a:off x="468313" y="981075"/>
            <a:ext cx="8353425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479425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fr-FR" sz="24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+mn-cs"/>
                <a:sym typeface="Wingdings" pitchFamily="2" charset="2"/>
              </a:rPr>
              <a:t>Cosa</a:t>
            </a:r>
            <a:r>
              <a:rPr lang="fr-FR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+mn-cs"/>
                <a:sym typeface="Wingdings" pitchFamily="2" charset="2"/>
              </a:rPr>
              <a:t> </a:t>
            </a:r>
            <a:r>
              <a:rPr lang="fr-FR" sz="24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+mn-cs"/>
                <a:sym typeface="Wingdings" pitchFamily="2" charset="2"/>
              </a:rPr>
              <a:t>sappiamo</a:t>
            </a:r>
            <a:r>
              <a:rPr lang="fr-FR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+mn-cs"/>
                <a:sym typeface="Wingdings" pitchFamily="2" charset="2"/>
              </a:rPr>
              <a:t> </a:t>
            </a:r>
            <a:r>
              <a:rPr lang="fr-FR" sz="24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+mn-cs"/>
                <a:sym typeface="Wingdings" pitchFamily="2" charset="2"/>
              </a:rPr>
              <a:t>degli</a:t>
            </a:r>
            <a:r>
              <a:rPr lang="fr-FR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+mn-cs"/>
                <a:sym typeface="Wingdings" pitchFamily="2" charset="2"/>
              </a:rPr>
              <a:t> </a:t>
            </a:r>
            <a:r>
              <a:rPr lang="fr-FR" sz="24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+mn-cs"/>
                <a:sym typeface="Wingdings" pitchFamily="2" charset="2"/>
              </a:rPr>
              <a:t>effetti</a:t>
            </a:r>
            <a:r>
              <a:rPr lang="fr-FR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+mn-cs"/>
                <a:sym typeface="Wingdings" pitchFamily="2" charset="2"/>
              </a:rPr>
              <a:t> </a:t>
            </a:r>
            <a:r>
              <a:rPr lang="fr-FR" sz="24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+mn-cs"/>
                <a:sym typeface="Wingdings" pitchFamily="2" charset="2"/>
              </a:rPr>
              <a:t>della</a:t>
            </a:r>
            <a:r>
              <a:rPr lang="fr-FR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+mn-cs"/>
                <a:sym typeface="Wingdings" pitchFamily="2" charset="2"/>
              </a:rPr>
              <a:t> </a:t>
            </a:r>
            <a:r>
              <a:rPr lang="fr-FR" sz="24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+mn-cs"/>
                <a:sym typeface="Wingdings" pitchFamily="2" charset="2"/>
              </a:rPr>
              <a:t>protezione</a:t>
            </a:r>
            <a:r>
              <a:rPr lang="fr-FR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+mn-cs"/>
                <a:sym typeface="Wingdings" pitchFamily="2" charset="2"/>
              </a:rPr>
              <a:t>?</a:t>
            </a:r>
            <a:endParaRPr lang="fr-FR" sz="2400" b="1" dirty="0" smtClean="0">
              <a:solidFill>
                <a:srgbClr val="0070C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  <a:cs typeface="+mn-cs"/>
            </a:endParaRPr>
          </a:p>
        </p:txBody>
      </p:sp>
      <p:sp>
        <p:nvSpPr>
          <p:cNvPr id="39941" name="Rettangolo 1"/>
          <p:cNvSpPr>
            <a:spLocks noChangeArrowheads="1"/>
          </p:cNvSpPr>
          <p:nvPr/>
        </p:nvSpPr>
        <p:spPr bwMode="auto">
          <a:xfrm>
            <a:off x="560388" y="3357563"/>
            <a:ext cx="8261350" cy="163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000">
                <a:solidFill>
                  <a:srgbClr val="000099"/>
                </a:solidFill>
                <a:latin typeface="Comic Sans MS" pitchFamily="66" charset="0"/>
                <a:cs typeface="Times New Roman" pitchFamily="18" charset="0"/>
              </a:rPr>
              <a:t>La letteratura scientifica disponibile è spesso relativa all’esame di un numero limitato di casi, e soprattutto prende in esame pochi aspetti, spesso solo gli effetti «prezzo e quantità», mentre gli aspetti da considerare per valutare il «successo» derivante dall’ottenimento della protezione comunitaria sono numerosissimi.</a:t>
            </a:r>
          </a:p>
        </p:txBody>
      </p:sp>
      <p:sp>
        <p:nvSpPr>
          <p:cNvPr id="39942" name="Rettangolo 1"/>
          <p:cNvSpPr>
            <a:spLocks noChangeArrowheads="1"/>
          </p:cNvSpPr>
          <p:nvPr/>
        </p:nvSpPr>
        <p:spPr bwMode="auto">
          <a:xfrm>
            <a:off x="539750" y="5300663"/>
            <a:ext cx="82613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000">
                <a:solidFill>
                  <a:srgbClr val="000099"/>
                </a:solidFill>
                <a:latin typeface="Comic Sans MS" pitchFamily="66" charset="0"/>
                <a:cs typeface="Times New Roman" pitchFamily="18" charset="0"/>
              </a:rPr>
              <a:t>Inoltre i pochi studi disponibili mettono in luce luci ma anche molte ombre sugli effetti della protezione.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ext Box 5"/>
          <p:cNvSpPr txBox="1">
            <a:spLocks noChangeArrowheads="1"/>
          </p:cNvSpPr>
          <p:nvPr/>
        </p:nvSpPr>
        <p:spPr bwMode="auto">
          <a:xfrm>
            <a:off x="430213" y="260350"/>
            <a:ext cx="8318500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3200" b="1">
                <a:solidFill>
                  <a:srgbClr val="660033"/>
                </a:solidFill>
                <a:latin typeface="Comic Sans MS" pitchFamily="66" charset="0"/>
              </a:rPr>
              <a:t>Valutare il successo delle DOP-IGP</a:t>
            </a:r>
            <a:endParaRPr lang="it-IT" sz="3200" b="1">
              <a:solidFill>
                <a:srgbClr val="008000"/>
              </a:solidFill>
              <a:latin typeface="Comic Sans MS" pitchFamily="66" charset="0"/>
            </a:endParaRPr>
          </a:p>
        </p:txBody>
      </p:sp>
      <p:sp>
        <p:nvSpPr>
          <p:cNvPr id="41986" name="Line 3"/>
          <p:cNvSpPr>
            <a:spLocks noChangeShapeType="1"/>
          </p:cNvSpPr>
          <p:nvPr/>
        </p:nvSpPr>
        <p:spPr bwMode="auto">
          <a:xfrm>
            <a:off x="0" y="836613"/>
            <a:ext cx="9144000" cy="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</p:spPr>
        <p:txBody>
          <a:bodyPr wrap="none"/>
          <a:lstStyle/>
          <a:p>
            <a:endParaRPr lang="it-IT"/>
          </a:p>
        </p:txBody>
      </p:sp>
      <p:sp>
        <p:nvSpPr>
          <p:cNvPr id="14" name="Text Box 6"/>
          <p:cNvSpPr txBox="1">
            <a:spLocks noChangeArrowheads="1"/>
          </p:cNvSpPr>
          <p:nvPr/>
        </p:nvSpPr>
        <p:spPr bwMode="auto">
          <a:xfrm>
            <a:off x="468313" y="981075"/>
            <a:ext cx="8353425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479425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fr-FR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+mn-cs"/>
                <a:sym typeface="Wingdings" pitchFamily="2" charset="2"/>
              </a:rPr>
              <a:t>La </a:t>
            </a:r>
            <a:r>
              <a:rPr lang="fr-FR" sz="24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+mn-cs"/>
                <a:sym typeface="Wingdings" pitchFamily="2" charset="2"/>
              </a:rPr>
              <a:t>valutazione</a:t>
            </a:r>
            <a:r>
              <a:rPr lang="fr-FR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+mn-cs"/>
                <a:sym typeface="Wingdings" pitchFamily="2" charset="2"/>
              </a:rPr>
              <a:t> </a:t>
            </a:r>
            <a:r>
              <a:rPr lang="fr-FR" sz="24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+mn-cs"/>
                <a:sym typeface="Wingdings" pitchFamily="2" charset="2"/>
              </a:rPr>
              <a:t>dell’UE</a:t>
            </a:r>
            <a:r>
              <a:rPr lang="fr-FR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+mn-cs"/>
                <a:sym typeface="Wingdings" pitchFamily="2" charset="2"/>
              </a:rPr>
              <a:t> (2008)</a:t>
            </a:r>
            <a:endParaRPr lang="fr-FR" sz="2400" b="1" dirty="0" smtClean="0">
              <a:solidFill>
                <a:srgbClr val="0070C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  <a:cs typeface="+mn-cs"/>
            </a:endParaRPr>
          </a:p>
        </p:txBody>
      </p:sp>
      <p:sp>
        <p:nvSpPr>
          <p:cNvPr id="41988" name="Rettangolo 1"/>
          <p:cNvSpPr>
            <a:spLocks noChangeArrowheads="1"/>
          </p:cNvSpPr>
          <p:nvPr/>
        </p:nvSpPr>
        <p:spPr bwMode="auto">
          <a:xfrm>
            <a:off x="560388" y="4149725"/>
            <a:ext cx="8261350" cy="255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000099"/>
                </a:solidFill>
                <a:latin typeface="Comic Sans MS" pitchFamily="66" charset="0"/>
                <a:cs typeface="Times New Roman" pitchFamily="18" charset="0"/>
              </a:rPr>
              <a:t>Inoltre per la maggior parte dei </a:t>
            </a:r>
            <a:r>
              <a:rPr lang="en-GB" sz="2000">
                <a:solidFill>
                  <a:srgbClr val="C00000"/>
                </a:solidFill>
                <a:latin typeface="Comic Sans MS" pitchFamily="66" charset="0"/>
                <a:cs typeface="Times New Roman" pitchFamily="18" charset="0"/>
              </a:rPr>
              <a:t>commercianti e distributori </a:t>
            </a:r>
            <a:r>
              <a:rPr lang="en-GB" sz="2000">
                <a:solidFill>
                  <a:srgbClr val="000099"/>
                </a:solidFill>
                <a:latin typeface="Comic Sans MS" pitchFamily="66" charset="0"/>
                <a:cs typeface="Times New Roman" pitchFamily="18" charset="0"/>
              </a:rPr>
              <a:t>le produzioni DOP-IGP incidono molto poco sul business. In generale il beneficio più importante consiste nel miglioramento della </a:t>
            </a:r>
            <a:r>
              <a:rPr lang="en-GB" sz="2000">
                <a:solidFill>
                  <a:srgbClr val="009900"/>
                </a:solidFill>
                <a:latin typeface="Comic Sans MS" pitchFamily="66" charset="0"/>
                <a:cs typeface="Times New Roman" pitchFamily="18" charset="0"/>
              </a:rPr>
              <a:t>reputazione </a:t>
            </a:r>
            <a:r>
              <a:rPr lang="en-GB" sz="2000">
                <a:solidFill>
                  <a:srgbClr val="000099"/>
                </a:solidFill>
                <a:latin typeface="Comic Sans MS" pitchFamily="66" charset="0"/>
                <a:cs typeface="Times New Roman" pitchFamily="18" charset="0"/>
              </a:rPr>
              <a:t>che deriva dall’essere associati a produzioni di qualità.</a:t>
            </a:r>
          </a:p>
          <a:p>
            <a:endParaRPr lang="en-GB" sz="2000">
              <a:solidFill>
                <a:srgbClr val="000099"/>
              </a:solidFill>
              <a:latin typeface="Comic Sans MS" pitchFamily="66" charset="0"/>
              <a:cs typeface="Times New Roman" pitchFamily="18" charset="0"/>
            </a:endParaRPr>
          </a:p>
          <a:p>
            <a:r>
              <a:rPr lang="en-GB" sz="2000">
                <a:solidFill>
                  <a:srgbClr val="000099"/>
                </a:solidFill>
                <a:latin typeface="Comic Sans MS" pitchFamily="66" charset="0"/>
                <a:cs typeface="Times New Roman" pitchFamily="18" charset="0"/>
              </a:rPr>
              <a:t>Per quanto riguarda </a:t>
            </a:r>
            <a:r>
              <a:rPr lang="en-GB" sz="2000">
                <a:solidFill>
                  <a:srgbClr val="C00000"/>
                </a:solidFill>
                <a:latin typeface="Comic Sans MS" pitchFamily="66" charset="0"/>
                <a:cs typeface="Times New Roman" pitchFamily="18" charset="0"/>
              </a:rPr>
              <a:t>i consumatori</a:t>
            </a:r>
            <a:r>
              <a:rPr lang="en-GB" sz="2000">
                <a:solidFill>
                  <a:srgbClr val="000099"/>
                </a:solidFill>
                <a:latin typeface="Comic Sans MS" pitchFamily="66" charset="0"/>
                <a:cs typeface="Times New Roman" pitchFamily="18" charset="0"/>
              </a:rPr>
              <a:t>, il livello di riconoscimento dei nomi e simboli DOP-IGP è basso nell’EU27, e c’è una forte confusione sul loro reale significato.</a:t>
            </a:r>
          </a:p>
        </p:txBody>
      </p:sp>
      <p:pic>
        <p:nvPicPr>
          <p:cNvPr id="41989" name="Picture 3"/>
          <p:cNvPicPr>
            <a:picLocks noGrp="1" noChangeAspect="1" noChangeArrowheads="1"/>
          </p:cNvPicPr>
          <p:nvPr>
            <p:ph/>
          </p:nvPr>
        </p:nvPicPr>
        <p:blipFill>
          <a:blip r:embed="rId3"/>
          <a:srcRect/>
          <a:stretch>
            <a:fillRect/>
          </a:stretch>
        </p:blipFill>
        <p:spPr>
          <a:xfrm>
            <a:off x="4284663" y="1711325"/>
            <a:ext cx="4186237" cy="2232025"/>
          </a:xfrm>
          <a:ln cap="flat">
            <a:solidFill>
              <a:schemeClr val="tx1"/>
            </a:solidFill>
          </a:ln>
        </p:spPr>
      </p:pic>
      <p:sp>
        <p:nvSpPr>
          <p:cNvPr id="41990" name="Rettangolo 7"/>
          <p:cNvSpPr>
            <a:spLocks noChangeArrowheads="1"/>
          </p:cNvSpPr>
          <p:nvPr/>
        </p:nvSpPr>
        <p:spPr bwMode="auto">
          <a:xfrm>
            <a:off x="631825" y="1706563"/>
            <a:ext cx="3652838" cy="193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000099"/>
                </a:solidFill>
                <a:latin typeface="Comic Sans MS" pitchFamily="66" charset="0"/>
                <a:cs typeface="Times New Roman" pitchFamily="18" charset="0"/>
              </a:rPr>
              <a:t>“I </a:t>
            </a:r>
            <a:r>
              <a:rPr lang="en-GB" sz="2000">
                <a:solidFill>
                  <a:srgbClr val="C00000"/>
                </a:solidFill>
                <a:latin typeface="Comic Sans MS" pitchFamily="66" charset="0"/>
                <a:cs typeface="Times New Roman" pitchFamily="18" charset="0"/>
              </a:rPr>
              <a:t>produttori DOP-IGP </a:t>
            </a:r>
            <a:r>
              <a:rPr lang="en-GB" sz="2000">
                <a:solidFill>
                  <a:srgbClr val="000099"/>
                </a:solidFill>
                <a:latin typeface="Comic Sans MS" pitchFamily="66" charset="0"/>
                <a:cs typeface="Times New Roman" pitchFamily="18" charset="0"/>
              </a:rPr>
              <a:t>ritengono che lo schema apporti significativi benefici in termini di </a:t>
            </a:r>
            <a:r>
              <a:rPr lang="en-GB" sz="2000">
                <a:solidFill>
                  <a:srgbClr val="009900"/>
                </a:solidFill>
                <a:latin typeface="Comic Sans MS" pitchFamily="66" charset="0"/>
                <a:cs typeface="Times New Roman" pitchFamily="18" charset="0"/>
              </a:rPr>
              <a:t>reputazione</a:t>
            </a:r>
            <a:r>
              <a:rPr lang="en-GB" sz="2000">
                <a:solidFill>
                  <a:srgbClr val="000099"/>
                </a:solidFill>
                <a:latin typeface="Comic Sans MS" pitchFamily="66" charset="0"/>
                <a:cs typeface="Times New Roman" pitchFamily="18" charset="0"/>
              </a:rPr>
              <a:t>, ma che abbia un minor impatto sulla profittabilità”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ext Box 5"/>
          <p:cNvSpPr txBox="1">
            <a:spLocks noChangeArrowheads="1"/>
          </p:cNvSpPr>
          <p:nvPr/>
        </p:nvSpPr>
        <p:spPr bwMode="auto">
          <a:xfrm>
            <a:off x="430213" y="260350"/>
            <a:ext cx="8318500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3200" b="1">
                <a:solidFill>
                  <a:srgbClr val="660033"/>
                </a:solidFill>
                <a:latin typeface="Comic Sans MS" pitchFamily="66" charset="0"/>
              </a:rPr>
              <a:t>Valutare il successo delle DOP-IGP</a:t>
            </a:r>
            <a:endParaRPr lang="it-IT" sz="3200" b="1">
              <a:solidFill>
                <a:srgbClr val="008000"/>
              </a:solidFill>
              <a:latin typeface="Comic Sans MS" pitchFamily="66" charset="0"/>
            </a:endParaRPr>
          </a:p>
        </p:txBody>
      </p:sp>
      <p:sp>
        <p:nvSpPr>
          <p:cNvPr id="44034" name="Line 3"/>
          <p:cNvSpPr>
            <a:spLocks noChangeShapeType="1"/>
          </p:cNvSpPr>
          <p:nvPr/>
        </p:nvSpPr>
        <p:spPr bwMode="auto">
          <a:xfrm>
            <a:off x="0" y="836613"/>
            <a:ext cx="9144000" cy="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</p:spPr>
        <p:txBody>
          <a:bodyPr wrap="none"/>
          <a:lstStyle/>
          <a:p>
            <a:endParaRPr lang="it-IT"/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539750" y="1725613"/>
            <a:ext cx="8424863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it-IT" sz="2000">
                <a:solidFill>
                  <a:srgbClr val="000099"/>
                </a:solidFill>
                <a:latin typeface="Comic Sans MS" pitchFamily="66" charset="0"/>
                <a:cs typeface="Times New Roman" pitchFamily="18" charset="0"/>
              </a:rPr>
              <a:t>Il tema della valutazione è molto attuale, non solo nell’UE, ma anche in tutti i paesi extra-UE «amici delle indicazioni geografiche».  </a:t>
            </a:r>
          </a:p>
          <a:p>
            <a:endParaRPr lang="it-IT" sz="2000">
              <a:solidFill>
                <a:srgbClr val="000099"/>
              </a:solidFill>
              <a:latin typeface="Comic Sans MS" pitchFamily="66" charset="0"/>
              <a:cs typeface="Times New Roman" pitchFamily="18" charset="0"/>
            </a:endParaRPr>
          </a:p>
          <a:p>
            <a:r>
              <a:rPr lang="it-IT" sz="2000">
                <a:solidFill>
                  <a:srgbClr val="000099"/>
                </a:solidFill>
                <a:latin typeface="Comic Sans MS" pitchFamily="66" charset="0"/>
                <a:cs typeface="Times New Roman" pitchFamily="18" charset="0"/>
              </a:rPr>
              <a:t>Lo testimonia anche l’interesse della FAO, dell’UNIDO, dell’ITC, del WIPO, con la realizzazione di guide e progetti di formazione.</a:t>
            </a:r>
            <a:r>
              <a:rPr lang="it-IT" sz="2000"/>
              <a:t> </a:t>
            </a:r>
            <a:endParaRPr lang="it-IT" sz="2000">
              <a:solidFill>
                <a:srgbClr val="000099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4" name="Text Box 6"/>
          <p:cNvSpPr txBox="1">
            <a:spLocks noChangeArrowheads="1"/>
          </p:cNvSpPr>
          <p:nvPr/>
        </p:nvSpPr>
        <p:spPr bwMode="auto">
          <a:xfrm>
            <a:off x="468313" y="981075"/>
            <a:ext cx="8353425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479425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fr-FR" sz="24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+mn-cs"/>
                <a:sym typeface="Wingdings" pitchFamily="2" charset="2"/>
              </a:rPr>
              <a:t>Gli</a:t>
            </a:r>
            <a:r>
              <a:rPr lang="fr-FR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+mn-cs"/>
                <a:sym typeface="Wingdings" pitchFamily="2" charset="2"/>
              </a:rPr>
              <a:t> </a:t>
            </a:r>
            <a:r>
              <a:rPr lang="fr-FR" sz="24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+mn-cs"/>
                <a:sym typeface="Wingdings" pitchFamily="2" charset="2"/>
              </a:rPr>
              <a:t>effetti</a:t>
            </a:r>
            <a:r>
              <a:rPr lang="fr-FR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+mn-cs"/>
                <a:sym typeface="Wingdings" pitchFamily="2" charset="2"/>
              </a:rPr>
              <a:t> delle DOP-IGP</a:t>
            </a:r>
            <a:endParaRPr lang="fr-FR" sz="2400" b="1" dirty="0" smtClean="0">
              <a:solidFill>
                <a:srgbClr val="0070C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  <a:cs typeface="+mn-cs"/>
            </a:endParaRPr>
          </a:p>
        </p:txBody>
      </p:sp>
      <p:pic>
        <p:nvPicPr>
          <p:cNvPr id="44037" name="Picture 3" descr="MCj03115500000[1]"/>
          <p:cNvPicPr>
            <a:picLocks noGrp="1" noChangeAspect="1" noChangeArrowheads="1"/>
          </p:cNvPicPr>
          <p:nvPr>
            <p:ph/>
          </p:nvPr>
        </p:nvPicPr>
        <p:blipFill>
          <a:blip r:embed="rId3"/>
          <a:srcRect/>
          <a:stretch>
            <a:fillRect/>
          </a:stretch>
        </p:blipFill>
        <p:spPr>
          <a:xfrm>
            <a:off x="6443663" y="3860800"/>
            <a:ext cx="2238375" cy="1871663"/>
          </a:xfrm>
        </p:spPr>
      </p:pic>
      <p:sp>
        <p:nvSpPr>
          <p:cNvPr id="44038" name="Text Box 7"/>
          <p:cNvSpPr txBox="1">
            <a:spLocks noChangeArrowheads="1"/>
          </p:cNvSpPr>
          <p:nvPr/>
        </p:nvSpPr>
        <p:spPr bwMode="auto">
          <a:xfrm>
            <a:off x="684213" y="3860800"/>
            <a:ext cx="5473700" cy="1939925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>
                <a:solidFill>
                  <a:srgbClr val="000099"/>
                </a:solidFill>
                <a:latin typeface="Comic Sans MS" pitchFamily="66" charset="0"/>
                <a:cs typeface="Times New Roman" pitchFamily="18" charset="0"/>
                <a:sym typeface="Wingdings" pitchFamily="2" charset="2"/>
              </a:rPr>
              <a:t>Si tratta dunque di esplorare con maggior grado di dettaglio i possibili effetti economici, ma anche sociali e ambientali, che la protezione delle indicazioni geografiche può generare, sia a livello di singole imprese che di sistemi produttivi territoriali</a:t>
            </a:r>
            <a:endParaRPr lang="it-IT" sz="2000">
              <a:solidFill>
                <a:srgbClr val="000099"/>
              </a:solidFill>
              <a:latin typeface="Comic Sans MS" pitchFamily="66" charset="0"/>
              <a:cs typeface="Times New Roman" pitchFamily="18" charset="0"/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ext Box 5"/>
          <p:cNvSpPr txBox="1">
            <a:spLocks noChangeArrowheads="1"/>
          </p:cNvSpPr>
          <p:nvPr/>
        </p:nvSpPr>
        <p:spPr bwMode="auto">
          <a:xfrm>
            <a:off x="430213" y="260350"/>
            <a:ext cx="8318500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3200" b="1">
                <a:solidFill>
                  <a:srgbClr val="660033"/>
                </a:solidFill>
                <a:latin typeface="Comic Sans MS" pitchFamily="66" charset="0"/>
              </a:rPr>
              <a:t>Valutare il successo delle DOP-IGP</a:t>
            </a:r>
            <a:endParaRPr lang="it-IT" sz="3200" b="1">
              <a:solidFill>
                <a:srgbClr val="008000"/>
              </a:solidFill>
              <a:latin typeface="Comic Sans MS" pitchFamily="66" charset="0"/>
            </a:endParaRPr>
          </a:p>
        </p:txBody>
      </p:sp>
      <p:sp>
        <p:nvSpPr>
          <p:cNvPr id="46082" name="Line 3"/>
          <p:cNvSpPr>
            <a:spLocks noChangeShapeType="1"/>
          </p:cNvSpPr>
          <p:nvPr/>
        </p:nvSpPr>
        <p:spPr bwMode="auto">
          <a:xfrm>
            <a:off x="0" y="836613"/>
            <a:ext cx="9144000" cy="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</p:spPr>
        <p:txBody>
          <a:bodyPr wrap="none"/>
          <a:lstStyle/>
          <a:p>
            <a:endParaRPr lang="it-IT"/>
          </a:p>
        </p:txBody>
      </p:sp>
      <p:sp>
        <p:nvSpPr>
          <p:cNvPr id="14" name="Text Box 6"/>
          <p:cNvSpPr txBox="1">
            <a:spLocks noChangeArrowheads="1"/>
          </p:cNvSpPr>
          <p:nvPr/>
        </p:nvSpPr>
        <p:spPr bwMode="auto">
          <a:xfrm>
            <a:off x="468313" y="981075"/>
            <a:ext cx="8353425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479425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fr-FR" sz="24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+mn-cs"/>
                <a:sym typeface="Wingdings" pitchFamily="2" charset="2"/>
              </a:rPr>
              <a:t>Costi</a:t>
            </a:r>
            <a:r>
              <a:rPr lang="fr-FR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+mn-cs"/>
                <a:sym typeface="Wingdings" pitchFamily="2" charset="2"/>
              </a:rPr>
              <a:t> e </a:t>
            </a:r>
            <a:r>
              <a:rPr lang="fr-FR" sz="24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+mn-cs"/>
                <a:sym typeface="Wingdings" pitchFamily="2" charset="2"/>
              </a:rPr>
              <a:t>benefici</a:t>
            </a:r>
            <a:r>
              <a:rPr lang="fr-FR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+mn-cs"/>
                <a:sym typeface="Wingdings" pitchFamily="2" charset="2"/>
              </a:rPr>
              <a:t> per le </a:t>
            </a:r>
            <a:r>
              <a:rPr lang="fr-FR" sz="24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+mn-cs"/>
                <a:sym typeface="Wingdings" pitchFamily="2" charset="2"/>
              </a:rPr>
              <a:t>imprese</a:t>
            </a:r>
            <a:r>
              <a:rPr lang="fr-FR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+mn-cs"/>
                <a:sym typeface="Wingdings" pitchFamily="2" charset="2"/>
              </a:rPr>
              <a:t> </a:t>
            </a:r>
            <a:r>
              <a:rPr lang="fr-FR" sz="24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+mn-cs"/>
                <a:sym typeface="Wingdings" pitchFamily="2" charset="2"/>
              </a:rPr>
              <a:t>singole</a:t>
            </a:r>
            <a:endParaRPr lang="fr-FR" sz="2400" b="1" dirty="0" smtClean="0">
              <a:solidFill>
                <a:srgbClr val="0070C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  <a:cs typeface="+mn-cs"/>
            </a:endParaRPr>
          </a:p>
        </p:txBody>
      </p:sp>
      <p:graphicFrame>
        <p:nvGraphicFramePr>
          <p:cNvPr id="8" name="Tabella 7"/>
          <p:cNvGraphicFramePr>
            <a:graphicFrameLocks noGrp="1"/>
          </p:cNvGraphicFramePr>
          <p:nvPr/>
        </p:nvGraphicFramePr>
        <p:xfrm>
          <a:off x="595313" y="2060575"/>
          <a:ext cx="8008937" cy="34750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04371"/>
                <a:gridCol w="4004371"/>
              </a:tblGrid>
              <a:tr h="370840">
                <a:tc>
                  <a:txBody>
                    <a:bodyPr/>
                    <a:lstStyle/>
                    <a:p>
                      <a:r>
                        <a:rPr lang="it-IT" sz="2000" kern="1200" dirty="0" smtClean="0">
                          <a:solidFill>
                            <a:srgbClr val="000099"/>
                          </a:solidFill>
                          <a:latin typeface="Comic Sans MS" pitchFamily="66" charset="0"/>
                          <a:ea typeface="+mn-ea"/>
                          <a:cs typeface="Times New Roman" pitchFamily="18" charset="0"/>
                        </a:rPr>
                        <a:t>Costi</a:t>
                      </a:r>
                      <a:endParaRPr lang="it-IT" sz="2000" kern="1200" dirty="0">
                        <a:solidFill>
                          <a:srgbClr val="000099"/>
                        </a:solidFill>
                        <a:latin typeface="Comic Sans MS" pitchFamily="66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000" kern="1200" dirty="0" smtClean="0">
                          <a:solidFill>
                            <a:srgbClr val="000099"/>
                          </a:solidFill>
                          <a:latin typeface="Comic Sans MS" pitchFamily="66" charset="0"/>
                          <a:ea typeface="+mn-ea"/>
                          <a:cs typeface="Times New Roman" pitchFamily="18" charset="0"/>
                        </a:rPr>
                        <a:t>Benefici</a:t>
                      </a:r>
                      <a:endParaRPr lang="it-IT" sz="2000" kern="1200" dirty="0">
                        <a:solidFill>
                          <a:srgbClr val="000099"/>
                        </a:solidFill>
                        <a:latin typeface="Comic Sans MS" pitchFamily="66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2000" kern="1200" dirty="0" smtClean="0">
                          <a:solidFill>
                            <a:srgbClr val="000099"/>
                          </a:solidFill>
                          <a:latin typeface="Comic Sans MS" pitchFamily="66" charset="0"/>
                          <a:ea typeface="+mn-ea"/>
                          <a:cs typeface="Times New Roman" pitchFamily="18" charset="0"/>
                        </a:rPr>
                        <a:t>Preliminari</a:t>
                      </a:r>
                      <a:endParaRPr lang="it-IT" sz="2000" kern="1200" dirty="0">
                        <a:solidFill>
                          <a:srgbClr val="000099"/>
                        </a:solidFill>
                        <a:latin typeface="Comic Sans MS" pitchFamily="66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000" kern="1200" dirty="0" smtClean="0">
                          <a:solidFill>
                            <a:srgbClr val="000099"/>
                          </a:solidFill>
                          <a:latin typeface="Comic Sans MS" pitchFamily="66" charset="0"/>
                          <a:ea typeface="+mn-ea"/>
                          <a:cs typeface="Times New Roman" pitchFamily="18" charset="0"/>
                        </a:rPr>
                        <a:t>Price premium</a:t>
                      </a:r>
                      <a:endParaRPr lang="it-IT" sz="2000" kern="1200" dirty="0">
                        <a:solidFill>
                          <a:srgbClr val="000099"/>
                        </a:solidFill>
                        <a:latin typeface="Comic Sans MS" pitchFamily="66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2000" kern="1200" dirty="0" smtClean="0">
                          <a:solidFill>
                            <a:srgbClr val="000099"/>
                          </a:solidFill>
                          <a:latin typeface="Comic Sans MS" pitchFamily="66" charset="0"/>
                          <a:ea typeface="+mn-ea"/>
                          <a:cs typeface="Times New Roman" pitchFamily="18" charset="0"/>
                        </a:rPr>
                        <a:t>Diretti (controlli)</a:t>
                      </a:r>
                      <a:endParaRPr lang="it-IT" sz="2000" kern="1200" dirty="0">
                        <a:solidFill>
                          <a:srgbClr val="000099"/>
                        </a:solidFill>
                        <a:latin typeface="Comic Sans MS" pitchFamily="66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000" kern="1200" dirty="0" smtClean="0">
                          <a:solidFill>
                            <a:srgbClr val="000099"/>
                          </a:solidFill>
                          <a:latin typeface="Comic Sans MS" pitchFamily="66" charset="0"/>
                          <a:ea typeface="+mn-ea"/>
                          <a:cs typeface="Times New Roman" pitchFamily="18" charset="0"/>
                        </a:rPr>
                        <a:t>Aumento quantità</a:t>
                      </a:r>
                      <a:r>
                        <a:rPr lang="it-IT" sz="2000" kern="1200" baseline="0" dirty="0" smtClean="0">
                          <a:solidFill>
                            <a:srgbClr val="000099"/>
                          </a:solidFill>
                          <a:latin typeface="Comic Sans MS" pitchFamily="66" charset="0"/>
                          <a:ea typeface="+mn-ea"/>
                          <a:cs typeface="Times New Roman" pitchFamily="18" charset="0"/>
                        </a:rPr>
                        <a:t> vendute</a:t>
                      </a:r>
                      <a:endParaRPr lang="it-IT" sz="2000" kern="1200" dirty="0">
                        <a:solidFill>
                          <a:srgbClr val="000099"/>
                        </a:solidFill>
                        <a:latin typeface="Comic Sans MS" pitchFamily="66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2000" kern="1200" dirty="0" smtClean="0">
                          <a:solidFill>
                            <a:srgbClr val="000099"/>
                          </a:solidFill>
                          <a:latin typeface="Comic Sans MS" pitchFamily="66" charset="0"/>
                          <a:ea typeface="+mn-ea"/>
                          <a:cs typeface="Times New Roman" pitchFamily="18" charset="0"/>
                        </a:rPr>
                        <a:t>Indiretti (adeguamento strutture e organizzazione)</a:t>
                      </a:r>
                      <a:endParaRPr lang="it-IT" sz="2000" kern="1200" dirty="0">
                        <a:solidFill>
                          <a:srgbClr val="000099"/>
                        </a:solidFill>
                        <a:latin typeface="Comic Sans MS" pitchFamily="66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000" kern="1200" dirty="0" smtClean="0">
                          <a:solidFill>
                            <a:srgbClr val="000099"/>
                          </a:solidFill>
                          <a:latin typeface="Comic Sans MS" pitchFamily="66" charset="0"/>
                          <a:ea typeface="+mn-ea"/>
                          <a:cs typeface="Times New Roman" pitchFamily="18" charset="0"/>
                        </a:rPr>
                        <a:t>Stabilizzazione delle relazioni commerciali</a:t>
                      </a:r>
                      <a:endParaRPr lang="it-IT" sz="2000" kern="1200" dirty="0">
                        <a:solidFill>
                          <a:srgbClr val="000099"/>
                        </a:solidFill>
                        <a:latin typeface="Comic Sans MS" pitchFamily="66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2000" kern="1200" dirty="0" smtClean="0">
                          <a:solidFill>
                            <a:srgbClr val="000099"/>
                          </a:solidFill>
                          <a:latin typeface="Comic Sans MS" pitchFamily="66" charset="0"/>
                          <a:ea typeface="+mn-ea"/>
                          <a:cs typeface="Times New Roman" pitchFamily="18" charset="0"/>
                        </a:rPr>
                        <a:t>Non conformità </a:t>
                      </a:r>
                      <a:endParaRPr lang="it-IT" sz="2000" kern="1200" dirty="0">
                        <a:solidFill>
                          <a:srgbClr val="000099"/>
                        </a:solidFill>
                        <a:latin typeface="Comic Sans MS" pitchFamily="66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000" kern="1200" dirty="0" smtClean="0">
                          <a:solidFill>
                            <a:srgbClr val="000099"/>
                          </a:solidFill>
                          <a:latin typeface="Comic Sans MS" pitchFamily="66" charset="0"/>
                          <a:ea typeface="+mn-ea"/>
                          <a:cs typeface="Times New Roman" pitchFamily="18" charset="0"/>
                        </a:rPr>
                        <a:t>Apertura nuovi canali</a:t>
                      </a:r>
                      <a:endParaRPr lang="it-IT" sz="2000" kern="1200" dirty="0">
                        <a:solidFill>
                          <a:srgbClr val="000099"/>
                        </a:solidFill>
                        <a:latin typeface="Comic Sans MS" pitchFamily="66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2000" kern="1200" dirty="0" smtClean="0">
                          <a:solidFill>
                            <a:srgbClr val="000099"/>
                          </a:solidFill>
                          <a:latin typeface="Comic Sans MS" pitchFamily="66" charset="0"/>
                          <a:ea typeface="+mn-ea"/>
                          <a:cs typeface="Times New Roman" pitchFamily="18" charset="0"/>
                        </a:rPr>
                        <a:t>Altri costi</a:t>
                      </a:r>
                      <a:endParaRPr lang="it-IT" sz="2000" kern="1200" dirty="0">
                        <a:solidFill>
                          <a:srgbClr val="000099"/>
                        </a:solidFill>
                        <a:latin typeface="Comic Sans MS" pitchFamily="66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000" kern="1200" dirty="0" smtClean="0">
                          <a:solidFill>
                            <a:srgbClr val="000099"/>
                          </a:solidFill>
                          <a:latin typeface="Comic Sans MS" pitchFamily="66" charset="0"/>
                          <a:ea typeface="+mn-ea"/>
                          <a:cs typeface="Times New Roman" pitchFamily="18" charset="0"/>
                        </a:rPr>
                        <a:t>Prodotti derivati</a:t>
                      </a:r>
                      <a:endParaRPr lang="it-IT" sz="2000" kern="1200" dirty="0">
                        <a:solidFill>
                          <a:srgbClr val="000099"/>
                        </a:solidFill>
                        <a:latin typeface="Comic Sans MS" pitchFamily="66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it-IT" sz="2000" kern="1200" dirty="0">
                        <a:solidFill>
                          <a:srgbClr val="000099"/>
                        </a:solidFill>
                        <a:latin typeface="Comic Sans MS" pitchFamily="66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000" kern="1200" dirty="0" smtClean="0">
                          <a:solidFill>
                            <a:srgbClr val="000099"/>
                          </a:solidFill>
                          <a:latin typeface="Comic Sans MS" pitchFamily="66" charset="0"/>
                          <a:ea typeface="+mn-ea"/>
                          <a:cs typeface="Times New Roman" pitchFamily="18" charset="0"/>
                        </a:rPr>
                        <a:t>Adozione sistemi di qualità</a:t>
                      </a:r>
                      <a:endParaRPr lang="it-IT" sz="2000" kern="1200" dirty="0">
                        <a:solidFill>
                          <a:srgbClr val="000099"/>
                        </a:solidFill>
                        <a:latin typeface="Comic Sans MS" pitchFamily="66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it-IT" sz="2000" kern="1200" dirty="0">
                        <a:solidFill>
                          <a:srgbClr val="000099"/>
                        </a:solidFill>
                        <a:latin typeface="Comic Sans MS" pitchFamily="66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000" kern="1200" dirty="0" smtClean="0">
                          <a:solidFill>
                            <a:srgbClr val="000099"/>
                          </a:solidFill>
                          <a:latin typeface="Comic Sans MS" pitchFamily="66" charset="0"/>
                          <a:ea typeface="+mn-ea"/>
                          <a:cs typeface="Times New Roman" pitchFamily="18" charset="0"/>
                        </a:rPr>
                        <a:t>Effetto reputazione (medaglia)</a:t>
                      </a:r>
                      <a:endParaRPr lang="it-IT" sz="2000" kern="1200" dirty="0">
                        <a:solidFill>
                          <a:srgbClr val="000099"/>
                        </a:solidFill>
                        <a:latin typeface="Comic Sans MS" pitchFamily="66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5"/>
          <p:cNvSpPr txBox="1">
            <a:spLocks noChangeArrowheads="1"/>
          </p:cNvSpPr>
          <p:nvPr/>
        </p:nvSpPr>
        <p:spPr bwMode="auto">
          <a:xfrm>
            <a:off x="539750" y="1649413"/>
            <a:ext cx="8208963" cy="2478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>
            <a:lvl1pPr marL="352425" indent="-352425" eaLnBrk="0" hangingPunct="0">
              <a:defRPr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9pPr>
          </a:lstStyle>
          <a:p>
            <a:pPr marL="0" indent="0" eaLnBrk="1" hangingPunct="1">
              <a:spcBef>
                <a:spcPct val="50000"/>
              </a:spcBef>
              <a:defRPr/>
            </a:pPr>
            <a:r>
              <a:rPr lang="en-GB" sz="2000" b="1" dirty="0" err="1" smtClean="0">
                <a:solidFill>
                  <a:srgbClr val="990000"/>
                </a:solidFill>
                <a:latin typeface="Comic Sans MS" pitchFamily="66" charset="0"/>
                <a:cs typeface="Times New Roman" pitchFamily="18" charset="0"/>
              </a:rPr>
              <a:t>Effetti</a:t>
            </a:r>
            <a:r>
              <a:rPr lang="en-GB" sz="2000" b="1" dirty="0" smtClean="0">
                <a:solidFill>
                  <a:srgbClr val="990000"/>
                </a:solidFill>
                <a:latin typeface="Comic Sans MS" pitchFamily="66" charset="0"/>
                <a:cs typeface="Times New Roman" pitchFamily="18" charset="0"/>
              </a:rPr>
              <a:t> di </a:t>
            </a:r>
            <a:r>
              <a:rPr lang="en-GB" sz="2000" b="1" dirty="0" err="1" smtClean="0">
                <a:solidFill>
                  <a:srgbClr val="990000"/>
                </a:solidFill>
                <a:latin typeface="Comic Sans MS" pitchFamily="66" charset="0"/>
                <a:cs typeface="Times New Roman" pitchFamily="18" charset="0"/>
              </a:rPr>
              <a:t>esclusione</a:t>
            </a:r>
            <a:r>
              <a:rPr lang="en-GB" sz="2000" dirty="0" smtClean="0">
                <a:solidFill>
                  <a:srgbClr val="000099"/>
                </a:solidFill>
                <a:latin typeface="Comic Sans MS" pitchFamily="66" charset="0"/>
                <a:cs typeface="Times New Roman" pitchFamily="18" charset="0"/>
              </a:rPr>
              <a:t>:</a:t>
            </a:r>
          </a:p>
          <a:p>
            <a:pPr marL="342900" indent="-342900" eaLnBrk="1" hangingPunct="1">
              <a:lnSpc>
                <a:spcPts val="1900"/>
              </a:lnSpc>
              <a:spcBef>
                <a:spcPct val="50000"/>
              </a:spcBef>
              <a:buFont typeface="Wingdings" pitchFamily="2" charset="2"/>
              <a:buChar char="q"/>
              <a:defRPr/>
            </a:pPr>
            <a:r>
              <a:rPr lang="en-GB" sz="2000" dirty="0" err="1" smtClean="0">
                <a:solidFill>
                  <a:srgbClr val="000099"/>
                </a:solidFill>
                <a:latin typeface="Comic Sans MS" pitchFamily="66" charset="0"/>
                <a:cs typeface="Times New Roman" pitchFamily="18" charset="0"/>
              </a:rPr>
              <a:t>imprese</a:t>
            </a:r>
            <a:r>
              <a:rPr lang="en-GB" sz="2000" dirty="0" smtClean="0">
                <a:solidFill>
                  <a:srgbClr val="000099"/>
                </a:solidFill>
                <a:latin typeface="Comic Sans MS" pitchFamily="66" charset="0"/>
                <a:cs typeface="Times New Roman" pitchFamily="18" charset="0"/>
              </a:rPr>
              <a:t> al di </a:t>
            </a:r>
            <a:r>
              <a:rPr lang="en-GB" sz="2000" dirty="0" err="1" smtClean="0">
                <a:solidFill>
                  <a:srgbClr val="000099"/>
                </a:solidFill>
                <a:latin typeface="Comic Sans MS" pitchFamily="66" charset="0"/>
                <a:cs typeface="Times New Roman" pitchFamily="18" charset="0"/>
              </a:rPr>
              <a:t>fuori</a:t>
            </a:r>
            <a:r>
              <a:rPr lang="en-GB" sz="2000" dirty="0" smtClean="0">
                <a:solidFill>
                  <a:srgbClr val="000099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GB" sz="2000" dirty="0" err="1" smtClean="0">
                <a:solidFill>
                  <a:srgbClr val="000099"/>
                </a:solidFill>
                <a:latin typeface="Comic Sans MS" pitchFamily="66" charset="0"/>
                <a:cs typeface="Times New Roman" pitchFamily="18" charset="0"/>
              </a:rPr>
              <a:t>dell’area</a:t>
            </a:r>
            <a:r>
              <a:rPr lang="en-GB" sz="2000" dirty="0" smtClean="0">
                <a:solidFill>
                  <a:srgbClr val="000099"/>
                </a:solidFill>
                <a:latin typeface="Comic Sans MS" pitchFamily="66" charset="0"/>
                <a:cs typeface="Times New Roman" pitchFamily="18" charset="0"/>
              </a:rPr>
              <a:t> di </a:t>
            </a:r>
            <a:r>
              <a:rPr lang="en-GB" sz="2000" dirty="0" err="1" smtClean="0">
                <a:solidFill>
                  <a:srgbClr val="000099"/>
                </a:solidFill>
                <a:latin typeface="Comic Sans MS" pitchFamily="66" charset="0"/>
                <a:cs typeface="Times New Roman" pitchFamily="18" charset="0"/>
              </a:rPr>
              <a:t>produzione</a:t>
            </a:r>
            <a:endParaRPr lang="en-GB" sz="2000" dirty="0" smtClean="0">
              <a:solidFill>
                <a:srgbClr val="000099"/>
              </a:solidFill>
              <a:latin typeface="Comic Sans MS" pitchFamily="66" charset="0"/>
              <a:cs typeface="Times New Roman" pitchFamily="18" charset="0"/>
            </a:endParaRPr>
          </a:p>
          <a:p>
            <a:pPr marL="342900" indent="-342900" eaLnBrk="1" hangingPunct="1">
              <a:lnSpc>
                <a:spcPts val="1900"/>
              </a:lnSpc>
              <a:spcBef>
                <a:spcPct val="50000"/>
              </a:spcBef>
              <a:buFont typeface="Wingdings" pitchFamily="2" charset="2"/>
              <a:buChar char="q"/>
              <a:defRPr/>
            </a:pPr>
            <a:r>
              <a:rPr lang="en-GB" sz="2000" dirty="0" err="1" smtClean="0">
                <a:solidFill>
                  <a:srgbClr val="000099"/>
                </a:solidFill>
                <a:latin typeface="Comic Sans MS" pitchFamily="66" charset="0"/>
                <a:cs typeface="Times New Roman" pitchFamily="18" charset="0"/>
              </a:rPr>
              <a:t>imprese</a:t>
            </a:r>
            <a:r>
              <a:rPr lang="en-GB" sz="2000" dirty="0" smtClean="0">
                <a:solidFill>
                  <a:srgbClr val="000099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GB" sz="2000" dirty="0" err="1" smtClean="0">
                <a:solidFill>
                  <a:srgbClr val="000099"/>
                </a:solidFill>
                <a:latin typeface="Comic Sans MS" pitchFamily="66" charset="0"/>
                <a:cs typeface="Times New Roman" pitchFamily="18" charset="0"/>
              </a:rPr>
              <a:t>che</a:t>
            </a:r>
            <a:r>
              <a:rPr lang="en-GB" sz="2000" dirty="0" smtClean="0">
                <a:solidFill>
                  <a:srgbClr val="000099"/>
                </a:solidFill>
                <a:latin typeface="Comic Sans MS" pitchFamily="66" charset="0"/>
                <a:cs typeface="Times New Roman" pitchFamily="18" charset="0"/>
              </a:rPr>
              <a:t> non </a:t>
            </a:r>
            <a:r>
              <a:rPr lang="en-GB" sz="2000" dirty="0" err="1" smtClean="0">
                <a:solidFill>
                  <a:srgbClr val="000099"/>
                </a:solidFill>
                <a:latin typeface="Comic Sans MS" pitchFamily="66" charset="0"/>
                <a:cs typeface="Times New Roman" pitchFamily="18" charset="0"/>
              </a:rPr>
              <a:t>usano</a:t>
            </a:r>
            <a:r>
              <a:rPr lang="en-GB" sz="2000" dirty="0" smtClean="0">
                <a:solidFill>
                  <a:srgbClr val="000099"/>
                </a:solidFill>
                <a:latin typeface="Comic Sans MS" pitchFamily="66" charset="0"/>
                <a:cs typeface="Times New Roman" pitchFamily="18" charset="0"/>
              </a:rPr>
              <a:t> o non </a:t>
            </a:r>
            <a:r>
              <a:rPr lang="en-GB" sz="2000" dirty="0" err="1" smtClean="0">
                <a:solidFill>
                  <a:srgbClr val="000099"/>
                </a:solidFill>
                <a:latin typeface="Comic Sans MS" pitchFamily="66" charset="0"/>
                <a:cs typeface="Times New Roman" pitchFamily="18" charset="0"/>
              </a:rPr>
              <a:t>possono</a:t>
            </a:r>
            <a:r>
              <a:rPr lang="en-GB" sz="2000" dirty="0" smtClean="0">
                <a:solidFill>
                  <a:srgbClr val="000099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GB" sz="2000" dirty="0" err="1" smtClean="0">
                <a:solidFill>
                  <a:srgbClr val="000099"/>
                </a:solidFill>
                <a:latin typeface="Comic Sans MS" pitchFamily="66" charset="0"/>
                <a:cs typeface="Times New Roman" pitchFamily="18" charset="0"/>
              </a:rPr>
              <a:t>usare</a:t>
            </a:r>
            <a:r>
              <a:rPr lang="en-GB" sz="2000" dirty="0" smtClean="0">
                <a:solidFill>
                  <a:srgbClr val="000099"/>
                </a:solidFill>
                <a:latin typeface="Comic Sans MS" pitchFamily="66" charset="0"/>
                <a:cs typeface="Times New Roman" pitchFamily="18" charset="0"/>
              </a:rPr>
              <a:t> le </a:t>
            </a:r>
            <a:r>
              <a:rPr lang="en-GB" sz="2000" dirty="0" err="1" smtClean="0">
                <a:solidFill>
                  <a:srgbClr val="000099"/>
                </a:solidFill>
                <a:latin typeface="Comic Sans MS" pitchFamily="66" charset="0"/>
                <a:cs typeface="Times New Roman" pitchFamily="18" charset="0"/>
              </a:rPr>
              <a:t>tecniche</a:t>
            </a:r>
            <a:r>
              <a:rPr lang="en-GB" sz="2000" dirty="0" smtClean="0">
                <a:solidFill>
                  <a:srgbClr val="000099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GB" sz="2000" dirty="0" err="1" smtClean="0">
                <a:solidFill>
                  <a:srgbClr val="000099"/>
                </a:solidFill>
                <a:latin typeface="Comic Sans MS" pitchFamily="66" charset="0"/>
                <a:cs typeface="Times New Roman" pitchFamily="18" charset="0"/>
              </a:rPr>
              <a:t>produttive</a:t>
            </a:r>
            <a:r>
              <a:rPr lang="en-GB" sz="2000" dirty="0" smtClean="0">
                <a:solidFill>
                  <a:srgbClr val="000099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GB" sz="2000" dirty="0" err="1" smtClean="0">
                <a:solidFill>
                  <a:srgbClr val="000099"/>
                </a:solidFill>
                <a:latin typeface="Comic Sans MS" pitchFamily="66" charset="0"/>
                <a:cs typeface="Times New Roman" pitchFamily="18" charset="0"/>
              </a:rPr>
              <a:t>previste</a:t>
            </a:r>
            <a:r>
              <a:rPr lang="en-GB" sz="2000" dirty="0" smtClean="0">
                <a:solidFill>
                  <a:srgbClr val="000099"/>
                </a:solidFill>
                <a:latin typeface="Comic Sans MS" pitchFamily="66" charset="0"/>
                <a:cs typeface="Times New Roman" pitchFamily="18" charset="0"/>
              </a:rPr>
              <a:t> dal </a:t>
            </a:r>
            <a:r>
              <a:rPr lang="en-GB" sz="2000" dirty="0" err="1" smtClean="0">
                <a:solidFill>
                  <a:srgbClr val="000099"/>
                </a:solidFill>
                <a:latin typeface="Comic Sans MS" pitchFamily="66" charset="0"/>
                <a:cs typeface="Times New Roman" pitchFamily="18" charset="0"/>
              </a:rPr>
              <a:t>disciplinare</a:t>
            </a:r>
            <a:endParaRPr lang="en-GB" sz="2000" dirty="0" smtClean="0">
              <a:solidFill>
                <a:srgbClr val="000099"/>
              </a:solidFill>
              <a:latin typeface="Comic Sans MS" pitchFamily="66" charset="0"/>
              <a:cs typeface="Times New Roman" pitchFamily="18" charset="0"/>
            </a:endParaRPr>
          </a:p>
          <a:p>
            <a:pPr marL="342900" indent="-342900" eaLnBrk="1" hangingPunct="1">
              <a:lnSpc>
                <a:spcPts val="1900"/>
              </a:lnSpc>
              <a:spcBef>
                <a:spcPct val="50000"/>
              </a:spcBef>
              <a:buFont typeface="Wingdings" pitchFamily="2" charset="2"/>
              <a:buChar char="q"/>
              <a:defRPr/>
            </a:pPr>
            <a:r>
              <a:rPr lang="en-GB" sz="2000" dirty="0" err="1" smtClean="0">
                <a:solidFill>
                  <a:srgbClr val="000099"/>
                </a:solidFill>
                <a:latin typeface="Comic Sans MS" pitchFamily="66" charset="0"/>
                <a:cs typeface="Times New Roman" pitchFamily="18" charset="0"/>
              </a:rPr>
              <a:t>imprese</a:t>
            </a:r>
            <a:r>
              <a:rPr lang="en-GB" sz="2000" dirty="0" smtClean="0">
                <a:solidFill>
                  <a:srgbClr val="000099"/>
                </a:solidFill>
                <a:latin typeface="Comic Sans MS" pitchFamily="66" charset="0"/>
                <a:cs typeface="Times New Roman" pitchFamily="18" charset="0"/>
              </a:rPr>
              <a:t> con </a:t>
            </a:r>
            <a:r>
              <a:rPr lang="en-GB" sz="2000" dirty="0" err="1" smtClean="0">
                <a:solidFill>
                  <a:srgbClr val="000099"/>
                </a:solidFill>
                <a:latin typeface="Comic Sans MS" pitchFamily="66" charset="0"/>
                <a:cs typeface="Times New Roman" pitchFamily="18" charset="0"/>
              </a:rPr>
              <a:t>propri</a:t>
            </a:r>
            <a:r>
              <a:rPr lang="en-GB" sz="2000" dirty="0" smtClean="0">
                <a:solidFill>
                  <a:srgbClr val="000099"/>
                </a:solidFill>
                <a:latin typeface="Comic Sans MS" pitchFamily="66" charset="0"/>
                <a:cs typeface="Times New Roman" pitchFamily="18" charset="0"/>
              </a:rPr>
              <a:t> brand </a:t>
            </a:r>
            <a:r>
              <a:rPr lang="en-GB" sz="2000" dirty="0" err="1" smtClean="0">
                <a:solidFill>
                  <a:srgbClr val="000099"/>
                </a:solidFill>
                <a:latin typeface="Comic Sans MS" pitchFamily="66" charset="0"/>
                <a:cs typeface="Times New Roman" pitchFamily="18" charset="0"/>
              </a:rPr>
              <a:t>affermati</a:t>
            </a:r>
            <a:r>
              <a:rPr lang="en-GB" sz="2000" dirty="0" smtClean="0">
                <a:solidFill>
                  <a:srgbClr val="000099"/>
                </a:solidFill>
                <a:latin typeface="Comic Sans MS" pitchFamily="66" charset="0"/>
                <a:cs typeface="Times New Roman" pitchFamily="18" charset="0"/>
              </a:rPr>
              <a:t> in </a:t>
            </a:r>
            <a:r>
              <a:rPr lang="en-GB" sz="2000" dirty="0" err="1" smtClean="0">
                <a:solidFill>
                  <a:srgbClr val="000099"/>
                </a:solidFill>
                <a:latin typeface="Comic Sans MS" pitchFamily="66" charset="0"/>
                <a:cs typeface="Times New Roman" pitchFamily="18" charset="0"/>
              </a:rPr>
              <a:t>presenza</a:t>
            </a:r>
            <a:r>
              <a:rPr lang="en-GB" sz="2000" dirty="0" smtClean="0">
                <a:solidFill>
                  <a:srgbClr val="000099"/>
                </a:solidFill>
                <a:latin typeface="Comic Sans MS" pitchFamily="66" charset="0"/>
                <a:cs typeface="Times New Roman" pitchFamily="18" charset="0"/>
              </a:rPr>
              <a:t> di </a:t>
            </a:r>
            <a:r>
              <a:rPr lang="en-GB" sz="2000" dirty="0" err="1" smtClean="0">
                <a:solidFill>
                  <a:srgbClr val="000099"/>
                </a:solidFill>
                <a:latin typeface="Comic Sans MS" pitchFamily="66" charset="0"/>
                <a:cs typeface="Times New Roman" pitchFamily="18" charset="0"/>
              </a:rPr>
              <a:t>livelli</a:t>
            </a:r>
            <a:r>
              <a:rPr lang="en-GB" sz="2000" dirty="0" smtClean="0">
                <a:solidFill>
                  <a:srgbClr val="000099"/>
                </a:solidFill>
                <a:latin typeface="Comic Sans MS" pitchFamily="66" charset="0"/>
                <a:cs typeface="Times New Roman" pitchFamily="18" charset="0"/>
              </a:rPr>
              <a:t> di </a:t>
            </a:r>
            <a:r>
              <a:rPr lang="en-GB" sz="2000" dirty="0" err="1" smtClean="0">
                <a:solidFill>
                  <a:srgbClr val="000099"/>
                </a:solidFill>
                <a:latin typeface="Comic Sans MS" pitchFamily="66" charset="0"/>
                <a:cs typeface="Times New Roman" pitchFamily="18" charset="0"/>
              </a:rPr>
              <a:t>qualità</a:t>
            </a:r>
            <a:r>
              <a:rPr lang="en-GB" sz="2000" dirty="0" smtClean="0">
                <a:solidFill>
                  <a:srgbClr val="000099"/>
                </a:solidFill>
                <a:latin typeface="Comic Sans MS" pitchFamily="66" charset="0"/>
                <a:cs typeface="Times New Roman" pitchFamily="18" charset="0"/>
              </a:rPr>
              <a:t> del </a:t>
            </a:r>
            <a:r>
              <a:rPr lang="en-GB" sz="2000" dirty="0" err="1" smtClean="0">
                <a:solidFill>
                  <a:srgbClr val="000099"/>
                </a:solidFill>
                <a:latin typeface="Comic Sans MS" pitchFamily="66" charset="0"/>
                <a:cs typeface="Times New Roman" pitchFamily="18" charset="0"/>
              </a:rPr>
              <a:t>prodotto</a:t>
            </a:r>
            <a:r>
              <a:rPr lang="en-GB" sz="2000" dirty="0" smtClean="0">
                <a:solidFill>
                  <a:srgbClr val="000099"/>
                </a:solidFill>
                <a:latin typeface="Comic Sans MS" pitchFamily="66" charset="0"/>
                <a:cs typeface="Times New Roman" pitchFamily="18" charset="0"/>
              </a:rPr>
              <a:t> DOP-IGP </a:t>
            </a:r>
            <a:r>
              <a:rPr lang="en-GB" sz="2000" dirty="0" err="1" smtClean="0">
                <a:solidFill>
                  <a:srgbClr val="000099"/>
                </a:solidFill>
                <a:latin typeface="Comic Sans MS" pitchFamily="66" charset="0"/>
                <a:cs typeface="Times New Roman" pitchFamily="18" charset="0"/>
              </a:rPr>
              <a:t>ritenuto</a:t>
            </a:r>
            <a:r>
              <a:rPr lang="en-GB" sz="2000" dirty="0" smtClean="0">
                <a:solidFill>
                  <a:srgbClr val="000099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GB" sz="2000" dirty="0" err="1" smtClean="0">
                <a:solidFill>
                  <a:srgbClr val="000099"/>
                </a:solidFill>
                <a:latin typeface="Comic Sans MS" pitchFamily="66" charset="0"/>
                <a:cs typeface="Times New Roman" pitchFamily="18" charset="0"/>
              </a:rPr>
              <a:t>troppo</a:t>
            </a:r>
            <a:r>
              <a:rPr lang="en-GB" sz="2000" dirty="0" smtClean="0">
                <a:solidFill>
                  <a:srgbClr val="000099"/>
                </a:solidFill>
                <a:latin typeface="Comic Sans MS" pitchFamily="66" charset="0"/>
                <a:cs typeface="Times New Roman" pitchFamily="18" charset="0"/>
              </a:rPr>
              <a:t> basso. </a:t>
            </a:r>
          </a:p>
          <a:p>
            <a:pPr marL="342900" indent="-342900" eaLnBrk="1" hangingPunct="1">
              <a:lnSpc>
                <a:spcPts val="1900"/>
              </a:lnSpc>
              <a:spcBef>
                <a:spcPct val="50000"/>
              </a:spcBef>
              <a:buFont typeface="Wingdings" pitchFamily="2" charset="2"/>
              <a:buChar char="q"/>
              <a:defRPr/>
            </a:pPr>
            <a:r>
              <a:rPr lang="en-GB" sz="2000" dirty="0" err="1" smtClean="0">
                <a:solidFill>
                  <a:srgbClr val="000099"/>
                </a:solidFill>
                <a:latin typeface="Comic Sans MS" pitchFamily="66" charset="0"/>
                <a:cs typeface="Times New Roman" pitchFamily="18" charset="0"/>
              </a:rPr>
              <a:t>imprese</a:t>
            </a:r>
            <a:r>
              <a:rPr lang="en-GB" sz="2000" dirty="0" smtClean="0">
                <a:solidFill>
                  <a:srgbClr val="000099"/>
                </a:solidFill>
                <a:latin typeface="Comic Sans MS" pitchFamily="66" charset="0"/>
                <a:cs typeface="Times New Roman" pitchFamily="18" charset="0"/>
              </a:rPr>
              <a:t> “non </a:t>
            </a:r>
            <a:r>
              <a:rPr lang="en-GB" sz="2000" dirty="0" err="1" smtClean="0">
                <a:solidFill>
                  <a:srgbClr val="000099"/>
                </a:solidFill>
                <a:latin typeface="Comic Sans MS" pitchFamily="66" charset="0"/>
                <a:cs typeface="Times New Roman" pitchFamily="18" charset="0"/>
              </a:rPr>
              <a:t>imprese</a:t>
            </a:r>
            <a:r>
              <a:rPr lang="en-GB" sz="2000" dirty="0" smtClean="0">
                <a:solidFill>
                  <a:srgbClr val="000099"/>
                </a:solidFill>
                <a:latin typeface="Comic Sans MS" pitchFamily="66" charset="0"/>
                <a:cs typeface="Times New Roman" pitchFamily="18" charset="0"/>
              </a:rPr>
              <a:t>” (non </a:t>
            </a:r>
            <a:r>
              <a:rPr lang="en-GB" sz="2000" dirty="0" err="1" smtClean="0">
                <a:solidFill>
                  <a:srgbClr val="000099"/>
                </a:solidFill>
                <a:latin typeface="Comic Sans MS" pitchFamily="66" charset="0"/>
                <a:cs typeface="Times New Roman" pitchFamily="18" charset="0"/>
              </a:rPr>
              <a:t>professionali</a:t>
            </a:r>
            <a:r>
              <a:rPr lang="en-GB" sz="2000" dirty="0" smtClean="0">
                <a:solidFill>
                  <a:srgbClr val="000099"/>
                </a:solidFill>
                <a:latin typeface="Comic Sans MS" pitchFamily="66" charset="0"/>
                <a:cs typeface="Times New Roman" pitchFamily="18" charset="0"/>
              </a:rPr>
              <a:t>) </a:t>
            </a:r>
          </a:p>
        </p:txBody>
      </p:sp>
      <p:sp>
        <p:nvSpPr>
          <p:cNvPr id="48131" name="Text Box 5"/>
          <p:cNvSpPr txBox="1">
            <a:spLocks noChangeArrowheads="1"/>
          </p:cNvSpPr>
          <p:nvPr/>
        </p:nvSpPr>
        <p:spPr bwMode="auto">
          <a:xfrm>
            <a:off x="430213" y="260350"/>
            <a:ext cx="8318500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3200" b="1">
                <a:solidFill>
                  <a:srgbClr val="660033"/>
                </a:solidFill>
                <a:latin typeface="Comic Sans MS" pitchFamily="66" charset="0"/>
              </a:rPr>
              <a:t>Valutare il successo delle DOP-IGP</a:t>
            </a:r>
            <a:endParaRPr lang="it-IT" sz="3200" b="1">
              <a:solidFill>
                <a:srgbClr val="008000"/>
              </a:solidFill>
              <a:latin typeface="Comic Sans MS" pitchFamily="66" charset="0"/>
            </a:endParaRPr>
          </a:p>
        </p:txBody>
      </p:sp>
      <p:sp>
        <p:nvSpPr>
          <p:cNvPr id="48132" name="Line 3"/>
          <p:cNvSpPr>
            <a:spLocks noChangeShapeType="1"/>
          </p:cNvSpPr>
          <p:nvPr/>
        </p:nvSpPr>
        <p:spPr bwMode="auto">
          <a:xfrm>
            <a:off x="0" y="836613"/>
            <a:ext cx="9144000" cy="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</p:spPr>
        <p:txBody>
          <a:bodyPr wrap="none"/>
          <a:lstStyle/>
          <a:p>
            <a:endParaRPr lang="it-IT"/>
          </a:p>
        </p:txBody>
      </p:sp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468313" y="981075"/>
            <a:ext cx="8353425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479425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fr-FR" sz="24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+mn-cs"/>
                <a:sym typeface="Wingdings" pitchFamily="2" charset="2"/>
              </a:rPr>
              <a:t>Altri</a:t>
            </a:r>
            <a:r>
              <a:rPr lang="fr-FR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+mn-cs"/>
                <a:sym typeface="Wingdings" pitchFamily="2" charset="2"/>
              </a:rPr>
              <a:t> </a:t>
            </a:r>
            <a:r>
              <a:rPr lang="fr-FR" sz="24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+mn-cs"/>
                <a:sym typeface="Wingdings" pitchFamily="2" charset="2"/>
              </a:rPr>
              <a:t>esempi</a:t>
            </a:r>
            <a:r>
              <a:rPr lang="fr-FR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+mn-cs"/>
                <a:sym typeface="Wingdings" pitchFamily="2" charset="2"/>
              </a:rPr>
              <a:t> di </a:t>
            </a:r>
            <a:r>
              <a:rPr lang="fr-FR" sz="24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+mn-cs"/>
                <a:sym typeface="Wingdings" pitchFamily="2" charset="2"/>
              </a:rPr>
              <a:t>effetti</a:t>
            </a:r>
            <a:r>
              <a:rPr lang="fr-FR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+mn-cs"/>
                <a:sym typeface="Wingdings" pitchFamily="2" charset="2"/>
              </a:rPr>
              <a:t> da </a:t>
            </a:r>
            <a:r>
              <a:rPr lang="fr-FR" sz="24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+mn-cs"/>
                <a:sym typeface="Wingdings" pitchFamily="2" charset="2"/>
              </a:rPr>
              <a:t>considerare</a:t>
            </a:r>
            <a:endParaRPr lang="fr-FR" sz="2400" b="1" dirty="0" smtClean="0">
              <a:solidFill>
                <a:srgbClr val="0070C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  <a:cs typeface="+mn-cs"/>
            </a:endParaRPr>
          </a:p>
        </p:txBody>
      </p:sp>
      <p:sp>
        <p:nvSpPr>
          <p:cNvPr id="48134" name="Text Box 13"/>
          <p:cNvSpPr txBox="1">
            <a:spLocks noChangeArrowheads="1"/>
          </p:cNvSpPr>
          <p:nvPr/>
        </p:nvSpPr>
        <p:spPr bwMode="auto">
          <a:xfrm>
            <a:off x="539750" y="4429125"/>
            <a:ext cx="8137525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b="1">
                <a:solidFill>
                  <a:srgbClr val="990000"/>
                </a:solidFill>
                <a:latin typeface="Comic Sans MS" pitchFamily="66" charset="0"/>
                <a:cs typeface="Times New Roman" pitchFamily="18" charset="0"/>
              </a:rPr>
              <a:t>Espropriazione dei benefici</a:t>
            </a:r>
            <a:r>
              <a:rPr lang="en-GB">
                <a:solidFill>
                  <a:srgbClr val="000099"/>
                </a:solidFill>
                <a:latin typeface="Comic Sans MS" pitchFamily="66" charset="0"/>
                <a:cs typeface="Times New Roman" pitchFamily="18" charset="0"/>
              </a:rPr>
              <a:t>: </a:t>
            </a:r>
          </a:p>
          <a:p>
            <a:pPr>
              <a:spcBef>
                <a:spcPct val="50000"/>
              </a:spcBef>
            </a:pPr>
            <a:r>
              <a:rPr lang="en-GB" sz="2000">
                <a:solidFill>
                  <a:srgbClr val="000099"/>
                </a:solidFill>
                <a:latin typeface="Comic Sans MS" pitchFamily="66" charset="0"/>
                <a:cs typeface="Times New Roman" pitchFamily="18" charset="0"/>
              </a:rPr>
              <a:t>Possibilità che imprese esterne catturino la reputazione DOP-IGP</a:t>
            </a:r>
            <a:endParaRPr lang="it-IT" sz="2000">
              <a:solidFill>
                <a:srgbClr val="000099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8135" name="Text Box 12"/>
          <p:cNvSpPr txBox="1">
            <a:spLocks noChangeArrowheads="1"/>
          </p:cNvSpPr>
          <p:nvPr/>
        </p:nvSpPr>
        <p:spPr bwMode="auto">
          <a:xfrm>
            <a:off x="539750" y="5516563"/>
            <a:ext cx="8208963" cy="1169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b="1">
                <a:solidFill>
                  <a:srgbClr val="990000"/>
                </a:solidFill>
                <a:latin typeface="Comic Sans MS" pitchFamily="66" charset="0"/>
                <a:cs typeface="Times New Roman" pitchFamily="18" charset="0"/>
              </a:rPr>
              <a:t>Effetti di spillover</a:t>
            </a:r>
            <a:r>
              <a:rPr lang="en-GB" sz="2000">
                <a:solidFill>
                  <a:srgbClr val="000099"/>
                </a:solidFill>
                <a:latin typeface="Comic Sans MS" pitchFamily="66" charset="0"/>
                <a:cs typeface="Times New Roman" pitchFamily="18" charset="0"/>
              </a:rPr>
              <a:t>: </a:t>
            </a:r>
          </a:p>
          <a:p>
            <a:pPr>
              <a:spcBef>
                <a:spcPct val="50000"/>
              </a:spcBef>
            </a:pPr>
            <a:r>
              <a:rPr lang="en-GB" sz="2000">
                <a:solidFill>
                  <a:srgbClr val="000099"/>
                </a:solidFill>
                <a:latin typeface="Comic Sans MS" pitchFamily="66" charset="0"/>
                <a:cs typeface="Times New Roman" pitchFamily="18" charset="0"/>
              </a:rPr>
              <a:t>La più alta reputazione del nome geografico può essere utilizzata da altre imprese e/o organizzazioni per sostenere le proprie attività</a:t>
            </a:r>
            <a:endParaRPr lang="it-IT" sz="2000">
              <a:solidFill>
                <a:srgbClr val="000099"/>
              </a:solidFill>
              <a:latin typeface="Comic Sans MS" pitchFamily="66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ext Box 5"/>
          <p:cNvSpPr txBox="1">
            <a:spLocks noChangeArrowheads="1"/>
          </p:cNvSpPr>
          <p:nvPr/>
        </p:nvSpPr>
        <p:spPr bwMode="auto">
          <a:xfrm>
            <a:off x="430213" y="260350"/>
            <a:ext cx="8318500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3200" b="1">
                <a:solidFill>
                  <a:srgbClr val="660033"/>
                </a:solidFill>
                <a:latin typeface="Comic Sans MS" pitchFamily="66" charset="0"/>
              </a:rPr>
              <a:t>Valutare il successo delle DOP-IGP</a:t>
            </a:r>
            <a:endParaRPr lang="it-IT" sz="3200" b="1">
              <a:solidFill>
                <a:srgbClr val="008000"/>
              </a:solidFill>
              <a:latin typeface="Comic Sans MS" pitchFamily="66" charset="0"/>
            </a:endParaRPr>
          </a:p>
        </p:txBody>
      </p:sp>
      <p:sp>
        <p:nvSpPr>
          <p:cNvPr id="50178" name="Line 3"/>
          <p:cNvSpPr>
            <a:spLocks noChangeShapeType="1"/>
          </p:cNvSpPr>
          <p:nvPr/>
        </p:nvSpPr>
        <p:spPr bwMode="auto">
          <a:xfrm>
            <a:off x="0" y="836613"/>
            <a:ext cx="9144000" cy="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</p:spPr>
        <p:txBody>
          <a:bodyPr wrap="none"/>
          <a:lstStyle/>
          <a:p>
            <a:endParaRPr lang="it-IT"/>
          </a:p>
        </p:txBody>
      </p:sp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468313" y="981075"/>
            <a:ext cx="8353425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479425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fr-FR" sz="24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+mn-cs"/>
                <a:sym typeface="Wingdings" pitchFamily="2" charset="2"/>
              </a:rPr>
              <a:t>Altri</a:t>
            </a:r>
            <a:r>
              <a:rPr lang="fr-FR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+mn-cs"/>
                <a:sym typeface="Wingdings" pitchFamily="2" charset="2"/>
              </a:rPr>
              <a:t> </a:t>
            </a:r>
            <a:r>
              <a:rPr lang="fr-FR" sz="24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+mn-cs"/>
                <a:sym typeface="Wingdings" pitchFamily="2" charset="2"/>
              </a:rPr>
              <a:t>esempi</a:t>
            </a:r>
            <a:r>
              <a:rPr lang="fr-FR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+mn-cs"/>
                <a:sym typeface="Wingdings" pitchFamily="2" charset="2"/>
              </a:rPr>
              <a:t> di </a:t>
            </a:r>
            <a:r>
              <a:rPr lang="fr-FR" sz="24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+mn-cs"/>
                <a:sym typeface="Wingdings" pitchFamily="2" charset="2"/>
              </a:rPr>
              <a:t>effetti</a:t>
            </a:r>
            <a:r>
              <a:rPr lang="fr-FR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+mn-cs"/>
                <a:sym typeface="Wingdings" pitchFamily="2" charset="2"/>
              </a:rPr>
              <a:t> da </a:t>
            </a:r>
            <a:r>
              <a:rPr lang="fr-FR" sz="24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+mn-cs"/>
                <a:sym typeface="Wingdings" pitchFamily="2" charset="2"/>
              </a:rPr>
              <a:t>considerare</a:t>
            </a:r>
            <a:endParaRPr lang="fr-FR" sz="2400" b="1" dirty="0" smtClean="0">
              <a:solidFill>
                <a:srgbClr val="0070C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  <a:cs typeface="+mn-cs"/>
            </a:endParaRPr>
          </a:p>
        </p:txBody>
      </p:sp>
      <p:sp>
        <p:nvSpPr>
          <p:cNvPr id="50180" name="Text Box 13"/>
          <p:cNvSpPr txBox="1">
            <a:spLocks noChangeArrowheads="1"/>
          </p:cNvSpPr>
          <p:nvPr/>
        </p:nvSpPr>
        <p:spPr bwMode="auto">
          <a:xfrm>
            <a:off x="611188" y="1700213"/>
            <a:ext cx="8137525" cy="147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b="1">
                <a:solidFill>
                  <a:srgbClr val="990000"/>
                </a:solidFill>
                <a:latin typeface="Comic Sans MS" pitchFamily="66" charset="0"/>
                <a:cs typeface="Times New Roman" pitchFamily="18" charset="0"/>
              </a:rPr>
              <a:t>Aspetti sociali</a:t>
            </a:r>
            <a:r>
              <a:rPr lang="en-GB">
                <a:solidFill>
                  <a:srgbClr val="000099"/>
                </a:solidFill>
                <a:latin typeface="Comic Sans MS" pitchFamily="66" charset="0"/>
                <a:cs typeface="Times New Roman" pitchFamily="18" charset="0"/>
              </a:rPr>
              <a:t>: </a:t>
            </a:r>
          </a:p>
          <a:p>
            <a:pPr>
              <a:spcBef>
                <a:spcPct val="50000"/>
              </a:spcBef>
            </a:pPr>
            <a:r>
              <a:rPr lang="en-GB" sz="2000">
                <a:solidFill>
                  <a:srgbClr val="000099"/>
                </a:solidFill>
                <a:latin typeface="Comic Sans MS" pitchFamily="66" charset="0"/>
                <a:cs typeface="Times New Roman" pitchFamily="18" charset="0"/>
              </a:rPr>
              <a:t>Cultura e tradizioni locali (standardizzazione del prodotto e/o adeguamento a logiche di mercato), questioni di genere, cooperazione tra imprese, etc. </a:t>
            </a:r>
            <a:endParaRPr lang="it-IT" sz="2000">
              <a:solidFill>
                <a:srgbClr val="000099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50181" name="Text Box 13"/>
          <p:cNvSpPr txBox="1">
            <a:spLocks noChangeArrowheads="1"/>
          </p:cNvSpPr>
          <p:nvPr/>
        </p:nvSpPr>
        <p:spPr bwMode="auto">
          <a:xfrm>
            <a:off x="611188" y="3359150"/>
            <a:ext cx="8137525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b="1">
                <a:solidFill>
                  <a:srgbClr val="990000"/>
                </a:solidFill>
                <a:latin typeface="Comic Sans MS" pitchFamily="66" charset="0"/>
                <a:cs typeface="Times New Roman" pitchFamily="18" charset="0"/>
              </a:rPr>
              <a:t>Aspetti ambientali</a:t>
            </a:r>
            <a:r>
              <a:rPr lang="en-GB">
                <a:solidFill>
                  <a:srgbClr val="000099"/>
                </a:solidFill>
                <a:latin typeface="Comic Sans MS" pitchFamily="66" charset="0"/>
                <a:cs typeface="Times New Roman" pitchFamily="18" charset="0"/>
              </a:rPr>
              <a:t>: </a:t>
            </a:r>
          </a:p>
          <a:p>
            <a:pPr>
              <a:spcBef>
                <a:spcPct val="50000"/>
              </a:spcBef>
            </a:pPr>
            <a:r>
              <a:rPr lang="en-GB" sz="2000">
                <a:solidFill>
                  <a:srgbClr val="000099"/>
                </a:solidFill>
                <a:latin typeface="Comic Sans MS" pitchFamily="66" charset="0"/>
                <a:cs typeface="Times New Roman" pitchFamily="18" charset="0"/>
              </a:rPr>
              <a:t>Paesaggio, biodiversità, effetti monocoltura, acqua, etc.</a:t>
            </a:r>
            <a:endParaRPr lang="it-IT" sz="2000">
              <a:solidFill>
                <a:srgbClr val="000099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50182" name="Rectangle 3"/>
          <p:cNvSpPr>
            <a:spLocks noChangeArrowheads="1"/>
          </p:cNvSpPr>
          <p:nvPr/>
        </p:nvSpPr>
        <p:spPr bwMode="auto">
          <a:xfrm>
            <a:off x="611188" y="4967288"/>
            <a:ext cx="8210550" cy="163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it-IT" sz="2000">
                <a:solidFill>
                  <a:srgbClr val="000099"/>
                </a:solidFill>
                <a:latin typeface="Comic Sans MS" pitchFamily="66" charset="0"/>
                <a:cs typeface="Times New Roman" pitchFamily="18" charset="0"/>
              </a:rPr>
              <a:t>Un tentativo di costruire una metodologia di valutazione degli effetti della protezione è stata effettuata nell’ambito di un progetto di cooperazione tra Svizzera e Giamaica. La metodologia è stata poi applicata a tre prodotti che intendevano sottoporre la domanda di protezione al governo giamaicano.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5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87413" y="1176338"/>
            <a:ext cx="8293100" cy="565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22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3850" y="7938"/>
            <a:ext cx="1655763" cy="2125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227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066925" y="68263"/>
            <a:ext cx="2808288" cy="1074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228" name="Picture 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873625" y="17463"/>
            <a:ext cx="3887788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ext Box 5"/>
          <p:cNvSpPr txBox="1">
            <a:spLocks noChangeArrowheads="1"/>
          </p:cNvSpPr>
          <p:nvPr/>
        </p:nvSpPr>
        <p:spPr bwMode="auto">
          <a:xfrm>
            <a:off x="430213" y="260350"/>
            <a:ext cx="8318500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3200" b="1">
                <a:solidFill>
                  <a:srgbClr val="660033"/>
                </a:solidFill>
                <a:latin typeface="Comic Sans MS" pitchFamily="66" charset="0"/>
              </a:rPr>
              <a:t>Per concludere…</a:t>
            </a:r>
            <a:endParaRPr lang="it-IT" sz="3200" b="1">
              <a:solidFill>
                <a:srgbClr val="008000"/>
              </a:solidFill>
              <a:latin typeface="Comic Sans MS" pitchFamily="66" charset="0"/>
            </a:endParaRPr>
          </a:p>
        </p:txBody>
      </p:sp>
      <p:sp>
        <p:nvSpPr>
          <p:cNvPr id="54274" name="Line 3"/>
          <p:cNvSpPr>
            <a:spLocks noChangeShapeType="1"/>
          </p:cNvSpPr>
          <p:nvPr/>
        </p:nvSpPr>
        <p:spPr bwMode="auto">
          <a:xfrm>
            <a:off x="0" y="836613"/>
            <a:ext cx="9144000" cy="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</p:spPr>
        <p:txBody>
          <a:bodyPr wrap="none"/>
          <a:lstStyle/>
          <a:p>
            <a:endParaRPr lang="it-IT"/>
          </a:p>
        </p:txBody>
      </p:sp>
      <p:sp>
        <p:nvSpPr>
          <p:cNvPr id="17412" name="Rectangle 5"/>
          <p:cNvSpPr>
            <a:spLocks noChangeArrowheads="1"/>
          </p:cNvSpPr>
          <p:nvPr/>
        </p:nvSpPr>
        <p:spPr bwMode="auto">
          <a:xfrm>
            <a:off x="427038" y="1508125"/>
            <a:ext cx="8466137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lnSpc>
                <a:spcPct val="90000"/>
              </a:lnSpc>
              <a:defRPr/>
            </a:pPr>
            <a:r>
              <a:rPr lang="en-GB" sz="2000" dirty="0">
                <a:solidFill>
                  <a:srgbClr val="000099"/>
                </a:solidFill>
                <a:latin typeface="Comic Sans MS" pitchFamily="66" charset="0"/>
                <a:cs typeface="Times New Roman" pitchFamily="18" charset="0"/>
              </a:rPr>
              <a:t>La </a:t>
            </a:r>
            <a:r>
              <a:rPr lang="en-GB" sz="2000" dirty="0" err="1">
                <a:solidFill>
                  <a:srgbClr val="000099"/>
                </a:solidFill>
                <a:latin typeface="Comic Sans MS" pitchFamily="66" charset="0"/>
                <a:cs typeface="Times New Roman" pitchFamily="18" charset="0"/>
              </a:rPr>
              <a:t>valutazione</a:t>
            </a:r>
            <a:r>
              <a:rPr lang="en-GB" sz="2000" dirty="0">
                <a:solidFill>
                  <a:srgbClr val="000099"/>
                </a:solidFill>
                <a:latin typeface="Comic Sans MS" pitchFamily="66" charset="0"/>
                <a:cs typeface="Times New Roman" pitchFamily="18" charset="0"/>
              </a:rPr>
              <a:t> del “</a:t>
            </a:r>
            <a:r>
              <a:rPr lang="en-GB" sz="2000" dirty="0" err="1">
                <a:solidFill>
                  <a:srgbClr val="000099"/>
                </a:solidFill>
                <a:latin typeface="Comic Sans MS" pitchFamily="66" charset="0"/>
                <a:cs typeface="Times New Roman" pitchFamily="18" charset="0"/>
              </a:rPr>
              <a:t>successo</a:t>
            </a:r>
            <a:r>
              <a:rPr lang="en-GB" sz="2000" dirty="0">
                <a:solidFill>
                  <a:srgbClr val="000099"/>
                </a:solidFill>
                <a:latin typeface="Comic Sans MS" pitchFamily="66" charset="0"/>
                <a:cs typeface="Times New Roman" pitchFamily="18" charset="0"/>
              </a:rPr>
              <a:t>” di </a:t>
            </a:r>
            <a:r>
              <a:rPr lang="en-GB" sz="2000" dirty="0" err="1">
                <a:solidFill>
                  <a:srgbClr val="000099"/>
                </a:solidFill>
                <a:latin typeface="Comic Sans MS" pitchFamily="66" charset="0"/>
                <a:cs typeface="Times New Roman" pitchFamily="18" charset="0"/>
              </a:rPr>
              <a:t>una</a:t>
            </a:r>
            <a:r>
              <a:rPr lang="en-GB" sz="2000" dirty="0">
                <a:solidFill>
                  <a:srgbClr val="000099"/>
                </a:solidFill>
                <a:latin typeface="Comic Sans MS" pitchFamily="66" charset="0"/>
                <a:cs typeface="Times New Roman" pitchFamily="18" charset="0"/>
              </a:rPr>
              <a:t> DOP-IGP è un </a:t>
            </a:r>
            <a:r>
              <a:rPr lang="en-GB" sz="2000" dirty="0" err="1">
                <a:solidFill>
                  <a:srgbClr val="000099"/>
                </a:solidFill>
                <a:latin typeface="Comic Sans MS" pitchFamily="66" charset="0"/>
                <a:cs typeface="Times New Roman" pitchFamily="18" charset="0"/>
              </a:rPr>
              <a:t>processo</a:t>
            </a:r>
            <a:r>
              <a:rPr lang="en-GB" sz="2000" dirty="0">
                <a:solidFill>
                  <a:srgbClr val="000099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srgbClr val="000099"/>
                </a:solidFill>
                <a:latin typeface="Comic Sans MS" pitchFamily="66" charset="0"/>
                <a:cs typeface="Times New Roman" pitchFamily="18" charset="0"/>
              </a:rPr>
              <a:t>che</a:t>
            </a:r>
            <a:r>
              <a:rPr lang="en-GB" sz="2000" dirty="0">
                <a:solidFill>
                  <a:srgbClr val="000099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srgbClr val="000099"/>
                </a:solidFill>
                <a:latin typeface="Comic Sans MS" pitchFamily="66" charset="0"/>
                <a:cs typeface="Times New Roman" pitchFamily="18" charset="0"/>
              </a:rPr>
              <a:t>deve</a:t>
            </a:r>
            <a:r>
              <a:rPr lang="en-GB" sz="2000" dirty="0">
                <a:solidFill>
                  <a:srgbClr val="000099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srgbClr val="000099"/>
                </a:solidFill>
                <a:latin typeface="Comic Sans MS" pitchFamily="66" charset="0"/>
                <a:cs typeface="Times New Roman" pitchFamily="18" charset="0"/>
              </a:rPr>
              <a:t>tenere</a:t>
            </a:r>
            <a:r>
              <a:rPr lang="en-GB" sz="2000" dirty="0">
                <a:solidFill>
                  <a:srgbClr val="000099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srgbClr val="000099"/>
                </a:solidFill>
                <a:latin typeface="Comic Sans MS" pitchFamily="66" charset="0"/>
                <a:cs typeface="Times New Roman" pitchFamily="18" charset="0"/>
              </a:rPr>
              <a:t>conto</a:t>
            </a:r>
            <a:r>
              <a:rPr lang="en-GB" sz="2000" dirty="0">
                <a:solidFill>
                  <a:srgbClr val="000099"/>
                </a:solidFill>
                <a:latin typeface="Comic Sans MS" pitchFamily="66" charset="0"/>
                <a:cs typeface="Times New Roman" pitchFamily="18" charset="0"/>
              </a:rPr>
              <a:t> di </a:t>
            </a:r>
            <a:r>
              <a:rPr lang="en-GB" sz="2000" dirty="0" err="1">
                <a:solidFill>
                  <a:srgbClr val="000099"/>
                </a:solidFill>
                <a:latin typeface="Comic Sans MS" pitchFamily="66" charset="0"/>
                <a:cs typeface="Times New Roman" pitchFamily="18" charset="0"/>
              </a:rPr>
              <a:t>molti</a:t>
            </a:r>
            <a:r>
              <a:rPr lang="en-GB" sz="2000" dirty="0">
                <a:solidFill>
                  <a:srgbClr val="000099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srgbClr val="000099"/>
                </a:solidFill>
                <a:latin typeface="Comic Sans MS" pitchFamily="66" charset="0"/>
                <a:cs typeface="Times New Roman" pitchFamily="18" charset="0"/>
              </a:rPr>
              <a:t>aspetti</a:t>
            </a:r>
            <a:r>
              <a:rPr lang="en-GB" sz="2000" dirty="0">
                <a:solidFill>
                  <a:srgbClr val="000099"/>
                </a:solidFill>
                <a:latin typeface="Comic Sans MS" pitchFamily="66" charset="0"/>
                <a:cs typeface="Times New Roman" pitchFamily="18" charset="0"/>
              </a:rPr>
              <a:t>. </a:t>
            </a:r>
            <a:r>
              <a:rPr lang="en-GB" sz="2000" dirty="0" err="1">
                <a:solidFill>
                  <a:srgbClr val="000099"/>
                </a:solidFill>
                <a:latin typeface="Comic Sans MS" pitchFamily="66" charset="0"/>
                <a:cs typeface="Times New Roman" pitchFamily="18" charset="0"/>
              </a:rPr>
              <a:t>Inoltre</a:t>
            </a:r>
            <a:r>
              <a:rPr lang="en-GB" sz="2000" dirty="0">
                <a:solidFill>
                  <a:srgbClr val="000099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srgbClr val="000099"/>
                </a:solidFill>
                <a:latin typeface="Comic Sans MS" pitchFamily="66" charset="0"/>
                <a:cs typeface="Times New Roman" pitchFamily="18" charset="0"/>
              </a:rPr>
              <a:t>il</a:t>
            </a:r>
            <a:r>
              <a:rPr lang="en-GB" sz="2000" dirty="0">
                <a:solidFill>
                  <a:srgbClr val="000099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GB" sz="2000" dirty="0">
                <a:solidFill>
                  <a:srgbClr val="000099"/>
                </a:solidFill>
                <a:latin typeface="Comic Sans MS" pitchFamily="66" charset="0"/>
                <a:cs typeface="Times New Roman" pitchFamily="18" charset="0"/>
              </a:rPr>
              <a:t>“</a:t>
            </a:r>
            <a:r>
              <a:rPr lang="en-GB" sz="2000" dirty="0" err="1">
                <a:solidFill>
                  <a:srgbClr val="000099"/>
                </a:solidFill>
                <a:latin typeface="Comic Sans MS" pitchFamily="66" charset="0"/>
                <a:cs typeface="Times New Roman" pitchFamily="18" charset="0"/>
              </a:rPr>
              <a:t>giudizio</a:t>
            </a:r>
            <a:r>
              <a:rPr lang="en-GB" sz="2000" dirty="0">
                <a:solidFill>
                  <a:srgbClr val="000099"/>
                </a:solidFill>
                <a:latin typeface="Comic Sans MS" pitchFamily="66" charset="0"/>
                <a:cs typeface="Times New Roman" pitchFamily="18" charset="0"/>
              </a:rPr>
              <a:t> finale” </a:t>
            </a:r>
            <a:r>
              <a:rPr lang="en-GB" sz="2000" dirty="0" err="1">
                <a:solidFill>
                  <a:srgbClr val="000099"/>
                </a:solidFill>
                <a:latin typeface="Comic Sans MS" pitchFamily="66" charset="0"/>
                <a:cs typeface="Times New Roman" pitchFamily="18" charset="0"/>
              </a:rPr>
              <a:t>può</a:t>
            </a:r>
            <a:r>
              <a:rPr lang="en-GB" sz="2000" dirty="0">
                <a:solidFill>
                  <a:srgbClr val="000099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srgbClr val="000099"/>
                </a:solidFill>
                <a:latin typeface="Comic Sans MS" pitchFamily="66" charset="0"/>
                <a:cs typeface="Times New Roman" pitchFamily="18" charset="0"/>
              </a:rPr>
              <a:t>essere</a:t>
            </a:r>
            <a:r>
              <a:rPr lang="en-GB" sz="2000" dirty="0">
                <a:solidFill>
                  <a:srgbClr val="000099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srgbClr val="000099"/>
                </a:solidFill>
                <a:latin typeface="Comic Sans MS" pitchFamily="66" charset="0"/>
                <a:cs typeface="Times New Roman" pitchFamily="18" charset="0"/>
              </a:rPr>
              <a:t>diverso</a:t>
            </a:r>
            <a:r>
              <a:rPr lang="en-GB" sz="2000" dirty="0">
                <a:solidFill>
                  <a:srgbClr val="000099"/>
                </a:solidFill>
                <a:latin typeface="Comic Sans MS" pitchFamily="66" charset="0"/>
                <a:cs typeface="Times New Roman" pitchFamily="18" charset="0"/>
              </a:rPr>
              <a:t> a </a:t>
            </a:r>
            <a:r>
              <a:rPr lang="en-GB" sz="2000" dirty="0" err="1">
                <a:solidFill>
                  <a:srgbClr val="000099"/>
                </a:solidFill>
                <a:latin typeface="Comic Sans MS" pitchFamily="66" charset="0"/>
                <a:cs typeface="Times New Roman" pitchFamily="18" charset="0"/>
              </a:rPr>
              <a:t>seconda</a:t>
            </a:r>
            <a:r>
              <a:rPr lang="en-GB" sz="2000" dirty="0">
                <a:solidFill>
                  <a:srgbClr val="000099"/>
                </a:solidFill>
                <a:latin typeface="Comic Sans MS" pitchFamily="66" charset="0"/>
                <a:cs typeface="Times New Roman" pitchFamily="18" charset="0"/>
              </a:rPr>
              <a:t> di </a:t>
            </a:r>
            <a:r>
              <a:rPr lang="en-GB" sz="2000" b="1" dirty="0">
                <a:solidFill>
                  <a:srgbClr val="C00000"/>
                </a:solidFill>
                <a:latin typeface="Comic Sans MS" pitchFamily="66" charset="0"/>
                <a:cs typeface="Times New Roman" pitchFamily="18" charset="0"/>
              </a:rPr>
              <a:t>chi </a:t>
            </a:r>
            <a:r>
              <a:rPr lang="en-GB" sz="2000" b="1" dirty="0" err="1">
                <a:solidFill>
                  <a:srgbClr val="C00000"/>
                </a:solidFill>
                <a:latin typeface="Comic Sans MS" pitchFamily="66" charset="0"/>
                <a:cs typeface="Times New Roman" pitchFamily="18" charset="0"/>
              </a:rPr>
              <a:t>valuta</a:t>
            </a:r>
            <a:r>
              <a:rPr lang="en-GB" sz="2000" b="1" dirty="0">
                <a:solidFill>
                  <a:srgbClr val="C00000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GB" sz="2000" dirty="0">
                <a:solidFill>
                  <a:srgbClr val="000099"/>
                </a:solidFill>
                <a:latin typeface="Comic Sans MS" pitchFamily="66" charset="0"/>
                <a:cs typeface="Times New Roman" pitchFamily="18" charset="0"/>
              </a:rPr>
              <a:t>e di </a:t>
            </a:r>
            <a:r>
              <a:rPr lang="en-GB" sz="2000" b="1" dirty="0" err="1">
                <a:solidFill>
                  <a:srgbClr val="C00000"/>
                </a:solidFill>
                <a:latin typeface="Comic Sans MS" pitchFamily="66" charset="0"/>
                <a:cs typeface="Times New Roman" pitchFamily="18" charset="0"/>
              </a:rPr>
              <a:t>quali</a:t>
            </a:r>
            <a:r>
              <a:rPr lang="en-GB" sz="2000" b="1" dirty="0">
                <a:solidFill>
                  <a:srgbClr val="C00000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GB" sz="2000" b="1" dirty="0" err="1">
                <a:solidFill>
                  <a:srgbClr val="C00000"/>
                </a:solidFill>
                <a:latin typeface="Comic Sans MS" pitchFamily="66" charset="0"/>
                <a:cs typeface="Times New Roman" pitchFamily="18" charset="0"/>
              </a:rPr>
              <a:t>aspetti</a:t>
            </a:r>
            <a:r>
              <a:rPr lang="en-GB" sz="2000" b="1" dirty="0">
                <a:solidFill>
                  <a:srgbClr val="C00000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srgbClr val="000099"/>
                </a:solidFill>
                <a:latin typeface="Comic Sans MS" pitchFamily="66" charset="0"/>
                <a:cs typeface="Times New Roman" pitchFamily="18" charset="0"/>
              </a:rPr>
              <a:t>vengono</a:t>
            </a:r>
            <a:r>
              <a:rPr lang="en-GB" sz="2000" dirty="0">
                <a:solidFill>
                  <a:srgbClr val="000099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srgbClr val="000099"/>
                </a:solidFill>
                <a:latin typeface="Comic Sans MS" pitchFamily="66" charset="0"/>
                <a:cs typeface="Times New Roman" pitchFamily="18" charset="0"/>
              </a:rPr>
              <a:t>presi</a:t>
            </a:r>
            <a:r>
              <a:rPr lang="en-GB" sz="2000" dirty="0">
                <a:solidFill>
                  <a:srgbClr val="000099"/>
                </a:solidFill>
                <a:latin typeface="Comic Sans MS" pitchFamily="66" charset="0"/>
                <a:cs typeface="Times New Roman" pitchFamily="18" charset="0"/>
              </a:rPr>
              <a:t> in </a:t>
            </a:r>
            <a:r>
              <a:rPr lang="en-GB" sz="2000" dirty="0" err="1">
                <a:solidFill>
                  <a:srgbClr val="000099"/>
                </a:solidFill>
                <a:latin typeface="Comic Sans MS" pitchFamily="66" charset="0"/>
                <a:cs typeface="Times New Roman" pitchFamily="18" charset="0"/>
              </a:rPr>
              <a:t>considerazione</a:t>
            </a:r>
            <a:r>
              <a:rPr lang="en-GB" sz="2000" dirty="0">
                <a:solidFill>
                  <a:srgbClr val="000099"/>
                </a:solidFill>
                <a:latin typeface="Comic Sans MS" pitchFamily="66" charset="0"/>
                <a:cs typeface="Times New Roman" pitchFamily="18" charset="0"/>
              </a:rPr>
              <a:t>.</a:t>
            </a:r>
          </a:p>
          <a:p>
            <a:pPr eaLnBrk="0" hangingPunct="0">
              <a:lnSpc>
                <a:spcPct val="90000"/>
              </a:lnSpc>
              <a:defRPr/>
            </a:pPr>
            <a:endParaRPr lang="en-GB" sz="2000" dirty="0">
              <a:solidFill>
                <a:srgbClr val="000099"/>
              </a:solidFill>
              <a:latin typeface="Comic Sans MS" pitchFamily="66" charset="0"/>
              <a:cs typeface="Times New Roman" pitchFamily="18" charset="0"/>
            </a:endParaRPr>
          </a:p>
          <a:p>
            <a:pPr eaLnBrk="0" hangingPunct="0">
              <a:lnSpc>
                <a:spcPct val="90000"/>
              </a:lnSpc>
              <a:defRPr/>
            </a:pPr>
            <a:r>
              <a:rPr lang="en-GB" sz="2000" dirty="0" err="1">
                <a:solidFill>
                  <a:srgbClr val="000099"/>
                </a:solidFill>
                <a:latin typeface="Comic Sans MS" pitchFamily="66" charset="0"/>
                <a:cs typeface="Times New Roman" pitchFamily="18" charset="0"/>
              </a:rPr>
              <a:t>Occorre</a:t>
            </a:r>
            <a:r>
              <a:rPr lang="en-GB" sz="2000" dirty="0">
                <a:solidFill>
                  <a:srgbClr val="000099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srgbClr val="000099"/>
                </a:solidFill>
                <a:latin typeface="Comic Sans MS" pitchFamily="66" charset="0"/>
                <a:cs typeface="Times New Roman" pitchFamily="18" charset="0"/>
              </a:rPr>
              <a:t>sensibilizzare</a:t>
            </a:r>
            <a:r>
              <a:rPr lang="en-GB" sz="2000" dirty="0">
                <a:solidFill>
                  <a:srgbClr val="000099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srgbClr val="000099"/>
                </a:solidFill>
                <a:latin typeface="Comic Sans MS" pitchFamily="66" charset="0"/>
                <a:cs typeface="Times New Roman" pitchFamily="18" charset="0"/>
              </a:rPr>
              <a:t>gli</a:t>
            </a:r>
            <a:r>
              <a:rPr lang="en-GB" sz="2000" dirty="0">
                <a:solidFill>
                  <a:srgbClr val="000099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srgbClr val="000099"/>
                </a:solidFill>
                <a:latin typeface="Comic Sans MS" pitchFamily="66" charset="0"/>
                <a:cs typeface="Times New Roman" pitchFamily="18" charset="0"/>
              </a:rPr>
              <a:t>operatori</a:t>
            </a:r>
            <a:r>
              <a:rPr lang="en-GB" sz="2000" dirty="0">
                <a:solidFill>
                  <a:srgbClr val="000099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srgbClr val="000099"/>
                </a:solidFill>
                <a:latin typeface="Comic Sans MS" pitchFamily="66" charset="0"/>
                <a:cs typeface="Times New Roman" pitchFamily="18" charset="0"/>
              </a:rPr>
              <a:t>sull’</a:t>
            </a:r>
            <a:r>
              <a:rPr lang="en-GB" sz="2000" b="1" dirty="0" err="1">
                <a:solidFill>
                  <a:srgbClr val="C00000"/>
                </a:solidFill>
                <a:latin typeface="Comic Sans MS" pitchFamily="66" charset="0"/>
                <a:cs typeface="Times New Roman" pitchFamily="18" charset="0"/>
              </a:rPr>
              <a:t>utilità</a:t>
            </a:r>
            <a:r>
              <a:rPr lang="en-GB" sz="2000" b="1" dirty="0">
                <a:solidFill>
                  <a:srgbClr val="C00000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GB" sz="2000" b="1" dirty="0" err="1">
                <a:solidFill>
                  <a:srgbClr val="C00000"/>
                </a:solidFill>
                <a:latin typeface="Comic Sans MS" pitchFamily="66" charset="0"/>
                <a:cs typeface="Times New Roman" pitchFamily="18" charset="0"/>
              </a:rPr>
              <a:t>della</a:t>
            </a:r>
            <a:r>
              <a:rPr lang="en-GB" sz="2000" b="1" dirty="0">
                <a:solidFill>
                  <a:srgbClr val="C00000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GB" sz="2000" b="1" dirty="0" err="1">
                <a:solidFill>
                  <a:srgbClr val="C00000"/>
                </a:solidFill>
                <a:latin typeface="Comic Sans MS" pitchFamily="66" charset="0"/>
                <a:cs typeface="Times New Roman" pitchFamily="18" charset="0"/>
              </a:rPr>
              <a:t>valutazione</a:t>
            </a:r>
            <a:r>
              <a:rPr lang="en-GB" sz="2000" dirty="0">
                <a:solidFill>
                  <a:srgbClr val="000099"/>
                </a:solidFill>
                <a:latin typeface="Comic Sans MS" pitchFamily="66" charset="0"/>
                <a:cs typeface="Times New Roman" pitchFamily="18" charset="0"/>
              </a:rPr>
              <a:t>, non solo ex-post ma </a:t>
            </a:r>
            <a:r>
              <a:rPr lang="en-GB" sz="2000" dirty="0" err="1">
                <a:solidFill>
                  <a:srgbClr val="000099"/>
                </a:solidFill>
                <a:latin typeface="Comic Sans MS" pitchFamily="66" charset="0"/>
                <a:cs typeface="Times New Roman" pitchFamily="18" charset="0"/>
              </a:rPr>
              <a:t>anche</a:t>
            </a:r>
            <a:r>
              <a:rPr lang="en-GB" sz="2000" dirty="0">
                <a:solidFill>
                  <a:srgbClr val="000099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GB" sz="2000" dirty="0">
                <a:solidFill>
                  <a:srgbClr val="000099"/>
                </a:solidFill>
                <a:latin typeface="Comic Sans MS" pitchFamily="66" charset="0"/>
                <a:cs typeface="Times New Roman" pitchFamily="18" charset="0"/>
              </a:rPr>
              <a:t>ex-ante</a:t>
            </a:r>
            <a:r>
              <a:rPr lang="en-GB" sz="2000" dirty="0">
                <a:solidFill>
                  <a:srgbClr val="000099"/>
                </a:solidFill>
                <a:latin typeface="Comic Sans MS" pitchFamily="66" charset="0"/>
                <a:cs typeface="Times New Roman" pitchFamily="18" charset="0"/>
              </a:rPr>
              <a:t>. </a:t>
            </a:r>
          </a:p>
          <a:p>
            <a:pPr marL="342900" indent="-342900" eaLnBrk="0" hangingPunct="0">
              <a:lnSpc>
                <a:spcPct val="90000"/>
              </a:lnSpc>
              <a:buFont typeface="Wingdings"/>
              <a:buChar char="à"/>
              <a:defRPr/>
            </a:pPr>
            <a:r>
              <a:rPr lang="en-GB" sz="2000" dirty="0" err="1">
                <a:solidFill>
                  <a:srgbClr val="000099"/>
                </a:solidFill>
                <a:latin typeface="Comic Sans MS" pitchFamily="66" charset="0"/>
                <a:cs typeface="Times New Roman" pitchFamily="18" charset="0"/>
              </a:rPr>
              <a:t>Bilancio</a:t>
            </a:r>
            <a:r>
              <a:rPr lang="en-GB" sz="2000" dirty="0">
                <a:solidFill>
                  <a:srgbClr val="000099"/>
                </a:solidFill>
                <a:latin typeface="Comic Sans MS" pitchFamily="66" charset="0"/>
                <a:cs typeface="Times New Roman" pitchFamily="18" charset="0"/>
              </a:rPr>
              <a:t> di </a:t>
            </a:r>
            <a:r>
              <a:rPr lang="en-GB" sz="2000" dirty="0" err="1">
                <a:solidFill>
                  <a:srgbClr val="000099"/>
                </a:solidFill>
                <a:latin typeface="Comic Sans MS" pitchFamily="66" charset="0"/>
                <a:cs typeface="Times New Roman" pitchFamily="18" charset="0"/>
              </a:rPr>
              <a:t>missione</a:t>
            </a:r>
            <a:r>
              <a:rPr lang="en-GB" sz="2000" dirty="0">
                <a:solidFill>
                  <a:srgbClr val="000099"/>
                </a:solidFill>
                <a:latin typeface="Comic Sans MS" pitchFamily="66" charset="0"/>
                <a:cs typeface="Times New Roman" pitchFamily="18" charset="0"/>
              </a:rPr>
              <a:t> per </a:t>
            </a:r>
            <a:r>
              <a:rPr lang="en-GB" sz="2000" dirty="0" err="1">
                <a:solidFill>
                  <a:srgbClr val="000099"/>
                </a:solidFill>
                <a:latin typeface="Comic Sans MS" pitchFamily="66" charset="0"/>
                <a:cs typeface="Times New Roman" pitchFamily="18" charset="0"/>
              </a:rPr>
              <a:t>autovalutazione</a:t>
            </a:r>
            <a:r>
              <a:rPr lang="en-GB" sz="2000" dirty="0">
                <a:solidFill>
                  <a:srgbClr val="000099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srgbClr val="000099"/>
                </a:solidFill>
                <a:latin typeface="Comic Sans MS" pitchFamily="66" charset="0"/>
                <a:cs typeface="Times New Roman" pitchFamily="18" charset="0"/>
              </a:rPr>
              <a:t>Consorzi</a:t>
            </a:r>
            <a:r>
              <a:rPr lang="en-GB" sz="2000" dirty="0">
                <a:solidFill>
                  <a:srgbClr val="000099"/>
                </a:solidFill>
                <a:latin typeface="Comic Sans MS" pitchFamily="66" charset="0"/>
                <a:cs typeface="Times New Roman" pitchFamily="18" charset="0"/>
              </a:rPr>
              <a:t> e </a:t>
            </a:r>
            <a:r>
              <a:rPr lang="en-GB" sz="2000" dirty="0" err="1">
                <a:solidFill>
                  <a:srgbClr val="000099"/>
                </a:solidFill>
                <a:latin typeface="Comic Sans MS" pitchFamily="66" charset="0"/>
                <a:cs typeface="Times New Roman" pitchFamily="18" charset="0"/>
              </a:rPr>
              <a:t>imprese</a:t>
            </a:r>
            <a:r>
              <a:rPr lang="en-GB" sz="2000" dirty="0">
                <a:solidFill>
                  <a:srgbClr val="000099"/>
                </a:solidFill>
                <a:latin typeface="Comic Sans MS" pitchFamily="66" charset="0"/>
                <a:cs typeface="Times New Roman" pitchFamily="18" charset="0"/>
              </a:rPr>
              <a:t>?</a:t>
            </a:r>
          </a:p>
          <a:p>
            <a:pPr marL="342900" indent="-342900" eaLnBrk="0" hangingPunct="0">
              <a:lnSpc>
                <a:spcPct val="90000"/>
              </a:lnSpc>
              <a:buFont typeface="Wingdings"/>
              <a:buChar char="à"/>
              <a:defRPr/>
            </a:pPr>
            <a:r>
              <a:rPr lang="en-GB" sz="2000" dirty="0" err="1">
                <a:solidFill>
                  <a:srgbClr val="000099"/>
                </a:solidFill>
                <a:latin typeface="Comic Sans MS" pitchFamily="66" charset="0"/>
                <a:cs typeface="Times New Roman" pitchFamily="18" charset="0"/>
              </a:rPr>
              <a:t>Valutazione</a:t>
            </a:r>
            <a:r>
              <a:rPr lang="en-GB" sz="2000" dirty="0">
                <a:solidFill>
                  <a:srgbClr val="000099"/>
                </a:solidFill>
                <a:latin typeface="Comic Sans MS" pitchFamily="66" charset="0"/>
                <a:cs typeface="Times New Roman" pitchFamily="18" charset="0"/>
              </a:rPr>
              <a:t> ex-ante </a:t>
            </a:r>
            <a:r>
              <a:rPr lang="en-GB" sz="2000" dirty="0" err="1">
                <a:solidFill>
                  <a:srgbClr val="000099"/>
                </a:solidFill>
                <a:latin typeface="Comic Sans MS" pitchFamily="66" charset="0"/>
                <a:cs typeface="Times New Roman" pitchFamily="18" charset="0"/>
              </a:rPr>
              <a:t>contestuale</a:t>
            </a:r>
            <a:r>
              <a:rPr lang="en-GB" sz="2000" dirty="0">
                <a:solidFill>
                  <a:srgbClr val="000099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srgbClr val="000099"/>
                </a:solidFill>
                <a:latin typeface="Comic Sans MS" pitchFamily="66" charset="0"/>
                <a:cs typeface="Times New Roman" pitchFamily="18" charset="0"/>
              </a:rPr>
              <a:t>alla</a:t>
            </a:r>
            <a:r>
              <a:rPr lang="en-GB" sz="2000" dirty="0">
                <a:solidFill>
                  <a:srgbClr val="000099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srgbClr val="000099"/>
                </a:solidFill>
                <a:latin typeface="Comic Sans MS" pitchFamily="66" charset="0"/>
                <a:cs typeface="Times New Roman" pitchFamily="18" charset="0"/>
              </a:rPr>
              <a:t>presentazione</a:t>
            </a:r>
            <a:r>
              <a:rPr lang="en-GB" sz="2000" dirty="0">
                <a:solidFill>
                  <a:srgbClr val="000099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srgbClr val="000099"/>
                </a:solidFill>
                <a:latin typeface="Comic Sans MS" pitchFamily="66" charset="0"/>
                <a:cs typeface="Times New Roman" pitchFamily="18" charset="0"/>
              </a:rPr>
              <a:t>della</a:t>
            </a:r>
            <a:r>
              <a:rPr lang="en-GB" sz="2000" dirty="0">
                <a:solidFill>
                  <a:srgbClr val="000099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srgbClr val="000099"/>
                </a:solidFill>
                <a:latin typeface="Comic Sans MS" pitchFamily="66" charset="0"/>
                <a:cs typeface="Times New Roman" pitchFamily="18" charset="0"/>
              </a:rPr>
              <a:t>domanda</a:t>
            </a:r>
            <a:r>
              <a:rPr lang="en-GB" sz="2000" dirty="0">
                <a:solidFill>
                  <a:srgbClr val="000099"/>
                </a:solidFill>
                <a:latin typeface="Comic Sans MS" pitchFamily="66" charset="0"/>
                <a:cs typeface="Times New Roman" pitchFamily="18" charset="0"/>
              </a:rPr>
              <a:t>?</a:t>
            </a:r>
            <a:endParaRPr lang="en-GB" sz="2000" dirty="0">
              <a:solidFill>
                <a:srgbClr val="000099"/>
              </a:solidFill>
              <a:latin typeface="Comic Sans MS" pitchFamily="66" charset="0"/>
              <a:cs typeface="Times New Roman" pitchFamily="18" charset="0"/>
            </a:endParaRPr>
          </a:p>
          <a:p>
            <a:pPr eaLnBrk="0" hangingPunct="0">
              <a:lnSpc>
                <a:spcPct val="90000"/>
              </a:lnSpc>
              <a:defRPr/>
            </a:pPr>
            <a:endParaRPr lang="en-GB" sz="2000" dirty="0">
              <a:solidFill>
                <a:srgbClr val="000099"/>
              </a:solidFill>
              <a:latin typeface="Comic Sans MS" pitchFamily="66" charset="0"/>
              <a:cs typeface="Times New Roman" pitchFamily="18" charset="0"/>
            </a:endParaRPr>
          </a:p>
          <a:p>
            <a:pPr eaLnBrk="0" hangingPunct="0">
              <a:lnSpc>
                <a:spcPct val="90000"/>
              </a:lnSpc>
              <a:defRPr/>
            </a:pPr>
            <a:r>
              <a:rPr lang="en-GB" sz="2000" dirty="0">
                <a:solidFill>
                  <a:srgbClr val="000099"/>
                </a:solidFill>
                <a:latin typeface="Comic Sans MS" pitchFamily="66" charset="0"/>
                <a:cs typeface="Times New Roman" pitchFamily="18" charset="0"/>
              </a:rPr>
              <a:t>La </a:t>
            </a:r>
            <a:r>
              <a:rPr lang="en-GB" sz="2000" dirty="0" err="1">
                <a:solidFill>
                  <a:srgbClr val="000099"/>
                </a:solidFill>
                <a:latin typeface="Comic Sans MS" pitchFamily="66" charset="0"/>
                <a:cs typeface="Times New Roman" pitchFamily="18" charset="0"/>
              </a:rPr>
              <a:t>protezione</a:t>
            </a:r>
            <a:r>
              <a:rPr lang="en-GB" sz="2000" dirty="0">
                <a:solidFill>
                  <a:srgbClr val="000099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srgbClr val="000099"/>
                </a:solidFill>
                <a:latin typeface="Comic Sans MS" pitchFamily="66" charset="0"/>
                <a:cs typeface="Times New Roman" pitchFamily="18" charset="0"/>
              </a:rPr>
              <a:t>delle</a:t>
            </a:r>
            <a:r>
              <a:rPr lang="en-GB" sz="2000" dirty="0">
                <a:solidFill>
                  <a:srgbClr val="000099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srgbClr val="000099"/>
                </a:solidFill>
                <a:latin typeface="Comic Sans MS" pitchFamily="66" charset="0"/>
                <a:cs typeface="Times New Roman" pitchFamily="18" charset="0"/>
              </a:rPr>
              <a:t>denominazioni</a:t>
            </a:r>
            <a:r>
              <a:rPr lang="en-GB" sz="2000" dirty="0">
                <a:solidFill>
                  <a:srgbClr val="000099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srgbClr val="000099"/>
                </a:solidFill>
                <a:latin typeface="Comic Sans MS" pitchFamily="66" charset="0"/>
                <a:cs typeface="Times New Roman" pitchFamily="18" charset="0"/>
              </a:rPr>
              <a:t>geografiche</a:t>
            </a:r>
            <a:r>
              <a:rPr lang="en-GB" sz="2000" dirty="0">
                <a:solidFill>
                  <a:srgbClr val="000099"/>
                </a:solidFill>
                <a:latin typeface="Comic Sans MS" pitchFamily="66" charset="0"/>
                <a:cs typeface="Times New Roman" pitchFamily="18" charset="0"/>
              </a:rPr>
              <a:t> è solo </a:t>
            </a:r>
            <a:r>
              <a:rPr lang="en-GB" sz="2000" dirty="0" err="1">
                <a:solidFill>
                  <a:srgbClr val="000099"/>
                </a:solidFill>
                <a:latin typeface="Comic Sans MS" pitchFamily="66" charset="0"/>
                <a:cs typeface="Times New Roman" pitchFamily="18" charset="0"/>
              </a:rPr>
              <a:t>uno</a:t>
            </a:r>
            <a:r>
              <a:rPr lang="en-GB" sz="2000" dirty="0">
                <a:solidFill>
                  <a:srgbClr val="000099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srgbClr val="000099"/>
                </a:solidFill>
                <a:latin typeface="Comic Sans MS" pitchFamily="66" charset="0"/>
                <a:cs typeface="Times New Roman" pitchFamily="18" charset="0"/>
              </a:rPr>
              <a:t>dei</a:t>
            </a:r>
            <a:r>
              <a:rPr lang="en-GB" sz="2000" dirty="0">
                <a:solidFill>
                  <a:srgbClr val="000099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srgbClr val="000099"/>
                </a:solidFill>
                <a:latin typeface="Comic Sans MS" pitchFamily="66" charset="0"/>
                <a:cs typeface="Times New Roman" pitchFamily="18" charset="0"/>
              </a:rPr>
              <a:t>tanti</a:t>
            </a:r>
            <a:r>
              <a:rPr lang="en-GB" sz="2000" dirty="0">
                <a:solidFill>
                  <a:srgbClr val="000099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srgbClr val="000099"/>
                </a:solidFill>
                <a:latin typeface="Comic Sans MS" pitchFamily="66" charset="0"/>
                <a:cs typeface="Times New Roman" pitchFamily="18" charset="0"/>
              </a:rPr>
              <a:t>strumenti</a:t>
            </a:r>
            <a:r>
              <a:rPr lang="en-GB" sz="2000" dirty="0">
                <a:solidFill>
                  <a:srgbClr val="000099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srgbClr val="000099"/>
                </a:solidFill>
                <a:latin typeface="Comic Sans MS" pitchFamily="66" charset="0"/>
                <a:cs typeface="Times New Roman" pitchFamily="18" charset="0"/>
              </a:rPr>
              <a:t>nelle</a:t>
            </a:r>
            <a:r>
              <a:rPr lang="en-GB" sz="2000" dirty="0">
                <a:solidFill>
                  <a:srgbClr val="000099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srgbClr val="000099"/>
                </a:solidFill>
                <a:latin typeface="Comic Sans MS" pitchFamily="66" charset="0"/>
                <a:cs typeface="Times New Roman" pitchFamily="18" charset="0"/>
              </a:rPr>
              <a:t>mani</a:t>
            </a:r>
            <a:r>
              <a:rPr lang="en-GB" sz="2000" dirty="0">
                <a:solidFill>
                  <a:srgbClr val="000099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srgbClr val="000099"/>
                </a:solidFill>
                <a:latin typeface="Comic Sans MS" pitchFamily="66" charset="0"/>
                <a:cs typeface="Times New Roman" pitchFamily="18" charset="0"/>
              </a:rPr>
              <a:t>dei</a:t>
            </a:r>
            <a:r>
              <a:rPr lang="en-GB" sz="2000" dirty="0">
                <a:solidFill>
                  <a:srgbClr val="000099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srgbClr val="000099"/>
                </a:solidFill>
                <a:latin typeface="Comic Sans MS" pitchFamily="66" charset="0"/>
                <a:cs typeface="Times New Roman" pitchFamily="18" charset="0"/>
              </a:rPr>
              <a:t>produttori</a:t>
            </a:r>
            <a:r>
              <a:rPr lang="en-GB" sz="2000" dirty="0">
                <a:solidFill>
                  <a:srgbClr val="000099"/>
                </a:solidFill>
                <a:latin typeface="Comic Sans MS" pitchFamily="66" charset="0"/>
                <a:cs typeface="Times New Roman" pitchFamily="18" charset="0"/>
              </a:rPr>
              <a:t>; </a:t>
            </a:r>
            <a:r>
              <a:rPr lang="en-GB" sz="2000" dirty="0" err="1">
                <a:solidFill>
                  <a:srgbClr val="000099"/>
                </a:solidFill>
                <a:latin typeface="Comic Sans MS" pitchFamily="66" charset="0"/>
                <a:cs typeface="Times New Roman" pitchFamily="18" charset="0"/>
              </a:rPr>
              <a:t>deve</a:t>
            </a:r>
            <a:r>
              <a:rPr lang="en-GB" sz="2000" dirty="0">
                <a:solidFill>
                  <a:srgbClr val="000099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srgbClr val="000099"/>
                </a:solidFill>
                <a:latin typeface="Comic Sans MS" pitchFamily="66" charset="0"/>
                <a:cs typeface="Times New Roman" pitchFamily="18" charset="0"/>
              </a:rPr>
              <a:t>essere</a:t>
            </a:r>
            <a:r>
              <a:rPr lang="en-GB" sz="2000" dirty="0">
                <a:solidFill>
                  <a:srgbClr val="000099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srgbClr val="000099"/>
                </a:solidFill>
                <a:latin typeface="Comic Sans MS" pitchFamily="66" charset="0"/>
                <a:cs typeface="Times New Roman" pitchFamily="18" charset="0"/>
              </a:rPr>
              <a:t>sostenuta</a:t>
            </a:r>
            <a:r>
              <a:rPr lang="en-GB" sz="2000" dirty="0">
                <a:solidFill>
                  <a:srgbClr val="000099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GB" sz="2000" dirty="0">
                <a:solidFill>
                  <a:srgbClr val="000099"/>
                </a:solidFill>
                <a:latin typeface="Comic Sans MS" pitchFamily="66" charset="0"/>
                <a:cs typeface="Times New Roman" pitchFamily="18" charset="0"/>
              </a:rPr>
              <a:t>da </a:t>
            </a:r>
            <a:r>
              <a:rPr lang="en-GB" sz="2000" dirty="0" err="1">
                <a:solidFill>
                  <a:srgbClr val="000099"/>
                </a:solidFill>
                <a:latin typeface="Comic Sans MS" pitchFamily="66" charset="0"/>
                <a:cs typeface="Times New Roman" pitchFamily="18" charset="0"/>
              </a:rPr>
              <a:t>altre</a:t>
            </a:r>
            <a:r>
              <a:rPr lang="en-GB" sz="2000" dirty="0">
                <a:solidFill>
                  <a:srgbClr val="000099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srgbClr val="000099"/>
                </a:solidFill>
                <a:latin typeface="Comic Sans MS" pitchFamily="66" charset="0"/>
                <a:cs typeface="Times New Roman" pitchFamily="18" charset="0"/>
              </a:rPr>
              <a:t>azioni</a:t>
            </a:r>
            <a:r>
              <a:rPr lang="en-GB" sz="2000" dirty="0">
                <a:solidFill>
                  <a:srgbClr val="000099"/>
                </a:solidFill>
                <a:latin typeface="Comic Sans MS" pitchFamily="66" charset="0"/>
                <a:cs typeface="Times New Roman" pitchFamily="18" charset="0"/>
              </a:rPr>
              <a:t> di </a:t>
            </a:r>
            <a:r>
              <a:rPr lang="en-GB" sz="2000" dirty="0" err="1">
                <a:solidFill>
                  <a:srgbClr val="000099"/>
                </a:solidFill>
                <a:latin typeface="Comic Sans MS" pitchFamily="66" charset="0"/>
                <a:cs typeface="Times New Roman" pitchFamily="18" charset="0"/>
              </a:rPr>
              <a:t>informazione</a:t>
            </a:r>
            <a:r>
              <a:rPr lang="en-GB" sz="2000" dirty="0">
                <a:solidFill>
                  <a:srgbClr val="000099"/>
                </a:solidFill>
                <a:latin typeface="Comic Sans MS" pitchFamily="66" charset="0"/>
                <a:cs typeface="Times New Roman" pitchFamily="18" charset="0"/>
              </a:rPr>
              <a:t>, </a:t>
            </a:r>
            <a:r>
              <a:rPr lang="en-GB" sz="2000" dirty="0" err="1">
                <a:solidFill>
                  <a:srgbClr val="000099"/>
                </a:solidFill>
                <a:latin typeface="Comic Sans MS" pitchFamily="66" charset="0"/>
                <a:cs typeface="Times New Roman" pitchFamily="18" charset="0"/>
              </a:rPr>
              <a:t>promozione</a:t>
            </a:r>
            <a:r>
              <a:rPr lang="en-GB" sz="2000" dirty="0">
                <a:solidFill>
                  <a:srgbClr val="000099"/>
                </a:solidFill>
                <a:latin typeface="Comic Sans MS" pitchFamily="66" charset="0"/>
                <a:cs typeface="Times New Roman" pitchFamily="18" charset="0"/>
              </a:rPr>
              <a:t>, </a:t>
            </a:r>
            <a:r>
              <a:rPr lang="en-GB" sz="2000" dirty="0" err="1">
                <a:solidFill>
                  <a:srgbClr val="000099"/>
                </a:solidFill>
                <a:latin typeface="Comic Sans MS" pitchFamily="66" charset="0"/>
                <a:cs typeface="Times New Roman" pitchFamily="18" charset="0"/>
              </a:rPr>
              <a:t>formazione</a:t>
            </a:r>
            <a:r>
              <a:rPr lang="en-GB" sz="2000" dirty="0">
                <a:solidFill>
                  <a:srgbClr val="000099"/>
                </a:solidFill>
                <a:latin typeface="Comic Sans MS" pitchFamily="66" charset="0"/>
                <a:cs typeface="Times New Roman" pitchFamily="18" charset="0"/>
              </a:rPr>
              <a:t>, da </a:t>
            </a:r>
            <a:r>
              <a:rPr lang="en-GB" sz="2000" dirty="0" err="1">
                <a:solidFill>
                  <a:srgbClr val="000099"/>
                </a:solidFill>
                <a:latin typeface="Comic Sans MS" pitchFamily="66" charset="0"/>
                <a:cs typeface="Times New Roman" pitchFamily="18" charset="0"/>
              </a:rPr>
              <a:t>un’azione</a:t>
            </a:r>
            <a:r>
              <a:rPr lang="en-GB" sz="2000" dirty="0">
                <a:solidFill>
                  <a:srgbClr val="000099"/>
                </a:solidFill>
                <a:latin typeface="Comic Sans MS" pitchFamily="66" charset="0"/>
                <a:cs typeface="Times New Roman" pitchFamily="18" charset="0"/>
              </a:rPr>
              <a:t> di </a:t>
            </a:r>
            <a:r>
              <a:rPr lang="en-GB" sz="2000" dirty="0" err="1">
                <a:solidFill>
                  <a:srgbClr val="000099"/>
                </a:solidFill>
                <a:latin typeface="Comic Sans MS" pitchFamily="66" charset="0"/>
                <a:cs typeface="Times New Roman" pitchFamily="18" charset="0"/>
              </a:rPr>
              <a:t>coordinamento</a:t>
            </a:r>
            <a:r>
              <a:rPr lang="en-GB" sz="2000" dirty="0">
                <a:solidFill>
                  <a:srgbClr val="000099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srgbClr val="000099"/>
                </a:solidFill>
                <a:latin typeface="Comic Sans MS" pitchFamily="66" charset="0"/>
                <a:cs typeface="Times New Roman" pitchFamily="18" charset="0"/>
              </a:rPr>
              <a:t>tra</a:t>
            </a:r>
            <a:r>
              <a:rPr lang="en-GB" sz="2000" dirty="0">
                <a:solidFill>
                  <a:srgbClr val="000099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srgbClr val="000099"/>
                </a:solidFill>
                <a:latin typeface="Comic Sans MS" pitchFamily="66" charset="0"/>
                <a:cs typeface="Times New Roman" pitchFamily="18" charset="0"/>
              </a:rPr>
              <a:t>imprese</a:t>
            </a:r>
            <a:r>
              <a:rPr lang="en-GB" sz="2000" dirty="0">
                <a:solidFill>
                  <a:srgbClr val="000099"/>
                </a:solidFill>
                <a:latin typeface="Comic Sans MS" pitchFamily="66" charset="0"/>
                <a:cs typeface="Times New Roman" pitchFamily="18" charset="0"/>
              </a:rPr>
              <a:t> (</a:t>
            </a:r>
            <a:r>
              <a:rPr lang="en-GB" sz="2000" dirty="0" err="1">
                <a:solidFill>
                  <a:srgbClr val="000099"/>
                </a:solidFill>
                <a:latin typeface="Comic Sans MS" pitchFamily="66" charset="0"/>
                <a:cs typeface="Times New Roman" pitchFamily="18" charset="0"/>
              </a:rPr>
              <a:t>azione</a:t>
            </a:r>
            <a:r>
              <a:rPr lang="en-GB" sz="2000" dirty="0">
                <a:solidFill>
                  <a:srgbClr val="000099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srgbClr val="000099"/>
                </a:solidFill>
                <a:latin typeface="Comic Sans MS" pitchFamily="66" charset="0"/>
                <a:cs typeface="Times New Roman" pitchFamily="18" charset="0"/>
              </a:rPr>
              <a:t>collettiva</a:t>
            </a:r>
            <a:r>
              <a:rPr lang="en-GB" sz="2000" dirty="0">
                <a:solidFill>
                  <a:srgbClr val="000099"/>
                </a:solidFill>
                <a:latin typeface="Comic Sans MS" pitchFamily="66" charset="0"/>
                <a:cs typeface="Times New Roman" pitchFamily="18" charset="0"/>
              </a:rPr>
              <a:t>). </a:t>
            </a:r>
          </a:p>
          <a:p>
            <a:pPr eaLnBrk="0" hangingPunct="0">
              <a:lnSpc>
                <a:spcPct val="90000"/>
              </a:lnSpc>
              <a:defRPr/>
            </a:pPr>
            <a:endParaRPr lang="en-GB" sz="2000" dirty="0">
              <a:solidFill>
                <a:srgbClr val="000099"/>
              </a:solidFill>
              <a:latin typeface="Comic Sans MS" pitchFamily="66" charset="0"/>
              <a:cs typeface="Times New Roman" pitchFamily="18" charset="0"/>
            </a:endParaRPr>
          </a:p>
          <a:p>
            <a:pPr eaLnBrk="0" hangingPunct="0">
              <a:lnSpc>
                <a:spcPct val="90000"/>
              </a:lnSpc>
              <a:defRPr/>
            </a:pPr>
            <a:r>
              <a:rPr lang="en-GB" sz="2000" dirty="0">
                <a:solidFill>
                  <a:srgbClr val="000099"/>
                </a:solidFill>
                <a:latin typeface="Comic Sans MS" pitchFamily="66" charset="0"/>
                <a:cs typeface="Times New Roman" pitchFamily="18" charset="0"/>
              </a:rPr>
              <a:t>Il </a:t>
            </a:r>
            <a:r>
              <a:rPr lang="en-GB" sz="2000" dirty="0" err="1">
                <a:solidFill>
                  <a:srgbClr val="000099"/>
                </a:solidFill>
                <a:latin typeface="Comic Sans MS" pitchFamily="66" charset="0"/>
                <a:cs typeface="Times New Roman" pitchFamily="18" charset="0"/>
              </a:rPr>
              <a:t>ruolo</a:t>
            </a:r>
            <a:r>
              <a:rPr lang="en-GB" sz="2000" dirty="0">
                <a:solidFill>
                  <a:srgbClr val="000099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srgbClr val="000099"/>
                </a:solidFill>
                <a:latin typeface="Comic Sans MS" pitchFamily="66" charset="0"/>
                <a:cs typeface="Times New Roman" pitchFamily="18" charset="0"/>
              </a:rPr>
              <a:t>dell’operatore</a:t>
            </a:r>
            <a:r>
              <a:rPr lang="en-GB" sz="2000" dirty="0">
                <a:solidFill>
                  <a:srgbClr val="000099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srgbClr val="000099"/>
                </a:solidFill>
                <a:latin typeface="Comic Sans MS" pitchFamily="66" charset="0"/>
                <a:cs typeface="Times New Roman" pitchFamily="18" charset="0"/>
              </a:rPr>
              <a:t>pubblico</a:t>
            </a:r>
            <a:r>
              <a:rPr lang="en-GB" sz="2000" dirty="0">
                <a:solidFill>
                  <a:srgbClr val="000099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srgbClr val="000099"/>
                </a:solidFill>
                <a:latin typeface="Comic Sans MS" pitchFamily="66" charset="0"/>
                <a:cs typeface="Times New Roman" pitchFamily="18" charset="0"/>
              </a:rPr>
              <a:t>ai</a:t>
            </a:r>
            <a:r>
              <a:rPr lang="en-GB" sz="2000" dirty="0">
                <a:solidFill>
                  <a:srgbClr val="000099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srgbClr val="000099"/>
                </a:solidFill>
                <a:latin typeface="Comic Sans MS" pitchFamily="66" charset="0"/>
                <a:cs typeface="Times New Roman" pitchFamily="18" charset="0"/>
              </a:rPr>
              <a:t>vari</a:t>
            </a:r>
            <a:r>
              <a:rPr lang="en-GB" sz="2000" dirty="0">
                <a:solidFill>
                  <a:srgbClr val="000099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srgbClr val="000099"/>
                </a:solidFill>
                <a:latin typeface="Comic Sans MS" pitchFamily="66" charset="0"/>
                <a:cs typeface="Times New Roman" pitchFamily="18" charset="0"/>
              </a:rPr>
              <a:t>livelli</a:t>
            </a:r>
            <a:r>
              <a:rPr lang="en-GB" sz="2000" dirty="0">
                <a:solidFill>
                  <a:srgbClr val="000099"/>
                </a:solidFill>
                <a:latin typeface="Comic Sans MS" pitchFamily="66" charset="0"/>
                <a:cs typeface="Times New Roman" pitchFamily="18" charset="0"/>
              </a:rPr>
              <a:t> è di </a:t>
            </a:r>
            <a:r>
              <a:rPr lang="en-GB" sz="2000" dirty="0" err="1">
                <a:solidFill>
                  <a:srgbClr val="000099"/>
                </a:solidFill>
                <a:latin typeface="Comic Sans MS" pitchFamily="66" charset="0"/>
                <a:cs typeface="Times New Roman" pitchFamily="18" charset="0"/>
              </a:rPr>
              <a:t>fondamentale</a:t>
            </a:r>
            <a:r>
              <a:rPr lang="en-GB" sz="2000" dirty="0">
                <a:solidFill>
                  <a:srgbClr val="000099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srgbClr val="000099"/>
                </a:solidFill>
                <a:latin typeface="Comic Sans MS" pitchFamily="66" charset="0"/>
                <a:cs typeface="Times New Roman" pitchFamily="18" charset="0"/>
              </a:rPr>
              <a:t>importanza</a:t>
            </a:r>
            <a:r>
              <a:rPr lang="en-GB" sz="2000" dirty="0">
                <a:solidFill>
                  <a:srgbClr val="000099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srgbClr val="000099"/>
                </a:solidFill>
                <a:latin typeface="Comic Sans MS" pitchFamily="66" charset="0"/>
                <a:cs typeface="Times New Roman" pitchFamily="18" charset="0"/>
              </a:rPr>
              <a:t>nei</a:t>
            </a:r>
            <a:r>
              <a:rPr lang="en-GB" sz="2000" dirty="0">
                <a:solidFill>
                  <a:srgbClr val="000099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srgbClr val="000099"/>
                </a:solidFill>
                <a:latin typeface="Comic Sans MS" pitchFamily="66" charset="0"/>
                <a:cs typeface="Times New Roman" pitchFamily="18" charset="0"/>
              </a:rPr>
              <a:t>controlli</a:t>
            </a:r>
            <a:r>
              <a:rPr lang="en-GB" sz="2000" dirty="0">
                <a:solidFill>
                  <a:srgbClr val="000099"/>
                </a:solidFill>
                <a:latin typeface="Comic Sans MS" pitchFamily="66" charset="0"/>
                <a:cs typeface="Times New Roman" pitchFamily="18" charset="0"/>
              </a:rPr>
              <a:t> e </a:t>
            </a:r>
            <a:r>
              <a:rPr lang="en-GB" sz="2000" dirty="0" err="1">
                <a:solidFill>
                  <a:srgbClr val="000099"/>
                </a:solidFill>
                <a:latin typeface="Comic Sans MS" pitchFamily="66" charset="0"/>
                <a:cs typeface="Times New Roman" pitchFamily="18" charset="0"/>
              </a:rPr>
              <a:t>nella</a:t>
            </a:r>
            <a:r>
              <a:rPr lang="en-GB" sz="2000" dirty="0">
                <a:solidFill>
                  <a:srgbClr val="000099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srgbClr val="000099"/>
                </a:solidFill>
                <a:latin typeface="Comic Sans MS" pitchFamily="66" charset="0"/>
                <a:cs typeface="Times New Roman" pitchFamily="18" charset="0"/>
              </a:rPr>
              <a:t>regolazione</a:t>
            </a:r>
            <a:r>
              <a:rPr lang="en-GB" sz="2000" dirty="0">
                <a:solidFill>
                  <a:srgbClr val="000099"/>
                </a:solidFill>
                <a:latin typeface="Comic Sans MS" pitchFamily="66" charset="0"/>
                <a:cs typeface="Times New Roman" pitchFamily="18" charset="0"/>
              </a:rPr>
              <a:t>, </a:t>
            </a:r>
            <a:r>
              <a:rPr lang="en-GB" sz="2000" dirty="0">
                <a:solidFill>
                  <a:srgbClr val="000099"/>
                </a:solidFill>
                <a:latin typeface="Comic Sans MS" pitchFamily="66" charset="0"/>
                <a:cs typeface="Times New Roman" pitchFamily="18" charset="0"/>
              </a:rPr>
              <a:t>ma </a:t>
            </a:r>
            <a:r>
              <a:rPr lang="en-GB" sz="2000" dirty="0" err="1">
                <a:solidFill>
                  <a:srgbClr val="000099"/>
                </a:solidFill>
                <a:latin typeface="Comic Sans MS" pitchFamily="66" charset="0"/>
                <a:cs typeface="Times New Roman" pitchFamily="18" charset="0"/>
              </a:rPr>
              <a:t>anche</a:t>
            </a:r>
            <a:r>
              <a:rPr lang="en-GB" sz="2000" dirty="0">
                <a:solidFill>
                  <a:srgbClr val="000099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srgbClr val="000099"/>
                </a:solidFill>
                <a:latin typeface="Comic Sans MS" pitchFamily="66" charset="0"/>
                <a:cs typeface="Times New Roman" pitchFamily="18" charset="0"/>
              </a:rPr>
              <a:t>nel</a:t>
            </a:r>
            <a:r>
              <a:rPr lang="en-GB" sz="2000" dirty="0">
                <a:solidFill>
                  <a:srgbClr val="000099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srgbClr val="000099"/>
                </a:solidFill>
                <a:latin typeface="Comic Sans MS" pitchFamily="66" charset="0"/>
                <a:cs typeface="Times New Roman" pitchFamily="18" charset="0"/>
              </a:rPr>
              <a:t>sostegno</a:t>
            </a:r>
            <a:r>
              <a:rPr lang="en-GB" sz="2000" dirty="0">
                <a:solidFill>
                  <a:srgbClr val="000099"/>
                </a:solidFill>
                <a:latin typeface="Comic Sans MS" pitchFamily="66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ext Box 2"/>
          <p:cNvSpPr txBox="1">
            <a:spLocks noChangeArrowheads="1"/>
          </p:cNvSpPr>
          <p:nvPr/>
        </p:nvSpPr>
        <p:spPr bwMode="auto">
          <a:xfrm>
            <a:off x="755650" y="2289175"/>
            <a:ext cx="8388350" cy="266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lnSpc>
                <a:spcPct val="80000"/>
              </a:lnSpc>
              <a:spcBef>
                <a:spcPct val="50000"/>
              </a:spcBef>
            </a:pPr>
            <a:endParaRPr lang="en-GB" sz="2600">
              <a:solidFill>
                <a:srgbClr val="0033CC"/>
              </a:solidFill>
              <a:latin typeface="Comic Sans MS" pitchFamily="66" charset="0"/>
            </a:endParaRPr>
          </a:p>
        </p:txBody>
      </p:sp>
      <p:pic>
        <p:nvPicPr>
          <p:cNvPr id="56322" name="Picture 9" descr="Parmigiano sardo"/>
          <p:cNvPicPr>
            <a:picLocks noGrp="1" noChangeAspect="1" noChangeArrowheads="1"/>
          </p:cNvPicPr>
          <p:nvPr>
            <p:ph/>
          </p:nvPr>
        </p:nvPicPr>
        <p:blipFill>
          <a:blip r:embed="rId3"/>
          <a:srcRect/>
          <a:stretch>
            <a:fillRect/>
          </a:stretch>
        </p:blipFill>
        <p:spPr>
          <a:xfrm>
            <a:off x="4564063" y="279400"/>
            <a:ext cx="4579937" cy="6396038"/>
          </a:xfrm>
        </p:spPr>
      </p:pic>
      <p:sp>
        <p:nvSpPr>
          <p:cNvPr id="581643" name="Text Box 11"/>
          <p:cNvSpPr txBox="1">
            <a:spLocks noChangeArrowheads="1"/>
          </p:cNvSpPr>
          <p:nvPr/>
        </p:nvSpPr>
        <p:spPr bwMode="auto">
          <a:xfrm>
            <a:off x="395288" y="817563"/>
            <a:ext cx="4122737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it-IT" sz="2800" b="1" dirty="0">
                <a:solidFill>
                  <a:srgbClr val="990033"/>
                </a:solidFill>
                <a:cs typeface="+mn-cs"/>
              </a:rPr>
              <a:t>Grazie per l’attenzione</a:t>
            </a:r>
          </a:p>
        </p:txBody>
      </p:sp>
      <p:sp>
        <p:nvSpPr>
          <p:cNvPr id="56324" name="Rectangle 3"/>
          <p:cNvSpPr>
            <a:spLocks noChangeArrowheads="1"/>
          </p:cNvSpPr>
          <p:nvPr/>
        </p:nvSpPr>
        <p:spPr bwMode="auto">
          <a:xfrm>
            <a:off x="468313" y="2508250"/>
            <a:ext cx="4211637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it-IT" sz="2400">
                <a:solidFill>
                  <a:srgbClr val="000099"/>
                </a:solidFill>
                <a:latin typeface="Comic Sans MS" pitchFamily="66" charset="0"/>
                <a:cs typeface="Times New Roman" pitchFamily="18" charset="0"/>
              </a:rPr>
              <a:t>filippo.arfini@unipr.it</a:t>
            </a:r>
          </a:p>
          <a:p>
            <a:endParaRPr lang="it-IT" sz="2400">
              <a:solidFill>
                <a:srgbClr val="000099"/>
              </a:solidFill>
              <a:latin typeface="Comic Sans MS" pitchFamily="66" charset="0"/>
              <a:cs typeface="Times New Roman" pitchFamily="18" charset="0"/>
            </a:endParaRPr>
          </a:p>
          <a:p>
            <a:r>
              <a:rPr lang="it-IT" sz="2400">
                <a:solidFill>
                  <a:srgbClr val="000099"/>
                </a:solidFill>
                <a:latin typeface="Comic Sans MS" pitchFamily="66" charset="0"/>
                <a:cs typeface="Times New Roman" pitchFamily="18" charset="0"/>
              </a:rPr>
              <a:t>giovanni.belletti@unifi.it</a:t>
            </a:r>
          </a:p>
          <a:p>
            <a:endParaRPr lang="it-IT" sz="2400">
              <a:solidFill>
                <a:srgbClr val="000099"/>
              </a:solidFill>
              <a:latin typeface="Comic Sans MS" pitchFamily="66" charset="0"/>
              <a:cs typeface="Times New Roman" pitchFamily="18" charset="0"/>
            </a:endParaRPr>
          </a:p>
          <a:p>
            <a:r>
              <a:rPr lang="it-IT" sz="2400">
                <a:solidFill>
                  <a:srgbClr val="000099"/>
                </a:solidFill>
                <a:latin typeface="Comic Sans MS" pitchFamily="66" charset="0"/>
                <a:cs typeface="Times New Roman" pitchFamily="18" charset="0"/>
              </a:rPr>
              <a:t>andrea.marescotti@unifi.it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ext Box 5"/>
          <p:cNvSpPr txBox="1">
            <a:spLocks noChangeArrowheads="1"/>
          </p:cNvSpPr>
          <p:nvPr/>
        </p:nvSpPr>
        <p:spPr bwMode="auto">
          <a:xfrm>
            <a:off x="430213" y="252413"/>
            <a:ext cx="83185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3200" b="1">
                <a:solidFill>
                  <a:srgbClr val="660033"/>
                </a:solidFill>
                <a:latin typeface="Comic Sans MS" pitchFamily="66" charset="0"/>
              </a:rPr>
              <a:t>Il successo delle DOP-IGP</a:t>
            </a:r>
            <a:endParaRPr lang="it-IT" sz="3200" b="1">
              <a:solidFill>
                <a:srgbClr val="008000"/>
              </a:solidFill>
              <a:latin typeface="Comic Sans MS" pitchFamily="66" charset="0"/>
            </a:endParaRPr>
          </a:p>
        </p:txBody>
      </p:sp>
      <p:sp>
        <p:nvSpPr>
          <p:cNvPr id="23554" name="Line 3"/>
          <p:cNvSpPr>
            <a:spLocks noChangeShapeType="1"/>
          </p:cNvSpPr>
          <p:nvPr/>
        </p:nvSpPr>
        <p:spPr bwMode="auto">
          <a:xfrm>
            <a:off x="0" y="828675"/>
            <a:ext cx="9144000" cy="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</p:spPr>
        <p:txBody>
          <a:bodyPr wrap="none"/>
          <a:lstStyle/>
          <a:p>
            <a:endParaRPr lang="it-IT"/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468313" y="981075"/>
            <a:ext cx="8353425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479425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fr-FR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+mn-cs"/>
                <a:sym typeface="Wingdings" pitchFamily="2" charset="2"/>
              </a:rPr>
              <a:t>DOP e IGP </a:t>
            </a:r>
            <a:r>
              <a:rPr lang="fr-FR" sz="24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+mn-cs"/>
                <a:sym typeface="Wingdings" pitchFamily="2" charset="2"/>
              </a:rPr>
              <a:t>nell’Unione</a:t>
            </a:r>
            <a:r>
              <a:rPr lang="fr-FR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+mn-cs"/>
                <a:sym typeface="Wingdings" pitchFamily="2" charset="2"/>
              </a:rPr>
              <a:t> </a:t>
            </a:r>
            <a:r>
              <a:rPr lang="fr-FR" sz="24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+mn-cs"/>
                <a:sym typeface="Wingdings" pitchFamily="2" charset="2"/>
              </a:rPr>
              <a:t>Europea</a:t>
            </a:r>
            <a:r>
              <a:rPr lang="fr-FR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+mn-cs"/>
                <a:sym typeface="Wingdings" pitchFamily="2" charset="2"/>
              </a:rPr>
              <a:t> (31-12-2011)</a:t>
            </a:r>
            <a:endParaRPr lang="fr-FR" sz="2400" b="1" dirty="0" smtClean="0">
              <a:solidFill>
                <a:srgbClr val="0070C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  <a:cs typeface="+mn-cs"/>
            </a:endParaRPr>
          </a:p>
        </p:txBody>
      </p:sp>
      <p:grpSp>
        <p:nvGrpSpPr>
          <p:cNvPr id="23556" name="Group 6"/>
          <p:cNvGrpSpPr>
            <a:grpSpLocks/>
          </p:cNvGrpSpPr>
          <p:nvPr/>
        </p:nvGrpSpPr>
        <p:grpSpPr bwMode="auto">
          <a:xfrm>
            <a:off x="2555875" y="2133600"/>
            <a:ext cx="3097213" cy="1512888"/>
            <a:chOff x="1882" y="1162"/>
            <a:chExt cx="1951" cy="953"/>
          </a:xfrm>
        </p:grpSpPr>
        <p:pic>
          <p:nvPicPr>
            <p:cNvPr id="23559" name="Picture 4" descr="Qua - tipici DOP it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880" y="1162"/>
              <a:ext cx="953" cy="9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560" name="Picture 5" descr="aop1_en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882" y="1162"/>
              <a:ext cx="952" cy="9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aphicFrame>
        <p:nvGraphicFramePr>
          <p:cNvPr id="9" name="Grafico 8"/>
          <p:cNvGraphicFramePr>
            <a:graphicFrameLocks/>
          </p:cNvGraphicFramePr>
          <p:nvPr/>
        </p:nvGraphicFramePr>
        <p:xfrm>
          <a:off x="755317" y="1494781"/>
          <a:ext cx="7993396" cy="39504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3558" name="Rectangle 3"/>
          <p:cNvSpPr>
            <a:spLocks noChangeArrowheads="1"/>
          </p:cNvSpPr>
          <p:nvPr/>
        </p:nvSpPr>
        <p:spPr bwMode="auto">
          <a:xfrm>
            <a:off x="682625" y="5581650"/>
            <a:ext cx="799147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it-IT" sz="2000">
                <a:solidFill>
                  <a:srgbClr val="000099"/>
                </a:solidFill>
                <a:latin typeface="Comic Sans MS" pitchFamily="66" charset="0"/>
                <a:cs typeface="Times New Roman" pitchFamily="18" charset="0"/>
              </a:rPr>
              <a:t>L’elevato numero di DOP e IGP registrate può essere assunto come </a:t>
            </a:r>
            <a:r>
              <a:rPr lang="it-IT" sz="2000" b="1">
                <a:solidFill>
                  <a:srgbClr val="C00000"/>
                </a:solidFill>
                <a:latin typeface="Comic Sans MS" pitchFamily="66" charset="0"/>
                <a:cs typeface="Times New Roman" pitchFamily="18" charset="0"/>
              </a:rPr>
              <a:t>proxy</a:t>
            </a:r>
            <a:r>
              <a:rPr lang="it-IT" sz="2000">
                <a:solidFill>
                  <a:srgbClr val="C00000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it-IT" sz="2000">
                <a:solidFill>
                  <a:srgbClr val="000099"/>
                </a:solidFill>
                <a:latin typeface="Comic Sans MS" pitchFamily="66" charset="0"/>
                <a:cs typeface="Times New Roman" pitchFamily="18" charset="0"/>
              </a:rPr>
              <a:t>delle elevate aspettative che le imprese hanno sulle potenzialità di questo strumento.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ext Box 5"/>
          <p:cNvSpPr txBox="1">
            <a:spLocks noChangeArrowheads="1"/>
          </p:cNvSpPr>
          <p:nvPr/>
        </p:nvSpPr>
        <p:spPr bwMode="auto">
          <a:xfrm>
            <a:off x="430213" y="260350"/>
            <a:ext cx="8318500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3200" b="1">
                <a:solidFill>
                  <a:srgbClr val="660033"/>
                </a:solidFill>
                <a:latin typeface="Comic Sans MS" pitchFamily="66" charset="0"/>
              </a:rPr>
              <a:t>Il successo delle DOP-IGP</a:t>
            </a:r>
            <a:endParaRPr lang="it-IT" sz="3200" b="1">
              <a:solidFill>
                <a:srgbClr val="008000"/>
              </a:solidFill>
              <a:latin typeface="Comic Sans MS" pitchFamily="66" charset="0"/>
            </a:endParaRPr>
          </a:p>
        </p:txBody>
      </p:sp>
      <p:sp>
        <p:nvSpPr>
          <p:cNvPr id="25602" name="Line 3"/>
          <p:cNvSpPr>
            <a:spLocks noChangeShapeType="1"/>
          </p:cNvSpPr>
          <p:nvPr/>
        </p:nvSpPr>
        <p:spPr bwMode="auto">
          <a:xfrm>
            <a:off x="0" y="836613"/>
            <a:ext cx="9144000" cy="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</p:spPr>
        <p:txBody>
          <a:bodyPr wrap="none"/>
          <a:lstStyle/>
          <a:p>
            <a:endParaRPr lang="it-IT"/>
          </a:p>
        </p:txBody>
      </p:sp>
      <p:sp>
        <p:nvSpPr>
          <p:cNvPr id="7251" name="Rectangle 3"/>
          <p:cNvSpPr>
            <a:spLocks noChangeArrowheads="1"/>
          </p:cNvSpPr>
          <p:nvPr/>
        </p:nvSpPr>
        <p:spPr bwMode="auto">
          <a:xfrm>
            <a:off x="430213" y="1474788"/>
            <a:ext cx="7991475" cy="501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spcAft>
                <a:spcPts val="1200"/>
              </a:spcAft>
              <a:defRPr/>
            </a:pPr>
            <a:r>
              <a:rPr lang="it-IT" sz="2000" dirty="0">
                <a:solidFill>
                  <a:srgbClr val="000099"/>
                </a:solidFill>
                <a:latin typeface="Comic Sans MS" pitchFamily="66" charset="0"/>
                <a:cs typeface="Times New Roman" pitchFamily="18" charset="0"/>
              </a:rPr>
              <a:t>Proprio il successo numerico del sistema delle Denominazioni ci spinge a chiederci: </a:t>
            </a:r>
          </a:p>
          <a:p>
            <a:pPr marL="342900" indent="-342900">
              <a:spcAft>
                <a:spcPts val="1200"/>
              </a:spcAft>
              <a:buFont typeface="Wingdings" pitchFamily="2" charset="2"/>
              <a:buChar char="ü"/>
              <a:defRPr/>
            </a:pPr>
            <a:r>
              <a:rPr lang="it-IT" sz="2000" dirty="0">
                <a:solidFill>
                  <a:srgbClr val="000099"/>
                </a:solidFill>
                <a:latin typeface="Comic Sans MS" pitchFamily="66" charset="0"/>
                <a:cs typeface="Times New Roman" pitchFamily="18" charset="0"/>
              </a:rPr>
              <a:t>Si tratta di un vero successo? </a:t>
            </a:r>
          </a:p>
          <a:p>
            <a:pPr marL="342900" indent="-342900">
              <a:spcAft>
                <a:spcPts val="1200"/>
              </a:spcAft>
              <a:buFont typeface="Wingdings" pitchFamily="2" charset="2"/>
              <a:buChar char="ü"/>
              <a:defRPr/>
            </a:pPr>
            <a:r>
              <a:rPr lang="it-IT" sz="2000" dirty="0">
                <a:solidFill>
                  <a:srgbClr val="000099"/>
                </a:solidFill>
                <a:latin typeface="Comic Sans MS" pitchFamily="66" charset="0"/>
                <a:cs typeface="Times New Roman" pitchFamily="18" charset="0"/>
              </a:rPr>
              <a:t>Quali effetti sono generati rispetto:</a:t>
            </a:r>
          </a:p>
          <a:p>
            <a:pPr marL="800100" lvl="1" indent="-342900">
              <a:spcAft>
                <a:spcPts val="1200"/>
              </a:spcAft>
              <a:buFont typeface="Wingdings" pitchFamily="2" charset="2"/>
              <a:buChar char="§"/>
              <a:defRPr/>
            </a:pPr>
            <a:r>
              <a:rPr lang="it-IT" sz="2000" dirty="0">
                <a:solidFill>
                  <a:srgbClr val="000099"/>
                </a:solidFill>
                <a:latin typeface="Comic Sans MS" pitchFamily="66" charset="0"/>
                <a:cs typeface="Times New Roman" pitchFamily="18" charset="0"/>
              </a:rPr>
              <a:t>alla gestione di un nuovo segmento di mercato</a:t>
            </a:r>
          </a:p>
          <a:p>
            <a:pPr marL="800100" lvl="1" indent="-342900">
              <a:spcAft>
                <a:spcPts val="1200"/>
              </a:spcAft>
              <a:buFont typeface="Wingdings" pitchFamily="2" charset="2"/>
              <a:buChar char="§"/>
              <a:defRPr/>
            </a:pPr>
            <a:r>
              <a:rPr lang="it-IT" sz="2000" dirty="0">
                <a:solidFill>
                  <a:srgbClr val="000099"/>
                </a:solidFill>
                <a:latin typeface="Comic Sans MS" pitchFamily="66" charset="0"/>
                <a:cs typeface="Times New Roman" pitchFamily="18" charset="0"/>
              </a:rPr>
              <a:t>alla presenza di rapporti sleali</a:t>
            </a:r>
          </a:p>
          <a:p>
            <a:pPr marL="800100" lvl="1" indent="-342900">
              <a:spcAft>
                <a:spcPts val="1200"/>
              </a:spcAft>
              <a:buFont typeface="Wingdings" pitchFamily="2" charset="2"/>
              <a:buChar char="§"/>
              <a:defRPr/>
            </a:pPr>
            <a:r>
              <a:rPr lang="it-IT" sz="2000" dirty="0">
                <a:solidFill>
                  <a:srgbClr val="000099"/>
                </a:solidFill>
                <a:latin typeface="Comic Sans MS" pitchFamily="66" charset="0"/>
                <a:cs typeface="Times New Roman" pitchFamily="18" charset="0"/>
              </a:rPr>
              <a:t>alle forme di governo dei sistemi di qualità </a:t>
            </a:r>
          </a:p>
          <a:p>
            <a:pPr marL="800100" lvl="1" indent="-342900">
              <a:spcAft>
                <a:spcPts val="1200"/>
              </a:spcAft>
              <a:buFont typeface="Wingdings" pitchFamily="2" charset="2"/>
              <a:buChar char="§"/>
              <a:defRPr/>
            </a:pPr>
            <a:r>
              <a:rPr lang="it-IT" sz="2000" dirty="0">
                <a:solidFill>
                  <a:srgbClr val="000099"/>
                </a:solidFill>
                <a:latin typeface="Comic Sans MS" pitchFamily="66" charset="0"/>
                <a:cs typeface="Times New Roman" pitchFamily="18" charset="0"/>
              </a:rPr>
              <a:t>ai rapporti con l territorio (inclusi quelli ambientali e sociali)</a:t>
            </a:r>
          </a:p>
          <a:p>
            <a:pPr marL="800100" lvl="1" indent="-342900">
              <a:spcAft>
                <a:spcPts val="1200"/>
              </a:spcAft>
              <a:buFont typeface="Wingdings" pitchFamily="2" charset="2"/>
              <a:buChar char="§"/>
              <a:defRPr/>
            </a:pPr>
            <a:r>
              <a:rPr lang="it-IT" sz="2000" dirty="0">
                <a:solidFill>
                  <a:srgbClr val="000099"/>
                </a:solidFill>
                <a:latin typeface="Comic Sans MS" pitchFamily="66" charset="0"/>
                <a:cs typeface="Times New Roman" pitchFamily="18" charset="0"/>
              </a:rPr>
              <a:t>alla distribuzione dei margini commerciali lungo la filiera</a:t>
            </a:r>
          </a:p>
          <a:p>
            <a:pPr marL="342900" lvl="1" indent="-342900">
              <a:spcAft>
                <a:spcPts val="1200"/>
              </a:spcAft>
              <a:buFont typeface="Wingdings" pitchFamily="2" charset="2"/>
              <a:buChar char="ü"/>
              <a:defRPr/>
            </a:pPr>
            <a:r>
              <a:rPr lang="it-IT" sz="2000" dirty="0">
                <a:solidFill>
                  <a:srgbClr val="000099"/>
                </a:solidFill>
                <a:latin typeface="Comic Sans MS" pitchFamily="66" charset="0"/>
                <a:cs typeface="Times New Roman" pitchFamily="18" charset="0"/>
              </a:rPr>
              <a:t>Gli strumenti metodologici adottati </a:t>
            </a:r>
            <a:r>
              <a:rPr lang="it-IT" sz="2000" dirty="0">
                <a:solidFill>
                  <a:srgbClr val="000099"/>
                </a:solidFill>
                <a:latin typeface="Comic Sans MS" pitchFamily="66" charset="0"/>
                <a:cs typeface="Times New Roman" pitchFamily="18" charset="0"/>
              </a:rPr>
              <a:t>per misurare gli effetti del sistema delle Denominazioni sono </a:t>
            </a:r>
            <a:r>
              <a:rPr lang="it-IT" sz="2000" dirty="0">
                <a:solidFill>
                  <a:srgbClr val="000099"/>
                </a:solidFill>
                <a:latin typeface="Comic Sans MS" pitchFamily="66" charset="0"/>
                <a:cs typeface="Times New Roman" pitchFamily="18" charset="0"/>
              </a:rPr>
              <a:t>adeguati</a:t>
            </a:r>
            <a:r>
              <a:rPr lang="it-IT" sz="2000" dirty="0">
                <a:solidFill>
                  <a:srgbClr val="000099"/>
                </a:solidFill>
                <a:latin typeface="Comic Sans MS" pitchFamily="66" charset="0"/>
                <a:cs typeface="Times New Roman" pitchFamily="18" charset="0"/>
              </a:rPr>
              <a:t>?</a:t>
            </a:r>
            <a:endParaRPr lang="it-IT" sz="2000" dirty="0">
              <a:solidFill>
                <a:srgbClr val="000099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468313" y="981075"/>
            <a:ext cx="8353425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479425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fr-FR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+mn-cs"/>
                <a:sym typeface="Wingdings" pitchFamily="2" charset="2"/>
              </a:rPr>
              <a:t>… e </a:t>
            </a:r>
            <a:r>
              <a:rPr lang="fr-FR" sz="24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+mn-cs"/>
                <a:sym typeface="Wingdings" pitchFamily="2" charset="2"/>
              </a:rPr>
              <a:t>gli</a:t>
            </a:r>
            <a:r>
              <a:rPr lang="fr-FR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+mn-cs"/>
                <a:sym typeface="Wingdings" pitchFamily="2" charset="2"/>
              </a:rPr>
              <a:t> </a:t>
            </a:r>
            <a:r>
              <a:rPr lang="fr-FR" sz="24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+mn-cs"/>
                <a:sym typeface="Wingdings" pitchFamily="2" charset="2"/>
              </a:rPr>
              <a:t>effetti</a:t>
            </a:r>
            <a:r>
              <a:rPr lang="fr-FR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+mn-cs"/>
                <a:sym typeface="Wingdings" pitchFamily="2" charset="2"/>
              </a:rPr>
              <a:t>? </a:t>
            </a:r>
            <a:endParaRPr lang="fr-FR" sz="2400" b="1" dirty="0" smtClean="0">
              <a:solidFill>
                <a:srgbClr val="0070C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ext Box 5"/>
          <p:cNvSpPr txBox="1">
            <a:spLocks noChangeArrowheads="1"/>
          </p:cNvSpPr>
          <p:nvPr/>
        </p:nvSpPr>
        <p:spPr bwMode="auto">
          <a:xfrm>
            <a:off x="430213" y="260350"/>
            <a:ext cx="8318500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3200" b="1">
                <a:solidFill>
                  <a:srgbClr val="660033"/>
                </a:solidFill>
                <a:latin typeface="Comic Sans MS" pitchFamily="66" charset="0"/>
              </a:rPr>
              <a:t>Il successo delle DOP-IGP</a:t>
            </a:r>
            <a:endParaRPr lang="it-IT" sz="3200" b="1">
              <a:solidFill>
                <a:srgbClr val="008000"/>
              </a:solidFill>
              <a:latin typeface="Comic Sans MS" pitchFamily="66" charset="0"/>
            </a:endParaRPr>
          </a:p>
        </p:txBody>
      </p:sp>
      <p:graphicFrame>
        <p:nvGraphicFramePr>
          <p:cNvPr id="5" name="Tabella 4"/>
          <p:cNvGraphicFramePr>
            <a:graphicFrameLocks noGrp="1"/>
          </p:cNvGraphicFramePr>
          <p:nvPr/>
        </p:nvGraphicFramePr>
        <p:xfrm>
          <a:off x="787400" y="1557338"/>
          <a:ext cx="8064500" cy="40608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40233"/>
                <a:gridCol w="1224136"/>
                <a:gridCol w="1296144"/>
                <a:gridCol w="1903987"/>
              </a:tblGrid>
              <a:tr h="370608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Comic Sans MS" pitchFamily="66" charset="0"/>
                        </a:rPr>
                        <a:t>Denominazione</a:t>
                      </a:r>
                      <a:endParaRPr lang="it-IT" sz="1600" b="1" i="0" u="none" strike="noStrike" dirty="0">
                        <a:solidFill>
                          <a:srgbClr val="00B05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600" b="1" i="0" u="none" strike="noStrike" dirty="0">
                        <a:solidFill>
                          <a:srgbClr val="00B05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Comic Sans MS" pitchFamily="66" charset="0"/>
                        </a:rPr>
                        <a:t>Milioni</a:t>
                      </a:r>
                      <a:r>
                        <a:rPr lang="it-IT" sz="1600" b="1" i="0" u="none" strike="noStrike" baseline="0" dirty="0" smtClean="0">
                          <a:solidFill>
                            <a:srgbClr val="00B050"/>
                          </a:solidFill>
                          <a:effectLst/>
                          <a:latin typeface="Comic Sans MS" pitchFamily="66" charset="0"/>
                        </a:rPr>
                        <a:t> euro</a:t>
                      </a:r>
                      <a:endParaRPr lang="it-IT" sz="1600" b="1" i="0" u="none" strike="noStrike" dirty="0">
                        <a:solidFill>
                          <a:srgbClr val="00B05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Comic Sans MS" pitchFamily="66" charset="0"/>
                        </a:rPr>
                        <a:t>% tot</a:t>
                      </a:r>
                      <a:endParaRPr lang="it-IT" sz="1600" b="1" i="0" u="none" strike="noStrike" dirty="0">
                        <a:solidFill>
                          <a:srgbClr val="00B05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525" marR="9525" marT="9526" marB="0" anchor="b"/>
                </a:tc>
              </a:tr>
              <a:tr h="283865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 dirty="0">
                          <a:effectLst/>
                          <a:latin typeface="Comic Sans MS" pitchFamily="66" charset="0"/>
                        </a:rPr>
                        <a:t>Grana Padano DOP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Formaggio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 dirty="0"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lang="it-IT" sz="1600" u="none" strike="noStrike" dirty="0" smtClean="0">
                          <a:effectLst/>
                          <a:latin typeface="Comic Sans MS" pitchFamily="66" charset="0"/>
                        </a:rPr>
                        <a:t>1.259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 dirty="0" smtClean="0">
                          <a:effectLst/>
                          <a:latin typeface="Comic Sans MS" pitchFamily="66" charset="0"/>
                        </a:rPr>
                        <a:t>21,01 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525" marR="9525" marT="9526" marB="0" anchor="b"/>
                </a:tc>
              </a:tr>
              <a:tr h="283865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 dirty="0">
                          <a:effectLst/>
                          <a:latin typeface="Comic Sans MS" pitchFamily="66" charset="0"/>
                        </a:rPr>
                        <a:t>Parmigiano-Reggiano DOP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Formaggio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 dirty="0"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lang="it-IT" sz="1600" u="none" strike="noStrike" dirty="0" smtClean="0">
                          <a:effectLst/>
                          <a:latin typeface="Comic Sans MS" pitchFamily="66" charset="0"/>
                        </a:rPr>
                        <a:t>1.163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 dirty="0" smtClean="0">
                          <a:effectLst/>
                          <a:latin typeface="Comic Sans MS" pitchFamily="66" charset="0"/>
                        </a:rPr>
                        <a:t>19,41 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525" marR="9525" marT="9526" marB="0" anchor="b"/>
                </a:tc>
              </a:tr>
              <a:tr h="283865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 dirty="0">
                          <a:effectLst/>
                          <a:latin typeface="Comic Sans MS" pitchFamily="66" charset="0"/>
                        </a:rPr>
                        <a:t>Prosciutto di Parma DOP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Salumi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 dirty="0"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lang="it-IT" sz="1600" u="none" strike="noStrike" dirty="0" smtClean="0">
                          <a:effectLst/>
                          <a:latin typeface="Comic Sans MS" pitchFamily="66" charset="0"/>
                        </a:rPr>
                        <a:t>900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 dirty="0" smtClean="0">
                          <a:effectLst/>
                          <a:latin typeface="Comic Sans MS" pitchFamily="66" charset="0"/>
                        </a:rPr>
                        <a:t>15,02 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525" marR="9525" marT="9526" marB="0" anchor="b"/>
                </a:tc>
              </a:tr>
              <a:tr h="283865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 dirty="0">
                          <a:effectLst/>
                          <a:latin typeface="Comic Sans MS" pitchFamily="66" charset="0"/>
                        </a:rPr>
                        <a:t>Prosciutto </a:t>
                      </a:r>
                      <a:r>
                        <a:rPr lang="it-IT" sz="1600" u="none" strike="noStrike" dirty="0" err="1">
                          <a:effectLst/>
                          <a:latin typeface="Comic Sans MS" pitchFamily="66" charset="0"/>
                        </a:rPr>
                        <a:t>S.Daniele</a:t>
                      </a:r>
                      <a:r>
                        <a:rPr lang="it-IT" sz="1600" u="none" strike="noStrike" dirty="0">
                          <a:effectLst/>
                          <a:latin typeface="Comic Sans MS" pitchFamily="66" charset="0"/>
                        </a:rPr>
                        <a:t> DOP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Salumi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 dirty="0"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lang="it-IT" sz="1600" u="none" strike="noStrike" dirty="0" smtClean="0">
                          <a:effectLst/>
                          <a:latin typeface="Comic Sans MS" pitchFamily="66" charset="0"/>
                        </a:rPr>
                        <a:t>309 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 dirty="0" smtClean="0">
                          <a:effectLst/>
                          <a:latin typeface="Comic Sans MS" pitchFamily="66" charset="0"/>
                        </a:rPr>
                        <a:t>5,16 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525" marR="9525" marT="9526" marB="0" anchor="b"/>
                </a:tc>
              </a:tr>
              <a:tr h="283865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 dirty="0">
                          <a:effectLst/>
                          <a:latin typeface="Comic Sans MS" pitchFamily="66" charset="0"/>
                        </a:rPr>
                        <a:t>Mozzarella di bufala campana DOP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Formaggio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 dirty="0"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lang="it-IT" sz="1600" u="none" strike="noStrike" dirty="0" smtClean="0">
                          <a:effectLst/>
                          <a:latin typeface="Comic Sans MS" pitchFamily="66" charset="0"/>
                        </a:rPr>
                        <a:t>290 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 dirty="0" smtClean="0">
                          <a:effectLst/>
                          <a:latin typeface="Comic Sans MS" pitchFamily="66" charset="0"/>
                        </a:rPr>
                        <a:t>4,84 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525" marR="9525" marT="9526" marB="0" anchor="b"/>
                </a:tc>
              </a:tr>
              <a:tr h="283865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 dirty="0">
                          <a:effectLst/>
                          <a:latin typeface="Comic Sans MS" pitchFamily="66" charset="0"/>
                        </a:rPr>
                        <a:t>Aceto Balsamico di Modena DOP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Aceto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 dirty="0"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lang="it-IT" sz="1600" u="none" strike="noStrike" dirty="0" smtClean="0">
                          <a:effectLst/>
                          <a:latin typeface="Comic Sans MS" pitchFamily="66" charset="0"/>
                        </a:rPr>
                        <a:t>243 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 dirty="0" smtClean="0">
                          <a:effectLst/>
                          <a:latin typeface="Comic Sans MS" pitchFamily="66" charset="0"/>
                        </a:rPr>
                        <a:t>4,06 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525" marR="9525" marT="9526" marB="0" anchor="b"/>
                </a:tc>
              </a:tr>
              <a:tr h="283865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 dirty="0" smtClean="0">
                          <a:effectLst/>
                          <a:latin typeface="Comic Sans MS" pitchFamily="66" charset="0"/>
                        </a:rPr>
                        <a:t>Mortadella </a:t>
                      </a:r>
                      <a:r>
                        <a:rPr lang="it-IT" sz="1600" u="none" strike="noStrike" dirty="0">
                          <a:effectLst/>
                          <a:latin typeface="Comic Sans MS" pitchFamily="66" charset="0"/>
                        </a:rPr>
                        <a:t>di Bologna IGP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Salumi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 dirty="0"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lang="it-IT" sz="1600" u="none" strike="noStrike" dirty="0" smtClean="0">
                          <a:effectLst/>
                          <a:latin typeface="Comic Sans MS" pitchFamily="66" charset="0"/>
                        </a:rPr>
                        <a:t>218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 dirty="0" smtClean="0">
                          <a:effectLst/>
                          <a:latin typeface="Comic Sans MS" pitchFamily="66" charset="0"/>
                        </a:rPr>
                        <a:t>3,64 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525" marR="9525" marT="9526" marB="0" anchor="b"/>
                </a:tc>
              </a:tr>
              <a:tr h="283865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 dirty="0">
                          <a:effectLst/>
                          <a:latin typeface="Comic Sans MS" pitchFamily="66" charset="0"/>
                        </a:rPr>
                        <a:t>Gorgonzola DOP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Formaggio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 dirty="0"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lang="it-IT" sz="1600" u="none" strike="noStrike" dirty="0" smtClean="0">
                          <a:effectLst/>
                          <a:latin typeface="Comic Sans MS" pitchFamily="66" charset="0"/>
                        </a:rPr>
                        <a:t>216 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 dirty="0" smtClean="0">
                          <a:effectLst/>
                          <a:latin typeface="Comic Sans MS" pitchFamily="66" charset="0"/>
                        </a:rPr>
                        <a:t>3,60 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525" marR="9525" marT="9526" marB="0" anchor="b"/>
                </a:tc>
              </a:tr>
              <a:tr h="283865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 dirty="0">
                          <a:effectLst/>
                          <a:latin typeface="Comic Sans MS" pitchFamily="66" charset="0"/>
                        </a:rPr>
                        <a:t>Bresaola della Valtellina IGP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Salumi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 dirty="0"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lang="it-IT" sz="1600" u="none" strike="noStrike" dirty="0" smtClean="0">
                          <a:effectLst/>
                          <a:latin typeface="Comic Sans MS" pitchFamily="66" charset="0"/>
                        </a:rPr>
                        <a:t>199 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 dirty="0" smtClean="0">
                          <a:effectLst/>
                          <a:latin typeface="Comic Sans MS" pitchFamily="66" charset="0"/>
                        </a:rPr>
                        <a:t>3,32 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525" marR="9525" marT="9526" marB="0" anchor="b"/>
                </a:tc>
              </a:tr>
              <a:tr h="283865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 dirty="0">
                          <a:effectLst/>
                          <a:latin typeface="Comic Sans MS" pitchFamily="66" charset="0"/>
                        </a:rPr>
                        <a:t>Pecorino Romano DOP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Formaggio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 dirty="0"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lang="it-IT" sz="1600" u="none" strike="noStrike" dirty="0" smtClean="0">
                          <a:effectLst/>
                          <a:latin typeface="Comic Sans MS" pitchFamily="66" charset="0"/>
                        </a:rPr>
                        <a:t>156 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 dirty="0" smtClean="0">
                          <a:effectLst/>
                          <a:latin typeface="Comic Sans MS" pitchFamily="66" charset="0"/>
                        </a:rPr>
                        <a:t>2,60 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525" marR="9525" marT="9526" marB="0" anchor="b"/>
                </a:tc>
              </a:tr>
              <a:tr h="283865">
                <a:tc>
                  <a:txBody>
                    <a:bodyPr/>
                    <a:lstStyle/>
                    <a:p>
                      <a:pPr algn="l" fontAlgn="b"/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525" marR="9525" marT="9526" marB="0" anchor="b"/>
                </a:tc>
              </a:tr>
              <a:tr h="28386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Comic Sans MS" pitchFamily="66" charset="0"/>
                        </a:rPr>
                        <a:t>Top 10 </a:t>
                      </a:r>
                      <a:r>
                        <a:rPr lang="en-US" sz="1600" u="none" strike="noStrike" dirty="0" smtClean="0">
                          <a:effectLst/>
                          <a:latin typeface="Comic Sans MS" pitchFamily="66" charset="0"/>
                        </a:rPr>
                        <a:t>(</a:t>
                      </a:r>
                      <a:r>
                        <a:rPr lang="en-US" sz="1600" u="none" strike="noStrike" dirty="0" err="1" smtClean="0">
                          <a:effectLst/>
                          <a:latin typeface="Comic Sans MS" pitchFamily="66" charset="0"/>
                        </a:rPr>
                        <a:t>su</a:t>
                      </a:r>
                      <a:r>
                        <a:rPr lang="en-US" sz="1600" u="none" strike="noStrike" dirty="0" smtClean="0"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lang="en-US" sz="1600" u="none" strike="noStrike" dirty="0">
                          <a:effectLst/>
                          <a:latin typeface="Comic Sans MS" pitchFamily="66" charset="0"/>
                        </a:rPr>
                        <a:t>239)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 dirty="0" smtClean="0">
                          <a:effectLst/>
                          <a:latin typeface="Comic Sans MS" pitchFamily="66" charset="0"/>
                        </a:rPr>
                        <a:t>4.953 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 dirty="0" smtClean="0">
                          <a:effectLst/>
                          <a:latin typeface="Comic Sans MS" pitchFamily="66" charset="0"/>
                        </a:rPr>
                        <a:t>82,66 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525" marR="9525" marT="9526" marB="0" anchor="b"/>
                </a:tc>
              </a:tr>
              <a:tr h="283865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 dirty="0" smtClean="0">
                          <a:effectLst/>
                          <a:latin typeface="Comic Sans MS" pitchFamily="66" charset="0"/>
                        </a:rPr>
                        <a:t>Totale Italia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 dirty="0" smtClean="0">
                          <a:effectLst/>
                          <a:latin typeface="Comic Sans MS" pitchFamily="66" charset="0"/>
                        </a:rPr>
                        <a:t>5.992 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 dirty="0" smtClean="0">
                          <a:effectLst/>
                          <a:latin typeface="Comic Sans MS" pitchFamily="66" charset="0"/>
                        </a:rPr>
                        <a:t>100,00 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525" marR="9525" marT="9526" marB="0" anchor="b"/>
                </a:tc>
              </a:tr>
            </a:tbl>
          </a:graphicData>
        </a:graphic>
      </p:graphicFrame>
      <p:sp>
        <p:nvSpPr>
          <p:cNvPr id="27727" name="Line 3"/>
          <p:cNvSpPr>
            <a:spLocks noChangeShapeType="1"/>
          </p:cNvSpPr>
          <p:nvPr/>
        </p:nvSpPr>
        <p:spPr bwMode="auto">
          <a:xfrm>
            <a:off x="0" y="836613"/>
            <a:ext cx="9144000" cy="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</p:spPr>
        <p:txBody>
          <a:bodyPr wrap="none"/>
          <a:lstStyle/>
          <a:p>
            <a:endParaRPr lang="it-IT"/>
          </a:p>
        </p:txBody>
      </p:sp>
      <p:sp>
        <p:nvSpPr>
          <p:cNvPr id="11" name="Ovale 10"/>
          <p:cNvSpPr/>
          <p:nvPr/>
        </p:nvSpPr>
        <p:spPr>
          <a:xfrm>
            <a:off x="7918450" y="4941888"/>
            <a:ext cx="1225550" cy="431800"/>
          </a:xfrm>
          <a:prstGeom prst="ellipse">
            <a:avLst/>
          </a:prstGeom>
          <a:noFill/>
          <a:ln w="41275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12" name="Ovale 11"/>
          <p:cNvSpPr/>
          <p:nvPr/>
        </p:nvSpPr>
        <p:spPr>
          <a:xfrm>
            <a:off x="7920038" y="1844675"/>
            <a:ext cx="1223962" cy="1008063"/>
          </a:xfrm>
          <a:prstGeom prst="ellipse">
            <a:avLst/>
          </a:prstGeom>
          <a:noFill/>
          <a:ln w="41275" cmpd="sng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27730" name="Rectangle 3"/>
          <p:cNvSpPr>
            <a:spLocks noChangeArrowheads="1"/>
          </p:cNvSpPr>
          <p:nvPr/>
        </p:nvSpPr>
        <p:spPr bwMode="auto">
          <a:xfrm>
            <a:off x="757238" y="6105525"/>
            <a:ext cx="79914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it-IT" sz="2000">
                <a:solidFill>
                  <a:srgbClr val="000099"/>
                </a:solidFill>
                <a:latin typeface="Comic Sans MS" pitchFamily="66" charset="0"/>
                <a:cs typeface="Times New Roman" pitchFamily="18" charset="0"/>
              </a:rPr>
              <a:t>La situazione è molto diversificata. </a:t>
            </a:r>
          </a:p>
          <a:p>
            <a:r>
              <a:rPr lang="it-IT" sz="2000">
                <a:solidFill>
                  <a:srgbClr val="000099"/>
                </a:solidFill>
                <a:latin typeface="Comic Sans MS" pitchFamily="66" charset="0"/>
                <a:cs typeface="Times New Roman" pitchFamily="18" charset="0"/>
              </a:rPr>
              <a:t>Inoltre poche informazioni sull’effettivo utilizzo.</a:t>
            </a:r>
          </a:p>
        </p:txBody>
      </p:sp>
      <p:sp>
        <p:nvSpPr>
          <p:cNvPr id="14" name="Text Box 6"/>
          <p:cNvSpPr txBox="1">
            <a:spLocks noChangeArrowheads="1"/>
          </p:cNvSpPr>
          <p:nvPr/>
        </p:nvSpPr>
        <p:spPr bwMode="auto">
          <a:xfrm>
            <a:off x="468313" y="981075"/>
            <a:ext cx="8353425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479425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fr-FR" sz="24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+mn-cs"/>
                <a:sym typeface="Wingdings" pitchFamily="2" charset="2"/>
              </a:rPr>
              <a:t>Italia</a:t>
            </a:r>
            <a:r>
              <a:rPr lang="fr-FR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+mn-cs"/>
                <a:sym typeface="Wingdings" pitchFamily="2" charset="2"/>
              </a:rPr>
              <a:t>: </a:t>
            </a:r>
            <a:r>
              <a:rPr lang="fr-FR" sz="24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+mn-cs"/>
                <a:sym typeface="Wingdings" pitchFamily="2" charset="2"/>
              </a:rPr>
              <a:t>fatturato</a:t>
            </a:r>
            <a:r>
              <a:rPr lang="fr-FR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+mn-cs"/>
                <a:sym typeface="Wingdings" pitchFamily="2" charset="2"/>
              </a:rPr>
              <a:t> alla </a:t>
            </a:r>
            <a:r>
              <a:rPr lang="fr-FR" sz="24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+mn-cs"/>
                <a:sym typeface="Wingdings" pitchFamily="2" charset="2"/>
              </a:rPr>
              <a:t>produzione</a:t>
            </a:r>
            <a:r>
              <a:rPr lang="fr-FR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+mn-cs"/>
                <a:sym typeface="Wingdings" pitchFamily="2" charset="2"/>
              </a:rPr>
              <a:t> di </a:t>
            </a:r>
            <a:r>
              <a:rPr lang="fr-FR" sz="24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+mn-cs"/>
                <a:sym typeface="Wingdings" pitchFamily="2" charset="2"/>
              </a:rPr>
              <a:t>alcune</a:t>
            </a:r>
            <a:r>
              <a:rPr lang="fr-FR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+mn-cs"/>
                <a:sym typeface="Wingdings" pitchFamily="2" charset="2"/>
              </a:rPr>
              <a:t> DOP e IGP</a:t>
            </a:r>
            <a:endParaRPr lang="fr-FR" sz="2400" b="1" dirty="0" smtClean="0">
              <a:solidFill>
                <a:srgbClr val="0070C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  <a:cs typeface="+mn-cs"/>
            </a:endParaRPr>
          </a:p>
        </p:txBody>
      </p:sp>
      <p:sp>
        <p:nvSpPr>
          <p:cNvPr id="27732" name="Rectangle 3"/>
          <p:cNvSpPr>
            <a:spLocks noChangeArrowheads="1"/>
          </p:cNvSpPr>
          <p:nvPr/>
        </p:nvSpPr>
        <p:spPr bwMode="auto">
          <a:xfrm>
            <a:off x="757238" y="5645150"/>
            <a:ext cx="799147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it-IT" sz="1600" i="1">
                <a:latin typeface="Comic Sans MS" pitchFamily="66" charset="0"/>
                <a:cs typeface="Times New Roman" pitchFamily="18" charset="0"/>
              </a:rPr>
              <a:t>Fonte: Indagine Qualivita-Ismea, dati 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ext Box 5"/>
          <p:cNvSpPr txBox="1">
            <a:spLocks noChangeArrowheads="1"/>
          </p:cNvSpPr>
          <p:nvPr/>
        </p:nvSpPr>
        <p:spPr bwMode="auto">
          <a:xfrm>
            <a:off x="430213" y="260350"/>
            <a:ext cx="8318500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3200" b="1">
                <a:solidFill>
                  <a:srgbClr val="660033"/>
                </a:solidFill>
                <a:latin typeface="Comic Sans MS" pitchFamily="66" charset="0"/>
              </a:rPr>
              <a:t>Il successo delle DOP-IGP</a:t>
            </a:r>
            <a:endParaRPr lang="it-IT" sz="3200" b="1">
              <a:solidFill>
                <a:srgbClr val="008000"/>
              </a:solidFill>
              <a:latin typeface="Comic Sans MS" pitchFamily="66" charset="0"/>
            </a:endParaRPr>
          </a:p>
        </p:txBody>
      </p:sp>
      <p:sp>
        <p:nvSpPr>
          <p:cNvPr id="29698" name="Line 3"/>
          <p:cNvSpPr>
            <a:spLocks noChangeShapeType="1"/>
          </p:cNvSpPr>
          <p:nvPr/>
        </p:nvSpPr>
        <p:spPr bwMode="auto">
          <a:xfrm>
            <a:off x="0" y="836613"/>
            <a:ext cx="9144000" cy="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</p:spPr>
        <p:txBody>
          <a:bodyPr wrap="none"/>
          <a:lstStyle/>
          <a:p>
            <a:endParaRPr lang="it-IT"/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611188" y="5373688"/>
            <a:ext cx="7991475" cy="132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174625" indent="-174625">
              <a:buFont typeface="Arial" charset="0"/>
              <a:buChar char="•"/>
            </a:pPr>
            <a:r>
              <a:rPr lang="it-IT" sz="2000">
                <a:solidFill>
                  <a:srgbClr val="000099"/>
                </a:solidFill>
                <a:latin typeface="Comic Sans MS" pitchFamily="66" charset="0"/>
                <a:cs typeface="Times New Roman" pitchFamily="18" charset="0"/>
              </a:rPr>
              <a:t>Micro-aziende che convivono con grandi gruppi</a:t>
            </a:r>
          </a:p>
          <a:p>
            <a:pPr marL="174625" indent="-174625">
              <a:buFont typeface="Arial" charset="0"/>
              <a:buChar char="•"/>
            </a:pPr>
            <a:r>
              <a:rPr lang="it-IT" sz="2000">
                <a:solidFill>
                  <a:srgbClr val="000099"/>
                </a:solidFill>
                <a:latin typeface="Comic Sans MS" pitchFamily="66" charset="0"/>
                <a:cs typeface="Times New Roman" pitchFamily="18" charset="0"/>
              </a:rPr>
              <a:t>Difficoltà a sviluppare strategie commerciali adeguate</a:t>
            </a:r>
          </a:p>
          <a:p>
            <a:pPr marL="174625" indent="-174625">
              <a:buFont typeface="Arial" charset="0"/>
              <a:buChar char="•"/>
            </a:pPr>
            <a:r>
              <a:rPr lang="it-IT" sz="2000">
                <a:solidFill>
                  <a:srgbClr val="000099"/>
                </a:solidFill>
                <a:latin typeface="Comic Sans MS" pitchFamily="66" charset="0"/>
                <a:cs typeface="Times New Roman" pitchFamily="18" charset="0"/>
              </a:rPr>
              <a:t>Necessità di aggregazione in Associazioni per sviluppare strategie di promozione e comunicazione </a:t>
            </a:r>
          </a:p>
        </p:txBody>
      </p:sp>
      <p:sp>
        <p:nvSpPr>
          <p:cNvPr id="14" name="Text Box 6"/>
          <p:cNvSpPr txBox="1">
            <a:spLocks noChangeArrowheads="1"/>
          </p:cNvSpPr>
          <p:nvPr/>
        </p:nvSpPr>
        <p:spPr bwMode="auto">
          <a:xfrm>
            <a:off x="468313" y="1052513"/>
            <a:ext cx="8353425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479425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it-IT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+mn-cs"/>
              </a:rPr>
              <a:t>Fatturato medio per aziende con prodotto certificato per tipologia e settore </a:t>
            </a:r>
            <a:r>
              <a:rPr lang="it-IT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+mn-cs"/>
              </a:rPr>
              <a:t>merceologico (.000 euro)</a:t>
            </a:r>
            <a:endParaRPr lang="fr-FR" sz="2400" b="1" dirty="0" smtClean="0">
              <a:solidFill>
                <a:srgbClr val="0070C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  <a:cs typeface="+mn-cs"/>
            </a:endParaRPr>
          </a:p>
        </p:txBody>
      </p:sp>
      <p:graphicFrame>
        <p:nvGraphicFramePr>
          <p:cNvPr id="10" name="Tabella 9"/>
          <p:cNvGraphicFramePr>
            <a:graphicFrameLocks noGrp="1"/>
          </p:cNvGraphicFramePr>
          <p:nvPr/>
        </p:nvGraphicFramePr>
        <p:xfrm>
          <a:off x="611560" y="1916832"/>
          <a:ext cx="8064896" cy="3293745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5732877"/>
                <a:gridCol w="2332019"/>
              </a:tblGrid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1" u="none" strike="noStrike" dirty="0" err="1"/>
                        <a:t>Dop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/>
                        <a:t>1.070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 dirty="0"/>
                        <a:t>Aceti diversi da aceti di vino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marL="9525" marR="9525" marT="82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/>
                        <a:t>30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/>
                        <a:t>Carni trasformate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marL="9525" marR="9525" marT="82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/>
                        <a:t>1.094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/>
                        <a:t>Formaggi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marL="9525" marR="9525" marT="82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/>
                        <a:t>1.837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/>
                        <a:t>Olio di oliva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marL="9525" marR="9525" marT="82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29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/>
                        <a:t>Ortofrutticoli e cereali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marL="9525" marR="9525" marT="82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/>
                        <a:t>66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/>
                        <a:t>Prodotti di panetteria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marL="9525" marR="9525" marT="82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/>
                        <a:t>146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1" u="none" strike="noStrike" dirty="0" err="1"/>
                        <a:t>Igp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/>
                        <a:t>1.302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/>
                        <a:t>Carni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marL="9525" marR="9525" marT="82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/>
                        <a:t>23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/>
                        <a:t>Carni trasformate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marL="9525" marR="9525" marT="82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/>
                        <a:t>3.202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 dirty="0"/>
                        <a:t>Olio di oliva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marL="9525" marR="9525" marT="82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/>
                        <a:t>91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/>
                        <a:t>Ortofrutticoli e cereali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marL="9525" marR="9525" marT="82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/>
                        <a:t>630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1" u="none" strike="noStrike" dirty="0"/>
                        <a:t>Totale complessivo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/>
                        <a:t>1.147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ext Box 5"/>
          <p:cNvSpPr txBox="1">
            <a:spLocks noChangeArrowheads="1"/>
          </p:cNvSpPr>
          <p:nvPr/>
        </p:nvSpPr>
        <p:spPr bwMode="auto">
          <a:xfrm>
            <a:off x="430213" y="260350"/>
            <a:ext cx="8318500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3200" b="1">
                <a:solidFill>
                  <a:srgbClr val="660033"/>
                </a:solidFill>
                <a:latin typeface="Comic Sans MS" pitchFamily="66" charset="0"/>
              </a:rPr>
              <a:t>Il successo delle DOP-IGP</a:t>
            </a:r>
            <a:endParaRPr lang="it-IT" sz="3200" b="1">
              <a:solidFill>
                <a:srgbClr val="008000"/>
              </a:solidFill>
              <a:latin typeface="Comic Sans MS" pitchFamily="66" charset="0"/>
            </a:endParaRPr>
          </a:p>
        </p:txBody>
      </p:sp>
      <p:sp>
        <p:nvSpPr>
          <p:cNvPr id="31746" name="Line 3"/>
          <p:cNvSpPr>
            <a:spLocks noChangeShapeType="1"/>
          </p:cNvSpPr>
          <p:nvPr/>
        </p:nvSpPr>
        <p:spPr bwMode="auto">
          <a:xfrm>
            <a:off x="0" y="836613"/>
            <a:ext cx="9144000" cy="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</p:spPr>
        <p:txBody>
          <a:bodyPr wrap="none"/>
          <a:lstStyle/>
          <a:p>
            <a:endParaRPr lang="it-IT"/>
          </a:p>
        </p:txBody>
      </p:sp>
      <p:sp>
        <p:nvSpPr>
          <p:cNvPr id="14" name="Text Box 6"/>
          <p:cNvSpPr txBox="1">
            <a:spLocks noChangeArrowheads="1"/>
          </p:cNvSpPr>
          <p:nvPr/>
        </p:nvSpPr>
        <p:spPr bwMode="auto">
          <a:xfrm>
            <a:off x="468313" y="981075"/>
            <a:ext cx="8353425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479425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it-IT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+mn-cs"/>
                <a:sym typeface="Wingdings" pitchFamily="2" charset="2"/>
              </a:rPr>
              <a:t>Il legame con il territorio di origine</a:t>
            </a:r>
            <a:endParaRPr lang="fr-FR" sz="2400" b="1" dirty="0" err="1" smtClean="0">
              <a:solidFill>
                <a:srgbClr val="0070C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  <a:cs typeface="+mn-cs"/>
              <a:sym typeface="Wingdings" pitchFamily="2" charset="2"/>
            </a:endParaRPr>
          </a:p>
        </p:txBody>
      </p:sp>
      <p:sp>
        <p:nvSpPr>
          <p:cNvPr id="6" name="CasellaDiTesto 6"/>
          <p:cNvSpPr txBox="1">
            <a:spLocks noChangeArrowheads="1"/>
          </p:cNvSpPr>
          <p:nvPr/>
        </p:nvSpPr>
        <p:spPr bwMode="auto">
          <a:xfrm>
            <a:off x="395288" y="1557338"/>
            <a:ext cx="8748712" cy="3446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it-IT" sz="2000" dirty="0">
                <a:solidFill>
                  <a:srgbClr val="000099"/>
                </a:solidFill>
                <a:latin typeface="Comic Sans MS" pitchFamily="66" charset="0"/>
              </a:rPr>
              <a:t>La zona di origine di 89 </a:t>
            </a:r>
            <a:r>
              <a:rPr lang="it-IT" sz="2000" dirty="0" err="1">
                <a:solidFill>
                  <a:srgbClr val="000099"/>
                </a:solidFill>
                <a:latin typeface="Comic Sans MS" pitchFamily="66" charset="0"/>
              </a:rPr>
              <a:t>Dop</a:t>
            </a:r>
            <a:r>
              <a:rPr lang="it-IT" sz="2000" dirty="0">
                <a:solidFill>
                  <a:srgbClr val="000099"/>
                </a:solidFill>
                <a:latin typeface="Comic Sans MS" pitchFamily="66" charset="0"/>
              </a:rPr>
              <a:t> e 51 </a:t>
            </a:r>
            <a:r>
              <a:rPr lang="it-IT" sz="2000" dirty="0" err="1">
                <a:solidFill>
                  <a:srgbClr val="000099"/>
                </a:solidFill>
                <a:latin typeface="Comic Sans MS" pitchFamily="66" charset="0"/>
              </a:rPr>
              <a:t>Igp</a:t>
            </a:r>
            <a:r>
              <a:rPr lang="it-IT" sz="2000" dirty="0">
                <a:solidFill>
                  <a:srgbClr val="000099"/>
                </a:solidFill>
                <a:latin typeface="Comic Sans MS" pitchFamily="66" charset="0"/>
              </a:rPr>
              <a:t> è </a:t>
            </a:r>
            <a:r>
              <a:rPr lang="it-IT" sz="2000" dirty="0">
                <a:solidFill>
                  <a:srgbClr val="000099"/>
                </a:solidFill>
                <a:latin typeface="Comic Sans MS" pitchFamily="66" charset="0"/>
              </a:rPr>
              <a:t>all’interno </a:t>
            </a:r>
            <a:r>
              <a:rPr lang="it-IT" sz="2000" dirty="0">
                <a:solidFill>
                  <a:srgbClr val="000099"/>
                </a:solidFill>
                <a:latin typeface="Comic Sans MS" pitchFamily="66" charset="0"/>
              </a:rPr>
              <a:t>di una sola regione</a:t>
            </a:r>
            <a:r>
              <a:rPr lang="it-IT" sz="2000" dirty="0">
                <a:solidFill>
                  <a:srgbClr val="000099"/>
                </a:solidFill>
                <a:latin typeface="Comic Sans MS" pitchFamily="66" charset="0"/>
              </a:rPr>
              <a:t>.</a:t>
            </a:r>
          </a:p>
          <a:p>
            <a:pPr>
              <a:defRPr/>
            </a:pPr>
            <a:endParaRPr lang="it-IT" sz="2000" dirty="0">
              <a:solidFill>
                <a:srgbClr val="000099"/>
              </a:solidFill>
              <a:latin typeface="Comic Sans MS" pitchFamily="66" charset="0"/>
            </a:endParaRPr>
          </a:p>
          <a:p>
            <a:pPr>
              <a:defRPr/>
            </a:pPr>
            <a:r>
              <a:rPr lang="it-IT" sz="2000" dirty="0">
                <a:solidFill>
                  <a:srgbClr val="000099"/>
                </a:solidFill>
                <a:latin typeface="Comic Sans MS" pitchFamily="66" charset="0"/>
              </a:rPr>
              <a:t>Ci </a:t>
            </a:r>
            <a:r>
              <a:rPr lang="it-IT" sz="2000" dirty="0">
                <a:solidFill>
                  <a:srgbClr val="000099"/>
                </a:solidFill>
                <a:latin typeface="Comic Sans MS" pitchFamily="66" charset="0"/>
              </a:rPr>
              <a:t>sono anche casi dove l’area di origine copre più regioni per motivi  … storici, economici e … politici.</a:t>
            </a:r>
          </a:p>
          <a:p>
            <a:pPr>
              <a:spcBef>
                <a:spcPts val="600"/>
              </a:spcBef>
              <a:defRPr/>
            </a:pPr>
            <a:r>
              <a:rPr lang="it-IT" b="1" dirty="0">
                <a:solidFill>
                  <a:srgbClr val="000099"/>
                </a:solidFill>
                <a:latin typeface="Comic Sans MS" pitchFamily="66" charset="0"/>
              </a:rPr>
              <a:t>DOP</a:t>
            </a:r>
            <a:r>
              <a:rPr lang="it-IT" dirty="0">
                <a:solidFill>
                  <a:srgbClr val="000099"/>
                </a:solidFill>
                <a:latin typeface="Comic Sans MS" pitchFamily="66" charset="0"/>
              </a:rPr>
              <a:t>: </a:t>
            </a:r>
            <a:r>
              <a:rPr lang="it-IT" dirty="0">
                <a:solidFill>
                  <a:srgbClr val="000099"/>
                </a:solidFill>
                <a:latin typeface="Comic Sans MS" pitchFamily="66" charset="0"/>
              </a:rPr>
              <a:t>    -  Mozzarella </a:t>
            </a:r>
            <a:r>
              <a:rPr lang="it-IT" dirty="0">
                <a:solidFill>
                  <a:srgbClr val="000099"/>
                </a:solidFill>
                <a:latin typeface="Comic Sans MS" pitchFamily="66" charset="0"/>
              </a:rPr>
              <a:t>di Bufala Campana (4 Regioni)</a:t>
            </a:r>
          </a:p>
          <a:p>
            <a:pPr lvl="2">
              <a:spcBef>
                <a:spcPts val="600"/>
              </a:spcBef>
              <a:buFontTx/>
              <a:buChar char="-"/>
              <a:defRPr/>
            </a:pPr>
            <a:r>
              <a:rPr lang="it-IT" dirty="0">
                <a:solidFill>
                  <a:srgbClr val="000099"/>
                </a:solidFill>
                <a:latin typeface="Comic Sans MS" pitchFamily="66" charset="0"/>
              </a:rPr>
              <a:t> Provolone </a:t>
            </a:r>
            <a:r>
              <a:rPr lang="it-IT" dirty="0" err="1">
                <a:solidFill>
                  <a:srgbClr val="000099"/>
                </a:solidFill>
                <a:latin typeface="Comic Sans MS" pitchFamily="66" charset="0"/>
              </a:rPr>
              <a:t>Valpadano</a:t>
            </a:r>
            <a:r>
              <a:rPr lang="it-IT" dirty="0">
                <a:solidFill>
                  <a:srgbClr val="000099"/>
                </a:solidFill>
                <a:latin typeface="Comic Sans MS" pitchFamily="66" charset="0"/>
              </a:rPr>
              <a:t> (4 Regioni)</a:t>
            </a:r>
          </a:p>
          <a:p>
            <a:pPr lvl="2">
              <a:spcBef>
                <a:spcPts val="600"/>
              </a:spcBef>
              <a:buFontTx/>
              <a:buChar char="-"/>
              <a:defRPr/>
            </a:pPr>
            <a:r>
              <a:rPr lang="it-IT" dirty="0">
                <a:solidFill>
                  <a:srgbClr val="000099"/>
                </a:solidFill>
                <a:latin typeface="Comic Sans MS" pitchFamily="66" charset="0"/>
              </a:rPr>
              <a:t> Caciocavallo </a:t>
            </a:r>
            <a:r>
              <a:rPr lang="it-IT" dirty="0">
                <a:solidFill>
                  <a:srgbClr val="000099"/>
                </a:solidFill>
                <a:latin typeface="Comic Sans MS" pitchFamily="66" charset="0"/>
              </a:rPr>
              <a:t>Silano (5 Regioni)</a:t>
            </a:r>
          </a:p>
          <a:p>
            <a:pPr lvl="2">
              <a:spcBef>
                <a:spcPts val="600"/>
              </a:spcBef>
              <a:buFontTx/>
              <a:buChar char="-"/>
              <a:defRPr/>
            </a:pPr>
            <a:r>
              <a:rPr lang="it-IT" dirty="0">
                <a:solidFill>
                  <a:srgbClr val="000099"/>
                </a:solidFill>
                <a:latin typeface="Comic Sans MS" pitchFamily="66" charset="0"/>
              </a:rPr>
              <a:t> Salamino Italiano </a:t>
            </a:r>
            <a:r>
              <a:rPr lang="it-IT" dirty="0">
                <a:solidFill>
                  <a:srgbClr val="000099"/>
                </a:solidFill>
                <a:latin typeface="Comic Sans MS" pitchFamily="66" charset="0"/>
              </a:rPr>
              <a:t>alla Cacciatora (11 Regioni)</a:t>
            </a:r>
          </a:p>
          <a:p>
            <a:pPr lvl="2" indent="-914400">
              <a:spcBef>
                <a:spcPts val="600"/>
              </a:spcBef>
              <a:defRPr/>
            </a:pPr>
            <a:r>
              <a:rPr lang="it-IT" b="1" dirty="0">
                <a:solidFill>
                  <a:srgbClr val="000099"/>
                </a:solidFill>
                <a:latin typeface="Comic Sans MS" pitchFamily="66" charset="0"/>
              </a:rPr>
              <a:t>IGP</a:t>
            </a:r>
            <a:r>
              <a:rPr lang="it-IT" dirty="0">
                <a:solidFill>
                  <a:srgbClr val="000099"/>
                </a:solidFill>
                <a:latin typeface="Comic Sans MS" pitchFamily="66" charset="0"/>
              </a:rPr>
              <a:t>: </a:t>
            </a:r>
            <a:r>
              <a:rPr lang="it-IT" dirty="0">
                <a:solidFill>
                  <a:srgbClr val="000099"/>
                </a:solidFill>
                <a:latin typeface="Comic Sans MS" pitchFamily="66" charset="0"/>
              </a:rPr>
              <a:t>      - </a:t>
            </a:r>
            <a:r>
              <a:rPr lang="it-IT" dirty="0">
                <a:solidFill>
                  <a:srgbClr val="000099"/>
                </a:solidFill>
                <a:latin typeface="Comic Sans MS" pitchFamily="66" charset="0"/>
              </a:rPr>
              <a:t>Mortadella di Bologna (8 Regioni)</a:t>
            </a:r>
          </a:p>
          <a:p>
            <a:pPr marL="1798638" lvl="2" indent="-1798638">
              <a:spcBef>
                <a:spcPts val="600"/>
              </a:spcBef>
              <a:defRPr/>
            </a:pPr>
            <a:r>
              <a:rPr lang="it-IT" b="1" dirty="0">
                <a:solidFill>
                  <a:srgbClr val="000099"/>
                </a:solidFill>
                <a:latin typeface="Comic Sans MS" pitchFamily="66" charset="0"/>
              </a:rPr>
              <a:t>Doppia </a:t>
            </a:r>
            <a:r>
              <a:rPr lang="it-IT" b="1" dirty="0">
                <a:solidFill>
                  <a:srgbClr val="000099"/>
                </a:solidFill>
                <a:latin typeface="Comic Sans MS" pitchFamily="66" charset="0"/>
              </a:rPr>
              <a:t>Zona</a:t>
            </a:r>
            <a:r>
              <a:rPr lang="it-IT" dirty="0">
                <a:solidFill>
                  <a:srgbClr val="000099"/>
                </a:solidFill>
                <a:latin typeface="Comic Sans MS" pitchFamily="66" charset="0"/>
              </a:rPr>
              <a:t>: Prosciutti DOP di Parma, S. Daniele, Modena, Toscano (11 Regioni</a:t>
            </a:r>
            <a:r>
              <a:rPr lang="it-IT" dirty="0">
                <a:solidFill>
                  <a:srgbClr val="000099"/>
                </a:solidFill>
                <a:latin typeface="Comic Sans MS" pitchFamily="66" charset="0"/>
              </a:rPr>
              <a:t>)</a:t>
            </a:r>
            <a:endParaRPr lang="it-IT" dirty="0">
              <a:solidFill>
                <a:srgbClr val="000099"/>
              </a:solidFill>
              <a:latin typeface="Comic Sans MS" pitchFamily="66" charset="0"/>
            </a:endParaRPr>
          </a:p>
        </p:txBody>
      </p:sp>
      <p:sp>
        <p:nvSpPr>
          <p:cNvPr id="7" name="CasellaDiTesto 6"/>
          <p:cNvSpPr txBox="1">
            <a:spLocks noChangeArrowheads="1"/>
          </p:cNvSpPr>
          <p:nvPr/>
        </p:nvSpPr>
        <p:spPr bwMode="auto">
          <a:xfrm>
            <a:off x="250825" y="5534025"/>
            <a:ext cx="8893175" cy="1323975"/>
          </a:xfrm>
          <a:prstGeom prst="rect">
            <a:avLst/>
          </a:prstGeom>
          <a:solidFill>
            <a:schemeClr val="bg1"/>
          </a:solidFill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ts val="600"/>
              </a:spcBef>
              <a:defRPr/>
            </a:pPr>
            <a:r>
              <a:rPr lang="it-IT" sz="2000" dirty="0">
                <a:solidFill>
                  <a:srgbClr val="000099"/>
                </a:solidFill>
                <a:latin typeface="Comic Sans MS" pitchFamily="66" charset="0"/>
              </a:rPr>
              <a:t>Rapporto articolato ma con forti implicazioni sul </a:t>
            </a:r>
            <a:r>
              <a:rPr lang="it-IT" sz="2000" b="1" dirty="0">
                <a:solidFill>
                  <a:srgbClr val="000099"/>
                </a:solidFill>
                <a:latin typeface="Comic Sans MS" pitchFamily="66" charset="0"/>
              </a:rPr>
              <a:t>coordinamento</a:t>
            </a:r>
            <a:r>
              <a:rPr lang="it-IT" sz="2000" dirty="0">
                <a:solidFill>
                  <a:srgbClr val="000099"/>
                </a:solidFill>
                <a:latin typeface="Comic Sans MS" pitchFamily="66" charset="0"/>
              </a:rPr>
              <a:t>, sui </a:t>
            </a:r>
            <a:r>
              <a:rPr lang="it-IT" sz="2000" b="1" dirty="0">
                <a:solidFill>
                  <a:srgbClr val="000099"/>
                </a:solidFill>
                <a:latin typeface="Comic Sans MS" pitchFamily="66" charset="0"/>
              </a:rPr>
              <a:t>rapporti di mercato</a:t>
            </a:r>
            <a:r>
              <a:rPr lang="it-IT" sz="2000" dirty="0">
                <a:solidFill>
                  <a:srgbClr val="000099"/>
                </a:solidFill>
                <a:latin typeface="Comic Sans MS" pitchFamily="66" charset="0"/>
              </a:rPr>
              <a:t>. Il rischio è “</a:t>
            </a:r>
            <a:r>
              <a:rPr lang="it-IT" sz="2000" b="1" i="1" dirty="0">
                <a:solidFill>
                  <a:srgbClr val="000099"/>
                </a:solidFill>
                <a:latin typeface="Comic Sans MS" pitchFamily="66" charset="0"/>
              </a:rPr>
              <a:t>banalizzare</a:t>
            </a:r>
            <a:r>
              <a:rPr lang="it-IT" sz="2000" dirty="0">
                <a:solidFill>
                  <a:srgbClr val="000099"/>
                </a:solidFill>
                <a:latin typeface="Comic Sans MS" pitchFamily="66" charset="0"/>
              </a:rPr>
              <a:t>” la Denominazione a seguito di una perdita progressiva dei legami storici e culturali con le aree che hanno originato la Denominazione</a:t>
            </a:r>
            <a:endParaRPr lang="it-IT" sz="2000" dirty="0">
              <a:solidFill>
                <a:srgbClr val="000099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ext Box 5"/>
          <p:cNvSpPr txBox="1">
            <a:spLocks noChangeArrowheads="1"/>
          </p:cNvSpPr>
          <p:nvPr/>
        </p:nvSpPr>
        <p:spPr bwMode="auto">
          <a:xfrm>
            <a:off x="430213" y="260350"/>
            <a:ext cx="8318500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3200" b="1">
                <a:solidFill>
                  <a:srgbClr val="660033"/>
                </a:solidFill>
                <a:latin typeface="Comic Sans MS" pitchFamily="66" charset="0"/>
              </a:rPr>
              <a:t>Il successo delle DOP-IGP</a:t>
            </a:r>
            <a:endParaRPr lang="it-IT" sz="3200" b="1">
              <a:solidFill>
                <a:srgbClr val="008000"/>
              </a:solidFill>
              <a:latin typeface="Comic Sans MS" pitchFamily="66" charset="0"/>
            </a:endParaRPr>
          </a:p>
        </p:txBody>
      </p:sp>
      <p:sp>
        <p:nvSpPr>
          <p:cNvPr id="33794" name="Line 3"/>
          <p:cNvSpPr>
            <a:spLocks noChangeShapeType="1"/>
          </p:cNvSpPr>
          <p:nvPr/>
        </p:nvSpPr>
        <p:spPr bwMode="auto">
          <a:xfrm>
            <a:off x="0" y="836613"/>
            <a:ext cx="9144000" cy="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</p:spPr>
        <p:txBody>
          <a:bodyPr wrap="none"/>
          <a:lstStyle/>
          <a:p>
            <a:endParaRPr lang="it-IT"/>
          </a:p>
        </p:txBody>
      </p:sp>
      <p:sp>
        <p:nvSpPr>
          <p:cNvPr id="14" name="Text Box 6"/>
          <p:cNvSpPr txBox="1">
            <a:spLocks noChangeArrowheads="1"/>
          </p:cNvSpPr>
          <p:nvPr/>
        </p:nvSpPr>
        <p:spPr bwMode="auto">
          <a:xfrm>
            <a:off x="468313" y="1052513"/>
            <a:ext cx="8353425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479425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it-IT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+mn-cs"/>
              </a:rPr>
              <a:t>Volume </a:t>
            </a:r>
            <a:r>
              <a:rPr lang="it-IT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+mn-cs"/>
              </a:rPr>
              <a:t>di prodotto certificato commercializzato per canale commerciale e per Denominazione  in % (2007)</a:t>
            </a:r>
          </a:p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endParaRPr lang="it-IT" sz="2400" b="1" dirty="0">
              <a:solidFill>
                <a:srgbClr val="0070C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  <a:cs typeface="+mn-cs"/>
            </a:endParaRPr>
          </a:p>
        </p:txBody>
      </p:sp>
      <p:sp>
        <p:nvSpPr>
          <p:cNvPr id="33796" name="CasellaDiTesto 5"/>
          <p:cNvSpPr txBox="1">
            <a:spLocks noChangeArrowheads="1"/>
          </p:cNvSpPr>
          <p:nvPr/>
        </p:nvSpPr>
        <p:spPr bwMode="auto">
          <a:xfrm>
            <a:off x="323850" y="4868863"/>
            <a:ext cx="8820150" cy="193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4625" indent="-174625"/>
            <a:r>
              <a:rPr lang="it-IT"/>
              <a:t>- </a:t>
            </a:r>
            <a:r>
              <a:rPr lang="it-IT" sz="2000">
                <a:solidFill>
                  <a:srgbClr val="000099"/>
                </a:solidFill>
                <a:latin typeface="Comic Sans MS" pitchFamily="66" charset="0"/>
                <a:cs typeface="Times New Roman" pitchFamily="18" charset="0"/>
              </a:rPr>
              <a:t>Forte propensione all’uso della GDO per le grandi Denominazioni … ma con molti problemi in assenza di strategie di marketing mix</a:t>
            </a:r>
          </a:p>
          <a:p>
            <a:pPr marL="174625" indent="-174625"/>
            <a:r>
              <a:rPr lang="it-IT" sz="2000">
                <a:solidFill>
                  <a:srgbClr val="000099"/>
                </a:solidFill>
                <a:latin typeface="Comic Sans MS" pitchFamily="66" charset="0"/>
                <a:cs typeface="Times New Roman" pitchFamily="18" charset="0"/>
              </a:rPr>
              <a:t>- Elevata incidenza del canale tradizionale e della ristorazione per le altre Denominazioni con ripercussioni sui sistemi locali</a:t>
            </a:r>
          </a:p>
          <a:p>
            <a:pPr marL="174625" indent="-174625"/>
            <a:r>
              <a:rPr lang="it-IT" sz="2000">
                <a:solidFill>
                  <a:srgbClr val="000099"/>
                </a:solidFill>
                <a:latin typeface="Comic Sans MS" pitchFamily="66" charset="0"/>
                <a:cs typeface="Times New Roman" pitchFamily="18" charset="0"/>
              </a:rPr>
              <a:t>- Basso volume di prodotto esportato, forte orientamento ai mercati  a maggior rischio di uso improprio dei marchi</a:t>
            </a:r>
          </a:p>
        </p:txBody>
      </p:sp>
      <p:graphicFrame>
        <p:nvGraphicFramePr>
          <p:cNvPr id="8" name="Tabella 7"/>
          <p:cNvGraphicFramePr>
            <a:graphicFrameLocks noGrp="1"/>
          </p:cNvGraphicFramePr>
          <p:nvPr/>
        </p:nvGraphicFramePr>
        <p:xfrm>
          <a:off x="467544" y="1974363"/>
          <a:ext cx="8424934" cy="2699511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1642598"/>
                <a:gridCol w="847792"/>
                <a:gridCol w="847792"/>
                <a:gridCol w="847792"/>
                <a:gridCol w="847792"/>
                <a:gridCol w="847792"/>
                <a:gridCol w="847792"/>
                <a:gridCol w="847792"/>
                <a:gridCol w="847792"/>
              </a:tblGrid>
              <a:tr h="328733">
                <a:tc rowSpan="2"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>
                          <a:latin typeface="Comic Sans MS" pitchFamily="66" charset="0"/>
                        </a:rPr>
                        <a:t> 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>
                          <a:latin typeface="Comic Sans MS" pitchFamily="66" charset="0"/>
                        </a:rPr>
                        <a:t>Canale di vendita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>
                          <a:latin typeface="Comic Sans MS" pitchFamily="66" charset="0"/>
                        </a:rPr>
                        <a:t>Mercati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>
                          <a:latin typeface="Comic Sans MS" pitchFamily="66" charset="0"/>
                        </a:rPr>
                        <a:t>Export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0582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u="none" strike="noStrike" dirty="0" err="1">
                          <a:latin typeface="Comic Sans MS" pitchFamily="66" charset="0"/>
                        </a:rPr>
                        <a:t>Diretta</a:t>
                      </a:r>
                      <a:r>
                        <a:rPr lang="en-US" sz="1600" u="none" strike="noStrike" dirty="0">
                          <a:latin typeface="Comic Sans MS" pitchFamily="66" charset="0"/>
                        </a:rPr>
                        <a:t>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u="none" strike="noStrike" dirty="0" err="1" smtClean="0">
                          <a:latin typeface="Comic Sans MS" pitchFamily="66" charset="0"/>
                        </a:rPr>
                        <a:t>Trad</a:t>
                      </a:r>
                      <a:r>
                        <a:rPr lang="en-US" sz="1600" u="none" strike="noStrike" dirty="0" smtClean="0">
                          <a:latin typeface="Comic Sans MS" pitchFamily="66" charset="0"/>
                        </a:rPr>
                        <a:t>.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u="none" strike="noStrike" dirty="0" smtClean="0">
                          <a:latin typeface="Comic Sans MS" pitchFamily="66" charset="0"/>
                        </a:rPr>
                        <a:t>GDO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u="none" strike="noStrike" dirty="0" err="1" smtClean="0">
                          <a:latin typeface="Comic Sans MS" pitchFamily="66" charset="0"/>
                        </a:rPr>
                        <a:t>Rist</a:t>
                      </a:r>
                      <a:r>
                        <a:rPr lang="en-US" sz="1600" u="none" strike="noStrike" dirty="0" smtClean="0">
                          <a:latin typeface="Comic Sans MS" pitchFamily="66" charset="0"/>
                        </a:rPr>
                        <a:t>.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>
                          <a:latin typeface="Comic Sans MS" pitchFamily="66" charset="0"/>
                        </a:rPr>
                        <a:t>Interno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>
                          <a:latin typeface="Comic Sans MS" pitchFamily="66" charset="0"/>
                        </a:rPr>
                        <a:t>Estero 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>
                          <a:latin typeface="Comic Sans MS" pitchFamily="66" charset="0"/>
                        </a:rPr>
                        <a:t> Ue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 smtClean="0">
                          <a:latin typeface="Comic Sans MS" pitchFamily="66" charset="0"/>
                        </a:rPr>
                        <a:t>Ex-Ue 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marL="9525" marR="9525" marT="9525" marB="0" anchor="b"/>
                </a:tc>
              </a:tr>
              <a:tr h="328733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 dirty="0" smtClean="0">
                          <a:latin typeface="Comic Sans MS" pitchFamily="66" charset="0"/>
                        </a:rPr>
                        <a:t>Grandi</a:t>
                      </a:r>
                      <a:r>
                        <a:rPr lang="it-IT" sz="1600" u="none" strike="noStrike" baseline="0" dirty="0" smtClean="0">
                          <a:latin typeface="Comic Sans MS" pitchFamily="66" charset="0"/>
                        </a:rPr>
                        <a:t> Denominazioni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 dirty="0">
                          <a:latin typeface="Comic Sans MS" pitchFamily="66" charset="0"/>
                        </a:rPr>
                        <a:t>5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 dirty="0">
                          <a:latin typeface="Comic Sans MS" pitchFamily="66" charset="0"/>
                        </a:rPr>
                        <a:t>30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 dirty="0">
                          <a:latin typeface="Comic Sans MS" pitchFamily="66" charset="0"/>
                        </a:rPr>
                        <a:t>55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 dirty="0">
                          <a:latin typeface="Comic Sans MS" pitchFamily="66" charset="0"/>
                        </a:rPr>
                        <a:t>10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 dirty="0">
                          <a:latin typeface="Comic Sans MS" pitchFamily="66" charset="0"/>
                        </a:rPr>
                        <a:t>76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 dirty="0">
                          <a:latin typeface="Comic Sans MS" pitchFamily="66" charset="0"/>
                        </a:rPr>
                        <a:t>24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 dirty="0">
                          <a:latin typeface="Comic Sans MS" pitchFamily="66" charset="0"/>
                        </a:rPr>
                        <a:t>60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 dirty="0">
                          <a:latin typeface="Comic Sans MS" pitchFamily="66" charset="0"/>
                        </a:rPr>
                        <a:t>40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marL="9525" marR="9525" marT="9525" marB="0" anchor="b"/>
                </a:tc>
              </a:tr>
              <a:tr h="328733"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i="1" u="none" strike="noStrike" dirty="0" err="1">
                          <a:latin typeface="Comic Sans MS" pitchFamily="66" charset="0"/>
                        </a:rPr>
                        <a:t>Dop</a:t>
                      </a:r>
                      <a:endParaRPr lang="it-IT" sz="1600" b="1" i="1" u="none" strike="noStrike" dirty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 dirty="0">
                          <a:latin typeface="Comic Sans MS" pitchFamily="66" charset="0"/>
                        </a:rPr>
                        <a:t>7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 dirty="0">
                          <a:latin typeface="Comic Sans MS" pitchFamily="66" charset="0"/>
                        </a:rPr>
                        <a:t>30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 dirty="0">
                          <a:latin typeface="Comic Sans MS" pitchFamily="66" charset="0"/>
                        </a:rPr>
                        <a:t>54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 dirty="0">
                          <a:latin typeface="Comic Sans MS" pitchFamily="66" charset="0"/>
                        </a:rPr>
                        <a:t>9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 dirty="0">
                          <a:latin typeface="Comic Sans MS" pitchFamily="66" charset="0"/>
                        </a:rPr>
                        <a:t>77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 dirty="0">
                          <a:latin typeface="Comic Sans MS" pitchFamily="66" charset="0"/>
                        </a:rPr>
                        <a:t>24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>
                          <a:latin typeface="Comic Sans MS" pitchFamily="66" charset="0"/>
                        </a:rPr>
                        <a:t>54</a:t>
                      </a:r>
                      <a:endParaRPr lang="it-IT" sz="1600" b="1" i="0" u="none" strike="noStrike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 dirty="0">
                          <a:latin typeface="Comic Sans MS" pitchFamily="66" charset="0"/>
                        </a:rPr>
                        <a:t>46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marL="9525" marR="9525" marT="9525" marB="0" anchor="b"/>
                </a:tc>
              </a:tr>
              <a:tr h="328733"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i="1" u="none" strike="noStrike" dirty="0" err="1">
                          <a:latin typeface="Comic Sans MS" pitchFamily="66" charset="0"/>
                        </a:rPr>
                        <a:t>Igp</a:t>
                      </a:r>
                      <a:endParaRPr lang="it-IT" sz="1600" b="1" i="1" u="none" strike="noStrike" dirty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>
                          <a:latin typeface="Comic Sans MS" pitchFamily="66" charset="0"/>
                        </a:rPr>
                        <a:t>0</a:t>
                      </a:r>
                      <a:endParaRPr lang="it-IT" sz="1600" b="1" i="0" u="none" strike="noStrike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 dirty="0">
                          <a:latin typeface="Comic Sans MS" pitchFamily="66" charset="0"/>
                        </a:rPr>
                        <a:t>31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 dirty="0">
                          <a:latin typeface="Comic Sans MS" pitchFamily="66" charset="0"/>
                        </a:rPr>
                        <a:t>58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 dirty="0">
                          <a:latin typeface="Comic Sans MS" pitchFamily="66" charset="0"/>
                        </a:rPr>
                        <a:t>12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>
                          <a:latin typeface="Comic Sans MS" pitchFamily="66" charset="0"/>
                        </a:rPr>
                        <a:t>75</a:t>
                      </a:r>
                      <a:endParaRPr lang="it-IT" sz="1600" b="1" i="0" u="none" strike="noStrike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 dirty="0">
                          <a:latin typeface="Comic Sans MS" pitchFamily="66" charset="0"/>
                        </a:rPr>
                        <a:t>25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 dirty="0">
                          <a:latin typeface="Comic Sans MS" pitchFamily="66" charset="0"/>
                        </a:rPr>
                        <a:t>79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 dirty="0">
                          <a:latin typeface="Comic Sans MS" pitchFamily="66" charset="0"/>
                        </a:rPr>
                        <a:t>21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marL="9525" marR="9525" marT="9525" marB="0" anchor="b"/>
                </a:tc>
              </a:tr>
              <a:tr h="466486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 dirty="0" smtClean="0">
                          <a:latin typeface="Comic Sans MS" pitchFamily="66" charset="0"/>
                        </a:rPr>
                        <a:t>Denominazioni</a:t>
                      </a:r>
                      <a:r>
                        <a:rPr lang="it-IT" sz="1600" u="none" strike="noStrike" baseline="0" dirty="0" smtClean="0">
                          <a:latin typeface="Comic Sans MS" pitchFamily="66" charset="0"/>
                        </a:rPr>
                        <a:t> minori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 dirty="0">
                          <a:latin typeface="Comic Sans MS" pitchFamily="66" charset="0"/>
                        </a:rPr>
                        <a:t>24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 dirty="0">
                          <a:latin typeface="Comic Sans MS" pitchFamily="66" charset="0"/>
                        </a:rPr>
                        <a:t>21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 dirty="0">
                          <a:latin typeface="Comic Sans MS" pitchFamily="66" charset="0"/>
                        </a:rPr>
                        <a:t>43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 dirty="0">
                          <a:latin typeface="Comic Sans MS" pitchFamily="66" charset="0"/>
                        </a:rPr>
                        <a:t>12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>
                          <a:latin typeface="Comic Sans MS" pitchFamily="66" charset="0"/>
                        </a:rPr>
                        <a:t>87</a:t>
                      </a:r>
                      <a:endParaRPr lang="it-IT" sz="1600" b="1" i="0" u="none" strike="noStrike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 dirty="0">
                          <a:latin typeface="Comic Sans MS" pitchFamily="66" charset="0"/>
                        </a:rPr>
                        <a:t>13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 dirty="0">
                          <a:latin typeface="Comic Sans MS" pitchFamily="66" charset="0"/>
                        </a:rPr>
                        <a:t>64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 dirty="0">
                          <a:latin typeface="Comic Sans MS" pitchFamily="66" charset="0"/>
                        </a:rPr>
                        <a:t>36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marL="9525" marR="9525" marT="9525" marB="0" anchor="b"/>
                </a:tc>
              </a:tr>
              <a:tr h="313078">
                <a:tc gridSpan="9">
                  <a:txBody>
                    <a:bodyPr/>
                    <a:lstStyle/>
                    <a:p>
                      <a:pPr algn="l" fontAlgn="b"/>
                      <a:r>
                        <a:rPr lang="it-IT" sz="1600" i="1" u="none" strike="noStrike" dirty="0">
                          <a:latin typeface="Comic Sans MS" pitchFamily="66" charset="0"/>
                        </a:rPr>
                        <a:t>Fonte: nostre elaborazioni su dati </a:t>
                      </a:r>
                      <a:r>
                        <a:rPr lang="it-IT" sz="1600" i="1" u="none" strike="noStrike" dirty="0" err="1">
                          <a:latin typeface="Comic Sans MS" pitchFamily="66" charset="0"/>
                        </a:rPr>
                        <a:t>Qualivita</a:t>
                      </a:r>
                      <a:r>
                        <a:rPr lang="it-IT" sz="1600" i="1" u="none" strike="noStrike" dirty="0">
                          <a:latin typeface="Comic Sans MS" pitchFamily="66" charset="0"/>
                        </a:rPr>
                        <a:t> (2009)</a:t>
                      </a:r>
                      <a:endParaRPr lang="it-IT" sz="1600" b="0" i="1" u="none" strike="noStrike" dirty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ext Box 5"/>
          <p:cNvSpPr txBox="1">
            <a:spLocks noChangeArrowheads="1"/>
          </p:cNvSpPr>
          <p:nvPr/>
        </p:nvSpPr>
        <p:spPr bwMode="auto">
          <a:xfrm>
            <a:off x="430213" y="260350"/>
            <a:ext cx="8318500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3200" b="1">
                <a:solidFill>
                  <a:srgbClr val="660033"/>
                </a:solidFill>
                <a:latin typeface="Comic Sans MS" pitchFamily="66" charset="0"/>
              </a:rPr>
              <a:t>Il successo delle DOP-IGP</a:t>
            </a:r>
            <a:endParaRPr lang="it-IT" sz="3200" b="1">
              <a:solidFill>
                <a:srgbClr val="008000"/>
              </a:solidFill>
              <a:latin typeface="Comic Sans MS" pitchFamily="66" charset="0"/>
            </a:endParaRPr>
          </a:p>
        </p:txBody>
      </p:sp>
      <p:sp>
        <p:nvSpPr>
          <p:cNvPr id="35842" name="Line 3"/>
          <p:cNvSpPr>
            <a:spLocks noChangeShapeType="1"/>
          </p:cNvSpPr>
          <p:nvPr/>
        </p:nvSpPr>
        <p:spPr bwMode="auto">
          <a:xfrm>
            <a:off x="0" y="836613"/>
            <a:ext cx="9144000" cy="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</p:spPr>
        <p:txBody>
          <a:bodyPr wrap="none"/>
          <a:lstStyle/>
          <a:p>
            <a:endParaRPr lang="it-IT"/>
          </a:p>
        </p:txBody>
      </p:sp>
      <p:sp>
        <p:nvSpPr>
          <p:cNvPr id="14" name="Text Box 6"/>
          <p:cNvSpPr txBox="1">
            <a:spLocks noChangeArrowheads="1"/>
          </p:cNvSpPr>
          <p:nvPr/>
        </p:nvSpPr>
        <p:spPr bwMode="auto">
          <a:xfrm>
            <a:off x="468313" y="981075"/>
            <a:ext cx="8353425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479425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fr-FR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+mn-cs"/>
                <a:sym typeface="Wingdings" pitchFamily="2" charset="2"/>
              </a:rPr>
              <a:t>I </a:t>
            </a:r>
            <a:r>
              <a:rPr lang="fr-FR" sz="24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+mn-cs"/>
                <a:sym typeface="Wingdings" pitchFamily="2" charset="2"/>
              </a:rPr>
              <a:t>margini</a:t>
            </a:r>
            <a:r>
              <a:rPr lang="fr-FR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+mn-cs"/>
                <a:sym typeface="Wingdings" pitchFamily="2" charset="2"/>
              </a:rPr>
              <a:t> </a:t>
            </a:r>
            <a:r>
              <a:rPr lang="fr-FR" sz="24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+mn-cs"/>
                <a:sym typeface="Wingdings" pitchFamily="2" charset="2"/>
              </a:rPr>
              <a:t>commerciali</a:t>
            </a:r>
            <a:r>
              <a:rPr lang="fr-FR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+mn-cs"/>
                <a:sym typeface="Wingdings" pitchFamily="2" charset="2"/>
              </a:rPr>
              <a:t> delle </a:t>
            </a:r>
            <a:r>
              <a:rPr lang="fr-FR" sz="24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+mn-cs"/>
                <a:sym typeface="Wingdings" pitchFamily="2" charset="2"/>
              </a:rPr>
              <a:t>denominazioni</a:t>
            </a:r>
            <a:r>
              <a:rPr lang="fr-FR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+mn-cs"/>
                <a:sym typeface="Wingdings" pitchFamily="2" charset="2"/>
              </a:rPr>
              <a:t>  </a:t>
            </a:r>
          </a:p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fr-FR" sz="16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+mn-cs"/>
                <a:sym typeface="Wingdings" pitchFamily="2" charset="2"/>
              </a:rPr>
              <a:t>(</a:t>
            </a:r>
            <a:r>
              <a:rPr lang="fr-FR" sz="16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+mn-cs"/>
                <a:sym typeface="Wingdings" pitchFamily="2" charset="2"/>
              </a:rPr>
              <a:t>incremento</a:t>
            </a:r>
            <a:r>
              <a:rPr lang="fr-FR" sz="16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+mn-cs"/>
                <a:sym typeface="Wingdings" pitchFamily="2" charset="2"/>
              </a:rPr>
              <a:t> </a:t>
            </a:r>
            <a:r>
              <a:rPr lang="fr-FR" sz="16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+mn-cs"/>
                <a:sym typeface="Wingdings" pitchFamily="2" charset="2"/>
              </a:rPr>
              <a:t>percentuale</a:t>
            </a:r>
            <a:r>
              <a:rPr lang="fr-FR" sz="160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+mn-cs"/>
                <a:sym typeface="Wingdings" pitchFamily="2" charset="2"/>
              </a:rPr>
              <a:t>)</a:t>
            </a:r>
            <a:endParaRPr lang="fr-FR" sz="1600" dirty="0" smtClean="0">
              <a:solidFill>
                <a:srgbClr val="0070C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  <a:cs typeface="+mn-cs"/>
            </a:endParaRPr>
          </a:p>
        </p:txBody>
      </p:sp>
      <p:graphicFrame>
        <p:nvGraphicFramePr>
          <p:cNvPr id="5" name="Grafico 4"/>
          <p:cNvGraphicFramePr/>
          <p:nvPr/>
        </p:nvGraphicFramePr>
        <p:xfrm>
          <a:off x="827584" y="1700808"/>
          <a:ext cx="7632848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7" name="Connettore 1 6"/>
          <p:cNvCxnSpPr/>
          <p:nvPr/>
        </p:nvCxnSpPr>
        <p:spPr>
          <a:xfrm flipH="1">
            <a:off x="1476375" y="3716338"/>
            <a:ext cx="6480175" cy="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ext Box 5"/>
          <p:cNvSpPr txBox="1">
            <a:spLocks noChangeArrowheads="1"/>
          </p:cNvSpPr>
          <p:nvPr/>
        </p:nvSpPr>
        <p:spPr bwMode="auto">
          <a:xfrm>
            <a:off x="430213" y="260350"/>
            <a:ext cx="8318500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3200" b="1">
                <a:solidFill>
                  <a:srgbClr val="660033"/>
                </a:solidFill>
                <a:latin typeface="Comic Sans MS" pitchFamily="66" charset="0"/>
              </a:rPr>
              <a:t>Il successo delle DOP-IGP</a:t>
            </a:r>
            <a:endParaRPr lang="it-IT" sz="3200" b="1">
              <a:solidFill>
                <a:srgbClr val="008000"/>
              </a:solidFill>
              <a:latin typeface="Comic Sans MS" pitchFamily="66" charset="0"/>
            </a:endParaRPr>
          </a:p>
        </p:txBody>
      </p:sp>
      <p:sp>
        <p:nvSpPr>
          <p:cNvPr id="37890" name="Line 3"/>
          <p:cNvSpPr>
            <a:spLocks noChangeShapeType="1"/>
          </p:cNvSpPr>
          <p:nvPr/>
        </p:nvSpPr>
        <p:spPr bwMode="auto">
          <a:xfrm>
            <a:off x="0" y="836613"/>
            <a:ext cx="9144000" cy="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</p:spPr>
        <p:txBody>
          <a:bodyPr wrap="none"/>
          <a:lstStyle/>
          <a:p>
            <a:endParaRPr lang="it-IT"/>
          </a:p>
        </p:txBody>
      </p:sp>
      <p:graphicFrame>
        <p:nvGraphicFramePr>
          <p:cNvPr id="6" name="Grafico 5"/>
          <p:cNvGraphicFramePr/>
          <p:nvPr/>
        </p:nvGraphicFramePr>
        <p:xfrm>
          <a:off x="467544" y="1628800"/>
          <a:ext cx="8424936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468313" y="981075"/>
            <a:ext cx="8353425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479425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fr-FR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+mn-cs"/>
                <a:sym typeface="Wingdings" pitchFamily="2" charset="2"/>
              </a:rPr>
              <a:t>I </a:t>
            </a:r>
            <a:r>
              <a:rPr lang="fr-FR" sz="24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+mn-cs"/>
                <a:sym typeface="Wingdings" pitchFamily="2" charset="2"/>
              </a:rPr>
              <a:t>margini</a:t>
            </a:r>
            <a:r>
              <a:rPr lang="fr-FR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+mn-cs"/>
                <a:sym typeface="Wingdings" pitchFamily="2" charset="2"/>
              </a:rPr>
              <a:t> </a:t>
            </a:r>
            <a:r>
              <a:rPr lang="fr-FR" sz="24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+mn-cs"/>
                <a:sym typeface="Wingdings" pitchFamily="2" charset="2"/>
              </a:rPr>
              <a:t>commerciali</a:t>
            </a:r>
            <a:r>
              <a:rPr lang="fr-FR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+mn-cs"/>
                <a:sym typeface="Wingdings" pitchFamily="2" charset="2"/>
              </a:rPr>
              <a:t> delle </a:t>
            </a:r>
            <a:r>
              <a:rPr lang="fr-FR" sz="24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+mn-cs"/>
                <a:sym typeface="Wingdings" pitchFamily="2" charset="2"/>
              </a:rPr>
              <a:t>denominazioni</a:t>
            </a:r>
            <a:r>
              <a:rPr lang="fr-FR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+mn-cs"/>
                <a:sym typeface="Wingdings" pitchFamily="2" charset="2"/>
              </a:rPr>
              <a:t>  </a:t>
            </a:r>
          </a:p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fr-FR" sz="16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+mn-cs"/>
                <a:sym typeface="Wingdings" pitchFamily="2" charset="2"/>
              </a:rPr>
              <a:t>(</a:t>
            </a:r>
            <a:r>
              <a:rPr lang="fr-FR" sz="16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+mn-cs"/>
                <a:sym typeface="Wingdings" pitchFamily="2" charset="2"/>
              </a:rPr>
              <a:t>incremento</a:t>
            </a:r>
            <a:r>
              <a:rPr lang="fr-FR" sz="16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+mn-cs"/>
                <a:sym typeface="Wingdings" pitchFamily="2" charset="2"/>
              </a:rPr>
              <a:t> </a:t>
            </a:r>
            <a:r>
              <a:rPr lang="fr-FR" sz="16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+mn-cs"/>
                <a:sym typeface="Wingdings" pitchFamily="2" charset="2"/>
              </a:rPr>
              <a:t>percentuale</a:t>
            </a:r>
            <a:r>
              <a:rPr lang="fr-FR" sz="160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+mn-cs"/>
                <a:sym typeface="Wingdings" pitchFamily="2" charset="2"/>
              </a:rPr>
              <a:t>)</a:t>
            </a:r>
            <a:endParaRPr lang="fr-FR" sz="1600" dirty="0" smtClean="0">
              <a:solidFill>
                <a:srgbClr val="0070C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ivello">
  <a:themeElements>
    <a:clrScheme name="Livello 8">
      <a:dk1>
        <a:srgbClr val="000000"/>
      </a:dk1>
      <a:lt1>
        <a:srgbClr val="FFFFFF"/>
      </a:lt1>
      <a:dk2>
        <a:srgbClr val="999900"/>
      </a:dk2>
      <a:lt2>
        <a:srgbClr val="666600"/>
      </a:lt2>
      <a:accent1>
        <a:srgbClr val="99CC00"/>
      </a:accent1>
      <a:accent2>
        <a:srgbClr val="CCCC66"/>
      </a:accent2>
      <a:accent3>
        <a:srgbClr val="FFFFFF"/>
      </a:accent3>
      <a:accent4>
        <a:srgbClr val="000000"/>
      </a:accent4>
      <a:accent5>
        <a:srgbClr val="CAE2AA"/>
      </a:accent5>
      <a:accent6>
        <a:srgbClr val="B9B95C"/>
      </a:accent6>
      <a:hlink>
        <a:srgbClr val="FFCC00"/>
      </a:hlink>
      <a:folHlink>
        <a:srgbClr val="CC9900"/>
      </a:folHlink>
    </a:clrScheme>
    <a:fontScheme name="Livello">
      <a:majorFont>
        <a:latin typeface="Garamond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ivello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vello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vello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vello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vello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vello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vello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vello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Pixel">
  <a:themeElements>
    <a:clrScheme name="Pixel 7">
      <a:dk1>
        <a:srgbClr val="000000"/>
      </a:dk1>
      <a:lt1>
        <a:srgbClr val="FFFFFF"/>
      </a:lt1>
      <a:dk2>
        <a:srgbClr val="000000"/>
      </a:dk2>
      <a:lt2>
        <a:srgbClr val="CC3300"/>
      </a:lt2>
      <a:accent1>
        <a:srgbClr val="FFCC00"/>
      </a:accent1>
      <a:accent2>
        <a:srgbClr val="CC6600"/>
      </a:accent2>
      <a:accent3>
        <a:srgbClr val="FFFFFF"/>
      </a:accent3>
      <a:accent4>
        <a:srgbClr val="000000"/>
      </a:accent4>
      <a:accent5>
        <a:srgbClr val="FFE2AA"/>
      </a:accent5>
      <a:accent6>
        <a:srgbClr val="B95C00"/>
      </a:accent6>
      <a:hlink>
        <a:srgbClr val="663300"/>
      </a:hlink>
      <a:folHlink>
        <a:srgbClr val="CC9900"/>
      </a:folHlink>
    </a:clrScheme>
    <a:fontScheme name="2_Pixel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Livello 8">
    <a:dk1>
      <a:srgbClr val="000000"/>
    </a:dk1>
    <a:lt1>
      <a:srgbClr val="FFFFFF"/>
    </a:lt1>
    <a:dk2>
      <a:srgbClr val="999900"/>
    </a:dk2>
    <a:lt2>
      <a:srgbClr val="666600"/>
    </a:lt2>
    <a:accent1>
      <a:srgbClr val="99CC00"/>
    </a:accent1>
    <a:accent2>
      <a:srgbClr val="CCCC66"/>
    </a:accent2>
    <a:accent3>
      <a:srgbClr val="FFFFFF"/>
    </a:accent3>
    <a:accent4>
      <a:srgbClr val="000000"/>
    </a:accent4>
    <a:accent5>
      <a:srgbClr val="CAE2AA"/>
    </a:accent5>
    <a:accent6>
      <a:srgbClr val="B9B95C"/>
    </a:accent6>
    <a:hlink>
      <a:srgbClr val="FFCC00"/>
    </a:hlink>
    <a:folHlink>
      <a:srgbClr val="CC9900"/>
    </a:folHlink>
  </a:clrScheme>
  <a:fontScheme name="Livello">
    <a:majorFont>
      <a:latin typeface="Garamond"/>
      <a:ea typeface=""/>
      <a:cs typeface="Arial"/>
    </a:majorFont>
    <a:minorFont>
      <a:latin typeface="Verdana"/>
      <a:ea typeface="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8211</TotalTime>
  <Words>1466</Words>
  <Application>Microsoft Office PowerPoint</Application>
  <PresentationFormat>Presentazione su schermo (4:3)</PresentationFormat>
  <Paragraphs>174</Paragraphs>
  <Slides>18</Slides>
  <Notes>18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9</vt:i4>
      </vt:variant>
      <vt:variant>
        <vt:lpstr>Modello struttura</vt:lpstr>
      </vt:variant>
      <vt:variant>
        <vt:i4>4</vt:i4>
      </vt:variant>
      <vt:variant>
        <vt:lpstr>Titoli diapositive</vt:lpstr>
      </vt:variant>
      <vt:variant>
        <vt:i4>18</vt:i4>
      </vt:variant>
    </vt:vector>
  </HeadingPairs>
  <TitlesOfParts>
    <vt:vector size="31" baseType="lpstr">
      <vt:lpstr>Trebuchet MS</vt:lpstr>
      <vt:lpstr>Arial</vt:lpstr>
      <vt:lpstr>Garamond</vt:lpstr>
      <vt:lpstr>Verdana</vt:lpstr>
      <vt:lpstr>Wingdings</vt:lpstr>
      <vt:lpstr>Times New Roman</vt:lpstr>
      <vt:lpstr>Arial Black</vt:lpstr>
      <vt:lpstr>Tahoma</vt:lpstr>
      <vt:lpstr>Comic Sans MS</vt:lpstr>
      <vt:lpstr>Livello</vt:lpstr>
      <vt:lpstr>2_Pixel</vt:lpstr>
      <vt:lpstr>Livello</vt:lpstr>
      <vt:lpstr>2_Pixel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denominazioni geografiche</dc:title>
  <dc:creator>Tunia Burgassi</dc:creator>
  <cp:lastModifiedBy>template</cp:lastModifiedBy>
  <cp:revision>307</cp:revision>
  <dcterms:created xsi:type="dcterms:W3CDTF">2006-12-01T14:30:14Z</dcterms:created>
  <dcterms:modified xsi:type="dcterms:W3CDTF">2012-09-27T07:37:55Z</dcterms:modified>
</cp:coreProperties>
</file>