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1" r:id="rId3"/>
    <p:sldId id="269" r:id="rId4"/>
    <p:sldId id="296" r:id="rId5"/>
    <p:sldId id="311" r:id="rId6"/>
    <p:sldId id="285" r:id="rId7"/>
    <p:sldId id="278" r:id="rId8"/>
    <p:sldId id="280" r:id="rId9"/>
    <p:sldId id="291" r:id="rId10"/>
    <p:sldId id="281" r:id="rId11"/>
    <p:sldId id="312" r:id="rId12"/>
    <p:sldId id="305" r:id="rId13"/>
    <p:sldId id="297" r:id="rId14"/>
    <p:sldId id="299" r:id="rId15"/>
    <p:sldId id="288" r:id="rId16"/>
    <p:sldId id="294" r:id="rId17"/>
    <p:sldId id="315" r:id="rId18"/>
    <p:sldId id="259" r:id="rId19"/>
  </p:sldIdLst>
  <p:sldSz cx="9144000" cy="6858000" type="screen4x3"/>
  <p:notesSz cx="6669088" cy="9926638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00"/>
    <a:srgbClr val="CC0000"/>
    <a:srgbClr val="66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6" autoAdjust="0"/>
    <p:restoredTop sz="85971" autoAdjust="0"/>
  </p:normalViewPr>
  <p:slideViewPr>
    <p:cSldViewPr snapToGrid="0" snapToObjects="1">
      <p:cViewPr>
        <p:scale>
          <a:sx n="115" d="100"/>
          <a:sy n="115" d="100"/>
        </p:scale>
        <p:origin x="-1164" y="-48"/>
      </p:cViewPr>
      <p:guideLst>
        <p:guide orient="horz" pos="4094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97886C-EAD3-4926-AD5F-E6478E11C52F}" type="datetimeFigureOut">
              <a:rPr lang="it-IT"/>
              <a:pPr>
                <a:defRPr/>
              </a:pPr>
              <a:t>29/11/2016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712E27-BF5B-4FDB-8645-3A3F9ADC17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098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9E29C5-F6C0-4B7A-98FD-8AFD34A5EFC0}" type="datetimeFigureOut">
              <a:rPr lang="it-IT"/>
              <a:pPr>
                <a:defRPr/>
              </a:pPr>
              <a:t>29/11/2016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122FAB-24A3-4D62-B61A-781FE33321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362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7B83C-AECA-47D5-9883-8172781F08FC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4819" name="Segnaposto numero diapositiva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A1C057-74F5-476A-A11A-1869D7A12D0F}" type="slidenum">
              <a:rPr lang="it-IT" sz="1200">
                <a:latin typeface="Calibri" pitchFamily="34" charset="0"/>
              </a:rPr>
              <a:pPr algn="r"/>
              <a:t>10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</p:txBody>
      </p:sp>
      <p:sp>
        <p:nvSpPr>
          <p:cNvPr id="36867" name="Segnaposto numero diapositiva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576253-7332-4965-B6C4-D3FC42CD084E}" type="slidenum">
              <a:rPr lang="it-IT" sz="1200">
                <a:latin typeface="Calibri" pitchFamily="34" charset="0"/>
              </a:rPr>
              <a:pPr algn="r"/>
              <a:t>11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rgbClr val="DA304A"/>
              </a:buClr>
              <a:buSzPct val="160000"/>
            </a:pPr>
            <a:endParaRPr lang="it-IT" smtClean="0"/>
          </a:p>
        </p:txBody>
      </p:sp>
      <p:sp>
        <p:nvSpPr>
          <p:cNvPr id="38915" name="Segnaposto numero diapositiva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360057-4B5F-4BA9-9086-7A2360FF5E5F}" type="slidenum">
              <a:rPr lang="it-IT" sz="1200">
                <a:latin typeface="Calibri" pitchFamily="34" charset="0"/>
              </a:rPr>
              <a:pPr algn="r"/>
              <a:t>12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0963" name="Segnaposto numero diapositiva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380500-0D45-4936-91AC-BEE71AB5E541}" type="slidenum">
              <a:rPr lang="it-IT" sz="1200">
                <a:latin typeface="Calibri" pitchFamily="34" charset="0"/>
              </a:rPr>
              <a:pPr algn="r"/>
              <a:t>13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3011" name="Segnaposto numero diapositiva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1E6150-619C-4D4D-86D4-7D327C04C5B6}" type="slidenum">
              <a:rPr lang="it-IT" sz="1200">
                <a:latin typeface="Calibri" pitchFamily="34" charset="0"/>
              </a:rPr>
              <a:pPr algn="r"/>
              <a:t>14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5059" name="Segnaposto numero diapositiva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B42E95-5FF8-46C6-8874-9AEAA0859BC8}" type="slidenum">
              <a:rPr lang="it-IT" sz="1200">
                <a:latin typeface="Calibri" pitchFamily="34" charset="0"/>
              </a:rPr>
              <a:pPr algn="r"/>
              <a:t>15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7107" name="Segnaposto numero diapositiva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B31A14-12D4-493E-ACD9-328FB1F8A80D}" type="slidenum">
              <a:rPr lang="it-IT" sz="1200">
                <a:latin typeface="Calibri" pitchFamily="34" charset="0"/>
              </a:rPr>
              <a:pPr algn="r"/>
              <a:t>16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51203" name="Segnaposto numero diapositiva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C33260-4E62-48E4-9D41-D5711ED32461}" type="slidenum">
              <a:rPr lang="it-IT" sz="1200">
                <a:latin typeface="Calibri" pitchFamily="34" charset="0"/>
              </a:rPr>
              <a:pPr algn="r"/>
              <a:t>17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0B812D-F45B-4170-A704-5A59F6329698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z="1400" smtClean="0"/>
          </a:p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435" name="Segnaposto numero diapositiva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47FB82-4213-4911-BA84-23823D304BF8}" type="slidenum">
              <a:rPr lang="it-IT" sz="1200">
                <a:latin typeface="Calibri" pitchFamily="34" charset="0"/>
              </a:rPr>
              <a:pPr algn="r"/>
              <a:t>2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BE6B4-E03B-4B51-A41E-F040A4CA746E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DDAE53-78EF-4660-90A6-9290B2D53228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3B812-857E-40BA-9838-454A3B32CE5B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072EEE-39B0-4A35-96AC-B474185A9D52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8675" name="Segnaposto numero diapositiva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DEEF73-BD95-4EDD-95DF-462AC57EF735}" type="slidenum">
              <a:rPr lang="it-IT" sz="1200">
                <a:latin typeface="Calibri" pitchFamily="34" charset="0"/>
              </a:rPr>
              <a:pPr algn="r"/>
              <a:t>7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0723" name="Segnaposto numero diapositiva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8B22EF-525A-4A41-8B20-500A77DD72B5}" type="slidenum">
              <a:rPr lang="it-IT" sz="1200">
                <a:latin typeface="Calibri" pitchFamily="34" charset="0"/>
              </a:rPr>
              <a:pPr algn="r"/>
              <a:t>8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2771" name="Segnaposto numero diapositiva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037693-7E6F-4D5F-B85E-49EC6A9C9E6E}" type="slidenum">
              <a:rPr lang="it-IT" sz="1200">
                <a:latin typeface="Calibri" pitchFamily="34" charset="0"/>
              </a:rPr>
              <a:pPr algn="r"/>
              <a:t>9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86C0-307B-4279-8D92-785DDA1FC478}" type="datetimeFigureOut">
              <a:rPr lang="it-IT"/>
              <a:pPr>
                <a:defRPr/>
              </a:pPr>
              <a:t>29/11/2016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3E6E5-0278-4A0F-8DB0-958672564B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6211-468A-40AE-A27A-9DB84C68F63D}" type="datetimeFigureOut">
              <a:rPr lang="it-IT"/>
              <a:pPr>
                <a:defRPr/>
              </a:pPr>
              <a:t>29/11/2016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2C400-E951-432B-BE3D-63BC34EC05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E25F-8E1F-41E7-90E0-82D4B0C257EE}" type="datetimeFigureOut">
              <a:rPr lang="it-IT"/>
              <a:pPr>
                <a:defRPr/>
              </a:pPr>
              <a:t>29/11/2016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A146-0A3D-4941-8487-B96069817C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B76A-EFA5-4564-9261-3F0AC5155794}" type="datetimeFigureOut">
              <a:rPr lang="it-IT"/>
              <a:pPr>
                <a:defRPr/>
              </a:pPr>
              <a:t>29/11/2016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41703-BB71-4A2A-B541-9DD3FBBAFC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C386-AAA2-4F2F-90A7-3AE9EB35D6C3}" type="datetimeFigureOut">
              <a:rPr lang="it-IT"/>
              <a:pPr>
                <a:defRPr/>
              </a:pPr>
              <a:t>29/11/2016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C752-B1B1-4CE7-8219-EDEB439DB8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A83BE-8F0F-431B-B3B5-AE9394094887}" type="datetimeFigureOut">
              <a:rPr lang="it-IT"/>
              <a:pPr>
                <a:defRPr/>
              </a:pPr>
              <a:t>29/11/2016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46CE3-1C26-4FF6-9219-9101431BD5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DE97-DA09-4B1C-B784-AA0A7DDFC7A9}" type="datetimeFigureOut">
              <a:rPr lang="it-IT"/>
              <a:pPr>
                <a:defRPr/>
              </a:pPr>
              <a:t>29/11/2016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14BCE-E5E8-45BD-8124-525F72770B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C3EC-F97C-43BA-86B8-2BFE8B8624A6}" type="datetimeFigureOut">
              <a:rPr lang="it-IT"/>
              <a:pPr>
                <a:defRPr/>
              </a:pPr>
              <a:t>29/11/2016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135E-8997-47C2-B22A-E01D845204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E1E8-8B71-4D0F-9506-7F403EDD0CFC}" type="datetimeFigureOut">
              <a:rPr lang="it-IT"/>
              <a:pPr>
                <a:defRPr/>
              </a:pPr>
              <a:t>29/11/2016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A075-8ED1-4558-97E4-8294B96CD9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A1F06-866D-4462-A28C-EE04DBB19346}" type="datetimeFigureOut">
              <a:rPr lang="it-IT"/>
              <a:pPr>
                <a:defRPr/>
              </a:pPr>
              <a:t>29/11/2016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CAAB-A3B8-40F4-82C1-F7B0B28B11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4DD52-5EDD-4113-9FAA-58991934743D}" type="datetimeFigureOut">
              <a:rPr lang="it-IT"/>
              <a:pPr>
                <a:defRPr/>
              </a:pPr>
              <a:t>29/11/2016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093B3-332C-4FBB-9978-3F67F324AE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8E933-A3E2-44C1-98AD-4642E7414F10}" type="datetimeFigureOut">
              <a:rPr lang="it-IT"/>
              <a:pPr>
                <a:defRPr/>
              </a:pPr>
              <a:t>29/11/2016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CE8843-7D41-461E-AA57-7CCDE2ECBF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87438" y="0"/>
            <a:ext cx="6823075" cy="383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5362" name="Immagine 8"/>
          <p:cNvPicPr>
            <a:picLocks noChangeAspect="1"/>
          </p:cNvPicPr>
          <p:nvPr/>
        </p:nvPicPr>
        <p:blipFill>
          <a:blip r:embed="rId3"/>
          <a:srcRect r="32372"/>
          <a:stretch>
            <a:fillRect/>
          </a:stretch>
        </p:blipFill>
        <p:spPr bwMode="auto">
          <a:xfrm>
            <a:off x="7375525" y="6043613"/>
            <a:ext cx="1260475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ttore 1 10"/>
          <p:cNvCxnSpPr/>
          <p:nvPr/>
        </p:nvCxnSpPr>
        <p:spPr>
          <a:xfrm flipV="1">
            <a:off x="360363" y="4979988"/>
            <a:ext cx="768350" cy="0"/>
          </a:xfrm>
          <a:prstGeom prst="line">
            <a:avLst/>
          </a:prstGeom>
          <a:ln w="53975" cap="rnd">
            <a:solidFill>
              <a:srgbClr val="C72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4" name="Gruppo 24"/>
          <p:cNvGrpSpPr>
            <a:grpSpLocks/>
          </p:cNvGrpSpPr>
          <p:nvPr/>
        </p:nvGrpSpPr>
        <p:grpSpPr bwMode="auto">
          <a:xfrm>
            <a:off x="0" y="0"/>
            <a:ext cx="5886450" cy="3192463"/>
            <a:chOff x="0" y="0"/>
            <a:chExt cx="5886271" cy="3192498"/>
          </a:xfrm>
        </p:grpSpPr>
        <p:sp>
          <p:nvSpPr>
            <p:cNvPr id="5" name="Rettangolo 4"/>
            <p:cNvSpPr/>
            <p:nvPr/>
          </p:nvSpPr>
          <p:spPr>
            <a:xfrm>
              <a:off x="0" y="0"/>
              <a:ext cx="4814742" cy="3192498"/>
            </a:xfrm>
            <a:prstGeom prst="rect">
              <a:avLst/>
            </a:prstGeom>
            <a:solidFill>
              <a:srgbClr val="C72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srgbClr val="DA304A"/>
                </a:solidFill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5057621" y="0"/>
              <a:ext cx="828650" cy="239716"/>
            </a:xfrm>
            <a:prstGeom prst="rect">
              <a:avLst/>
            </a:prstGeom>
            <a:solidFill>
              <a:srgbClr val="C72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srgbClr val="DA304A"/>
                </a:solidFill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4440103" y="0"/>
              <a:ext cx="723878" cy="384179"/>
            </a:xfrm>
            <a:prstGeom prst="rect">
              <a:avLst/>
            </a:prstGeom>
            <a:solidFill>
              <a:srgbClr val="C72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srgbClr val="DA304A"/>
                </a:solidFill>
              </a:endParaRPr>
            </a:p>
          </p:txBody>
        </p:sp>
      </p:grpSp>
      <p:sp>
        <p:nvSpPr>
          <p:cNvPr id="15365" name="Titolo 1"/>
          <p:cNvSpPr>
            <a:spLocks noGrp="1"/>
          </p:cNvSpPr>
          <p:nvPr>
            <p:ph type="ctrTitle"/>
          </p:nvPr>
        </p:nvSpPr>
        <p:spPr>
          <a:xfrm>
            <a:off x="360363" y="360363"/>
            <a:ext cx="3559175" cy="1905000"/>
          </a:xfrm>
        </p:spPr>
        <p:txBody>
          <a:bodyPr lIns="0" tIns="0" rIns="0" bIns="0" anchor="t">
            <a:spAutoFit/>
          </a:bodyPr>
          <a:lstStyle/>
          <a:p>
            <a:pPr algn="l" eaLnBrk="1" hangingPunct="1">
              <a:lnSpc>
                <a:spcPts val="2500"/>
              </a:lnSpc>
            </a:pPr>
            <a:r>
              <a:rPr lang="it-IT" sz="2400" b="1" smtClean="0">
                <a:solidFill>
                  <a:schemeClr val="bg1"/>
                </a:solidFill>
                <a:latin typeface="Signika"/>
                <a:ea typeface="Signika"/>
                <a:cs typeface="Signika"/>
              </a:rPr>
              <a:t>LA LETTURA DI LIBRI TRA PASSATO E PRESENTE</a:t>
            </a:r>
            <a:br>
              <a:rPr lang="it-IT" sz="2400" b="1" smtClean="0">
                <a:solidFill>
                  <a:schemeClr val="bg1"/>
                </a:solidFill>
                <a:latin typeface="Signika"/>
                <a:ea typeface="Signika"/>
                <a:cs typeface="Signika"/>
              </a:rPr>
            </a:br>
            <a:r>
              <a:rPr lang="it-IT" sz="2400" b="1" smtClean="0">
                <a:solidFill>
                  <a:schemeClr val="bg1"/>
                </a:solidFill>
                <a:latin typeface="Signika"/>
                <a:ea typeface="Signika"/>
                <a:cs typeface="Signika"/>
              </a:rPr>
              <a:t/>
            </a:r>
            <a:br>
              <a:rPr lang="it-IT" sz="2400" b="1" smtClean="0">
                <a:solidFill>
                  <a:schemeClr val="bg1"/>
                </a:solidFill>
                <a:latin typeface="Signika"/>
                <a:ea typeface="Signika"/>
                <a:cs typeface="Signika"/>
              </a:rPr>
            </a:br>
            <a:r>
              <a:rPr lang="it-IT" sz="2400" smtClean="0">
                <a:solidFill>
                  <a:schemeClr val="bg1"/>
                </a:solidFill>
                <a:latin typeface="Signika"/>
                <a:ea typeface="Signika"/>
                <a:cs typeface="Signika"/>
              </a:rPr>
              <a:t>Una storia che inizia nel 1957</a:t>
            </a:r>
          </a:p>
        </p:txBody>
      </p:sp>
      <p:pic>
        <p:nvPicPr>
          <p:cNvPr id="15366" name="Immagine 7"/>
          <p:cNvPicPr>
            <a:picLocks noChangeAspect="1"/>
          </p:cNvPicPr>
          <p:nvPr/>
        </p:nvPicPr>
        <p:blipFill>
          <a:blip r:embed="rId4"/>
          <a:srcRect l="-15929" t="-9341" r="26230" b="-49588"/>
          <a:stretch>
            <a:fillRect/>
          </a:stretch>
        </p:blipFill>
        <p:spPr bwMode="auto">
          <a:xfrm>
            <a:off x="2641600" y="-577850"/>
            <a:ext cx="6502400" cy="925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nettore 1 22"/>
          <p:cNvCxnSpPr/>
          <p:nvPr/>
        </p:nvCxnSpPr>
        <p:spPr>
          <a:xfrm flipV="1">
            <a:off x="360363" y="5592763"/>
            <a:ext cx="768350" cy="0"/>
          </a:xfrm>
          <a:prstGeom prst="line">
            <a:avLst/>
          </a:prstGeom>
          <a:ln w="53975" cap="rnd">
            <a:solidFill>
              <a:srgbClr val="C72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CasellaDiTesto 11"/>
          <p:cNvSpPr txBox="1">
            <a:spLocks noChangeArrowheads="1"/>
          </p:cNvSpPr>
          <p:nvPr/>
        </p:nvSpPr>
        <p:spPr bwMode="auto">
          <a:xfrm>
            <a:off x="360363" y="2563813"/>
            <a:ext cx="35560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875"/>
              </a:lnSpc>
            </a:pPr>
            <a:r>
              <a:rPr lang="it-IT" sz="1200">
                <a:solidFill>
                  <a:schemeClr val="bg1"/>
                </a:solidFill>
                <a:latin typeface="Signika regular"/>
                <a:ea typeface="Signika Light"/>
                <a:cs typeface="Signika regular"/>
              </a:rPr>
              <a:t>Miria Savioli  </a:t>
            </a:r>
            <a:r>
              <a:rPr lang="it-IT" sz="1200">
                <a:solidFill>
                  <a:schemeClr val="bg1"/>
                </a:solidFill>
                <a:latin typeface="Signika Light"/>
                <a:ea typeface="Signika Light"/>
                <a:cs typeface="Signika regular"/>
              </a:rPr>
              <a:t>|  Istat</a:t>
            </a:r>
          </a:p>
          <a:p>
            <a:pPr>
              <a:lnSpc>
                <a:spcPts val="1875"/>
              </a:lnSpc>
            </a:pPr>
            <a:endParaRPr lang="it-IT" sz="1200">
              <a:solidFill>
                <a:schemeClr val="bg1"/>
              </a:solidFill>
              <a:latin typeface="Signika Light"/>
              <a:ea typeface="Signika Light"/>
              <a:cs typeface="Signika regular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60363" y="5810250"/>
            <a:ext cx="5049837" cy="3683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CONVEGNO SCIENTIFICO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latin typeface="Signika"/>
                <a:cs typeface="+mn-cs"/>
              </a:rPr>
              <a:t>LA SOCIETÀ ITALIANA E LE GRANDI CRISI ECONOMICHE 1929-2016 </a:t>
            </a:r>
            <a:endParaRPr lang="it-IT" sz="1200" dirty="0">
              <a:latin typeface="Signika"/>
              <a:cs typeface="+mn-c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60363" y="5113338"/>
            <a:ext cx="3379787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SAPIENZA UNIVERSITÀ DI ROMA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25-26 NOVEMBRE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363" y="968375"/>
            <a:ext cx="8323262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3550" y="5805488"/>
            <a:ext cx="10604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Segnaposto numero diapositiva 3"/>
          <p:cNvSpPr txBox="1">
            <a:spLocks noGrp="1"/>
          </p:cNvSpPr>
          <p:nvPr/>
        </p:nvSpPr>
        <p:spPr bwMode="auto">
          <a:xfrm>
            <a:off x="550545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C683B26-4416-4B71-9B26-9592F6F15ED1}" type="slidenum">
              <a:rPr lang="it-IT" sz="1400">
                <a:solidFill>
                  <a:srgbClr val="898989"/>
                </a:solidFill>
                <a:latin typeface="Calibri" pitchFamily="34" charset="0"/>
              </a:rPr>
              <a:pPr algn="r"/>
              <a:t>10</a:t>
            </a:fld>
            <a:endParaRPr lang="it-IT" sz="14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3796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400" y="341313"/>
            <a:ext cx="15700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Sottotitolo 2"/>
          <p:cNvSpPr txBox="1">
            <a:spLocks/>
          </p:cNvSpPr>
          <p:nvPr/>
        </p:nvSpPr>
        <p:spPr bwMode="auto">
          <a:xfrm>
            <a:off x="360363" y="2336800"/>
            <a:ext cx="3571875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dirty="0">
                <a:latin typeface="Calibri" pitchFamily="34" charset="0"/>
              </a:rPr>
              <a:t>Dal 2010 al 2015 la quota di lettori passa dal 46,8% al 42% (- 4,8 punti percentuali).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dirty="0">
                <a:latin typeface="Calibri" pitchFamily="34" charset="0"/>
              </a:rPr>
              <a:t>In 5 anni sono svaniti gli incrementi faticosamente raggiunti in un decennio: la quota dei lettori registrata nel 2015, infatti, è tornata ai livelli del 2005.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b="1" dirty="0">
                <a:latin typeface="Calibri" pitchFamily="34" charset="0"/>
              </a:rPr>
              <a:t>Forte effetto generazionale</a:t>
            </a:r>
            <a:r>
              <a:rPr lang="it-IT" sz="1400" dirty="0">
                <a:latin typeface="Calibri" pitchFamily="34" charset="0"/>
              </a:rPr>
              <a:t>.</a:t>
            </a:r>
            <a:r>
              <a:rPr lang="it-IT" sz="1400" dirty="0"/>
              <a:t> </a:t>
            </a:r>
            <a:r>
              <a:rPr lang="it-IT" sz="1400" dirty="0">
                <a:latin typeface="Calibri" pitchFamily="34" charset="0"/>
              </a:rPr>
              <a:t>La contrazione è trasversale a tutte le età fino ai 59 anni e si concentra in particolare tra i bambini e i ragazzi: -8,5 punti percentuali tra i 6-10 anni e -13,3 punti tra gli 11-14 anni. 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dirty="0">
                <a:latin typeface="Calibri" pitchFamily="34" charset="0"/>
              </a:rPr>
              <a:t>Tra gli adolescenti di 11-14 anni sono in i maschi a registrare le perdite maggiori: la quota passa dal 60% al 45,3%, mentre tra le femmine si va dal 71,3% al 59%.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dirty="0">
                <a:latin typeface="Calibri" pitchFamily="34" charset="0"/>
              </a:rPr>
              <a:t>La quota di lettori rimane stabile nella popolazione di 60+.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b="1" dirty="0">
                <a:latin typeface="Calibri" pitchFamily="34" charset="0"/>
              </a:rPr>
              <a:t>Si trasforma la curva della </a:t>
            </a:r>
            <a:r>
              <a:rPr lang="it-IT" sz="1400" b="1" dirty="0" smtClean="0">
                <a:latin typeface="Calibri" pitchFamily="34" charset="0"/>
              </a:rPr>
              <a:t>lettura.</a:t>
            </a:r>
            <a:endParaRPr lang="it-IT" sz="1400" b="1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dirty="0">
              <a:latin typeface="Calibri" pitchFamily="34" charset="0"/>
            </a:endParaRPr>
          </a:p>
        </p:txBody>
      </p:sp>
      <p:sp>
        <p:nvSpPr>
          <p:cNvPr id="33798" name="Titolo 1"/>
          <p:cNvSpPr txBox="1">
            <a:spLocks/>
          </p:cNvSpPr>
          <p:nvPr/>
        </p:nvSpPr>
        <p:spPr bwMode="auto">
          <a:xfrm>
            <a:off x="360363" y="1184275"/>
            <a:ext cx="50704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it-IT" sz="2700">
                <a:latin typeface="Calibri" pitchFamily="34" charset="0"/>
              </a:rPr>
              <a:t>Gli ultimi 5 anni: </a:t>
            </a:r>
          </a:p>
          <a:p>
            <a:pPr>
              <a:lnSpc>
                <a:spcPct val="80000"/>
              </a:lnSpc>
            </a:pPr>
            <a:r>
              <a:rPr lang="it-IT" sz="2700">
                <a:latin typeface="Calibri" pitchFamily="34" charset="0"/>
              </a:rPr>
              <a:t>quasi 2 milioni e 400 mila</a:t>
            </a:r>
          </a:p>
          <a:p>
            <a:pPr>
              <a:lnSpc>
                <a:spcPct val="80000"/>
              </a:lnSpc>
            </a:pPr>
            <a:r>
              <a:rPr lang="it-IT" sz="2700">
                <a:latin typeface="Calibri" pitchFamily="34" charset="0"/>
              </a:rPr>
              <a:t>lettori in meno</a:t>
            </a:r>
          </a:p>
        </p:txBody>
      </p:sp>
      <p:sp>
        <p:nvSpPr>
          <p:cNvPr id="33801" name="Titolo 1"/>
          <p:cNvSpPr txBox="1">
            <a:spLocks/>
          </p:cNvSpPr>
          <p:nvPr/>
        </p:nvSpPr>
        <p:spPr bwMode="auto">
          <a:xfrm>
            <a:off x="360363" y="395288"/>
            <a:ext cx="555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300"/>
              </a:spcAft>
            </a:pPr>
            <a:r>
              <a:rPr lang="it-IT" sz="1000" b="1">
                <a:solidFill>
                  <a:srgbClr val="7F7F7F"/>
                </a:solidFill>
                <a:latin typeface="Signika"/>
                <a:ea typeface="Signika"/>
                <a:cs typeface="Signika"/>
              </a:rPr>
              <a:t>25-26 NOVEMBRE 2016 | SAPIENZA UNIVERSITÀ DI ROMA</a:t>
            </a:r>
          </a:p>
          <a:p>
            <a:pPr defTabSz="914400">
              <a:lnSpc>
                <a:spcPts val="1100"/>
              </a:lnSpc>
            </a:pPr>
            <a:r>
              <a:rPr lang="it-IT" sz="1000" b="1">
                <a:latin typeface="Signika"/>
                <a:ea typeface="Signika"/>
                <a:cs typeface="Signika"/>
              </a:rPr>
              <a:t>LA LETTURA DI LIBRI TRA PASSATO E PRESENTE</a:t>
            </a:r>
          </a:p>
          <a:p>
            <a:pPr defTabSz="914400">
              <a:lnSpc>
                <a:spcPts val="1100"/>
              </a:lnSpc>
            </a:pPr>
            <a:r>
              <a:rPr lang="it-IT" sz="1000">
                <a:latin typeface="Signika"/>
                <a:ea typeface="Signika"/>
                <a:cs typeface="Signika"/>
              </a:rPr>
              <a:t>UNA STORIA CHE INIZIA NEL 1957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85" y="3707730"/>
            <a:ext cx="3413066" cy="268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1" y="968376"/>
            <a:ext cx="3511550" cy="27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4443413"/>
            <a:ext cx="660876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ttore 1 3"/>
          <p:cNvCxnSpPr/>
          <p:nvPr/>
        </p:nvCxnSpPr>
        <p:spPr>
          <a:xfrm flipH="1">
            <a:off x="360363" y="968375"/>
            <a:ext cx="8323262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3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3550" y="5805488"/>
            <a:ext cx="10604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Segnaposto numero diapositiva 3"/>
          <p:cNvSpPr txBox="1">
            <a:spLocks noGrp="1"/>
          </p:cNvSpPr>
          <p:nvPr/>
        </p:nvSpPr>
        <p:spPr bwMode="auto">
          <a:xfrm>
            <a:off x="550545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E59E859-5198-4C5E-A146-11FBA1D84307}" type="slidenum">
              <a:rPr lang="it-IT" sz="1400">
                <a:solidFill>
                  <a:srgbClr val="898989"/>
                </a:solidFill>
                <a:latin typeface="Calibri" pitchFamily="34" charset="0"/>
              </a:rPr>
              <a:pPr algn="r"/>
              <a:t>11</a:t>
            </a:fld>
            <a:endParaRPr lang="it-IT" sz="14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5845" name="Immagin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4400" y="341313"/>
            <a:ext cx="15700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Sottotitolo 2"/>
          <p:cNvSpPr txBox="1">
            <a:spLocks/>
          </p:cNvSpPr>
          <p:nvPr/>
        </p:nvSpPr>
        <p:spPr bwMode="auto">
          <a:xfrm>
            <a:off x="427038" y="2270125"/>
            <a:ext cx="3322637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spcBef>
                <a:spcPct val="20000"/>
              </a:spcBef>
              <a:buClr>
                <a:srgbClr val="DA304A"/>
              </a:buClr>
              <a:buSzPct val="160000"/>
            </a:pPr>
            <a:r>
              <a:rPr lang="it-IT" sz="1400">
                <a:latin typeface="Calibri" pitchFamily="34" charset="0"/>
              </a:rPr>
              <a:t>La cultura digitale ha imposto come codice di comunicazione la parola scritta: scriviamo e leggiamo ogni giorno messaggi, e-mail, tweet, ecc.</a:t>
            </a:r>
          </a:p>
          <a:p>
            <a:pPr algn="just">
              <a:spcBef>
                <a:spcPct val="20000"/>
              </a:spcBef>
              <a:buClr>
                <a:srgbClr val="DA304A"/>
              </a:buClr>
              <a:buSzPct val="160000"/>
            </a:pPr>
            <a:r>
              <a:rPr lang="it-IT" sz="1400">
                <a:latin typeface="Calibri" pitchFamily="34" charset="0"/>
              </a:rPr>
              <a:t>Oggi le nuove tecnologie offrono nuovi modi di impiegare il tempo, ma anche nuovi oggetti e nuove forme di lettura. </a:t>
            </a:r>
          </a:p>
          <a:p>
            <a:pPr algn="just">
              <a:spcBef>
                <a:spcPct val="20000"/>
              </a:spcBef>
              <a:buClr>
                <a:srgbClr val="DA304A"/>
              </a:buClr>
              <a:buSzPct val="160000"/>
            </a:pPr>
            <a:endParaRPr lang="it-IT" sz="1400">
              <a:latin typeface="Calibri" pitchFamily="34" charset="0"/>
            </a:endParaRPr>
          </a:p>
        </p:txBody>
      </p:sp>
      <p:sp>
        <p:nvSpPr>
          <p:cNvPr id="35847" name="Titolo 1"/>
          <p:cNvSpPr txBox="1">
            <a:spLocks/>
          </p:cNvSpPr>
          <p:nvPr/>
        </p:nvSpPr>
        <p:spPr bwMode="auto">
          <a:xfrm>
            <a:off x="360363" y="1184275"/>
            <a:ext cx="36798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it-IT" sz="2700">
                <a:latin typeface="Calibri" pitchFamily="34" charset="0"/>
              </a:rPr>
              <a:t>Diminuiscono i lettori di libri, ma…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360363" y="395288"/>
            <a:ext cx="5551487" cy="4635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100"/>
              </a:lnSpc>
              <a:spcAft>
                <a:spcPts val="300"/>
              </a:spcAft>
              <a:defRPr/>
            </a:pPr>
            <a:r>
              <a:rPr lang="it-IT" sz="1000" b="1" dirty="0" smtClean="0">
                <a:solidFill>
                  <a:schemeClr val="bg1">
                    <a:lumMod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25-26 </a:t>
            </a:r>
            <a:r>
              <a:rPr lang="it-IT" sz="1000" b="1" dirty="0">
                <a:solidFill>
                  <a:schemeClr val="bg1">
                    <a:lumMod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NOVEMBRE 2016 | SAPIENZA UNIVERSITÀ DI ROMA</a:t>
            </a:r>
          </a:p>
          <a:p>
            <a:pPr fontAlgn="auto">
              <a:lnSpc>
                <a:spcPts val="1100"/>
              </a:lnSpc>
              <a:spcAft>
                <a:spcPts val="0"/>
              </a:spcAft>
              <a:defRPr/>
            </a:pPr>
            <a:r>
              <a:rPr lang="it-IT" sz="1000" b="1" dirty="0">
                <a:latin typeface="Signika" charset="0"/>
                <a:ea typeface="Signika" charset="0"/>
                <a:cs typeface="Signika" charset="0"/>
              </a:rPr>
              <a:t>TITOLO INTERVENTO</a:t>
            </a:r>
            <a:br>
              <a:rPr lang="it-IT" sz="1000" b="1" dirty="0">
                <a:latin typeface="Signika" charset="0"/>
                <a:ea typeface="Signika" charset="0"/>
                <a:cs typeface="Signika" charset="0"/>
              </a:rPr>
            </a:br>
            <a:r>
              <a:rPr lang="it-IT" sz="1000" dirty="0">
                <a:latin typeface="Signika" charset="0"/>
                <a:ea typeface="Signika" charset="0"/>
                <a:cs typeface="Signika" charset="0"/>
              </a:rPr>
              <a:t>SOTTOTITOLO </a:t>
            </a:r>
          </a:p>
        </p:txBody>
      </p:sp>
      <p:sp>
        <p:nvSpPr>
          <p:cNvPr id="35849" name="Sottotitolo 2"/>
          <p:cNvSpPr txBox="1">
            <a:spLocks/>
          </p:cNvSpPr>
          <p:nvPr/>
        </p:nvSpPr>
        <p:spPr bwMode="auto">
          <a:xfrm>
            <a:off x="4752975" y="1530350"/>
            <a:ext cx="38608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it-IT" sz="1200">
              <a:latin typeface="Calibri" pitchFamily="34" charset="0"/>
            </a:endParaRPr>
          </a:p>
          <a:p>
            <a:pPr algn="just"/>
            <a:r>
              <a:rPr lang="it-IT" sz="1200">
                <a:latin typeface="Calibri" pitchFamily="34" charset="0"/>
              </a:rPr>
              <a:t>Testi brevi contenuti in rete: le e-mail, gli articoli di un sito, i post di un blog, i messaggi su Facebook, i tweet, gli sms, i messaggi scambiati su WhatsApp, ecc.</a:t>
            </a:r>
          </a:p>
          <a:p>
            <a:pPr algn="just"/>
            <a:endParaRPr lang="it-IT" sz="1200">
              <a:latin typeface="Calibri" pitchFamily="34" charset="0"/>
            </a:endParaRPr>
          </a:p>
        </p:txBody>
      </p:sp>
      <p:sp>
        <p:nvSpPr>
          <p:cNvPr id="35850" name="Sottotitolo 2"/>
          <p:cNvSpPr txBox="1">
            <a:spLocks/>
          </p:cNvSpPr>
          <p:nvPr/>
        </p:nvSpPr>
        <p:spPr bwMode="auto">
          <a:xfrm>
            <a:off x="4752975" y="1203325"/>
            <a:ext cx="38608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spcBef>
                <a:spcPct val="20000"/>
              </a:spcBef>
              <a:buClr>
                <a:srgbClr val="DA304A"/>
              </a:buClr>
              <a:buSzPct val="160000"/>
            </a:pPr>
            <a:endParaRPr lang="it-IT" sz="1400">
              <a:latin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52975" y="1184275"/>
            <a:ext cx="3860800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b="1" dirty="0"/>
              <a:t>Nuovi oggetti di lettura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752975" y="2484438"/>
            <a:ext cx="3860800" cy="392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b="1" dirty="0"/>
              <a:t>Nuove forme di lettura</a:t>
            </a:r>
            <a:endParaRPr lang="it-IT" dirty="0"/>
          </a:p>
        </p:txBody>
      </p:sp>
      <p:sp>
        <p:nvSpPr>
          <p:cNvPr id="35853" name="Sottotitolo 2"/>
          <p:cNvSpPr txBox="1">
            <a:spLocks/>
          </p:cNvSpPr>
          <p:nvPr/>
        </p:nvSpPr>
        <p:spPr bwMode="auto">
          <a:xfrm>
            <a:off x="4752975" y="3054350"/>
            <a:ext cx="38608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it-IT" sz="1200">
                <a:latin typeface="Calibri" pitchFamily="34" charset="0"/>
              </a:rPr>
              <a:t>La lettura intesa in senso tradizionale, lineare e progressiva, è stata affiancata da una lettura modello zapping che spazia (</a:t>
            </a:r>
            <a:r>
              <a:rPr lang="it-IT" sz="1200" i="1">
                <a:latin typeface="Calibri" pitchFamily="34" charset="0"/>
              </a:rPr>
              <a:t>salta</a:t>
            </a:r>
            <a:r>
              <a:rPr lang="it-IT" sz="1200">
                <a:latin typeface="Calibri" pitchFamily="34" charset="0"/>
              </a:rPr>
              <a:t>) dai messaggi WhatsApp, alle e-mail, agli articoli sui quotidiani on line, alla ricerca (e quindi lettura) di informazioni di qualsiasi tipo sul web. </a:t>
            </a:r>
          </a:p>
          <a:p>
            <a:pPr algn="just"/>
            <a:r>
              <a:rPr lang="it-IT" sz="1200">
                <a:latin typeface="Calibri" pitchFamily="34" charset="0"/>
              </a:rPr>
              <a:t>Si è diffuso un modo di leggere più breve, veloce e discontinuo, in un succedersi di lettura ora rapida ora lenta.</a:t>
            </a:r>
          </a:p>
          <a:p>
            <a:pPr algn="just"/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363" y="968375"/>
            <a:ext cx="8323262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3550" y="5805488"/>
            <a:ext cx="10604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Segnaposto numero diapositiva 3"/>
          <p:cNvSpPr txBox="1">
            <a:spLocks noGrp="1"/>
          </p:cNvSpPr>
          <p:nvPr/>
        </p:nvSpPr>
        <p:spPr bwMode="auto">
          <a:xfrm>
            <a:off x="550545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F042775-E334-4B46-8115-92DA9BCADD93}" type="slidenum">
              <a:rPr lang="it-IT" sz="1400">
                <a:solidFill>
                  <a:srgbClr val="898989"/>
                </a:solidFill>
                <a:latin typeface="Calibri" pitchFamily="34" charset="0"/>
              </a:rPr>
              <a:pPr algn="r"/>
              <a:t>12</a:t>
            </a:fld>
            <a:endParaRPr lang="it-IT" sz="14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7892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400" y="341313"/>
            <a:ext cx="15700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Sottotitolo 2"/>
          <p:cNvSpPr txBox="1">
            <a:spLocks/>
          </p:cNvSpPr>
          <p:nvPr/>
        </p:nvSpPr>
        <p:spPr bwMode="auto">
          <a:xfrm>
            <a:off x="427038" y="2311452"/>
            <a:ext cx="3297237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spcBef>
                <a:spcPct val="20000"/>
              </a:spcBef>
              <a:buClr>
                <a:srgbClr val="DA304A"/>
              </a:buClr>
              <a:buSzPct val="160000"/>
            </a:pPr>
            <a:r>
              <a:rPr lang="it-IT" sz="1400" dirty="0">
                <a:latin typeface="Calibri" pitchFamily="34" charset="0"/>
              </a:rPr>
              <a:t>La realtà mediatica in cui i lettori e i non lettori di oggi vivono è in continua evoluzione e completamente mutata rispetto a 5 anni fa. </a:t>
            </a:r>
          </a:p>
          <a:p>
            <a:pPr algn="just">
              <a:spcBef>
                <a:spcPct val="20000"/>
              </a:spcBef>
              <a:buClr>
                <a:srgbClr val="DA304A"/>
              </a:buClr>
              <a:buSzPct val="160000"/>
            </a:pPr>
            <a:endParaRPr lang="it-IT" sz="14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buClr>
                <a:srgbClr val="DA304A"/>
              </a:buClr>
              <a:buSzPct val="160000"/>
            </a:pPr>
            <a:r>
              <a:rPr lang="it-IT" sz="1400" dirty="0">
                <a:latin typeface="Calibri" pitchFamily="34" charset="0"/>
              </a:rPr>
              <a:t>Si tratta di una vera e propria rivoluzione caratterizzata da una diffusione massiccia delle nuove tecnologie e da un loro uso sempre più intensivo, soprattutto tra le giovani generazioni.</a:t>
            </a:r>
          </a:p>
          <a:p>
            <a:pPr algn="just">
              <a:spcBef>
                <a:spcPct val="20000"/>
              </a:spcBef>
              <a:buClr>
                <a:srgbClr val="DA304A"/>
              </a:buClr>
              <a:buSzPct val="160000"/>
            </a:pPr>
            <a:endParaRPr lang="it-IT" sz="1400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buClr>
                <a:srgbClr val="DA304A"/>
              </a:buClr>
              <a:buSzPct val="160000"/>
            </a:pPr>
            <a:r>
              <a:rPr lang="it-IT" sz="1400" dirty="0">
                <a:latin typeface="Calibri" pitchFamily="34" charset="0"/>
              </a:rPr>
              <a:t>La quotidianità ci rimanda l’immagine di lettori e non lettori che vivono sempre più con tecnologie di connessione in tasca, tecnologie che potremmo chiamare la </a:t>
            </a:r>
            <a:r>
              <a:rPr lang="it-IT" sz="1400" i="1" dirty="0">
                <a:latin typeface="Calibri" pitchFamily="34" charset="0"/>
              </a:rPr>
              <a:t>terza mano </a:t>
            </a:r>
            <a:r>
              <a:rPr lang="it-IT" sz="1400" dirty="0">
                <a:latin typeface="Calibri" pitchFamily="34" charset="0"/>
              </a:rPr>
              <a:t>o il </a:t>
            </a:r>
            <a:r>
              <a:rPr lang="it-IT" sz="1400" i="1" dirty="0">
                <a:latin typeface="Calibri" pitchFamily="34" charset="0"/>
              </a:rPr>
              <a:t>terzo occhio </a:t>
            </a:r>
            <a:r>
              <a:rPr lang="it-IT" sz="1400" dirty="0">
                <a:latin typeface="Calibri" pitchFamily="34" charset="0"/>
              </a:rPr>
              <a:t>di molti di noi.</a:t>
            </a:r>
          </a:p>
          <a:p>
            <a:pPr algn="just">
              <a:spcBef>
                <a:spcPct val="20000"/>
              </a:spcBef>
              <a:buClr>
                <a:srgbClr val="DA304A"/>
              </a:buClr>
              <a:buSzPct val="160000"/>
            </a:pPr>
            <a:endParaRPr lang="it-IT" sz="1400" dirty="0">
              <a:latin typeface="Calibri" pitchFamily="34" charset="0"/>
            </a:endParaRPr>
          </a:p>
          <a:p>
            <a:endParaRPr lang="it-IT" sz="1400" dirty="0">
              <a:latin typeface="Calibri" pitchFamily="34" charset="0"/>
            </a:endParaRPr>
          </a:p>
        </p:txBody>
      </p:sp>
      <p:sp>
        <p:nvSpPr>
          <p:cNvPr id="37894" name="Titolo 1"/>
          <p:cNvSpPr txBox="1">
            <a:spLocks/>
          </p:cNvSpPr>
          <p:nvPr/>
        </p:nvSpPr>
        <p:spPr bwMode="auto">
          <a:xfrm>
            <a:off x="360363" y="1184275"/>
            <a:ext cx="36798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it-IT" sz="2700">
                <a:latin typeface="Calibri" pitchFamily="34" charset="0"/>
              </a:rPr>
              <a:t>Una nuova realtà digitale </a:t>
            </a:r>
          </a:p>
          <a:p>
            <a:pPr>
              <a:lnSpc>
                <a:spcPct val="80000"/>
              </a:lnSpc>
            </a:pPr>
            <a:r>
              <a:rPr lang="it-IT" sz="2700">
                <a:latin typeface="Calibri" pitchFamily="34" charset="0"/>
              </a:rPr>
              <a:t>che avvolge tutto e tutti</a:t>
            </a:r>
          </a:p>
          <a:p>
            <a:pPr>
              <a:lnSpc>
                <a:spcPct val="80000"/>
              </a:lnSpc>
            </a:pPr>
            <a:endParaRPr lang="it-IT" sz="2700">
              <a:latin typeface="Calibri" pitchFamily="34" charset="0"/>
            </a:endParaRPr>
          </a:p>
        </p:txBody>
      </p:sp>
      <p:pic>
        <p:nvPicPr>
          <p:cNvPr id="37895" name="Picture 2" descr="\\Disa\disa\DISA-1\Benessere\Convegni\2016_Roma_Convegno Istat 90 anni\Intervento Miria\ray-ban-occhiali-da-vista_novembre 2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0188" y="2086128"/>
            <a:ext cx="5103812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Sottotitolo 2"/>
          <p:cNvSpPr txBox="1">
            <a:spLocks/>
          </p:cNvSpPr>
          <p:nvPr/>
        </p:nvSpPr>
        <p:spPr bwMode="auto">
          <a:xfrm>
            <a:off x="4062413" y="5647180"/>
            <a:ext cx="49609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spcBef>
                <a:spcPct val="20000"/>
              </a:spcBef>
              <a:buClr>
                <a:srgbClr val="DA304A"/>
              </a:buClr>
              <a:buSzPct val="160000"/>
            </a:pPr>
            <a:r>
              <a:rPr lang="it-IT" sz="2000" dirty="0">
                <a:latin typeface="Calibri" pitchFamily="34" charset="0"/>
              </a:rPr>
              <a:t>La terza mano, il terzo occhio.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4062414" y="1165225"/>
            <a:ext cx="4621212" cy="820738"/>
          </a:xfrm>
          <a:prstGeom prst="rect">
            <a:avLst/>
          </a:prstGeom>
        </p:spPr>
        <p:txBody>
          <a:bodyPr lIns="0" tIns="0" rIns="0" bIns="0"/>
          <a:lstStyle/>
          <a:p>
            <a:pPr algn="just">
              <a:defRPr/>
            </a:pPr>
            <a:r>
              <a:rPr lang="it-IT" sz="1000" dirty="0">
                <a:latin typeface="+mn-lt"/>
              </a:rPr>
              <a:t>Campagna pubblicitaria </a:t>
            </a:r>
            <a:r>
              <a:rPr lang="it-IT" sz="1000" dirty="0" smtClean="0">
                <a:latin typeface="+mn-lt"/>
              </a:rPr>
              <a:t>di una marca di occhiali diffusa con cartellonistica nella metropolitana di Roma (novembre 2016).</a:t>
            </a:r>
          </a:p>
          <a:p>
            <a:pPr algn="just">
              <a:defRPr/>
            </a:pPr>
            <a:r>
              <a:rPr lang="it-IT" sz="1000" dirty="0">
                <a:latin typeface="+mn-lt"/>
              </a:rPr>
              <a:t>Campagna</a:t>
            </a:r>
            <a:r>
              <a:rPr lang="it-IT" sz="1000" dirty="0" smtClean="0"/>
              <a:t> </a:t>
            </a:r>
            <a:r>
              <a:rPr lang="it-IT" sz="1000" i="1" dirty="0" smtClean="0">
                <a:latin typeface="+mn-lt"/>
              </a:rPr>
              <a:t>«</a:t>
            </a:r>
            <a:r>
              <a:rPr lang="it-IT" sz="1000" i="1" dirty="0" err="1" smtClean="0">
                <a:latin typeface="+mn-lt"/>
              </a:rPr>
              <a:t>It</a:t>
            </a:r>
            <a:r>
              <a:rPr lang="it-IT" sz="1000" i="1" dirty="0" smtClean="0">
                <a:latin typeface="+mn-lt"/>
              </a:rPr>
              <a:t> </a:t>
            </a:r>
            <a:r>
              <a:rPr lang="it-IT" sz="1000" i="1" dirty="0" err="1">
                <a:latin typeface="+mn-lt"/>
              </a:rPr>
              <a:t>takes</a:t>
            </a:r>
            <a:r>
              <a:rPr lang="it-IT" sz="1000" i="1" dirty="0">
                <a:latin typeface="+mn-lt"/>
              </a:rPr>
              <a:t> </a:t>
            </a:r>
            <a:r>
              <a:rPr lang="it-IT" sz="1000" i="1" dirty="0" err="1">
                <a:latin typeface="+mn-lt"/>
              </a:rPr>
              <a:t>courage</a:t>
            </a:r>
            <a:r>
              <a:rPr lang="it-IT" sz="1000" i="1" dirty="0">
                <a:latin typeface="+mn-lt"/>
              </a:rPr>
              <a:t> - Ci vuole coraggio</a:t>
            </a:r>
            <a:r>
              <a:rPr lang="it-IT" sz="1000" i="1" dirty="0" smtClean="0">
                <a:latin typeface="+mn-lt"/>
              </a:rPr>
              <a:t>». </a:t>
            </a:r>
            <a:r>
              <a:rPr lang="it-IT" sz="1000" dirty="0" smtClean="0">
                <a:latin typeface="+mn-lt"/>
              </a:rPr>
              <a:t>Slogan</a:t>
            </a:r>
            <a:r>
              <a:rPr lang="it-IT" sz="1000" dirty="0">
                <a:latin typeface="+mn-lt"/>
              </a:rPr>
              <a:t>: </a:t>
            </a:r>
            <a:r>
              <a:rPr lang="it-IT" sz="1000" i="1" dirty="0">
                <a:latin typeface="+mn-lt"/>
              </a:rPr>
              <a:t>«</a:t>
            </a:r>
            <a:r>
              <a:rPr lang="it-IT" sz="1000" i="1" dirty="0" err="1">
                <a:latin typeface="+mn-lt"/>
              </a:rPr>
              <a:t>Unplug</a:t>
            </a:r>
            <a:r>
              <a:rPr lang="it-IT" sz="1000" i="1" dirty="0">
                <a:latin typeface="+mn-lt"/>
              </a:rPr>
              <a:t>: scollegati, stacca la spina». </a:t>
            </a:r>
            <a:r>
              <a:rPr lang="it-IT" sz="1000" i="1" dirty="0" smtClean="0">
                <a:latin typeface="+mn-lt"/>
              </a:rPr>
              <a:t> </a:t>
            </a:r>
            <a:r>
              <a:rPr lang="it-IT" sz="1000" dirty="0" smtClean="0">
                <a:latin typeface="+mn-lt"/>
              </a:rPr>
              <a:t>Lasciati </a:t>
            </a:r>
            <a:r>
              <a:rPr lang="it-IT" sz="1000" dirty="0">
                <a:latin typeface="+mn-lt"/>
              </a:rPr>
              <a:t>ispirare e mostra al mondo chi sei davvero. Credere in se stessi è un atto di </a:t>
            </a:r>
            <a:r>
              <a:rPr lang="it-IT" sz="1000" dirty="0" smtClean="0">
                <a:latin typeface="+mn-lt"/>
              </a:rPr>
              <a:t>coraggio.</a:t>
            </a:r>
            <a:endParaRPr lang="it-IT" sz="1000" dirty="0">
              <a:latin typeface="+mn-lt"/>
            </a:endParaRPr>
          </a:p>
        </p:txBody>
      </p:sp>
      <p:sp>
        <p:nvSpPr>
          <p:cNvPr id="37898" name="Titolo 1"/>
          <p:cNvSpPr txBox="1">
            <a:spLocks/>
          </p:cNvSpPr>
          <p:nvPr/>
        </p:nvSpPr>
        <p:spPr bwMode="auto">
          <a:xfrm>
            <a:off x="360363" y="395288"/>
            <a:ext cx="555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300"/>
              </a:spcAft>
            </a:pPr>
            <a:r>
              <a:rPr lang="it-IT" sz="1000" b="1">
                <a:solidFill>
                  <a:srgbClr val="7F7F7F"/>
                </a:solidFill>
                <a:latin typeface="Signika"/>
                <a:ea typeface="Signika"/>
                <a:cs typeface="Signika"/>
              </a:rPr>
              <a:t>25-26 NOVEMBRE 2016 | SAPIENZA UNIVERSITÀ DI ROMA</a:t>
            </a:r>
          </a:p>
          <a:p>
            <a:pPr defTabSz="914400">
              <a:lnSpc>
                <a:spcPts val="1100"/>
              </a:lnSpc>
            </a:pPr>
            <a:r>
              <a:rPr lang="it-IT" sz="1000" b="1">
                <a:latin typeface="Signika"/>
                <a:ea typeface="Signika"/>
                <a:cs typeface="Signika"/>
              </a:rPr>
              <a:t>LA LETTURA DI LIBRI TRA PASSATO E PRESENTE</a:t>
            </a:r>
          </a:p>
          <a:p>
            <a:pPr defTabSz="914400">
              <a:lnSpc>
                <a:spcPts val="1100"/>
              </a:lnSpc>
            </a:pPr>
            <a:r>
              <a:rPr lang="it-IT" sz="1000">
                <a:latin typeface="Signika"/>
                <a:ea typeface="Signika"/>
                <a:cs typeface="Signika"/>
              </a:rPr>
              <a:t>UNA STORIA CHE INIZIA NEL 1957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363" y="968375"/>
            <a:ext cx="8323262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3550" y="5805488"/>
            <a:ext cx="10604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Segnaposto numero diapositiva 3"/>
          <p:cNvSpPr txBox="1">
            <a:spLocks noGrp="1"/>
          </p:cNvSpPr>
          <p:nvPr/>
        </p:nvSpPr>
        <p:spPr bwMode="auto">
          <a:xfrm>
            <a:off x="550545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4333A40-F39B-4593-8110-A08DB9ED3462}" type="slidenum">
              <a:rPr lang="it-IT" sz="1400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it-IT" sz="14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9940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400" y="341313"/>
            <a:ext cx="15700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Sottotitolo 2"/>
          <p:cNvSpPr txBox="1">
            <a:spLocks/>
          </p:cNvSpPr>
          <p:nvPr/>
        </p:nvSpPr>
        <p:spPr bwMode="auto">
          <a:xfrm>
            <a:off x="360363" y="2270125"/>
            <a:ext cx="35052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b="1">
                <a:latin typeface="Calibri" pitchFamily="34" charset="0"/>
              </a:rPr>
              <a:t>Uso quotidiano di internet. </a:t>
            </a:r>
            <a:r>
              <a:rPr lang="it-IT" sz="1400">
                <a:latin typeface="Calibri" pitchFamily="34" charset="0"/>
              </a:rPr>
              <a:t>Tra il 2010 e il 2015 la quota di popolazione che dichiara di utilizzare internet tutti i giorni è aumentata di quasi 14 punti percentuali (dal 26,1% al 39,8%). Gli incrementi maggiori si sono registrati tra i giovani di 15-24 anni che già nel 2010 erano i maggiori fruitori. 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b="1">
                <a:latin typeface="Calibri" pitchFamily="34" charset="0"/>
              </a:rPr>
              <a:t>Ovunque connessi. </a:t>
            </a:r>
            <a:r>
              <a:rPr lang="it-IT" sz="1400">
                <a:latin typeface="Calibri" pitchFamily="34" charset="0"/>
              </a:rPr>
              <a:t>Nel 2014 quasi il 60% dei giovani di 15-19 anni si è collegato ad internet in luoghi diversi da casa o dal posto di lavoro con un dispositivo portatile diverso dal pc, una quota molto più alta della media della popolazione (19,7%). Questa attività è cresciuta molto soprattutto tra i più giovani: nella fascia 15-19 anni la quota è passata dal 47,1% al 59,9% nell’arco di un solo anno (tra il 2013 e il 2014). 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>
              <a:latin typeface="Calibri" pitchFamily="34" charset="0"/>
            </a:endParaRPr>
          </a:p>
        </p:txBody>
      </p:sp>
      <p:sp>
        <p:nvSpPr>
          <p:cNvPr id="39942" name="Titolo 1"/>
          <p:cNvSpPr txBox="1">
            <a:spLocks/>
          </p:cNvSpPr>
          <p:nvPr/>
        </p:nvSpPr>
        <p:spPr bwMode="auto">
          <a:xfrm>
            <a:off x="360363" y="1184275"/>
            <a:ext cx="50704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it-IT" sz="2700">
                <a:latin typeface="Calibri" pitchFamily="34" charset="0"/>
              </a:rPr>
              <a:t>L’uso di Internet, </a:t>
            </a:r>
          </a:p>
          <a:p>
            <a:pPr>
              <a:lnSpc>
                <a:spcPct val="80000"/>
              </a:lnSpc>
            </a:pPr>
            <a:r>
              <a:rPr lang="it-IT" sz="2700">
                <a:latin typeface="Calibri" pitchFamily="34" charset="0"/>
              </a:rPr>
              <a:t>sempre più diffuso</a:t>
            </a:r>
          </a:p>
        </p:txBody>
      </p:sp>
      <p:sp>
        <p:nvSpPr>
          <p:cNvPr id="39945" name="Titolo 1"/>
          <p:cNvSpPr txBox="1">
            <a:spLocks/>
          </p:cNvSpPr>
          <p:nvPr/>
        </p:nvSpPr>
        <p:spPr bwMode="auto">
          <a:xfrm>
            <a:off x="360363" y="395288"/>
            <a:ext cx="555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300"/>
              </a:spcAft>
            </a:pPr>
            <a:r>
              <a:rPr lang="it-IT" sz="1000" b="1">
                <a:solidFill>
                  <a:srgbClr val="7F7F7F"/>
                </a:solidFill>
                <a:latin typeface="Signika"/>
                <a:ea typeface="Signika"/>
                <a:cs typeface="Signika"/>
              </a:rPr>
              <a:t>25-26 NOVEMBRE 2016 | SAPIENZA UNIVERSITÀ DI ROMA</a:t>
            </a:r>
          </a:p>
          <a:p>
            <a:pPr defTabSz="914400">
              <a:lnSpc>
                <a:spcPts val="1100"/>
              </a:lnSpc>
            </a:pPr>
            <a:r>
              <a:rPr lang="it-IT" sz="1000" b="1">
                <a:latin typeface="Signika"/>
                <a:ea typeface="Signika"/>
                <a:cs typeface="Signika"/>
              </a:rPr>
              <a:t>LA LETTURA DI LIBRI TRA PASSATO E PRESENTE</a:t>
            </a:r>
          </a:p>
          <a:p>
            <a:pPr defTabSz="914400">
              <a:lnSpc>
                <a:spcPts val="1100"/>
              </a:lnSpc>
            </a:pPr>
            <a:r>
              <a:rPr lang="it-IT" sz="1000">
                <a:latin typeface="Signika"/>
                <a:ea typeface="Signika"/>
                <a:cs typeface="Signika"/>
              </a:rPr>
              <a:t>UNA STORIA CHE INIZIA NEL 1957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7" y="968375"/>
            <a:ext cx="42719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96" y="3811825"/>
            <a:ext cx="45037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363" y="968375"/>
            <a:ext cx="8323262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6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3550" y="5805488"/>
            <a:ext cx="10604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Segnaposto numero diapositiva 3"/>
          <p:cNvSpPr txBox="1">
            <a:spLocks noGrp="1"/>
          </p:cNvSpPr>
          <p:nvPr/>
        </p:nvSpPr>
        <p:spPr bwMode="auto">
          <a:xfrm>
            <a:off x="550545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A4F90A8-375E-4B68-A37B-0C9623E30579}" type="slidenum">
              <a:rPr lang="it-IT" sz="1400">
                <a:solidFill>
                  <a:srgbClr val="898989"/>
                </a:solidFill>
                <a:latin typeface="Calibri" pitchFamily="34" charset="0"/>
              </a:rPr>
              <a:pPr algn="r"/>
              <a:t>14</a:t>
            </a:fld>
            <a:endParaRPr lang="it-IT" sz="14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1988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400" y="341313"/>
            <a:ext cx="15700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Sottotitolo 2"/>
          <p:cNvSpPr txBox="1">
            <a:spLocks/>
          </p:cNvSpPr>
          <p:nvPr/>
        </p:nvSpPr>
        <p:spPr bwMode="auto">
          <a:xfrm>
            <a:off x="4570413" y="5053013"/>
            <a:ext cx="4224337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dirty="0">
                <a:latin typeface="Calibri" pitchFamily="34" charset="0"/>
              </a:rPr>
              <a:t>Le nuove tecnologie hanno assunto un ruolo sempre più importante anche nella comunicazione tra individui.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60363" y="1184275"/>
            <a:ext cx="3695700" cy="1036638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2800" dirty="0">
                <a:latin typeface="Calibri" pitchFamily="34" charset="0"/>
              </a:rPr>
              <a:t>Le nuove tecnologie e la comunicazione tra individui</a:t>
            </a:r>
          </a:p>
        </p:txBody>
      </p:sp>
      <p:sp>
        <p:nvSpPr>
          <p:cNvPr id="41992" name="Sottotitolo 2"/>
          <p:cNvSpPr txBox="1">
            <a:spLocks/>
          </p:cNvSpPr>
          <p:nvPr/>
        </p:nvSpPr>
        <p:spPr bwMode="auto">
          <a:xfrm>
            <a:off x="343695" y="2732882"/>
            <a:ext cx="3588226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dirty="0">
                <a:latin typeface="Calibri" pitchFamily="34" charset="0"/>
              </a:rPr>
              <a:t>Tra il 2010 e il 2014, l’uso della e-mail è passato dal 36,7% al 44,2%.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dirty="0">
                <a:latin typeface="Calibri" pitchFamily="34" charset="0"/>
              </a:rPr>
              <a:t>La partecipazione a social network ha registrato una crescita ancora maggiore, passando dal 21,1% del 2010 al 32,6% del 2015.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dirty="0">
                <a:latin typeface="Calibri" pitchFamily="34" charset="0"/>
              </a:rPr>
              <a:t>Queste modalità di comunicazione sono particolarmente diffuse tra i più giovani: nel 2014, infatti, oltre il 76% dei 15-24 anni dichiara usare la e-mail e nel 2015 oltre il 74% dichiara di partecipare a social network (creare un profilo utente, postare messaggi o altro su </a:t>
            </a:r>
            <a:r>
              <a:rPr lang="it-IT" sz="1400" dirty="0" err="1">
                <a:latin typeface="Calibri" pitchFamily="34" charset="0"/>
              </a:rPr>
              <a:t>Facebook</a:t>
            </a:r>
            <a:r>
              <a:rPr lang="it-IT" sz="1400" dirty="0">
                <a:latin typeface="Calibri" pitchFamily="34" charset="0"/>
              </a:rPr>
              <a:t>, </a:t>
            </a:r>
            <a:r>
              <a:rPr lang="it-IT" sz="1400" dirty="0" err="1">
                <a:latin typeface="Calibri" pitchFamily="34" charset="0"/>
              </a:rPr>
              <a:t>Twitter</a:t>
            </a:r>
            <a:r>
              <a:rPr lang="it-IT" sz="1400" dirty="0">
                <a:latin typeface="Calibri" pitchFamily="34" charset="0"/>
              </a:rPr>
              <a:t>, ecc.).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 dirty="0">
              <a:latin typeface="Calibri" pitchFamily="34" charset="0"/>
            </a:endParaRPr>
          </a:p>
        </p:txBody>
      </p:sp>
      <p:sp>
        <p:nvSpPr>
          <p:cNvPr id="41993" name="Titolo 1"/>
          <p:cNvSpPr txBox="1">
            <a:spLocks/>
          </p:cNvSpPr>
          <p:nvPr/>
        </p:nvSpPr>
        <p:spPr bwMode="auto">
          <a:xfrm>
            <a:off x="360363" y="395288"/>
            <a:ext cx="555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300"/>
              </a:spcAft>
            </a:pPr>
            <a:r>
              <a:rPr lang="it-IT" sz="1000" b="1">
                <a:solidFill>
                  <a:srgbClr val="7F7F7F"/>
                </a:solidFill>
                <a:latin typeface="Signika"/>
                <a:ea typeface="Signika"/>
                <a:cs typeface="Signika"/>
              </a:rPr>
              <a:t>25-26 NOVEMBRE 2016 | SAPIENZA UNIVERSITÀ DI ROMA</a:t>
            </a:r>
          </a:p>
          <a:p>
            <a:pPr defTabSz="914400">
              <a:lnSpc>
                <a:spcPts val="1100"/>
              </a:lnSpc>
            </a:pPr>
            <a:r>
              <a:rPr lang="it-IT" sz="1000" b="1">
                <a:latin typeface="Signika"/>
                <a:ea typeface="Signika"/>
                <a:cs typeface="Signika"/>
              </a:rPr>
              <a:t>LA LETTURA DI LIBRI TRA PASSATO E PRESENTE</a:t>
            </a:r>
          </a:p>
          <a:p>
            <a:pPr defTabSz="914400">
              <a:lnSpc>
                <a:spcPts val="1100"/>
              </a:lnSpc>
            </a:pPr>
            <a:r>
              <a:rPr lang="it-IT" sz="1000">
                <a:latin typeface="Signika"/>
                <a:ea typeface="Signika"/>
                <a:cs typeface="Signika"/>
              </a:rPr>
              <a:t>UNA STORIA CHE INIZIA NEL 1957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94" y="1320006"/>
            <a:ext cx="4271963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363" y="968375"/>
            <a:ext cx="8323262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3550" y="5805488"/>
            <a:ext cx="10604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Segnaposto numero diapositiva 3"/>
          <p:cNvSpPr txBox="1">
            <a:spLocks noGrp="1"/>
          </p:cNvSpPr>
          <p:nvPr/>
        </p:nvSpPr>
        <p:spPr bwMode="auto">
          <a:xfrm>
            <a:off x="550545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0DCBC4B-4D89-4070-86B2-6345412D388B}" type="slidenum">
              <a:rPr lang="it-IT" sz="1400">
                <a:solidFill>
                  <a:srgbClr val="898989"/>
                </a:solidFill>
                <a:latin typeface="Calibri" pitchFamily="34" charset="0"/>
              </a:rPr>
              <a:pPr algn="r"/>
              <a:t>15</a:t>
            </a:fld>
            <a:endParaRPr lang="it-IT" sz="14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4036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400" y="341313"/>
            <a:ext cx="15700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Sottotitolo 2"/>
          <p:cNvSpPr txBox="1">
            <a:spLocks/>
          </p:cNvSpPr>
          <p:nvPr/>
        </p:nvSpPr>
        <p:spPr bwMode="auto">
          <a:xfrm>
            <a:off x="360363" y="2112963"/>
            <a:ext cx="3887787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>
                <a:latin typeface="Calibri" pitchFamily="34" charset="0"/>
              </a:rPr>
              <a:t>Nel 2015 l’Istat ha rilevato la lettura di e-book. La domanda è stata posta a tutta la popolazione di 6 anni e più.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>
                <a:latin typeface="Calibri" pitchFamily="34" charset="0"/>
              </a:rPr>
              <a:t>Viene definito lettore di e-book colui che ha dichiarato di aver letto almeno un e-book o un libro online nei 12 mesi precedenti l’intervista (per motivi non strettamente scolastici e professionali). 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>
                <a:latin typeface="Calibri" pitchFamily="34" charset="0"/>
              </a:rPr>
              <a:t>Sono </a:t>
            </a:r>
            <a:r>
              <a:rPr lang="it-IT" sz="1400" b="1">
                <a:latin typeface="Calibri" pitchFamily="34" charset="0"/>
              </a:rPr>
              <a:t>4 milioni i lettori di e-book</a:t>
            </a:r>
            <a:r>
              <a:rPr lang="it-IT" sz="1400">
                <a:latin typeface="Calibri" pitchFamily="34" charset="0"/>
              </a:rPr>
              <a:t>: il 7,1% della popolazione di 6 anni e più. Il 14,9% sul totale dei lettori di anni e più.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</a:pPr>
            <a:r>
              <a:rPr lang="it-IT" sz="1400">
                <a:latin typeface="Calibri" pitchFamily="34" charset="0"/>
              </a:rPr>
              <a:t>Oltre il 14% nella fascia 15-24 anni. Le differenze di genere sono contenute sul totale della popolazione (6,9% dei maschi,  7,4% delle femmine), ma si ampliano nella fascia 15-24.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>
                <a:latin typeface="Calibri" pitchFamily="34" charset="0"/>
              </a:rPr>
              <a:t>La quota è più alta nel Nord-est: 9,4% rispetto al 4,6% nel Sud.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>
                <a:latin typeface="Calibri" pitchFamily="34" charset="0"/>
              </a:rPr>
              <a:t>Il 18,9% dei laureati, il 29,7% dei lettori forti legge e-book.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>
                <a:latin typeface="Calibri" pitchFamily="34" charset="0"/>
              </a:rPr>
              <a:t>Nel 2015 il 7,8% delle famiglie dichiara di possedere un e-reader (era il 5,4% nel 2013).</a:t>
            </a:r>
          </a:p>
        </p:txBody>
      </p:sp>
      <p:sp>
        <p:nvSpPr>
          <p:cNvPr id="44038" name="Titolo 1"/>
          <p:cNvSpPr txBox="1">
            <a:spLocks/>
          </p:cNvSpPr>
          <p:nvPr/>
        </p:nvSpPr>
        <p:spPr bwMode="auto">
          <a:xfrm>
            <a:off x="360363" y="1184275"/>
            <a:ext cx="50704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it-IT" sz="2700">
                <a:latin typeface="Calibri" pitchFamily="34" charset="0"/>
              </a:rPr>
              <a:t>I lettori di e-book:</a:t>
            </a:r>
          </a:p>
          <a:p>
            <a:pPr>
              <a:lnSpc>
                <a:spcPct val="80000"/>
              </a:lnSpc>
            </a:pPr>
            <a:r>
              <a:rPr lang="it-IT" sz="2700">
                <a:latin typeface="Calibri" pitchFamily="34" charset="0"/>
              </a:rPr>
              <a:t>quanti sono, chi sono?</a:t>
            </a:r>
          </a:p>
        </p:txBody>
      </p:sp>
      <p:sp>
        <p:nvSpPr>
          <p:cNvPr id="44041" name="Titolo 1"/>
          <p:cNvSpPr txBox="1">
            <a:spLocks/>
          </p:cNvSpPr>
          <p:nvPr/>
        </p:nvSpPr>
        <p:spPr bwMode="auto">
          <a:xfrm>
            <a:off x="360363" y="395288"/>
            <a:ext cx="555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300"/>
              </a:spcAft>
            </a:pPr>
            <a:r>
              <a:rPr lang="it-IT" sz="1000" b="1">
                <a:solidFill>
                  <a:srgbClr val="7F7F7F"/>
                </a:solidFill>
                <a:latin typeface="Signika"/>
                <a:ea typeface="Signika"/>
                <a:cs typeface="Signika"/>
              </a:rPr>
              <a:t>25-26 NOVEMBRE 2016 | SAPIENZA UNIVERSITÀ DI ROMA</a:t>
            </a:r>
          </a:p>
          <a:p>
            <a:pPr defTabSz="914400">
              <a:lnSpc>
                <a:spcPts val="1100"/>
              </a:lnSpc>
            </a:pPr>
            <a:r>
              <a:rPr lang="it-IT" sz="1000" b="1">
                <a:latin typeface="Signika"/>
                <a:ea typeface="Signika"/>
                <a:cs typeface="Signika"/>
              </a:rPr>
              <a:t>LA LETTURA DI LIBRI TRA PASSATO E PRESENTE</a:t>
            </a:r>
          </a:p>
          <a:p>
            <a:pPr defTabSz="914400">
              <a:lnSpc>
                <a:spcPts val="1100"/>
              </a:lnSpc>
            </a:pPr>
            <a:r>
              <a:rPr lang="it-IT" sz="1000">
                <a:latin typeface="Signika"/>
                <a:ea typeface="Signika"/>
                <a:cs typeface="Signika"/>
              </a:rPr>
              <a:t>UNA STORIA CHE INIZIA NEL 1957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19" y="968375"/>
            <a:ext cx="456247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39" y="3794125"/>
            <a:ext cx="4543425" cy="274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363" y="968375"/>
            <a:ext cx="8323262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2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3550" y="5805488"/>
            <a:ext cx="10604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Segnaposto numero diapositiva 3"/>
          <p:cNvSpPr txBox="1">
            <a:spLocks noGrp="1"/>
          </p:cNvSpPr>
          <p:nvPr/>
        </p:nvSpPr>
        <p:spPr bwMode="auto">
          <a:xfrm>
            <a:off x="550545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0F54AFA-E5F0-4B34-BED8-78B9ED853586}" type="slidenum">
              <a:rPr lang="it-IT" sz="1400">
                <a:solidFill>
                  <a:srgbClr val="898989"/>
                </a:solidFill>
                <a:latin typeface="Calibri" pitchFamily="34" charset="0"/>
              </a:rPr>
              <a:pPr algn="r"/>
              <a:t>16</a:t>
            </a:fld>
            <a:endParaRPr lang="it-IT" sz="14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6084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400" y="341313"/>
            <a:ext cx="15700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Sottotitolo 2"/>
          <p:cNvSpPr txBox="1">
            <a:spLocks/>
          </p:cNvSpPr>
          <p:nvPr/>
        </p:nvSpPr>
        <p:spPr bwMode="auto">
          <a:xfrm>
            <a:off x="360363" y="2082800"/>
            <a:ext cx="32146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>
                <a:latin typeface="Calibri" pitchFamily="34" charset="0"/>
              </a:rPr>
              <a:t>Dei 4 milioni i lettori di e-book: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>
              <a:latin typeface="Calibri" pitchFamily="34" charset="0"/>
            </a:endParaRPr>
          </a:p>
        </p:txBody>
      </p:sp>
      <p:sp>
        <p:nvSpPr>
          <p:cNvPr id="46086" name="Titolo 1"/>
          <p:cNvSpPr txBox="1">
            <a:spLocks/>
          </p:cNvSpPr>
          <p:nvPr/>
        </p:nvSpPr>
        <p:spPr bwMode="auto">
          <a:xfrm>
            <a:off x="360363" y="1184275"/>
            <a:ext cx="50704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it-IT" sz="2700">
                <a:latin typeface="Calibri" pitchFamily="34" charset="0"/>
              </a:rPr>
              <a:t>I lettori di e-book:</a:t>
            </a:r>
          </a:p>
          <a:p>
            <a:pPr>
              <a:lnSpc>
                <a:spcPct val="80000"/>
              </a:lnSpc>
            </a:pPr>
            <a:r>
              <a:rPr lang="it-IT" sz="2700">
                <a:latin typeface="Calibri" pitchFamily="34" charset="0"/>
              </a:rPr>
              <a:t>forti o deboli?</a:t>
            </a:r>
          </a:p>
        </p:txBody>
      </p:sp>
      <p:pic>
        <p:nvPicPr>
          <p:cNvPr id="46087" name="Immagin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33963"/>
            <a:ext cx="3716338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2788" y="927100"/>
            <a:ext cx="427196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1200" y="3784600"/>
            <a:ext cx="427196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Sottotitolo 2"/>
          <p:cNvSpPr txBox="1">
            <a:spLocks/>
          </p:cNvSpPr>
          <p:nvPr/>
        </p:nvSpPr>
        <p:spPr bwMode="auto">
          <a:xfrm>
            <a:off x="360363" y="2574925"/>
            <a:ext cx="36957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altLang="it-IT" sz="1400" dirty="0">
                <a:latin typeface="Calibri" pitchFamily="34" charset="0"/>
              </a:rPr>
              <a:t>I lettori deboli (1-3 libri in un anno) sono  oltre 2 milioni e mezzo (il 62,8% dei lettori di e-book).</a:t>
            </a:r>
          </a:p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altLang="it-IT" sz="1400" dirty="0">
                <a:latin typeface="Calibri" pitchFamily="34" charset="0"/>
              </a:rPr>
              <a:t>I lettori deboli (1-3 libri in un anno) sono  circa  1 milione e 200mila (28,7%).</a:t>
            </a:r>
          </a:p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altLang="it-IT" sz="1400" dirty="0">
                <a:latin typeface="Calibri" pitchFamily="34" charset="0"/>
              </a:rPr>
              <a:t>I lettori forti (12 o più libri nell’anno) sono 350mila (8,6%).</a:t>
            </a:r>
          </a:p>
          <a:p>
            <a:pPr marL="285750" indent="-285750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endParaRPr lang="it-IT" sz="1400" dirty="0">
              <a:latin typeface="Calibri" pitchFamily="34" charset="0"/>
            </a:endParaRPr>
          </a:p>
        </p:txBody>
      </p:sp>
      <p:sp>
        <p:nvSpPr>
          <p:cNvPr id="46092" name="Titolo 1"/>
          <p:cNvSpPr txBox="1">
            <a:spLocks/>
          </p:cNvSpPr>
          <p:nvPr/>
        </p:nvSpPr>
        <p:spPr bwMode="auto">
          <a:xfrm>
            <a:off x="360363" y="395288"/>
            <a:ext cx="555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300"/>
              </a:spcAft>
            </a:pPr>
            <a:r>
              <a:rPr lang="it-IT" sz="1000" b="1">
                <a:solidFill>
                  <a:srgbClr val="7F7F7F"/>
                </a:solidFill>
                <a:latin typeface="Signika"/>
                <a:ea typeface="Signika"/>
                <a:cs typeface="Signika"/>
              </a:rPr>
              <a:t>25-26 NOVEMBRE 2016 | SAPIENZA UNIVERSITÀ DI ROMA</a:t>
            </a:r>
          </a:p>
          <a:p>
            <a:pPr defTabSz="914400">
              <a:lnSpc>
                <a:spcPts val="1100"/>
              </a:lnSpc>
            </a:pPr>
            <a:r>
              <a:rPr lang="it-IT" sz="1000" b="1">
                <a:latin typeface="Signika"/>
                <a:ea typeface="Signika"/>
                <a:cs typeface="Signika"/>
              </a:rPr>
              <a:t>LA LETTURA DI LIBRI TRA PASSATO E PRESENTE</a:t>
            </a:r>
          </a:p>
          <a:p>
            <a:pPr defTabSz="914400">
              <a:lnSpc>
                <a:spcPts val="1100"/>
              </a:lnSpc>
            </a:pPr>
            <a:r>
              <a:rPr lang="it-IT" sz="1000">
                <a:latin typeface="Signika"/>
                <a:ea typeface="Signika"/>
                <a:cs typeface="Signika"/>
              </a:rPr>
              <a:t>UNA STORIA CHE INIZIA NEL 1957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4641850"/>
            <a:ext cx="6086476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ttore 1 3"/>
          <p:cNvCxnSpPr/>
          <p:nvPr/>
        </p:nvCxnSpPr>
        <p:spPr>
          <a:xfrm flipH="1">
            <a:off x="360363" y="968375"/>
            <a:ext cx="8323262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9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3550" y="5805488"/>
            <a:ext cx="10604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Segnaposto numero diapositiva 3"/>
          <p:cNvSpPr txBox="1">
            <a:spLocks noGrp="1"/>
          </p:cNvSpPr>
          <p:nvPr/>
        </p:nvSpPr>
        <p:spPr bwMode="auto">
          <a:xfrm>
            <a:off x="550545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17890BE-BB88-4777-B72C-452436F00A06}" type="slidenum">
              <a:rPr lang="it-IT" sz="1400">
                <a:solidFill>
                  <a:srgbClr val="898989"/>
                </a:solidFill>
                <a:latin typeface="Calibri" pitchFamily="34" charset="0"/>
              </a:rPr>
              <a:pPr algn="r"/>
              <a:t>17</a:t>
            </a:fld>
            <a:endParaRPr lang="it-IT" sz="14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0181" name="Immagin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4400" y="341313"/>
            <a:ext cx="15700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itolo 1"/>
          <p:cNvSpPr txBox="1">
            <a:spLocks/>
          </p:cNvSpPr>
          <p:nvPr/>
        </p:nvSpPr>
        <p:spPr bwMode="auto">
          <a:xfrm>
            <a:off x="360363" y="1184275"/>
            <a:ext cx="50704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it-IT" sz="2700">
                <a:latin typeface="Calibri" pitchFamily="34" charset="0"/>
              </a:rPr>
              <a:t>Prospettive future</a:t>
            </a:r>
          </a:p>
        </p:txBody>
      </p:sp>
      <p:sp>
        <p:nvSpPr>
          <p:cNvPr id="50184" name="Sottotitolo 2"/>
          <p:cNvSpPr txBox="1">
            <a:spLocks/>
          </p:cNvSpPr>
          <p:nvPr/>
        </p:nvSpPr>
        <p:spPr bwMode="auto">
          <a:xfrm>
            <a:off x="360363" y="1692275"/>
            <a:ext cx="3654425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defTabSz="914400"/>
            <a:r>
              <a:rPr lang="it-IT" sz="1400" dirty="0">
                <a:latin typeface="Calibri" pitchFamily="34" charset="0"/>
              </a:rPr>
              <a:t>Siamo ancora molto lontani da quel famoso  17 maggio 2157 descritto da Asimov nel racconto intitolato </a:t>
            </a:r>
            <a:r>
              <a:rPr lang="it-IT" sz="1400" i="1" dirty="0">
                <a:latin typeface="Calibri" pitchFamily="34" charset="0"/>
              </a:rPr>
              <a:t>Chissà come si divertivano!</a:t>
            </a:r>
            <a:r>
              <a:rPr lang="it-IT" sz="1400" dirty="0">
                <a:latin typeface="Calibri" pitchFamily="34" charset="0"/>
              </a:rPr>
              <a:t>  (1951).</a:t>
            </a:r>
          </a:p>
          <a:p>
            <a:pPr defTabSz="914400"/>
            <a:endParaRPr lang="it-IT" sz="1400" dirty="0">
              <a:latin typeface="Calibri" pitchFamily="34" charset="0"/>
            </a:endParaRPr>
          </a:p>
          <a:p>
            <a:pPr algn="just" defTabSz="914400"/>
            <a:r>
              <a:rPr lang="it-IT" sz="1400" dirty="0">
                <a:latin typeface="Calibri" pitchFamily="34" charset="0"/>
              </a:rPr>
              <a:t>Un racconto che inizia con il ritrovamento di un libro o meglio di un vero libro. Si tratta di un libro antichissimo fatto di carta e dimenticato per anni in una soffitta.</a:t>
            </a:r>
          </a:p>
          <a:p>
            <a:pPr defTabSz="914400"/>
            <a:endParaRPr lang="it-IT" sz="1400" dirty="0">
              <a:latin typeface="Calibri" pitchFamily="34" charset="0"/>
            </a:endParaRPr>
          </a:p>
          <a:p>
            <a:pPr algn="just" defTabSz="914400"/>
            <a:r>
              <a:rPr lang="it-IT" sz="1400" dirty="0">
                <a:latin typeface="Calibri" pitchFamily="34" charset="0"/>
              </a:rPr>
              <a:t>Un libro in cui </a:t>
            </a:r>
            <a:r>
              <a:rPr lang="it-IT" sz="1400" dirty="0" smtClean="0">
                <a:latin typeface="Calibri" pitchFamily="34" charset="0"/>
              </a:rPr>
              <a:t>«Si </a:t>
            </a:r>
            <a:r>
              <a:rPr lang="it-IT" sz="1400" dirty="0">
                <a:latin typeface="Calibri" pitchFamily="34" charset="0"/>
              </a:rPr>
              <a:t>voltavano le pagine, che erano gialle e fruscianti, ed era buffissimo leggere parole che se ne stavano ferme invece di muoversi, com'era previsto che facessero: su uno schermo, è </a:t>
            </a:r>
            <a:r>
              <a:rPr lang="it-IT" sz="1400" dirty="0" smtClean="0">
                <a:latin typeface="Calibri" pitchFamily="34" charset="0"/>
              </a:rPr>
              <a:t>logico».</a:t>
            </a:r>
            <a:endParaRPr lang="it-IT" sz="1400" dirty="0">
              <a:latin typeface="Calibri" pitchFamily="34" charset="0"/>
            </a:endParaRPr>
          </a:p>
        </p:txBody>
      </p:sp>
      <p:sp>
        <p:nvSpPr>
          <p:cNvPr id="50185" name="Titolo 1"/>
          <p:cNvSpPr txBox="1">
            <a:spLocks/>
          </p:cNvSpPr>
          <p:nvPr/>
        </p:nvSpPr>
        <p:spPr bwMode="auto">
          <a:xfrm>
            <a:off x="360363" y="395288"/>
            <a:ext cx="555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300"/>
              </a:spcAft>
            </a:pPr>
            <a:r>
              <a:rPr lang="it-IT" sz="1000" b="1">
                <a:solidFill>
                  <a:srgbClr val="7F7F7F"/>
                </a:solidFill>
                <a:latin typeface="Signika"/>
                <a:ea typeface="Signika"/>
                <a:cs typeface="Signika"/>
              </a:rPr>
              <a:t>25-26 NOVEMBRE 2016 | SAPIENZA UNIVERSITÀ DI ROMA</a:t>
            </a:r>
          </a:p>
          <a:p>
            <a:pPr defTabSz="914400">
              <a:lnSpc>
                <a:spcPts val="1100"/>
              </a:lnSpc>
            </a:pPr>
            <a:r>
              <a:rPr lang="it-IT" sz="1000" b="1">
                <a:latin typeface="Signika"/>
                <a:ea typeface="Signika"/>
                <a:cs typeface="Signika"/>
              </a:rPr>
              <a:t>LA LETTURA DI LIBRI TRA PASSATO E PRESENTE</a:t>
            </a:r>
          </a:p>
          <a:p>
            <a:pPr defTabSz="914400">
              <a:lnSpc>
                <a:spcPts val="1100"/>
              </a:lnSpc>
            </a:pPr>
            <a:r>
              <a:rPr lang="it-IT" sz="1000">
                <a:latin typeface="Signika"/>
                <a:ea typeface="Signika"/>
                <a:cs typeface="Signika"/>
              </a:rPr>
              <a:t>UNA STORIA CHE INIZIA NEL 1957</a:t>
            </a:r>
          </a:p>
        </p:txBody>
      </p:sp>
      <p:sp>
        <p:nvSpPr>
          <p:cNvPr id="50187" name="Sottotitolo 2"/>
          <p:cNvSpPr txBox="1">
            <a:spLocks/>
          </p:cNvSpPr>
          <p:nvPr/>
        </p:nvSpPr>
        <p:spPr bwMode="auto">
          <a:xfrm>
            <a:off x="4657725" y="1266825"/>
            <a:ext cx="4000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defTabSz="914400"/>
            <a:r>
              <a:rPr lang="it-IT" sz="1400" dirty="0">
                <a:latin typeface="Calibri" pitchFamily="34" charset="0"/>
              </a:rPr>
              <a:t>La quota di lettori di e-book rimane, per ora, contenuta. </a:t>
            </a:r>
          </a:p>
          <a:p>
            <a:pPr algn="just" defTabSz="914400"/>
            <a:endParaRPr lang="it-IT" sz="1400" dirty="0">
              <a:latin typeface="Calibri" pitchFamily="34" charset="0"/>
            </a:endParaRPr>
          </a:p>
          <a:p>
            <a:pPr algn="just" defTabSz="914400"/>
            <a:r>
              <a:rPr lang="it-IT" sz="1400" dirty="0">
                <a:latin typeface="Calibri" pitchFamily="34" charset="0"/>
              </a:rPr>
              <a:t>La diffusione degli </a:t>
            </a:r>
            <a:r>
              <a:rPr lang="it-IT" sz="1400" dirty="0" err="1">
                <a:latin typeface="Calibri" pitchFamily="34" charset="0"/>
              </a:rPr>
              <a:t>e-booK</a:t>
            </a:r>
            <a:r>
              <a:rPr lang="it-IT" sz="1400" dirty="0">
                <a:latin typeface="Calibri" pitchFamily="34" charset="0"/>
              </a:rPr>
              <a:t>, apre nuovi scenari nella progettazione delle indagini statistiche sulla lettura. Rilevare nelle indagini statistiche la tipologia di libro letto è indispensabile per capire se sono in atto nella lettura processi di sostituzione (e-book al posto del libro cartaceo) o di integrazione (libro cartaceo più e-book</a:t>
            </a:r>
            <a:r>
              <a:rPr lang="it-IT" sz="1400" dirty="0" smtClean="0">
                <a:latin typeface="Calibri" pitchFamily="34" charset="0"/>
              </a:rPr>
              <a:t>).</a:t>
            </a:r>
          </a:p>
          <a:p>
            <a:pPr algn="just" defTabSz="914400"/>
            <a:endParaRPr lang="it-IT" sz="1400" dirty="0" smtClean="0">
              <a:latin typeface="Calibri" pitchFamily="34" charset="0"/>
            </a:endParaRPr>
          </a:p>
          <a:p>
            <a:pPr algn="just" defTabSz="914400"/>
            <a:r>
              <a:rPr lang="it-IT" sz="1400" dirty="0">
                <a:latin typeface="Calibri" pitchFamily="34" charset="0"/>
              </a:rPr>
              <a:t>Come stanno cambiando le abitudini di lettura della popolazione? </a:t>
            </a:r>
          </a:p>
          <a:p>
            <a:pPr defTabSz="914400"/>
            <a:endParaRPr lang="it-IT" sz="1400" dirty="0">
              <a:latin typeface="Calibri" pitchFamily="34" charset="0"/>
            </a:endParaRPr>
          </a:p>
          <a:p>
            <a:pPr algn="just" defTabSz="914400"/>
            <a:endParaRPr lang="it-IT" sz="1400" dirty="0">
              <a:latin typeface="Calibri" pitchFamily="34" charset="0"/>
            </a:endParaRPr>
          </a:p>
          <a:p>
            <a:pPr algn="just" defTabSz="914400"/>
            <a:endParaRPr lang="it-IT" sz="1400" dirty="0">
              <a:latin typeface="Calibri" pitchFamily="34" charset="0"/>
            </a:endParaRPr>
          </a:p>
          <a:p>
            <a:pPr algn="just" defTabSz="914400"/>
            <a:endParaRPr lang="it-IT" sz="1400" dirty="0">
              <a:latin typeface="Calibri" pitchFamily="34" charset="0"/>
            </a:endParaRPr>
          </a:p>
        </p:txBody>
      </p:sp>
      <p:sp>
        <p:nvSpPr>
          <p:cNvPr id="50188" name="Sottotitolo 2"/>
          <p:cNvSpPr txBox="1">
            <a:spLocks/>
          </p:cNvSpPr>
          <p:nvPr/>
        </p:nvSpPr>
        <p:spPr bwMode="auto">
          <a:xfrm>
            <a:off x="4657726" y="4250794"/>
            <a:ext cx="40259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400" dirty="0">
                <a:latin typeface="Calibri" pitchFamily="34" charset="0"/>
              </a:rPr>
              <a:t>Quanti sono i lettori che leggono solo libri cartacei? </a:t>
            </a:r>
          </a:p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400" dirty="0">
                <a:latin typeface="Calibri" pitchFamily="34" charset="0"/>
              </a:rPr>
              <a:t>Quanti i lettori che leggono solo e-book?</a:t>
            </a:r>
          </a:p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400" dirty="0">
                <a:latin typeface="Calibri" pitchFamily="34" charset="0"/>
              </a:rPr>
              <a:t>Quanti i lettori che leggono sia libri cartacei sia e-book?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363" y="968375"/>
            <a:ext cx="8323262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6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3550" y="5805488"/>
            <a:ext cx="10604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5505450" y="6356350"/>
            <a:ext cx="27432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5A3E01-2AAD-437D-90AF-5887C1FFC3DF}" type="slidenum">
              <a:rPr lang="it-IT" sz="140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 sz="14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2228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400" y="341313"/>
            <a:ext cx="15700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itolo 1"/>
          <p:cNvSpPr txBox="1">
            <a:spLocks/>
          </p:cNvSpPr>
          <p:nvPr/>
        </p:nvSpPr>
        <p:spPr bwMode="auto">
          <a:xfrm>
            <a:off x="2022475" y="2663825"/>
            <a:ext cx="50704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it-IT" sz="3200">
                <a:solidFill>
                  <a:srgbClr val="FF3300"/>
                </a:solidFill>
                <a:latin typeface="Calibri" pitchFamily="34" charset="0"/>
              </a:rPr>
              <a:t>Grazie per l’attenzione</a:t>
            </a:r>
          </a:p>
          <a:p>
            <a:pPr algn="ctr"/>
            <a:endParaRPr lang="it-IT" sz="3200">
              <a:solidFill>
                <a:srgbClr val="FF3300"/>
              </a:solidFill>
              <a:latin typeface="Calibri" pitchFamily="34" charset="0"/>
            </a:endParaRPr>
          </a:p>
          <a:p>
            <a:pPr algn="ctr"/>
            <a:r>
              <a:rPr lang="it-IT" sz="2000">
                <a:latin typeface="Calibri" pitchFamily="34" charset="0"/>
              </a:rPr>
              <a:t>Miria Savioli</a:t>
            </a:r>
          </a:p>
          <a:p>
            <a:pPr algn="ctr"/>
            <a:r>
              <a:rPr lang="it-IT" sz="2000">
                <a:latin typeface="Calibri" pitchFamily="34" charset="0"/>
              </a:rPr>
              <a:t>savioli@istat.it</a:t>
            </a:r>
          </a:p>
        </p:txBody>
      </p:sp>
      <p:sp>
        <p:nvSpPr>
          <p:cNvPr id="52230" name="Titolo 1"/>
          <p:cNvSpPr txBox="1">
            <a:spLocks/>
          </p:cNvSpPr>
          <p:nvPr/>
        </p:nvSpPr>
        <p:spPr bwMode="auto">
          <a:xfrm>
            <a:off x="360363" y="395288"/>
            <a:ext cx="555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300"/>
              </a:spcAft>
            </a:pPr>
            <a:r>
              <a:rPr lang="it-IT" sz="1000" b="1">
                <a:solidFill>
                  <a:srgbClr val="7F7F7F"/>
                </a:solidFill>
                <a:latin typeface="Signika"/>
                <a:ea typeface="Signika"/>
                <a:cs typeface="Signika"/>
              </a:rPr>
              <a:t>25-26 NOVEMBRE 2016 | SAPIENZA UNIVERSITÀ DI ROMA</a:t>
            </a:r>
          </a:p>
          <a:p>
            <a:pPr defTabSz="914400">
              <a:lnSpc>
                <a:spcPts val="1100"/>
              </a:lnSpc>
            </a:pPr>
            <a:r>
              <a:rPr lang="it-IT" sz="1000" b="1">
                <a:latin typeface="Signika"/>
                <a:ea typeface="Signika"/>
                <a:cs typeface="Signika"/>
              </a:rPr>
              <a:t>LA LETTURA DI LIBRI TRA PASSATO E PRESENTE</a:t>
            </a:r>
          </a:p>
          <a:p>
            <a:pPr defTabSz="914400">
              <a:lnSpc>
                <a:spcPts val="1100"/>
              </a:lnSpc>
            </a:pPr>
            <a:r>
              <a:rPr lang="it-IT" sz="1000">
                <a:latin typeface="Signika"/>
                <a:ea typeface="Signika"/>
                <a:cs typeface="Signika"/>
              </a:rPr>
              <a:t>UNA STORIA CHE INIZIA NEL 1957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4268788"/>
            <a:ext cx="660876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ttore 1 3"/>
          <p:cNvCxnSpPr/>
          <p:nvPr/>
        </p:nvCxnSpPr>
        <p:spPr>
          <a:xfrm flipH="1">
            <a:off x="360363" y="968375"/>
            <a:ext cx="8323262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Immagin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3550" y="5805488"/>
            <a:ext cx="10604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Segnaposto numero diapositiva 3"/>
          <p:cNvSpPr txBox="1">
            <a:spLocks noGrp="1"/>
          </p:cNvSpPr>
          <p:nvPr/>
        </p:nvSpPr>
        <p:spPr bwMode="auto">
          <a:xfrm>
            <a:off x="550545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25EB7CC-D67A-46A9-B8D9-424018711DD9}" type="slidenum">
              <a:rPr lang="it-IT" sz="1400">
                <a:solidFill>
                  <a:srgbClr val="898989"/>
                </a:solidFill>
                <a:latin typeface="Calibri" pitchFamily="34" charset="0"/>
              </a:rPr>
              <a:pPr algn="r"/>
              <a:t>2</a:t>
            </a:fld>
            <a:endParaRPr lang="it-IT" sz="14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7413" name="Immagin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4400" y="341313"/>
            <a:ext cx="15700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Sottotitolo 2"/>
          <p:cNvSpPr txBox="1">
            <a:spLocks/>
          </p:cNvSpPr>
          <p:nvPr/>
        </p:nvSpPr>
        <p:spPr bwMode="auto">
          <a:xfrm>
            <a:off x="4662488" y="1382713"/>
            <a:ext cx="4021137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Attingendo al ricco patrimonio informativo offerto dalle indagini Istat sulla lettura, dalla prima indagine realizzata nel 1957 fino ai giorni nostri, l'intervento analizzerà come è cambiato il profilo del lettore di libri.  </a:t>
            </a:r>
          </a:p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Forti differenze di genere, generazione e territoriali caratterizzano il mondo dei lettori: cosa è accaduto nel tempo?</a:t>
            </a:r>
          </a:p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Focus sugli ultimi 5 anni: forte calo della quota dei lettori, diffusione massiccia delle nuove tecnologie, soprattutto tra le giovani generazioni.</a:t>
            </a:r>
          </a:p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I lettori di e-book: quanti sono, chi sono?</a:t>
            </a:r>
          </a:p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endParaRPr lang="it-IT" sz="1400">
              <a:latin typeface="Calibri" pitchFamily="34" charset="0"/>
            </a:endParaRPr>
          </a:p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endParaRPr lang="it-IT" sz="1400">
              <a:latin typeface="Calibri" pitchFamily="34" charset="0"/>
            </a:endParaRPr>
          </a:p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endParaRPr lang="it-IT" sz="1400">
              <a:latin typeface="Calibri" pitchFamily="34" charset="0"/>
            </a:endParaRPr>
          </a:p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endParaRPr lang="it-IT" sz="1400">
              <a:latin typeface="Calibri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Arial" charset="0"/>
              <a:buChar char="•"/>
            </a:pPr>
            <a:endParaRPr lang="it-IT" sz="1200">
              <a:latin typeface="Calibri" pitchFamily="34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363" y="2281238"/>
            <a:ext cx="4065587" cy="305593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endParaRPr lang="it-IT" sz="1800" dirty="0">
              <a:latin typeface="+mj-lt"/>
            </a:endParaRPr>
          </a:p>
        </p:txBody>
      </p:sp>
      <p:sp>
        <p:nvSpPr>
          <p:cNvPr id="17416" name="Titolo 1"/>
          <p:cNvSpPr txBox="1">
            <a:spLocks/>
          </p:cNvSpPr>
          <p:nvPr/>
        </p:nvSpPr>
        <p:spPr bwMode="auto">
          <a:xfrm>
            <a:off x="360363" y="395288"/>
            <a:ext cx="555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300"/>
              </a:spcAft>
            </a:pPr>
            <a:r>
              <a:rPr lang="it-IT" sz="1000" b="1">
                <a:solidFill>
                  <a:srgbClr val="7F7F7F"/>
                </a:solidFill>
                <a:latin typeface="Signika"/>
                <a:ea typeface="Signika"/>
                <a:cs typeface="Signika"/>
              </a:rPr>
              <a:t>25-26 NOVEMBRE 2016 | SAPIENZA UNIVERSITÀ DI ROMA</a:t>
            </a:r>
          </a:p>
          <a:p>
            <a:pPr defTabSz="914400">
              <a:lnSpc>
                <a:spcPts val="1100"/>
              </a:lnSpc>
            </a:pPr>
            <a:r>
              <a:rPr lang="it-IT" sz="1000" b="1">
                <a:latin typeface="Signika"/>
                <a:ea typeface="Signika"/>
                <a:cs typeface="Signika"/>
              </a:rPr>
              <a:t>LA LETTURA DI LIBRI TRA PASSATO E PRESENTE</a:t>
            </a:r>
          </a:p>
          <a:p>
            <a:pPr defTabSz="914400">
              <a:lnSpc>
                <a:spcPts val="1100"/>
              </a:lnSpc>
            </a:pPr>
            <a:r>
              <a:rPr lang="it-IT" sz="1000">
                <a:latin typeface="Signika"/>
                <a:ea typeface="Signika"/>
                <a:cs typeface="Signika"/>
              </a:rPr>
              <a:t>UNA STORIA CHE INIZIA NEL 1957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4625" y="6700838"/>
            <a:ext cx="4738688" cy="128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18" name="Sottotitolo 2"/>
          <p:cNvSpPr txBox="1">
            <a:spLocks/>
          </p:cNvSpPr>
          <p:nvPr/>
        </p:nvSpPr>
        <p:spPr bwMode="auto">
          <a:xfrm>
            <a:off x="360363" y="1881188"/>
            <a:ext cx="4065587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/>
            <a:r>
              <a:rPr lang="it-IT" sz="2800"/>
              <a:t>La lettura di libri tra passato e presente </a:t>
            </a:r>
          </a:p>
          <a:p>
            <a:pPr defTabSz="914400"/>
            <a:endParaRPr lang="it-IT" sz="2800"/>
          </a:p>
          <a:p>
            <a:pPr defTabSz="914400"/>
            <a:r>
              <a:rPr lang="it-IT"/>
              <a:t>Una storia che inizia nel 1957</a:t>
            </a:r>
          </a:p>
          <a:p>
            <a:pPr defTabSz="914400"/>
            <a:endParaRPr lang="it-IT"/>
          </a:p>
          <a:p>
            <a:pPr defTabSz="914400"/>
            <a:endParaRPr lang="it-IT" sz="140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363" y="968375"/>
            <a:ext cx="8323262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3550" y="5805488"/>
            <a:ext cx="10604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5505450" y="6356350"/>
            <a:ext cx="27432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9C0FE2-2EE5-4D30-A676-09A16BDE2EF0}" type="slidenum">
              <a:rPr lang="it-IT" sz="140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z="1400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9460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400" y="341313"/>
            <a:ext cx="15700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Sottotitolo 2"/>
          <p:cNvSpPr txBox="1">
            <a:spLocks/>
          </p:cNvSpPr>
          <p:nvPr/>
        </p:nvSpPr>
        <p:spPr bwMode="auto">
          <a:xfrm>
            <a:off x="4662488" y="1152525"/>
            <a:ext cx="40211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200" dirty="0">
                <a:latin typeface="Calibri" pitchFamily="34" charset="0"/>
              </a:rPr>
              <a:t>Fin dal 1957 viene rilevata la lettura di piacere: viene definito lettore di libri colui che ha letto almeno un libro in un anno nel tempo libero.</a:t>
            </a:r>
          </a:p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200" dirty="0">
                <a:latin typeface="Calibri" pitchFamily="34" charset="0"/>
              </a:rPr>
              <a:t>Dal 1965 è possibile confrontare i dati in serie storica. </a:t>
            </a:r>
          </a:p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200" dirty="0">
                <a:latin typeface="Calibri" pitchFamily="34" charset="0"/>
              </a:rPr>
              <a:t>Solo dagli anni ‘90 si rilevano anche altre tipologie di lettura: la lettura inconsapevole (dal 1995) e la lettura per motivi scolastici o professionali (dal 2000).</a:t>
            </a:r>
          </a:p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200" dirty="0">
                <a:latin typeface="Calibri" pitchFamily="34" charset="0"/>
              </a:rPr>
              <a:t>Oggi le principali fonti informative sono due indagini campionarie: l’indagine </a:t>
            </a:r>
            <a:r>
              <a:rPr lang="it-IT" sz="1200" i="1" dirty="0">
                <a:latin typeface="Calibri" pitchFamily="34" charset="0"/>
              </a:rPr>
              <a:t>Aspetti della vita quotidiana </a:t>
            </a:r>
            <a:r>
              <a:rPr lang="it-IT" sz="1200" dirty="0">
                <a:latin typeface="Calibri" pitchFamily="34" charset="0"/>
              </a:rPr>
              <a:t>che dal 1993 rileva ogni anno i lettori nel tempo libero (lettura di piacere) e il numero di libri </a:t>
            </a:r>
            <a:r>
              <a:rPr lang="it-IT" sz="1200" dirty="0" smtClean="0">
                <a:latin typeface="Calibri" pitchFamily="34" charset="0"/>
              </a:rPr>
              <a:t>letti; l’indagine </a:t>
            </a:r>
            <a:r>
              <a:rPr lang="it-IT" sz="1200" i="1" dirty="0">
                <a:latin typeface="Calibri" pitchFamily="34" charset="0"/>
              </a:rPr>
              <a:t>I cittadini e il tempo libero</a:t>
            </a:r>
            <a:r>
              <a:rPr lang="it-IT" sz="1200" dirty="0">
                <a:latin typeface="Calibri" pitchFamily="34" charset="0"/>
              </a:rPr>
              <a:t> che ogni </a:t>
            </a:r>
            <a:r>
              <a:rPr lang="it-IT" sz="1200" dirty="0" smtClean="0">
                <a:latin typeface="Calibri" pitchFamily="34" charset="0"/>
              </a:rPr>
              <a:t>5 </a:t>
            </a:r>
            <a:r>
              <a:rPr lang="it-IT" sz="1200" dirty="0">
                <a:latin typeface="Calibri" pitchFamily="34" charset="0"/>
              </a:rPr>
              <a:t>anni rileva molteplici informazioni sulla lettura di libri. </a:t>
            </a:r>
          </a:p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200" dirty="0">
                <a:latin typeface="Calibri" pitchFamily="34" charset="0"/>
              </a:rPr>
              <a:t>Dal 2015 l’Istat rileva la lettura di e-book.</a:t>
            </a:r>
          </a:p>
          <a:p>
            <a:pPr marL="285750" indent="-285750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endParaRPr lang="it-IT" sz="1200" dirty="0">
              <a:latin typeface="Calibri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endParaRPr lang="it-IT" sz="1200" dirty="0">
              <a:latin typeface="Calibri" pitchFamily="34" charset="0"/>
            </a:endParaRPr>
          </a:p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endParaRPr lang="it-IT" sz="1200" dirty="0">
              <a:latin typeface="Calibri" pitchFamily="34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60363" y="2281238"/>
            <a:ext cx="4065587" cy="305593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endParaRPr lang="it-IT" sz="1800" dirty="0">
              <a:latin typeface="+mj-lt"/>
            </a:endParaRPr>
          </a:p>
        </p:txBody>
      </p:sp>
      <p:sp>
        <p:nvSpPr>
          <p:cNvPr id="19463" name="Titolo 1"/>
          <p:cNvSpPr txBox="1">
            <a:spLocks/>
          </p:cNvSpPr>
          <p:nvPr/>
        </p:nvSpPr>
        <p:spPr bwMode="auto">
          <a:xfrm>
            <a:off x="360363" y="1184275"/>
            <a:ext cx="50704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it-IT" sz="2700">
                <a:latin typeface="Calibri" pitchFamily="34" charset="0"/>
              </a:rPr>
              <a:t>Le indagini Istat </a:t>
            </a:r>
          </a:p>
          <a:p>
            <a:pPr>
              <a:lnSpc>
                <a:spcPct val="80000"/>
              </a:lnSpc>
            </a:pPr>
            <a:r>
              <a:rPr lang="it-IT" sz="2700">
                <a:latin typeface="Calibri" pitchFamily="34" charset="0"/>
              </a:rPr>
              <a:t>sulla lettura</a:t>
            </a:r>
          </a:p>
        </p:txBody>
      </p:sp>
      <p:pic>
        <p:nvPicPr>
          <p:cNvPr id="19464" name="Immagine 14" descr="I:\DCIM\Camera\IMG_20161116_1618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988" y="3768725"/>
            <a:ext cx="4144962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CasellaDiTesto 1"/>
          <p:cNvSpPr txBox="1">
            <a:spLocks noChangeArrowheads="1"/>
          </p:cNvSpPr>
          <p:nvPr/>
        </p:nvSpPr>
        <p:spPr bwMode="auto">
          <a:xfrm>
            <a:off x="914400" y="3384550"/>
            <a:ext cx="351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DA304A"/>
              </a:buClr>
              <a:buSzPct val="160000"/>
            </a:pPr>
            <a:r>
              <a:rPr lang="it-IT" sz="800">
                <a:latin typeface="Calibri" pitchFamily="34" charset="0"/>
              </a:rPr>
              <a:t>Marzo 1958 – Note e Relazioni </a:t>
            </a:r>
          </a:p>
          <a:p>
            <a:pPr algn="r">
              <a:buClr>
                <a:srgbClr val="DA304A"/>
              </a:buClr>
              <a:buSzPct val="160000"/>
            </a:pPr>
            <a:r>
              <a:rPr lang="it-IT" sz="800" i="1">
                <a:latin typeface="Calibri" pitchFamily="34" charset="0"/>
              </a:rPr>
              <a:t>Indagine speciale su alcuni aspetti delle condizioni di vita della popolazione</a:t>
            </a:r>
            <a:endParaRPr lang="it-IT" sz="800">
              <a:latin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06375" y="6565900"/>
            <a:ext cx="4251325" cy="1285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9467" name="Sottotitolo 2"/>
          <p:cNvSpPr txBox="1">
            <a:spLocks/>
          </p:cNvSpPr>
          <p:nvPr/>
        </p:nvSpPr>
        <p:spPr bwMode="auto">
          <a:xfrm>
            <a:off x="360363" y="2136775"/>
            <a:ext cx="406558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>
                <a:latin typeface="Calibri" pitchFamily="34" charset="0"/>
              </a:rPr>
              <a:t>Nel 1957 l’Istat realizza la prima indagine speciale su alcuni aspetti delle condizioni di vita della popolazione.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>
                <a:latin typeface="Calibri" pitchFamily="34" charset="0"/>
              </a:rPr>
              <a:t>Tra i vari temi rilevati c’è anche la lettura di libri, periodici e quotidiani.</a:t>
            </a:r>
            <a:endParaRPr lang="it-IT">
              <a:latin typeface="Calibri" pitchFamily="34" charset="0"/>
            </a:endParaRPr>
          </a:p>
        </p:txBody>
      </p:sp>
      <p:sp>
        <p:nvSpPr>
          <p:cNvPr id="19469" name="Titolo 1"/>
          <p:cNvSpPr txBox="1">
            <a:spLocks/>
          </p:cNvSpPr>
          <p:nvPr/>
        </p:nvSpPr>
        <p:spPr bwMode="auto">
          <a:xfrm>
            <a:off x="360363" y="395288"/>
            <a:ext cx="555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300"/>
              </a:spcAft>
            </a:pPr>
            <a:r>
              <a:rPr lang="it-IT" sz="1000" b="1">
                <a:solidFill>
                  <a:srgbClr val="7F7F7F"/>
                </a:solidFill>
                <a:latin typeface="Signika"/>
                <a:ea typeface="Signika"/>
                <a:cs typeface="Signika"/>
              </a:rPr>
              <a:t>25-26 NOVEMBRE 2016 | SAPIENZA UNIVERSITÀ DI ROMA</a:t>
            </a:r>
          </a:p>
          <a:p>
            <a:pPr defTabSz="914400">
              <a:lnSpc>
                <a:spcPts val="1100"/>
              </a:lnSpc>
            </a:pPr>
            <a:r>
              <a:rPr lang="it-IT" sz="1000" b="1">
                <a:latin typeface="Signika"/>
                <a:ea typeface="Signika"/>
                <a:cs typeface="Signika"/>
              </a:rPr>
              <a:t>LA LETTURA DI LIBRI TRA PASSATO E PRESENTE</a:t>
            </a:r>
          </a:p>
          <a:p>
            <a:pPr defTabSz="914400">
              <a:lnSpc>
                <a:spcPts val="1100"/>
              </a:lnSpc>
            </a:pPr>
            <a:r>
              <a:rPr lang="it-IT" sz="1000">
                <a:latin typeface="Signika"/>
                <a:ea typeface="Signika"/>
                <a:cs typeface="Signika"/>
              </a:rPr>
              <a:t>UNA STORIA CHE INIZIA NEL 1957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40" y="4293319"/>
            <a:ext cx="4074708" cy="18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363" y="968375"/>
            <a:ext cx="8323262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3550" y="5805488"/>
            <a:ext cx="10604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5505450" y="6356350"/>
            <a:ext cx="27432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0BBFD9-8FBB-458A-8953-D4DD6108BCCC}" type="slidenum">
              <a:rPr lang="it-IT" sz="140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sz="14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1508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400" y="341313"/>
            <a:ext cx="15700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360363" y="1184275"/>
            <a:ext cx="2846387" cy="1284288"/>
          </a:xfrm>
          <a:prstGeom prst="rect">
            <a:avLst/>
          </a:prstGeom>
        </p:spPr>
        <p:txBody>
          <a:bodyPr lIns="0" tIns="0" rIns="0" bIns="0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it-IT" sz="3200" dirty="0" smtClean="0"/>
              <a:t>I lettori di libri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it-IT" sz="3200" dirty="0" smtClean="0"/>
              <a:t>negli ultimi 50 anni: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it-IT" sz="3200" dirty="0" smtClean="0"/>
              <a:t>una crescita lenta</a:t>
            </a:r>
          </a:p>
        </p:txBody>
      </p:sp>
      <p:cxnSp>
        <p:nvCxnSpPr>
          <p:cNvPr id="3" name="Connettore 2 2"/>
          <p:cNvCxnSpPr/>
          <p:nvPr/>
        </p:nvCxnSpPr>
        <p:spPr>
          <a:xfrm>
            <a:off x="166688" y="3457575"/>
            <a:ext cx="88519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300038" y="3089275"/>
            <a:ext cx="7302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1965</a:t>
            </a:r>
          </a:p>
        </p:txBody>
      </p:sp>
      <p:sp>
        <p:nvSpPr>
          <p:cNvPr id="21512" name="CasellaDiTesto 5"/>
          <p:cNvSpPr txBox="1">
            <a:spLocks noChangeArrowheads="1"/>
          </p:cNvSpPr>
          <p:nvPr/>
        </p:nvSpPr>
        <p:spPr bwMode="auto">
          <a:xfrm>
            <a:off x="133350" y="3857625"/>
            <a:ext cx="1263650" cy="116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/>
              <a:t>Il  16,3% della popolazione ha letto “almeno un libro” in un anno.</a:t>
            </a:r>
          </a:p>
          <a:p>
            <a:r>
              <a:rPr lang="it-IT" sz="1000" dirty="0"/>
              <a:t>(1962 istituzione della scuola media dell’obbligo). </a:t>
            </a:r>
          </a:p>
        </p:txBody>
      </p:sp>
      <p:cxnSp>
        <p:nvCxnSpPr>
          <p:cNvPr id="8" name="Connettore 2 7"/>
          <p:cNvCxnSpPr/>
          <p:nvPr/>
        </p:nvCxnSpPr>
        <p:spPr>
          <a:xfrm flipH="1">
            <a:off x="681038" y="3475038"/>
            <a:ext cx="0" cy="382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1223963" y="3090863"/>
            <a:ext cx="8858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1973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374900" y="3087688"/>
            <a:ext cx="8318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1988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738688" y="3094038"/>
            <a:ext cx="13906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1999-2000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7437438" y="3090863"/>
            <a:ext cx="13160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2011-2015</a:t>
            </a:r>
          </a:p>
        </p:txBody>
      </p:sp>
      <p:sp>
        <p:nvSpPr>
          <p:cNvPr id="21518" name="CasellaDiTesto 21"/>
          <p:cNvSpPr txBox="1">
            <a:spLocks noChangeArrowheads="1"/>
          </p:cNvSpPr>
          <p:nvPr/>
        </p:nvSpPr>
        <p:spPr bwMode="auto">
          <a:xfrm>
            <a:off x="1011238" y="5370513"/>
            <a:ext cx="1098550" cy="101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DA304A"/>
              </a:buClr>
              <a:buSzPct val="160000"/>
            </a:pPr>
            <a:r>
              <a:rPr lang="it-IT" sz="1000"/>
              <a:t>I lettori sono 24,4%. Fino al 1973 la quota di lettori era più alta tra i maschi. </a:t>
            </a:r>
          </a:p>
        </p:txBody>
      </p:sp>
      <p:cxnSp>
        <p:nvCxnSpPr>
          <p:cNvPr id="23" name="Connettore 2 22"/>
          <p:cNvCxnSpPr/>
          <p:nvPr/>
        </p:nvCxnSpPr>
        <p:spPr>
          <a:xfrm>
            <a:off x="1590675" y="3489325"/>
            <a:ext cx="1588" cy="1881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0" name="CasellaDiTesto 24"/>
          <p:cNvSpPr txBox="1">
            <a:spLocks noChangeArrowheads="1"/>
          </p:cNvSpPr>
          <p:nvPr/>
        </p:nvSpPr>
        <p:spPr bwMode="auto">
          <a:xfrm>
            <a:off x="2257425" y="4244975"/>
            <a:ext cx="1049338" cy="1508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DA304A"/>
              </a:buClr>
              <a:buSzPct val="160000"/>
            </a:pPr>
            <a:r>
              <a:rPr lang="it-IT" sz="1000"/>
              <a:t>La quota di lettori è più che raddoppiata rispetto al 1965 (36,6%).</a:t>
            </a:r>
          </a:p>
          <a:p>
            <a:pPr>
              <a:spcBef>
                <a:spcPct val="20000"/>
              </a:spcBef>
              <a:buClr>
                <a:srgbClr val="DA304A"/>
              </a:buClr>
              <a:buSzPct val="160000"/>
            </a:pPr>
            <a:r>
              <a:rPr lang="it-IT" sz="1000"/>
              <a:t>Dal 1988 si registra il sorpasso delle donne. </a:t>
            </a:r>
          </a:p>
        </p:txBody>
      </p:sp>
      <p:sp>
        <p:nvSpPr>
          <p:cNvPr id="21521" name="CasellaDiTesto 25"/>
          <p:cNvSpPr txBox="1">
            <a:spLocks noChangeArrowheads="1"/>
          </p:cNvSpPr>
          <p:nvPr/>
        </p:nvSpPr>
        <p:spPr bwMode="auto">
          <a:xfrm>
            <a:off x="4889500" y="3865563"/>
            <a:ext cx="1263650" cy="70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DA304A"/>
              </a:buClr>
              <a:buSzPct val="160000"/>
            </a:pPr>
            <a:r>
              <a:rPr lang="it-IT" sz="1000" dirty="0"/>
              <a:t>Prima flessione negativa 1999-2000 (dal 41,9% al 38,3</a:t>
            </a:r>
            <a:r>
              <a:rPr lang="it-IT" sz="1000" dirty="0" smtClean="0"/>
              <a:t>%).</a:t>
            </a:r>
            <a:endParaRPr lang="it-IT" sz="10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273425" y="3094038"/>
            <a:ext cx="1476375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1993-1998</a:t>
            </a:r>
          </a:p>
        </p:txBody>
      </p:sp>
      <p:sp>
        <p:nvSpPr>
          <p:cNvPr id="21523" name="CasellaDiTesto 27"/>
          <p:cNvSpPr txBox="1">
            <a:spLocks noChangeArrowheads="1"/>
          </p:cNvSpPr>
          <p:nvPr/>
        </p:nvSpPr>
        <p:spPr bwMode="auto">
          <a:xfrm>
            <a:off x="3468688" y="3862388"/>
            <a:ext cx="1263650" cy="71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DA304A"/>
              </a:buClr>
              <a:buSzPct val="160000"/>
            </a:pPr>
            <a:r>
              <a:rPr lang="it-IT" sz="1000"/>
              <a:t>Crescita lenta nel periodo 1993-1998 (da 36,6% al 41,9%).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6129338" y="3090863"/>
            <a:ext cx="16652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2001-2010</a:t>
            </a:r>
          </a:p>
        </p:txBody>
      </p:sp>
      <p:sp>
        <p:nvSpPr>
          <p:cNvPr id="21525" name="CasellaDiTesto 32"/>
          <p:cNvSpPr txBox="1">
            <a:spLocks noChangeArrowheads="1"/>
          </p:cNvSpPr>
          <p:nvPr/>
        </p:nvSpPr>
        <p:spPr bwMode="auto">
          <a:xfrm>
            <a:off x="6307138" y="3871913"/>
            <a:ext cx="1057275" cy="116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DA304A"/>
              </a:buClr>
              <a:buSzPct val="160000"/>
            </a:pPr>
            <a:r>
              <a:rPr lang="it-IT" sz="1000"/>
              <a:t>Riprende il trend di lenta crescita nel decennio 2001-2010. Nel 2010 picco di lettori: 46,8%.</a:t>
            </a:r>
          </a:p>
        </p:txBody>
      </p:sp>
      <p:cxnSp>
        <p:nvCxnSpPr>
          <p:cNvPr id="35" name="Connettore 2 34"/>
          <p:cNvCxnSpPr/>
          <p:nvPr/>
        </p:nvCxnSpPr>
        <p:spPr>
          <a:xfrm flipH="1">
            <a:off x="2749550" y="3490913"/>
            <a:ext cx="7938" cy="730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7" name="CasellaDiTesto 36"/>
          <p:cNvSpPr txBox="1">
            <a:spLocks noChangeArrowheads="1"/>
          </p:cNvSpPr>
          <p:nvPr/>
        </p:nvSpPr>
        <p:spPr bwMode="auto">
          <a:xfrm>
            <a:off x="7519988" y="3865563"/>
            <a:ext cx="1058862" cy="1631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DA304A"/>
              </a:buClr>
              <a:buSzPct val="160000"/>
            </a:pPr>
            <a:r>
              <a:rPr lang="it-IT" sz="1000" dirty="0"/>
              <a:t>Forte calo dei lettori. Nel quinquennio persi 2 milioni e 400 mila lettori. Nel 2015 i lettori sono il 42%, la stessa quota del </a:t>
            </a:r>
            <a:r>
              <a:rPr lang="it-IT" sz="1000" dirty="0" smtClean="0"/>
              <a:t>2005.</a:t>
            </a:r>
            <a:endParaRPr lang="it-IT" sz="1000" dirty="0"/>
          </a:p>
        </p:txBody>
      </p:sp>
      <p:cxnSp>
        <p:nvCxnSpPr>
          <p:cNvPr id="34" name="Connettore 2 33"/>
          <p:cNvCxnSpPr/>
          <p:nvPr/>
        </p:nvCxnSpPr>
        <p:spPr>
          <a:xfrm flipH="1">
            <a:off x="4044950" y="3484563"/>
            <a:ext cx="0" cy="382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flipH="1">
            <a:off x="5434013" y="3490913"/>
            <a:ext cx="0" cy="382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H="1">
            <a:off x="6835775" y="3490913"/>
            <a:ext cx="0" cy="382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>
            <a:off x="8094663" y="3490913"/>
            <a:ext cx="0" cy="382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32" name="Titolo 1"/>
          <p:cNvSpPr txBox="1">
            <a:spLocks/>
          </p:cNvSpPr>
          <p:nvPr/>
        </p:nvSpPr>
        <p:spPr bwMode="auto">
          <a:xfrm>
            <a:off x="360363" y="395288"/>
            <a:ext cx="555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300"/>
              </a:spcAft>
            </a:pPr>
            <a:r>
              <a:rPr lang="it-IT" sz="1000" b="1">
                <a:solidFill>
                  <a:srgbClr val="7F7F7F"/>
                </a:solidFill>
                <a:latin typeface="Signika"/>
                <a:ea typeface="Signika"/>
                <a:cs typeface="Signika"/>
              </a:rPr>
              <a:t>25-26 NOVEMBRE 2016 | SAPIENZA UNIVERSITÀ DI ROMA</a:t>
            </a:r>
          </a:p>
          <a:p>
            <a:pPr defTabSz="914400">
              <a:lnSpc>
                <a:spcPts val="1100"/>
              </a:lnSpc>
            </a:pPr>
            <a:r>
              <a:rPr lang="it-IT" sz="1000" b="1">
                <a:latin typeface="Signika"/>
                <a:ea typeface="Signika"/>
                <a:cs typeface="Signika"/>
              </a:rPr>
              <a:t>LA LETTURA DI LIBRI TRA PASSATO E PRESENTE</a:t>
            </a:r>
          </a:p>
          <a:p>
            <a:pPr defTabSz="914400">
              <a:lnSpc>
                <a:spcPts val="1100"/>
              </a:lnSpc>
            </a:pPr>
            <a:r>
              <a:rPr lang="it-IT" sz="1000">
                <a:latin typeface="Signika"/>
                <a:ea typeface="Signika"/>
                <a:cs typeface="Signika"/>
              </a:rPr>
              <a:t>UNA STORIA CHE INIZIA NEL 1957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65" y="918992"/>
            <a:ext cx="547052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363" y="968375"/>
            <a:ext cx="8323262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3550" y="5805488"/>
            <a:ext cx="10604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5505450" y="6356350"/>
            <a:ext cx="27432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C24D5-75B3-4C93-BD24-0816D0C7CD28}" type="slidenum">
              <a:rPr lang="it-IT" sz="140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sz="14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6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400" y="341313"/>
            <a:ext cx="15700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itolo 1"/>
          <p:cNvSpPr txBox="1">
            <a:spLocks/>
          </p:cNvSpPr>
          <p:nvPr/>
        </p:nvSpPr>
        <p:spPr bwMode="auto">
          <a:xfrm>
            <a:off x="360363" y="395288"/>
            <a:ext cx="555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300"/>
              </a:spcAft>
            </a:pPr>
            <a:r>
              <a:rPr lang="it-IT" sz="1000" b="1">
                <a:solidFill>
                  <a:srgbClr val="7F7F7F"/>
                </a:solidFill>
                <a:latin typeface="Signika"/>
                <a:ea typeface="Signika"/>
                <a:cs typeface="Signika"/>
              </a:rPr>
              <a:t>25-26 NOVEMBRE 2016 | SAPIENZA UNIVERSITÀ DI ROMA</a:t>
            </a:r>
          </a:p>
          <a:p>
            <a:pPr defTabSz="914400">
              <a:lnSpc>
                <a:spcPts val="1100"/>
              </a:lnSpc>
            </a:pPr>
            <a:r>
              <a:rPr lang="it-IT" sz="1000" b="1">
                <a:latin typeface="Signika"/>
                <a:ea typeface="Signika"/>
                <a:cs typeface="Signika"/>
              </a:rPr>
              <a:t>LA LETTURA DI LIBRI TRA PASSATO E PRESENTE</a:t>
            </a:r>
          </a:p>
          <a:p>
            <a:pPr defTabSz="914400">
              <a:lnSpc>
                <a:spcPts val="1100"/>
              </a:lnSpc>
            </a:pPr>
            <a:r>
              <a:rPr lang="it-IT" sz="1000">
                <a:latin typeface="Signika"/>
                <a:ea typeface="Signika"/>
                <a:cs typeface="Signika"/>
              </a:rPr>
              <a:t>UNA STORIA CHE INIZIA NEL 1957</a:t>
            </a:r>
          </a:p>
        </p:txBody>
      </p:sp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525" y="1171575"/>
            <a:ext cx="8277225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AutoShape 10"/>
          <p:cNvSpPr>
            <a:spLocks noChangeArrowheads="1"/>
          </p:cNvSpPr>
          <p:nvPr/>
        </p:nvSpPr>
        <p:spPr bwMode="auto">
          <a:xfrm rot="10800000">
            <a:off x="1612900" y="2319338"/>
            <a:ext cx="257175" cy="631825"/>
          </a:xfrm>
          <a:prstGeom prst="downArrow">
            <a:avLst>
              <a:gd name="adj1" fmla="val 50000"/>
              <a:gd name="adj2" fmla="val 61420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0" name="AutoShape 11"/>
          <p:cNvSpPr>
            <a:spLocks noChangeArrowheads="1"/>
          </p:cNvSpPr>
          <p:nvPr/>
        </p:nvSpPr>
        <p:spPr bwMode="auto">
          <a:xfrm>
            <a:off x="3889375" y="2111375"/>
            <a:ext cx="257175" cy="631825"/>
          </a:xfrm>
          <a:prstGeom prst="downArrow">
            <a:avLst>
              <a:gd name="adj1" fmla="val 50000"/>
              <a:gd name="adj2" fmla="val 6142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1" name="AutoShape 14"/>
          <p:cNvSpPr>
            <a:spLocks noChangeArrowheads="1"/>
          </p:cNvSpPr>
          <p:nvPr/>
        </p:nvSpPr>
        <p:spPr bwMode="auto">
          <a:xfrm>
            <a:off x="8248650" y="2003425"/>
            <a:ext cx="257175" cy="631825"/>
          </a:xfrm>
          <a:prstGeom prst="downArrow">
            <a:avLst>
              <a:gd name="adj1" fmla="val 50000"/>
              <a:gd name="adj2" fmla="val 6142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0800000">
            <a:off x="6669809" y="1795462"/>
            <a:ext cx="257175" cy="631825"/>
          </a:xfrm>
          <a:prstGeom prst="downArrow">
            <a:avLst>
              <a:gd name="adj1" fmla="val 50000"/>
              <a:gd name="adj2" fmla="val 61420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363" y="968375"/>
            <a:ext cx="8323262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3550" y="5805488"/>
            <a:ext cx="10604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5505450" y="6356350"/>
            <a:ext cx="27432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52458-10E7-45FE-BCBE-98B7128BC2EC}" type="slidenum">
              <a:rPr lang="it-IT" sz="140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 sz="14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5604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400" y="341313"/>
            <a:ext cx="15700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Sottotitolo 2"/>
          <p:cNvSpPr txBox="1">
            <a:spLocks/>
          </p:cNvSpPr>
          <p:nvPr/>
        </p:nvSpPr>
        <p:spPr bwMode="auto">
          <a:xfrm>
            <a:off x="360363" y="2281238"/>
            <a:ext cx="347186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it-IT" altLang="it-IT" sz="1400">
                <a:latin typeface="Calibri" pitchFamily="34" charset="0"/>
              </a:rPr>
              <a:t>Nel 1965 il 64,4% delle famiglie non possedeva libri. Solo il 4% affermava di averne più di 100.</a:t>
            </a:r>
          </a:p>
          <a:p>
            <a:pPr algn="just">
              <a:spcAft>
                <a:spcPct val="20000"/>
              </a:spcAft>
            </a:pPr>
            <a:endParaRPr lang="it-IT" altLang="it-IT" sz="1400">
              <a:latin typeface="Calibri" pitchFamily="34" charset="0"/>
            </a:endParaRPr>
          </a:p>
          <a:p>
            <a:pPr algn="just">
              <a:spcAft>
                <a:spcPct val="20000"/>
              </a:spcAft>
            </a:pPr>
            <a:r>
              <a:rPr lang="it-IT" altLang="it-IT" sz="1400">
                <a:latin typeface="Calibri" pitchFamily="34" charset="0"/>
              </a:rPr>
              <a:t>La quota di famiglie che possiedono libri aumenta in modo significativo tra il 1965 e il 1988. </a:t>
            </a:r>
          </a:p>
          <a:p>
            <a:pPr algn="just"/>
            <a:endParaRPr lang="it-IT" altLang="it-IT" sz="1400">
              <a:latin typeface="Calibri" pitchFamily="34" charset="0"/>
            </a:endParaRPr>
          </a:p>
          <a:p>
            <a:pPr algn="just"/>
            <a:r>
              <a:rPr lang="it-IT" altLang="it-IT" sz="1400">
                <a:latin typeface="Calibri" pitchFamily="34" charset="0"/>
              </a:rPr>
              <a:t>Nel 2015 il 90,4% delle famiglie possiede libri: ma quanti? In verità le biblioteche domestiche sono fortemente sguarnite.</a:t>
            </a:r>
          </a:p>
          <a:p>
            <a:pPr algn="just"/>
            <a:r>
              <a:rPr lang="it-IT" altLang="it-IT" sz="1400">
                <a:latin typeface="Calibri" pitchFamily="34" charset="0"/>
              </a:rPr>
              <a:t>E dal 2000 la situazione è rimasta praticamente invariata, con uno zoccolo duro del 10% di famiglie che dichiara di non avere libri in casa.</a:t>
            </a:r>
            <a:endParaRPr lang="it-IT" altLang="it-IT" sz="1400">
              <a:solidFill>
                <a:schemeClr val="accent2"/>
              </a:solidFill>
            </a:endParaRPr>
          </a:p>
          <a:p>
            <a:pPr algn="just">
              <a:spcAft>
                <a:spcPct val="20000"/>
              </a:spcAft>
            </a:pPr>
            <a:endParaRPr lang="it-IT" altLang="it-IT" sz="1400">
              <a:latin typeface="Calibri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>
                <a:latin typeface="Calibri" pitchFamily="34" charset="0"/>
              </a:rPr>
              <a:t>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>
              <a:latin typeface="Calibri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60363" y="1184275"/>
            <a:ext cx="5070475" cy="1036638"/>
          </a:xfrm>
          <a:prstGeom prst="rect">
            <a:avLst/>
          </a:prstGeom>
        </p:spPr>
        <p:txBody>
          <a:bodyPr lIns="0" tIns="0" rIns="0" bIns="0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it-IT" sz="3200" dirty="0" smtClean="0"/>
              <a:t>Le biblioteche </a:t>
            </a:r>
            <a:br>
              <a:rPr lang="it-IT" sz="3200" dirty="0" smtClean="0"/>
            </a:br>
            <a:r>
              <a:rPr lang="it-IT" sz="3200" dirty="0" smtClean="0"/>
              <a:t>domestiche</a:t>
            </a:r>
            <a:endParaRPr lang="it-IT" sz="3200" dirty="0"/>
          </a:p>
          <a:p>
            <a:pPr algn="l" fontAlgn="auto">
              <a:spcAft>
                <a:spcPts val="0"/>
              </a:spcAft>
              <a:defRPr/>
            </a:pPr>
            <a:r>
              <a:rPr lang="it-IT" sz="3200" dirty="0" smtClean="0"/>
              <a:t>negli ultimi 50 anni</a:t>
            </a: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968375"/>
            <a:ext cx="4302125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itolo 1"/>
          <p:cNvSpPr txBox="1">
            <a:spLocks/>
          </p:cNvSpPr>
          <p:nvPr/>
        </p:nvSpPr>
        <p:spPr bwMode="auto">
          <a:xfrm>
            <a:off x="360363" y="395288"/>
            <a:ext cx="555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300"/>
              </a:spcAft>
            </a:pPr>
            <a:r>
              <a:rPr lang="it-IT" sz="1000" b="1">
                <a:solidFill>
                  <a:srgbClr val="7F7F7F"/>
                </a:solidFill>
                <a:latin typeface="Signika"/>
                <a:ea typeface="Signika"/>
                <a:cs typeface="Signika"/>
              </a:rPr>
              <a:t>25-26 NOVEMBRE 2016 | SAPIENZA UNIVERSITÀ DI ROMA</a:t>
            </a:r>
          </a:p>
          <a:p>
            <a:pPr defTabSz="914400">
              <a:lnSpc>
                <a:spcPts val="1100"/>
              </a:lnSpc>
            </a:pPr>
            <a:r>
              <a:rPr lang="it-IT" sz="1000" b="1">
                <a:latin typeface="Signika"/>
                <a:ea typeface="Signika"/>
                <a:cs typeface="Signika"/>
              </a:rPr>
              <a:t>LA LETTURA DI LIBRI TRA PASSATO E PRESENTE</a:t>
            </a:r>
          </a:p>
          <a:p>
            <a:pPr defTabSz="914400">
              <a:lnSpc>
                <a:spcPts val="1100"/>
              </a:lnSpc>
            </a:pPr>
            <a:r>
              <a:rPr lang="it-IT" sz="1000">
                <a:latin typeface="Signika"/>
                <a:ea typeface="Signika"/>
                <a:cs typeface="Signika"/>
              </a:rPr>
              <a:t>UNA STORIA CHE INIZIA NEL 1957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4" y="5300376"/>
            <a:ext cx="2976563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87" y="3767602"/>
            <a:ext cx="392112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363" y="968375"/>
            <a:ext cx="8323262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3550" y="5805488"/>
            <a:ext cx="10604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Segnaposto numero diapositiva 3"/>
          <p:cNvSpPr txBox="1">
            <a:spLocks noGrp="1"/>
          </p:cNvSpPr>
          <p:nvPr/>
        </p:nvSpPr>
        <p:spPr bwMode="auto">
          <a:xfrm>
            <a:off x="550545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056DA30-1277-45C7-894D-342EEBEC9AD2}" type="slidenum">
              <a:rPr lang="it-IT" sz="1400">
                <a:solidFill>
                  <a:srgbClr val="898989"/>
                </a:solidFill>
                <a:latin typeface="Calibri" pitchFamily="34" charset="0"/>
              </a:rPr>
              <a:pPr algn="r"/>
              <a:t>7</a:t>
            </a:fld>
            <a:endParaRPr lang="it-IT" sz="14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7652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400" y="341313"/>
            <a:ext cx="15700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Sottotitolo 2"/>
          <p:cNvSpPr txBox="1">
            <a:spLocks/>
          </p:cNvSpPr>
          <p:nvPr/>
        </p:nvSpPr>
        <p:spPr bwMode="auto">
          <a:xfrm>
            <a:off x="360363" y="1795463"/>
            <a:ext cx="370205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b="1">
                <a:latin typeface="Calibri" pitchFamily="34" charset="0"/>
              </a:rPr>
              <a:t>Aumentano le differenze di genere</a:t>
            </a:r>
            <a:r>
              <a:rPr lang="it-IT" sz="1400">
                <a:latin typeface="Calibri" pitchFamily="34" charset="0"/>
              </a:rPr>
              <a:t>. La quota di lettrici è storicamente più alta rispetto a quella dei lettori. 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>
                <a:latin typeface="Calibri" pitchFamily="34" charset="0"/>
              </a:rPr>
              <a:t>Nel 1995 la distanza era di 9,3 punti percentuali, nel 2015 arriva a 13,6 punti percentuali: 48,6% delle femmine vs 35% dei maschi. 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>
                <a:latin typeface="Calibri" pitchFamily="34" charset="0"/>
              </a:rPr>
              <a:t>Nel 2015 la quota dei lettori tra i maschi non ha ancora raggiunto quella delle lettrici del 1995.</a:t>
            </a:r>
            <a:endParaRPr lang="it-IT">
              <a:latin typeface="Calibri" pitchFamily="34" charset="0"/>
            </a:endParaRPr>
          </a:p>
        </p:txBody>
      </p:sp>
      <p:sp>
        <p:nvSpPr>
          <p:cNvPr id="27654" name="Titolo 1"/>
          <p:cNvSpPr txBox="1">
            <a:spLocks/>
          </p:cNvSpPr>
          <p:nvPr/>
        </p:nvSpPr>
        <p:spPr bwMode="auto">
          <a:xfrm>
            <a:off x="360363" y="1184275"/>
            <a:ext cx="3702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it-IT" sz="2700">
                <a:latin typeface="Calibri" pitchFamily="34" charset="0"/>
              </a:rPr>
              <a:t>Negli ultimi 20 anni… </a:t>
            </a:r>
          </a:p>
          <a:p>
            <a:pPr>
              <a:lnSpc>
                <a:spcPct val="80000"/>
              </a:lnSpc>
            </a:pPr>
            <a:endParaRPr lang="it-IT" sz="2700">
              <a:latin typeface="Calibri" pitchFamily="34" charset="0"/>
            </a:endParaRPr>
          </a:p>
        </p:txBody>
      </p:sp>
      <p:sp>
        <p:nvSpPr>
          <p:cNvPr id="27655" name="Sottotitolo 2"/>
          <p:cNvSpPr txBox="1">
            <a:spLocks/>
          </p:cNvSpPr>
          <p:nvPr/>
        </p:nvSpPr>
        <p:spPr bwMode="auto">
          <a:xfrm>
            <a:off x="301625" y="3481388"/>
            <a:ext cx="35306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>
              <a:latin typeface="Calibri" pitchFamily="34" charset="0"/>
            </a:endParaRPr>
          </a:p>
        </p:txBody>
      </p:sp>
      <p:pic>
        <p:nvPicPr>
          <p:cNvPr id="27656" name="Picture 1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1388" y="1017588"/>
            <a:ext cx="3862387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2025" y="3836988"/>
            <a:ext cx="3862388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Sottotitolo 2"/>
          <p:cNvSpPr txBox="1">
            <a:spLocks/>
          </p:cNvSpPr>
          <p:nvPr/>
        </p:nvSpPr>
        <p:spPr bwMode="auto">
          <a:xfrm>
            <a:off x="360363" y="3824288"/>
            <a:ext cx="37020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b="1" dirty="0">
                <a:latin typeface="Calibri" pitchFamily="34" charset="0"/>
              </a:rPr>
              <a:t>Le differenze territoriali</a:t>
            </a:r>
            <a:r>
              <a:rPr lang="it-IT" sz="1400" dirty="0">
                <a:latin typeface="Calibri" pitchFamily="34" charset="0"/>
              </a:rPr>
              <a:t>. Gli squilibri territoriali continuano ad essere forti e a sfavore del Mezzogiorno. 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dirty="0" smtClean="0">
                <a:latin typeface="Calibri" pitchFamily="34" charset="0"/>
              </a:rPr>
              <a:t>Nel 2015 la </a:t>
            </a:r>
            <a:r>
              <a:rPr lang="it-IT" sz="1400" dirty="0">
                <a:latin typeface="Calibri" pitchFamily="34" charset="0"/>
              </a:rPr>
              <a:t>quota di lettori supera il 49% Nord, sfiora il 46% nel Centro, ma scende al 30,2% Mezzogiorno (Sardegna è al 42,2%).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dirty="0">
                <a:latin typeface="Calibri" pitchFamily="34" charset="0"/>
              </a:rPr>
              <a:t>Nel</a:t>
            </a:r>
            <a:r>
              <a:rPr lang="it-IT" dirty="0"/>
              <a:t> </a:t>
            </a:r>
            <a:r>
              <a:rPr lang="it-IT" sz="1400" dirty="0">
                <a:latin typeface="Calibri" pitchFamily="34" charset="0"/>
              </a:rPr>
              <a:t>2015 la quota dei lettori nel Mezzogiorno non ha ancora raggiunto quella del Nord del 1995.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dirty="0">
                <a:latin typeface="Calibri" pitchFamily="34" charset="0"/>
              </a:rPr>
              <a:t>Nel tempo la distanza passa da </a:t>
            </a:r>
            <a:r>
              <a:rPr lang="it-IT" sz="1400" dirty="0" smtClean="0">
                <a:latin typeface="Calibri" pitchFamily="34" charset="0"/>
              </a:rPr>
              <a:t>18,2 punti </a:t>
            </a:r>
            <a:r>
              <a:rPr lang="it-IT" sz="1400" dirty="0">
                <a:latin typeface="Calibri" pitchFamily="34" charset="0"/>
              </a:rPr>
              <a:t>percentuali a 19 punti percentuali.</a:t>
            </a:r>
          </a:p>
        </p:txBody>
      </p:sp>
      <p:sp>
        <p:nvSpPr>
          <p:cNvPr id="27659" name="Titolo 1"/>
          <p:cNvSpPr txBox="1">
            <a:spLocks/>
          </p:cNvSpPr>
          <p:nvPr/>
        </p:nvSpPr>
        <p:spPr bwMode="auto">
          <a:xfrm>
            <a:off x="360363" y="395288"/>
            <a:ext cx="555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300"/>
              </a:spcAft>
            </a:pPr>
            <a:r>
              <a:rPr lang="it-IT" sz="1000" b="1">
                <a:solidFill>
                  <a:srgbClr val="7F7F7F"/>
                </a:solidFill>
                <a:latin typeface="Signika"/>
                <a:ea typeface="Signika"/>
                <a:cs typeface="Signika"/>
              </a:rPr>
              <a:t>25-26 NOVEMBRE 2016 | SAPIENZA UNIVERSITÀ DI ROMA</a:t>
            </a:r>
          </a:p>
          <a:p>
            <a:pPr defTabSz="914400">
              <a:lnSpc>
                <a:spcPts val="1100"/>
              </a:lnSpc>
            </a:pPr>
            <a:r>
              <a:rPr lang="it-IT" sz="1000" b="1">
                <a:latin typeface="Signika"/>
                <a:ea typeface="Signika"/>
                <a:cs typeface="Signika"/>
              </a:rPr>
              <a:t>LA LETTURA DI LIBRI TRA PASSATO E PRESENTE</a:t>
            </a:r>
          </a:p>
          <a:p>
            <a:pPr defTabSz="914400">
              <a:lnSpc>
                <a:spcPts val="1100"/>
              </a:lnSpc>
            </a:pPr>
            <a:r>
              <a:rPr lang="it-IT" sz="1000">
                <a:latin typeface="Signika"/>
                <a:ea typeface="Signika"/>
                <a:cs typeface="Signika"/>
              </a:rPr>
              <a:t>UNA STORIA CHE INIZIA NEL 1957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363" y="968375"/>
            <a:ext cx="8323262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3550" y="5805488"/>
            <a:ext cx="10604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Segnaposto numero diapositiva 3"/>
          <p:cNvSpPr txBox="1">
            <a:spLocks noGrp="1"/>
          </p:cNvSpPr>
          <p:nvPr/>
        </p:nvSpPr>
        <p:spPr bwMode="auto">
          <a:xfrm>
            <a:off x="550545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E593799-4710-4988-AFEE-5A5FED3861A1}" type="slidenum">
              <a:rPr lang="it-IT" sz="14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it-IT" sz="14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9700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400" y="341313"/>
            <a:ext cx="15700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Sottotitolo 2"/>
          <p:cNvSpPr txBox="1">
            <a:spLocks/>
          </p:cNvSpPr>
          <p:nvPr/>
        </p:nvSpPr>
        <p:spPr bwMode="auto">
          <a:xfrm>
            <a:off x="360363" y="1928813"/>
            <a:ext cx="36544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b="1" dirty="0">
                <a:latin typeface="Calibri" pitchFamily="34" charset="0"/>
              </a:rPr>
              <a:t>Diminuiscono le differenze generazionali. </a:t>
            </a:r>
            <a:r>
              <a:rPr lang="it-IT" sz="1400" dirty="0">
                <a:latin typeface="Calibri" pitchFamily="34" charset="0"/>
              </a:rPr>
              <a:t>Sia nel 1995 sia nel 2015 la quota più alta di lettori è tra i </a:t>
            </a:r>
            <a:r>
              <a:rPr lang="it-IT" sz="1400" dirty="0" smtClean="0">
                <a:latin typeface="Calibri" pitchFamily="34" charset="0"/>
              </a:rPr>
              <a:t>giovani.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dirty="0" smtClean="0">
                <a:latin typeface="Calibri" pitchFamily="34" charset="0"/>
              </a:rPr>
              <a:t>Le </a:t>
            </a:r>
            <a:r>
              <a:rPr lang="it-IT" sz="1400" dirty="0">
                <a:latin typeface="Calibri" pitchFamily="34" charset="0"/>
              </a:rPr>
              <a:t>differenze generazionali nel tempo si sono molto </a:t>
            </a:r>
            <a:r>
              <a:rPr lang="it-IT" sz="1400" dirty="0" smtClean="0">
                <a:latin typeface="Calibri" pitchFamily="34" charset="0"/>
              </a:rPr>
              <a:t>ridotte </a:t>
            </a:r>
            <a:r>
              <a:rPr lang="it-IT" sz="1400" dirty="0">
                <a:latin typeface="Calibri" pitchFamily="34" charset="0"/>
              </a:rPr>
              <a:t>perché la lettura aumenta tra gli anziani e diminuisce tra i più giovani. 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</a:pPr>
            <a:endParaRPr lang="it-IT" alt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b="1" dirty="0">
                <a:latin typeface="Calibri" pitchFamily="34" charset="0"/>
              </a:rPr>
              <a:t>Diminuiscono le differenze legate al titolo di studio. </a:t>
            </a:r>
            <a:r>
              <a:rPr lang="it-IT" sz="1400" dirty="0">
                <a:latin typeface="Calibri" pitchFamily="34" charset="0"/>
              </a:rPr>
              <a:t>La quota di lettori è fortemente correlata con il titolo di studio.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dirty="0">
                <a:latin typeface="Calibri" pitchFamily="34" charset="0"/>
              </a:rPr>
              <a:t>Nel 2015, i lettori sono il 75% tra i laureati e il 22,5% tra coloro che possiedono ad massimo la licenza media.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1400" dirty="0">
                <a:latin typeface="Calibri" pitchFamily="34" charset="0"/>
              </a:rPr>
              <a:t>La distanza tra titoli alti e bassi, che era di 58,6 punti percentuali nel 1995, si attesta a 52,5 punti nel 2015. 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altLang="it-IT" sz="1400" dirty="0">
                <a:latin typeface="Calibri" pitchFamily="34" charset="0"/>
              </a:rPr>
              <a:t>Nel 2015 1/4 dei laureati e la metà dei diplomati non ha letto neanche un libro in un anno.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dirty="0">
              <a:latin typeface="Calibri" pitchFamily="34" charset="0"/>
            </a:endParaRPr>
          </a:p>
        </p:txBody>
      </p:sp>
      <p:sp>
        <p:nvSpPr>
          <p:cNvPr id="29702" name="Titolo 1"/>
          <p:cNvSpPr txBox="1">
            <a:spLocks/>
          </p:cNvSpPr>
          <p:nvPr/>
        </p:nvSpPr>
        <p:spPr bwMode="auto">
          <a:xfrm>
            <a:off x="360363" y="1184275"/>
            <a:ext cx="50704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it-IT" sz="2700">
                <a:latin typeface="Calibri" pitchFamily="34" charset="0"/>
              </a:rPr>
              <a:t>Negli ultimi 20 anni… </a:t>
            </a:r>
          </a:p>
        </p:txBody>
      </p:sp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1213" y="887413"/>
            <a:ext cx="4200525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itolo 1"/>
          <p:cNvSpPr txBox="1">
            <a:spLocks/>
          </p:cNvSpPr>
          <p:nvPr/>
        </p:nvSpPr>
        <p:spPr bwMode="auto">
          <a:xfrm>
            <a:off x="360363" y="395288"/>
            <a:ext cx="555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300"/>
              </a:spcAft>
            </a:pPr>
            <a:r>
              <a:rPr lang="it-IT" sz="1000" b="1">
                <a:solidFill>
                  <a:srgbClr val="7F7F7F"/>
                </a:solidFill>
                <a:latin typeface="Signika"/>
                <a:ea typeface="Signika"/>
                <a:cs typeface="Signika"/>
              </a:rPr>
              <a:t>25-26 NOVEMBRE 2016 | SAPIENZA UNIVERSITÀ DI ROMA</a:t>
            </a:r>
          </a:p>
          <a:p>
            <a:pPr defTabSz="914400">
              <a:lnSpc>
                <a:spcPts val="1100"/>
              </a:lnSpc>
            </a:pPr>
            <a:r>
              <a:rPr lang="it-IT" sz="1000" b="1">
                <a:latin typeface="Signika"/>
                <a:ea typeface="Signika"/>
                <a:cs typeface="Signika"/>
              </a:rPr>
              <a:t>LA LETTURA DI LIBRI TRA PASSATO E PRESENTE</a:t>
            </a:r>
          </a:p>
          <a:p>
            <a:pPr defTabSz="914400">
              <a:lnSpc>
                <a:spcPts val="1100"/>
              </a:lnSpc>
            </a:pPr>
            <a:r>
              <a:rPr lang="it-IT" sz="1000">
                <a:latin typeface="Signika"/>
                <a:ea typeface="Signika"/>
                <a:cs typeface="Signika"/>
              </a:rPr>
              <a:t>UNA STORIA CHE INIZIA NEL 1957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37" y="3900401"/>
            <a:ext cx="4069475" cy="263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 flipH="1">
            <a:off x="360363" y="968375"/>
            <a:ext cx="8323262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3550" y="5805488"/>
            <a:ext cx="10604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Segnaposto numero diapositiva 3"/>
          <p:cNvSpPr txBox="1">
            <a:spLocks noGrp="1"/>
          </p:cNvSpPr>
          <p:nvPr/>
        </p:nvSpPr>
        <p:spPr bwMode="auto">
          <a:xfrm>
            <a:off x="550545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365F77B-AAC6-422D-98DC-621DC08A346A}" type="slidenum">
              <a:rPr lang="it-IT" sz="1400">
                <a:solidFill>
                  <a:srgbClr val="898989"/>
                </a:solidFill>
                <a:latin typeface="Calibri" pitchFamily="34" charset="0"/>
              </a:rPr>
              <a:pPr algn="r"/>
              <a:t>9</a:t>
            </a:fld>
            <a:endParaRPr lang="it-IT" sz="14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1748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400" y="341313"/>
            <a:ext cx="15700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Sottotitolo 2"/>
          <p:cNvSpPr txBox="1">
            <a:spLocks/>
          </p:cNvSpPr>
          <p:nvPr/>
        </p:nvSpPr>
        <p:spPr bwMode="auto">
          <a:xfrm>
            <a:off x="360363" y="1928813"/>
            <a:ext cx="3497262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</a:pPr>
            <a:r>
              <a:rPr lang="it-IT" altLang="it-IT" sz="1400" b="1" dirty="0">
                <a:latin typeface="Calibri" pitchFamily="34" charset="0"/>
              </a:rPr>
              <a:t>Un popolo di deboli lettori. </a:t>
            </a:r>
            <a:r>
              <a:rPr lang="it-IT" sz="1400" dirty="0">
                <a:latin typeface="Calibri" pitchFamily="34" charset="0"/>
              </a:rPr>
              <a:t>I cambiamenti registrati in questi 20 anni non hanno prodotto variazioni di rilievo nella composizione interna dell’universo dei lettori.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</a:pPr>
            <a:r>
              <a:rPr lang="it-IT" sz="1400" dirty="0">
                <a:latin typeface="Calibri" pitchFamily="34" charset="0"/>
              </a:rPr>
              <a:t>Nel 2015, come nel 1995, quasi la metà dei lettori ha letto al massimo 3 libri in un anno (lettori deboli), mentre si conferma minoritaria la quota di coloro che hanno letto almeno un libro al mese (lettori forti), dimostrando di avere un rapporto stabile e consolidato con la lettura.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</a:pPr>
            <a:endParaRPr lang="it-IT" altLang="it-IT" sz="1400" dirty="0" smtClean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</a:pPr>
            <a:r>
              <a:rPr lang="it-IT" altLang="it-IT" sz="1400" dirty="0" smtClean="0">
                <a:latin typeface="Calibri" pitchFamily="34" charset="0"/>
              </a:rPr>
              <a:t>Nel </a:t>
            </a:r>
            <a:r>
              <a:rPr lang="it-IT" altLang="it-IT" sz="1400" dirty="0">
                <a:latin typeface="Calibri" pitchFamily="34" charset="0"/>
              </a:rPr>
              <a:t>2015, su 24 milioni di lettori:</a:t>
            </a: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</a:pPr>
            <a:endParaRPr lang="it-IT" alt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1400" dirty="0">
              <a:latin typeface="Calibri" pitchFamily="34" charset="0"/>
            </a:endParaRP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dirty="0">
              <a:latin typeface="Calibri" pitchFamily="34" charset="0"/>
            </a:endParaRPr>
          </a:p>
        </p:txBody>
      </p:sp>
      <p:sp>
        <p:nvSpPr>
          <p:cNvPr id="31750" name="Titolo 1"/>
          <p:cNvSpPr txBox="1">
            <a:spLocks/>
          </p:cNvSpPr>
          <p:nvPr/>
        </p:nvSpPr>
        <p:spPr bwMode="auto">
          <a:xfrm>
            <a:off x="360363" y="1184275"/>
            <a:ext cx="50704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it-IT" sz="2700">
                <a:latin typeface="Calibri" pitchFamily="34" charset="0"/>
              </a:rPr>
              <a:t>Negli ultimi 20 anni… </a:t>
            </a:r>
          </a:p>
        </p:txBody>
      </p:sp>
      <p:sp>
        <p:nvSpPr>
          <p:cNvPr id="31752" name="Titolo 1"/>
          <p:cNvSpPr txBox="1">
            <a:spLocks/>
          </p:cNvSpPr>
          <p:nvPr/>
        </p:nvSpPr>
        <p:spPr bwMode="auto">
          <a:xfrm>
            <a:off x="360363" y="395288"/>
            <a:ext cx="555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300"/>
              </a:spcAft>
            </a:pPr>
            <a:r>
              <a:rPr lang="it-IT" sz="1000" b="1">
                <a:solidFill>
                  <a:srgbClr val="7F7F7F"/>
                </a:solidFill>
                <a:latin typeface="Signika"/>
                <a:ea typeface="Signika"/>
                <a:cs typeface="Signika"/>
              </a:rPr>
              <a:t>25-26 NOVEMBRE 2016 | SAPIENZA UNIVERSITÀ DI ROMA</a:t>
            </a:r>
          </a:p>
          <a:p>
            <a:pPr defTabSz="914400">
              <a:lnSpc>
                <a:spcPts val="1100"/>
              </a:lnSpc>
            </a:pPr>
            <a:r>
              <a:rPr lang="it-IT" sz="1000" b="1">
                <a:latin typeface="Signika"/>
                <a:ea typeface="Signika"/>
                <a:cs typeface="Signika"/>
              </a:rPr>
              <a:t>LA LETTURA DI LIBRI TRA PASSATO E PRESENTE</a:t>
            </a:r>
          </a:p>
          <a:p>
            <a:pPr defTabSz="914400">
              <a:lnSpc>
                <a:spcPts val="1100"/>
              </a:lnSpc>
            </a:pPr>
            <a:r>
              <a:rPr lang="it-IT" sz="1000">
                <a:latin typeface="Signika"/>
                <a:ea typeface="Signika"/>
                <a:cs typeface="Signika"/>
              </a:rPr>
              <a:t>UNA STORIA CHE INIZIA NEL 1957</a:t>
            </a:r>
          </a:p>
        </p:txBody>
      </p:sp>
      <p:sp>
        <p:nvSpPr>
          <p:cNvPr id="31753" name="Sottotitolo 2"/>
          <p:cNvSpPr txBox="1">
            <a:spLocks/>
          </p:cNvSpPr>
          <p:nvPr/>
        </p:nvSpPr>
        <p:spPr bwMode="auto">
          <a:xfrm>
            <a:off x="2306638" y="4764088"/>
            <a:ext cx="577691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altLang="it-IT" sz="1400" b="1">
                <a:latin typeface="Calibri" pitchFamily="34" charset="0"/>
              </a:rPr>
              <a:t>Lettori deboli:</a:t>
            </a:r>
            <a:r>
              <a:rPr lang="it-IT" altLang="it-IT" sz="1400">
                <a:latin typeface="Calibri" pitchFamily="34" charset="0"/>
              </a:rPr>
              <a:t> sono la maggioranza, quasi 11 milioni, hanno letto al massimo 3 libri in un anno (in media 1 libro ogni 4 mesi), sono il 45,5% dei lettori (il 19,1% della popolazione di 6 anni e più).</a:t>
            </a:r>
          </a:p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altLang="it-IT" sz="1400" b="1">
                <a:latin typeface="Calibri" pitchFamily="34" charset="0"/>
              </a:rPr>
              <a:t>Lettori medi:</a:t>
            </a:r>
            <a:r>
              <a:rPr lang="it-IT" altLang="it-IT" sz="1400">
                <a:latin typeface="Calibri" pitchFamily="34" charset="0"/>
              </a:rPr>
              <a:t> 9 milioni e 800 mila hanno letto 4-11 libri, sono il 40,8% dei lettori (il 17,1% della popolazione).</a:t>
            </a:r>
          </a:p>
          <a:p>
            <a:pPr marL="285750" indent="-285750" algn="just">
              <a:spcBef>
                <a:spcPct val="20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altLang="it-IT" sz="1400" b="1">
                <a:latin typeface="Calibri" pitchFamily="34" charset="0"/>
              </a:rPr>
              <a:t>Lettori forti:</a:t>
            </a:r>
            <a:r>
              <a:rPr lang="it-IT" altLang="it-IT" sz="1400">
                <a:latin typeface="Calibri" pitchFamily="34" charset="0"/>
              </a:rPr>
              <a:t> hanno letto 12 o più libri in un anno, sono 3 milioni 300 mila, il 13,7% dei lettori (il 5,8% della popolazione).</a:t>
            </a:r>
            <a:endParaRPr lang="it-IT" sz="1400">
              <a:latin typeface="Calibri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Arial" charset="0"/>
              <a:buChar char="•"/>
            </a:pPr>
            <a:endParaRPr lang="it-IT" sz="1400">
              <a:latin typeface="Calibri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94" y="1157493"/>
            <a:ext cx="4503737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2732</Words>
  <Application>Microsoft Office PowerPoint</Application>
  <PresentationFormat>Presentazione su schermo (4:3)</PresentationFormat>
  <Paragraphs>262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LA LETTURA DI LIBRI TRA PASSATO E PRESENTE  Una storia che inizia nel 1957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COMPORTAMENTI INDIVIDUALI  E RELAZIONI SOCIALI  IN TRASFORMAZIONE  UNA SFIDA PER LA  STATISTICA UFFICIALE</dc:title>
  <dc:creator>Sofia Barletta</dc:creator>
  <cp:lastModifiedBy>Miria MS. Savioli</cp:lastModifiedBy>
  <cp:revision>234</cp:revision>
  <cp:lastPrinted>2016-11-24T17:26:17Z</cp:lastPrinted>
  <dcterms:created xsi:type="dcterms:W3CDTF">2016-10-27T11:32:37Z</dcterms:created>
  <dcterms:modified xsi:type="dcterms:W3CDTF">2016-11-29T13:52:04Z</dcterms:modified>
</cp:coreProperties>
</file>