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2"/>
  </p:notesMasterIdLst>
  <p:sldIdLst>
    <p:sldId id="287" r:id="rId2"/>
    <p:sldId id="294" r:id="rId3"/>
    <p:sldId id="257" r:id="rId4"/>
    <p:sldId id="276" r:id="rId5"/>
    <p:sldId id="277" r:id="rId6"/>
    <p:sldId id="278" r:id="rId7"/>
    <p:sldId id="263" r:id="rId8"/>
    <p:sldId id="265" r:id="rId9"/>
    <p:sldId id="266" r:id="rId10"/>
    <p:sldId id="262" r:id="rId11"/>
    <p:sldId id="267" r:id="rId12"/>
    <p:sldId id="273" r:id="rId13"/>
    <p:sldId id="274" r:id="rId14"/>
    <p:sldId id="275" r:id="rId15"/>
    <p:sldId id="289" r:id="rId16"/>
    <p:sldId id="288" r:id="rId17"/>
    <p:sldId id="269" r:id="rId18"/>
    <p:sldId id="270" r:id="rId19"/>
    <p:sldId id="271" r:id="rId20"/>
    <p:sldId id="280" r:id="rId21"/>
    <p:sldId id="279" r:id="rId22"/>
    <p:sldId id="281" r:id="rId23"/>
    <p:sldId id="282" r:id="rId24"/>
    <p:sldId id="283" r:id="rId25"/>
    <p:sldId id="290" r:id="rId26"/>
    <p:sldId id="291" r:id="rId27"/>
    <p:sldId id="293" r:id="rId28"/>
    <p:sldId id="296" r:id="rId29"/>
    <p:sldId id="261" r:id="rId30"/>
    <p:sldId id="295" r:id="rId3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907">
          <p15:clr>
            <a:srgbClr val="A4A3A4"/>
          </p15:clr>
        </p15:guide>
        <p15:guide id="4" pos="199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484384"/>
    <a:srgbClr val="1C385A"/>
    <a:srgbClr val="BE1520"/>
    <a:srgbClr val="CF1E24"/>
    <a:srgbClr val="C72A31"/>
    <a:srgbClr val="DA30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48" autoAdjust="0"/>
    <p:restoredTop sz="94674" autoAdjust="0"/>
  </p:normalViewPr>
  <p:slideViewPr>
    <p:cSldViewPr snapToGrid="0" snapToObjects="1">
      <p:cViewPr varScale="1">
        <p:scale>
          <a:sx n="75" d="100"/>
          <a:sy n="75" d="100"/>
        </p:scale>
        <p:origin x="366" y="54"/>
      </p:cViewPr>
      <p:guideLst>
        <p:guide orient="horz" pos="2160"/>
        <p:guide pos="3840"/>
        <p:guide orient="horz" pos="907"/>
        <p:guide pos="1999"/>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31"/>
    </mc:Choice>
    <mc:Fallback>
      <c:style val="31"/>
    </mc:Fallback>
  </mc:AlternateContent>
  <c:chart>
    <c:title>
      <c:tx>
        <c:rich>
          <a:bodyPr/>
          <a:lstStyle/>
          <a:p>
            <a:pPr>
              <a:defRPr sz="1800"/>
            </a:pPr>
            <a:r>
              <a:rPr lang="it-IT" sz="1800"/>
              <a:t>Titolo grafico</a:t>
            </a:r>
          </a:p>
        </c:rich>
      </c:tx>
      <c:overlay val="0"/>
    </c:title>
    <c:autoTitleDeleted val="0"/>
    <c:plotArea>
      <c:layout>
        <c:manualLayout>
          <c:layoutTarget val="inner"/>
          <c:xMode val="edge"/>
          <c:yMode val="edge"/>
          <c:x val="0.12651933263374401"/>
          <c:y val="0"/>
          <c:w val="0.75716836163386503"/>
          <c:h val="1"/>
        </c:manualLayout>
      </c:layout>
      <c:doughnutChart>
        <c:varyColors val="1"/>
        <c:dLbls>
          <c:showLegendKey val="0"/>
          <c:showVal val="0"/>
          <c:showCatName val="0"/>
          <c:showSerName val="0"/>
          <c:showPercent val="0"/>
          <c:showBubbleSize val="0"/>
          <c:showLeaderLines val="0"/>
        </c:dLbls>
        <c:firstSliceAng val="0"/>
        <c:holeSize val="50"/>
      </c:doughnutChart>
      <c:spPr>
        <a:noFill/>
        <a:ln w="25400">
          <a:noFill/>
        </a:ln>
      </c:spPr>
    </c:plotArea>
    <c:plotVisOnly val="1"/>
    <c:dispBlanksAs val="gap"/>
    <c:showDLblsOverMax val="0"/>
  </c:chart>
  <c:txPr>
    <a:bodyPr/>
    <a:lstStyle/>
    <a:p>
      <a:pPr>
        <a:defRPr sz="1800"/>
      </a:pPr>
      <a:endParaRPr lang="it-IT"/>
    </a:p>
  </c:txPr>
  <c:externalData r:id="rId1">
    <c:autoUpdate val="0"/>
  </c:externalData>
  <c:userShapes r:id="rId2"/>
</c:chartSpace>
</file>

<file path=ppt/drawings/_rels/drawing1.xml.rels><?xml version="1.0" encoding="UTF-8" standalone="yes"?>
<Relationships xmlns="http://schemas.openxmlformats.org/package/2006/relationships"><Relationship Id="rId1" Type="http://schemas.openxmlformats.org/officeDocument/2006/relationships/image" Target="../media/image13.jpeg"/></Relationships>
</file>

<file path=ppt/drawings/drawing1.xml><?xml version="1.0" encoding="utf-8"?>
<c:userShapes xmlns:c="http://schemas.openxmlformats.org/drawingml/2006/chart">
  <cdr:relSizeAnchor xmlns:cdr="http://schemas.openxmlformats.org/drawingml/2006/chartDrawing">
    <cdr:from>
      <cdr:x>0.01828</cdr:x>
      <cdr:y>0</cdr:y>
    </cdr:from>
    <cdr:to>
      <cdr:x>1</cdr:x>
      <cdr:y>1</cdr:y>
    </cdr:to>
    <cdr:pic>
      <cdr:nvPicPr>
        <cdr:cNvPr id="2" name="Segnaposto contenuto 4"/>
        <cdr:cNvPicPr>
          <a:picLocks xmlns:a="http://schemas.openxmlformats.org/drawingml/2006/main" noGrp="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a:ext>
          </a:extLst>
        </a:blip>
        <a:stretch xmlns:a="http://schemas.openxmlformats.org/drawingml/2006/main">
          <a:fillRect/>
        </a:stretch>
      </cdr:blipFill>
      <cdr:spPr>
        <a:xfrm xmlns:a="http://schemas.openxmlformats.org/drawingml/2006/main">
          <a:off x="1066621" y="1876425"/>
          <a:ext cx="4826357" cy="4351338"/>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47B1F3-FB2D-A247-9676-97B3C010A75B}" type="datetimeFigureOut">
              <a:rPr lang="it-IT" smtClean="0"/>
              <a:t>23/06/2016</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BAA04C-CF00-2442-8489-B17C223CBBD3}" type="slidenum">
              <a:rPr lang="it-IT" smtClean="0"/>
              <a:t>‹N›</a:t>
            </a:fld>
            <a:endParaRPr lang="it-IT"/>
          </a:p>
        </p:txBody>
      </p:sp>
    </p:spTree>
    <p:extLst>
      <p:ext uri="{BB962C8B-B14F-4D97-AF65-F5344CB8AC3E}">
        <p14:creationId xmlns:p14="http://schemas.microsoft.com/office/powerpoint/2010/main" val="95630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smtClean="0"/>
          </a:p>
        </p:txBody>
      </p:sp>
      <p:sp>
        <p:nvSpPr>
          <p:cNvPr id="4" name="Segnaposto numero diapositiva 3"/>
          <p:cNvSpPr>
            <a:spLocks noGrp="1"/>
          </p:cNvSpPr>
          <p:nvPr>
            <p:ph type="sldNum" sz="quarter" idx="10"/>
          </p:nvPr>
        </p:nvSpPr>
        <p:spPr/>
        <p:txBody>
          <a:bodyPr/>
          <a:lstStyle/>
          <a:p>
            <a:fld id="{A5BAA04C-CF00-2442-8489-B17C223CBBD3}" type="slidenum">
              <a:rPr lang="it-IT" smtClean="0"/>
              <a:t>1</a:t>
            </a:fld>
            <a:endParaRPr lang="it-IT"/>
          </a:p>
        </p:txBody>
      </p:sp>
    </p:spTree>
    <p:extLst>
      <p:ext uri="{BB962C8B-B14F-4D97-AF65-F5344CB8AC3E}">
        <p14:creationId xmlns:p14="http://schemas.microsoft.com/office/powerpoint/2010/main" val="1296082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agina interna">
    <p:spTree>
      <p:nvGrpSpPr>
        <p:cNvPr id="1" name=""/>
        <p:cNvGrpSpPr/>
        <p:nvPr/>
      </p:nvGrpSpPr>
      <p:grpSpPr>
        <a:xfrm>
          <a:off x="0" y="0"/>
          <a:ext cx="0" cy="0"/>
          <a:chOff x="0" y="0"/>
          <a:chExt cx="0" cy="0"/>
        </a:xfrm>
      </p:grpSpPr>
      <p:sp>
        <p:nvSpPr>
          <p:cNvPr id="7" name="Segnaposto numero diapositiva 5"/>
          <p:cNvSpPr>
            <a:spLocks noGrp="1"/>
          </p:cNvSpPr>
          <p:nvPr>
            <p:ph type="sldNum" sz="quarter" idx="4"/>
          </p:nvPr>
        </p:nvSpPr>
        <p:spPr>
          <a:xfrm>
            <a:off x="9959132" y="6478588"/>
            <a:ext cx="717915" cy="319088"/>
          </a:xfrm>
          <a:prstGeom prst="rect">
            <a:avLst/>
          </a:prstGeom>
        </p:spPr>
        <p:txBody>
          <a:bodyPr/>
          <a:lstStyle>
            <a:lvl1pPr algn="r">
              <a:defRPr b="0" i="0">
                <a:solidFill>
                  <a:srgbClr val="7F7F7F"/>
                </a:solidFill>
                <a:latin typeface="+mj-lt"/>
              </a:defRPr>
            </a:lvl1pPr>
          </a:lstStyle>
          <a:p>
            <a:fld id="{5C7FE145-5F5F-9146-8268-470DD024125C}" type="slidenum">
              <a:rPr lang="it-IT" smtClean="0"/>
              <a:pPr/>
              <a:t>‹N›</a:t>
            </a:fld>
            <a:endParaRPr lang="it-IT" dirty="0"/>
          </a:p>
        </p:txBody>
      </p:sp>
    </p:spTree>
    <p:extLst>
      <p:ext uri="{BB962C8B-B14F-4D97-AF65-F5344CB8AC3E}">
        <p14:creationId xmlns:p14="http://schemas.microsoft.com/office/powerpoint/2010/main" val="13691533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a:prstGeom prst="rect">
            <a:avLst/>
          </a:prstGeom>
        </p:spPr>
        <p:txBody>
          <a:bodyPr anchor="b"/>
          <a:lstStyle>
            <a:lvl1pPr>
              <a:defRPr sz="6000"/>
            </a:lvl1pPr>
          </a:lstStyle>
          <a:p>
            <a:r>
              <a:rPr lang="it-IT" smtClean="0"/>
              <a:t>Fare clic per modificare stile</a:t>
            </a:r>
            <a:endParaRPr lang="it-IT"/>
          </a:p>
        </p:txBody>
      </p:sp>
      <p:sp>
        <p:nvSpPr>
          <p:cNvPr id="3" name="Segnaposto testo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a:xfrm>
            <a:off x="838200" y="6356350"/>
            <a:ext cx="2743200" cy="365125"/>
          </a:xfrm>
          <a:prstGeom prst="rect">
            <a:avLst/>
          </a:prstGeom>
        </p:spPr>
        <p:txBody>
          <a:bodyPr/>
          <a:lstStyle/>
          <a:p>
            <a:fld id="{413BCCD0-7D46-7740-82D4-E382ABD2CFD8}" type="datetimeFigureOut">
              <a:rPr lang="it-IT" smtClean="0"/>
              <a:t>23/06/2016</a:t>
            </a:fld>
            <a:endParaRPr lang="it-IT"/>
          </a:p>
        </p:txBody>
      </p:sp>
      <p:sp>
        <p:nvSpPr>
          <p:cNvPr id="5" name="Segnaposto piè di pagina 4"/>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egnaposto numero diapositiva 5"/>
          <p:cNvSpPr>
            <a:spLocks noGrp="1"/>
          </p:cNvSpPr>
          <p:nvPr>
            <p:ph type="sldNum" sz="quarter" idx="12"/>
          </p:nvPr>
        </p:nvSpPr>
        <p:spPr/>
        <p:txBody>
          <a:bodyPr/>
          <a:lstStyle/>
          <a:p>
            <a:fld id="{0D98FDFA-0FA7-0E43-83F8-F130E7AE4B03}" type="slidenum">
              <a:rPr lang="it-IT" smtClean="0"/>
              <a:t>‹N›</a:t>
            </a:fld>
            <a:endParaRPr lang="it-IT"/>
          </a:p>
        </p:txBody>
      </p:sp>
    </p:spTree>
    <p:extLst>
      <p:ext uri="{BB962C8B-B14F-4D97-AF65-F5344CB8AC3E}">
        <p14:creationId xmlns:p14="http://schemas.microsoft.com/office/powerpoint/2010/main" val="1356093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5"/>
            <a:ext cx="10515600" cy="1325563"/>
          </a:xfrm>
          <a:prstGeom prst="rect">
            <a:avLst/>
          </a:prstGeom>
        </p:spPr>
        <p:txBody>
          <a:bodyPr/>
          <a:lstStyle/>
          <a:p>
            <a:r>
              <a:rPr lang="it-IT" smtClean="0"/>
              <a:t>Fare clic per modificare stile</a:t>
            </a:r>
            <a:endParaRPr lang="it-IT"/>
          </a:p>
        </p:txBody>
      </p:sp>
      <p:sp>
        <p:nvSpPr>
          <p:cNvPr id="3" name="Segnaposto contenuto 2"/>
          <p:cNvSpPr>
            <a:spLocks noGrp="1"/>
          </p:cNvSpPr>
          <p:nvPr>
            <p:ph idx="1"/>
          </p:nvPr>
        </p:nvSpPr>
        <p:spPr>
          <a:xfrm>
            <a:off x="838200" y="1825625"/>
            <a:ext cx="10515600" cy="4351338"/>
          </a:xfrm>
          <a:prstGeom prst="rect">
            <a:avLst/>
          </a:prstGeo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a:xfrm>
            <a:off x="838200" y="6356350"/>
            <a:ext cx="2743200" cy="365125"/>
          </a:xfrm>
          <a:prstGeom prst="rect">
            <a:avLst/>
          </a:prstGeom>
        </p:spPr>
        <p:txBody>
          <a:bodyPr/>
          <a:lstStyle/>
          <a:p>
            <a:fld id="{413BCCD0-7D46-7740-82D4-E382ABD2CFD8}" type="datetimeFigureOut">
              <a:rPr lang="it-IT" smtClean="0"/>
              <a:t>23/06/2016</a:t>
            </a:fld>
            <a:endParaRPr lang="it-IT"/>
          </a:p>
        </p:txBody>
      </p:sp>
      <p:sp>
        <p:nvSpPr>
          <p:cNvPr id="5" name="Segnaposto piè di pagina 4"/>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egnaposto numero diapositiva 5"/>
          <p:cNvSpPr>
            <a:spLocks noGrp="1"/>
          </p:cNvSpPr>
          <p:nvPr>
            <p:ph type="sldNum" sz="quarter" idx="12"/>
          </p:nvPr>
        </p:nvSpPr>
        <p:spPr/>
        <p:txBody>
          <a:bodyPr/>
          <a:lstStyle/>
          <a:p>
            <a:fld id="{0D98FDFA-0FA7-0E43-83F8-F130E7AE4B03}" type="slidenum">
              <a:rPr lang="it-IT" smtClean="0"/>
              <a:t>‹N›</a:t>
            </a:fld>
            <a:endParaRPr lang="it-IT"/>
          </a:p>
        </p:txBody>
      </p:sp>
    </p:spTree>
    <p:extLst>
      <p:ext uri="{BB962C8B-B14F-4D97-AF65-F5344CB8AC3E}">
        <p14:creationId xmlns:p14="http://schemas.microsoft.com/office/powerpoint/2010/main" val="173194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a:xfrm>
            <a:off x="838200" y="6356350"/>
            <a:ext cx="2743200" cy="365125"/>
          </a:xfrm>
          <a:prstGeom prst="rect">
            <a:avLst/>
          </a:prstGeom>
        </p:spPr>
        <p:txBody>
          <a:bodyPr/>
          <a:lstStyle/>
          <a:p>
            <a:fld id="{413BCCD0-7D46-7740-82D4-E382ABD2CFD8}" type="datetimeFigureOut">
              <a:rPr lang="it-IT" smtClean="0"/>
              <a:t>23/06/2016</a:t>
            </a:fld>
            <a:endParaRPr lang="it-IT"/>
          </a:p>
        </p:txBody>
      </p:sp>
      <p:sp>
        <p:nvSpPr>
          <p:cNvPr id="3" name="Segnaposto piè di pagina 2"/>
          <p:cNvSpPr>
            <a:spLocks noGrp="1"/>
          </p:cNvSpPr>
          <p:nvPr>
            <p:ph type="ftr" sz="quarter" idx="11"/>
          </p:nvPr>
        </p:nvSpPr>
        <p:spPr>
          <a:xfrm>
            <a:off x="4038600" y="6356350"/>
            <a:ext cx="4114800" cy="365125"/>
          </a:xfrm>
          <a:prstGeom prst="rect">
            <a:avLst/>
          </a:prstGeom>
        </p:spPr>
        <p:txBody>
          <a:bodyPr/>
          <a:lstStyle/>
          <a:p>
            <a:endParaRPr lang="it-IT"/>
          </a:p>
        </p:txBody>
      </p:sp>
      <p:sp>
        <p:nvSpPr>
          <p:cNvPr id="4" name="Segnaposto numero diapositiva 3"/>
          <p:cNvSpPr>
            <a:spLocks noGrp="1"/>
          </p:cNvSpPr>
          <p:nvPr>
            <p:ph type="sldNum" sz="quarter" idx="12"/>
          </p:nvPr>
        </p:nvSpPr>
        <p:spPr/>
        <p:txBody>
          <a:bodyPr/>
          <a:lstStyle/>
          <a:p>
            <a:fld id="{0D98FDFA-0FA7-0E43-83F8-F130E7AE4B03}" type="slidenum">
              <a:rPr lang="it-IT" smtClean="0"/>
              <a:t>‹N›</a:t>
            </a:fld>
            <a:endParaRPr lang="it-IT"/>
          </a:p>
        </p:txBody>
      </p:sp>
    </p:spTree>
    <p:extLst>
      <p:ext uri="{BB962C8B-B14F-4D97-AF65-F5344CB8AC3E}">
        <p14:creationId xmlns:p14="http://schemas.microsoft.com/office/powerpoint/2010/main" val="7890646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9" name="Connettore 1 8"/>
          <p:cNvCxnSpPr/>
          <p:nvPr userDrawn="1"/>
        </p:nvCxnSpPr>
        <p:spPr>
          <a:xfrm flipH="1">
            <a:off x="601664" y="968418"/>
            <a:ext cx="10997669" cy="0"/>
          </a:xfrm>
          <a:prstGeom prst="line">
            <a:avLst/>
          </a:prstGeom>
          <a:ln w="25400" cap="rnd">
            <a:solidFill>
              <a:srgbClr val="C72A31"/>
            </a:solidFill>
            <a:miter lim="800000"/>
          </a:ln>
        </p:spPr>
        <p:style>
          <a:lnRef idx="1">
            <a:schemeClr val="accent1"/>
          </a:lnRef>
          <a:fillRef idx="0">
            <a:schemeClr val="accent1"/>
          </a:fillRef>
          <a:effectRef idx="0">
            <a:schemeClr val="accent1"/>
          </a:effectRef>
          <a:fontRef idx="minor">
            <a:schemeClr val="tx1"/>
          </a:fontRef>
        </p:style>
      </p:cxnSp>
      <p:pic>
        <p:nvPicPr>
          <p:cNvPr id="8" name="Immagine 7"/>
          <p:cNvPicPr>
            <a:picLocks noChangeAspect="1"/>
          </p:cNvPicPr>
          <p:nvPr userDrawn="1"/>
        </p:nvPicPr>
        <p:blipFill rotWithShape="1">
          <a:blip r:embed="rId6" cstate="print">
            <a:extLst>
              <a:ext uri="{28A0092B-C50C-407E-A947-70E740481C1C}">
                <a14:useLocalDpi xmlns:a14="http://schemas.microsoft.com/office/drawing/2010/main"/>
              </a:ext>
            </a:extLst>
          </a:blip>
          <a:srcRect t="13814" r="74033" b="37508"/>
          <a:stretch/>
        </p:blipFill>
        <p:spPr>
          <a:xfrm>
            <a:off x="10647499" y="5776731"/>
            <a:ext cx="1544501" cy="1081270"/>
          </a:xfrm>
          <a:prstGeom prst="rect">
            <a:avLst/>
          </a:prstGeom>
        </p:spPr>
      </p:pic>
      <p:sp>
        <p:nvSpPr>
          <p:cNvPr id="11" name="Titolo 1"/>
          <p:cNvSpPr txBox="1">
            <a:spLocks/>
          </p:cNvSpPr>
          <p:nvPr userDrawn="1"/>
        </p:nvSpPr>
        <p:spPr>
          <a:xfrm>
            <a:off x="601662" y="353490"/>
            <a:ext cx="7627989" cy="538609"/>
          </a:xfrm>
          <a:prstGeom prst="rect">
            <a:avLst/>
          </a:prstGeom>
        </p:spPr>
        <p:txBody>
          <a:bodyPr wrap="square" lIns="0" tIns="0" rIns="0" bIns="0" anchor="t" anchorCtr="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1080"/>
              </a:lnSpc>
              <a:spcAft>
                <a:spcPts val="600"/>
              </a:spcAft>
            </a:pPr>
            <a:r>
              <a:rPr lang="it-IT" sz="1100" b="1" dirty="0" smtClean="0">
                <a:solidFill>
                  <a:schemeClr val="tx1">
                    <a:lumMod val="65000"/>
                    <a:lumOff val="35000"/>
                  </a:schemeClr>
                </a:solidFill>
                <a:latin typeface="Calibri"/>
                <a:ea typeface="Signika" charset="0"/>
                <a:cs typeface="Calibri"/>
              </a:rPr>
              <a:t>ROMA 00</a:t>
            </a:r>
            <a:r>
              <a:rPr lang="it-IT" sz="1100" b="1" baseline="0" dirty="0" smtClean="0">
                <a:solidFill>
                  <a:schemeClr val="tx1">
                    <a:lumMod val="65000"/>
                    <a:lumOff val="35000"/>
                  </a:schemeClr>
                </a:solidFill>
                <a:latin typeface="Calibri"/>
                <a:ea typeface="Signika" charset="0"/>
                <a:cs typeface="Calibri"/>
              </a:rPr>
              <a:t> </a:t>
            </a:r>
            <a:r>
              <a:rPr lang="it-IT" sz="1100" b="1" dirty="0" smtClean="0">
                <a:solidFill>
                  <a:schemeClr val="tx1">
                    <a:lumMod val="65000"/>
                    <a:lumOff val="35000"/>
                  </a:schemeClr>
                </a:solidFill>
                <a:latin typeface="Calibri"/>
                <a:ea typeface="Signika" charset="0"/>
                <a:cs typeface="Calibri"/>
              </a:rPr>
              <a:t>GIUGNO 2016 </a:t>
            </a:r>
          </a:p>
          <a:p>
            <a:pPr>
              <a:lnSpc>
                <a:spcPts val="1080"/>
              </a:lnSpc>
              <a:spcAft>
                <a:spcPts val="0"/>
              </a:spcAft>
            </a:pPr>
            <a:r>
              <a:rPr lang="it-IT" sz="1100" b="1" dirty="0" smtClean="0">
                <a:solidFill>
                  <a:srgbClr val="484384"/>
                </a:solidFill>
                <a:latin typeface="+mn-lt"/>
                <a:ea typeface="Signika Light" charset="0"/>
                <a:cs typeface="Calibri"/>
              </a:rPr>
              <a:t>AREA TEMATICA 2. </a:t>
            </a:r>
            <a:r>
              <a:rPr lang="it-IT" sz="1100" b="1" dirty="0" smtClean="0">
                <a:solidFill>
                  <a:schemeClr val="tx1"/>
                </a:solidFill>
                <a:latin typeface="+mn-lt"/>
                <a:ea typeface="Signika Light" charset="0"/>
                <a:cs typeface="Calibri"/>
              </a:rPr>
              <a:t>TEMI EMERGENTI</a:t>
            </a:r>
          </a:p>
          <a:p>
            <a:pPr>
              <a:lnSpc>
                <a:spcPts val="1080"/>
              </a:lnSpc>
              <a:spcBef>
                <a:spcPts val="300"/>
              </a:spcBef>
              <a:spcAft>
                <a:spcPts val="600"/>
              </a:spcAft>
            </a:pPr>
            <a:r>
              <a:rPr lang="it-IT" sz="1200" dirty="0" smtClean="0">
                <a:solidFill>
                  <a:schemeClr val="tx1"/>
                </a:solidFill>
                <a:latin typeface="+mn-lt"/>
                <a:ea typeface="Signika Light" charset="0"/>
                <a:cs typeface="Arial"/>
              </a:rPr>
              <a:t>Città dopo l'automobile, La riorganizzazione metropolitana sulla rete di trasporto sostenibile. Dati ed idee.</a:t>
            </a:r>
            <a:endParaRPr lang="it-IT" sz="1200" dirty="0">
              <a:solidFill>
                <a:schemeClr val="tx1"/>
              </a:solidFill>
              <a:latin typeface="+mn-lt"/>
              <a:ea typeface="Signika Light" charset="0"/>
              <a:cs typeface="Arial"/>
            </a:endParaRPr>
          </a:p>
        </p:txBody>
      </p:sp>
      <p:sp>
        <p:nvSpPr>
          <p:cNvPr id="7" name="Segnaposto numero diapositiva 5"/>
          <p:cNvSpPr>
            <a:spLocks noGrp="1"/>
          </p:cNvSpPr>
          <p:nvPr>
            <p:ph type="sldNum" sz="quarter" idx="4"/>
          </p:nvPr>
        </p:nvSpPr>
        <p:spPr>
          <a:xfrm>
            <a:off x="9959132" y="6478588"/>
            <a:ext cx="717915" cy="319088"/>
          </a:xfrm>
          <a:prstGeom prst="rect">
            <a:avLst/>
          </a:prstGeom>
        </p:spPr>
        <p:txBody>
          <a:bodyPr/>
          <a:lstStyle>
            <a:lvl1pPr algn="r">
              <a:defRPr b="0" i="0">
                <a:solidFill>
                  <a:srgbClr val="7F7F7F"/>
                </a:solidFill>
                <a:latin typeface="+mj-lt"/>
              </a:defRPr>
            </a:lvl1pPr>
          </a:lstStyle>
          <a:p>
            <a:fld id="{5C7FE145-5F5F-9146-8268-470DD024125C}" type="slidenum">
              <a:rPr lang="it-IT" smtClean="0"/>
              <a:pPr/>
              <a:t>‹N›</a:t>
            </a:fld>
            <a:endParaRPr lang="it-IT" dirty="0"/>
          </a:p>
        </p:txBody>
      </p:sp>
    </p:spTree>
    <p:extLst>
      <p:ext uri="{BB962C8B-B14F-4D97-AF65-F5344CB8AC3E}">
        <p14:creationId xmlns:p14="http://schemas.microsoft.com/office/powerpoint/2010/main" val="1852792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4.xml"/><Relationship Id="rId4" Type="http://schemas.openxmlformats.org/officeDocument/2006/relationships/image" Target="../media/image19.emf"/></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 Id="rId5" Type="http://schemas.openxmlformats.org/officeDocument/2006/relationships/image" Target="../media/image32.jpeg"/><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 Id="rId5" Type="http://schemas.openxmlformats.org/officeDocument/2006/relationships/image" Target="../media/image36.jpeg"/><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 Id="rId5" Type="http://schemas.openxmlformats.org/officeDocument/2006/relationships/image" Target="../media/image44.jpeg"/><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tangolo 10"/>
          <p:cNvSpPr/>
          <p:nvPr/>
        </p:nvSpPr>
        <p:spPr>
          <a:xfrm>
            <a:off x="0" y="1"/>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p:cNvSpPr/>
          <p:nvPr/>
        </p:nvSpPr>
        <p:spPr>
          <a:xfrm>
            <a:off x="0" y="3376083"/>
            <a:ext cx="12192000" cy="3481918"/>
          </a:xfrm>
          <a:prstGeom prst="rect">
            <a:avLst/>
          </a:prstGeom>
          <a:solidFill>
            <a:srgbClr val="4843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solidFill>
                  <a:srgbClr val="DA304A"/>
                </a:solidFill>
              </a:rPr>
              <a:t> </a:t>
            </a:r>
            <a:endParaRPr lang="it-IT" dirty="0">
              <a:solidFill>
                <a:srgbClr val="DA304A"/>
              </a:solidFill>
            </a:endParaRPr>
          </a:p>
        </p:txBody>
      </p:sp>
      <p:sp>
        <p:nvSpPr>
          <p:cNvPr id="15" name="CasellaDiTesto 14"/>
          <p:cNvSpPr txBox="1"/>
          <p:nvPr/>
        </p:nvSpPr>
        <p:spPr>
          <a:xfrm>
            <a:off x="3173412" y="3811955"/>
            <a:ext cx="8221860" cy="2167260"/>
          </a:xfrm>
          <a:prstGeom prst="rect">
            <a:avLst/>
          </a:prstGeom>
          <a:noFill/>
        </p:spPr>
        <p:txBody>
          <a:bodyPr wrap="square" lIns="0" tIns="0" rIns="0" bIns="0" rtlCol="0">
            <a:spAutoFit/>
          </a:bodyPr>
          <a:lstStyle/>
          <a:p>
            <a:pPr>
              <a:lnSpc>
                <a:spcPts val="1880"/>
              </a:lnSpc>
            </a:pPr>
            <a:r>
              <a:rPr lang="it-IT" sz="2800" dirty="0" smtClean="0">
                <a:solidFill>
                  <a:schemeClr val="bg1"/>
                </a:solidFill>
                <a:latin typeface="+mj-lt"/>
                <a:ea typeface="Signika Light" charset="0"/>
                <a:cs typeface="Arial"/>
              </a:rPr>
              <a:t>TEMI EMERGENTI</a:t>
            </a:r>
            <a:endParaRPr lang="it-IT" sz="1200" dirty="0">
              <a:solidFill>
                <a:schemeClr val="bg1"/>
              </a:solidFill>
              <a:latin typeface="+mj-lt"/>
              <a:ea typeface="Signika Light" charset="0"/>
              <a:cs typeface="Arial"/>
            </a:endParaRPr>
          </a:p>
          <a:p>
            <a:pPr>
              <a:lnSpc>
                <a:spcPts val="2160"/>
              </a:lnSpc>
            </a:pPr>
            <a:endParaRPr lang="it-IT" sz="2800" dirty="0">
              <a:solidFill>
                <a:schemeClr val="bg1"/>
              </a:solidFill>
              <a:latin typeface="+mj-lt"/>
              <a:ea typeface="Signika Light" charset="0"/>
              <a:cs typeface="Arial"/>
            </a:endParaRPr>
          </a:p>
          <a:p>
            <a:pPr>
              <a:lnSpc>
                <a:spcPts val="3200"/>
              </a:lnSpc>
            </a:pPr>
            <a:r>
              <a:rPr lang="it-IT" sz="3200" dirty="0">
                <a:solidFill>
                  <a:schemeClr val="bg1"/>
                </a:solidFill>
              </a:rPr>
              <a:t>Città dopo </a:t>
            </a:r>
            <a:r>
              <a:rPr lang="it-IT" sz="3200" dirty="0" smtClean="0">
                <a:solidFill>
                  <a:schemeClr val="bg1"/>
                </a:solidFill>
              </a:rPr>
              <a:t>l'automobile. </a:t>
            </a:r>
            <a:r>
              <a:rPr lang="it-IT" sz="3200" dirty="0">
                <a:solidFill>
                  <a:schemeClr val="bg1"/>
                </a:solidFill>
              </a:rPr>
              <a:t>La riorganizzazione metropolitana sulla rete di trasporto sostenibile. Dati ed idee.</a:t>
            </a:r>
            <a:endParaRPr lang="it-IT" sz="3200" dirty="0">
              <a:solidFill>
                <a:schemeClr val="bg1"/>
              </a:solidFill>
              <a:ea typeface="Signika Light" charset="0"/>
              <a:cs typeface="Arial"/>
            </a:endParaRPr>
          </a:p>
          <a:p>
            <a:pPr>
              <a:lnSpc>
                <a:spcPts val="3200"/>
              </a:lnSpc>
            </a:pPr>
            <a:endParaRPr lang="it-IT" sz="3200" dirty="0">
              <a:solidFill>
                <a:schemeClr val="bg1"/>
              </a:solidFill>
              <a:latin typeface="+mj-lt"/>
              <a:ea typeface="Signika Light" charset="0"/>
              <a:cs typeface="Arial"/>
            </a:endParaRPr>
          </a:p>
        </p:txBody>
      </p:sp>
      <p:sp>
        <p:nvSpPr>
          <p:cNvPr id="2" name="Titolo 1"/>
          <p:cNvSpPr>
            <a:spLocks noGrp="1"/>
          </p:cNvSpPr>
          <p:nvPr>
            <p:ph type="ctrTitle" idx="4294967295"/>
          </p:nvPr>
        </p:nvSpPr>
        <p:spPr>
          <a:xfrm>
            <a:off x="611254" y="384211"/>
            <a:ext cx="5050820" cy="1611125"/>
          </a:xfrm>
          <a:prstGeom prst="rect">
            <a:avLst/>
          </a:prstGeom>
        </p:spPr>
        <p:txBody>
          <a:bodyPr wrap="square" lIns="0" tIns="0" rIns="0" bIns="0" anchor="t" anchorCtr="0">
            <a:spAutoFit/>
          </a:bodyPr>
          <a:lstStyle/>
          <a:p>
            <a:pPr algn="l">
              <a:lnSpc>
                <a:spcPts val="2500"/>
              </a:lnSpc>
            </a:pPr>
            <a:r>
              <a:rPr lang="it-IT" sz="2400" b="1" dirty="0" smtClean="0">
                <a:solidFill>
                  <a:schemeClr val="bg1"/>
                </a:solidFill>
                <a:latin typeface="Signika" charset="0"/>
                <a:ea typeface="Signika" charset="0"/>
                <a:cs typeface="Signika" charset="0"/>
              </a:rPr>
              <a:t>COMPORTAMENTI INDIVIDUALI </a:t>
            </a:r>
            <a:br>
              <a:rPr lang="it-IT" sz="2400" b="1" dirty="0" smtClean="0">
                <a:solidFill>
                  <a:schemeClr val="bg1"/>
                </a:solidFill>
                <a:latin typeface="Signika" charset="0"/>
                <a:ea typeface="Signika" charset="0"/>
                <a:cs typeface="Signika" charset="0"/>
              </a:rPr>
            </a:br>
            <a:r>
              <a:rPr lang="it-IT" sz="2400" b="1" dirty="0" smtClean="0">
                <a:solidFill>
                  <a:schemeClr val="bg1"/>
                </a:solidFill>
                <a:latin typeface="Signika" charset="0"/>
                <a:ea typeface="Signika" charset="0"/>
                <a:cs typeface="Signika" charset="0"/>
              </a:rPr>
              <a:t>E RELAZIONI SOCIALI </a:t>
            </a:r>
            <a:br>
              <a:rPr lang="it-IT" sz="2400" b="1" dirty="0" smtClean="0">
                <a:solidFill>
                  <a:schemeClr val="bg1"/>
                </a:solidFill>
                <a:latin typeface="Signika" charset="0"/>
                <a:ea typeface="Signika" charset="0"/>
                <a:cs typeface="Signika" charset="0"/>
              </a:rPr>
            </a:br>
            <a:r>
              <a:rPr lang="it-IT" sz="2400" b="1" dirty="0" smtClean="0">
                <a:solidFill>
                  <a:schemeClr val="bg1"/>
                </a:solidFill>
                <a:latin typeface="Signika" charset="0"/>
                <a:ea typeface="Signika" charset="0"/>
                <a:cs typeface="Signika" charset="0"/>
              </a:rPr>
              <a:t>IN TRASFORMAZIONE </a:t>
            </a:r>
            <a:br>
              <a:rPr lang="it-IT" sz="2400" b="1" dirty="0" smtClean="0">
                <a:solidFill>
                  <a:schemeClr val="bg1"/>
                </a:solidFill>
                <a:latin typeface="Signika" charset="0"/>
                <a:ea typeface="Signika" charset="0"/>
                <a:cs typeface="Signika" charset="0"/>
              </a:rPr>
            </a:br>
            <a:r>
              <a:rPr lang="it-IT" sz="2400" dirty="0">
                <a:solidFill>
                  <a:schemeClr val="bg1"/>
                </a:solidFill>
                <a:latin typeface="Signika" charset="0"/>
                <a:ea typeface="Signika" charset="0"/>
                <a:cs typeface="Signika" charset="0"/>
              </a:rPr>
              <a:t>UNA SFIDA </a:t>
            </a:r>
            <a:r>
              <a:rPr lang="it-IT" sz="2400" dirty="0" smtClean="0">
                <a:solidFill>
                  <a:schemeClr val="bg1"/>
                </a:solidFill>
                <a:latin typeface="Signika" charset="0"/>
                <a:ea typeface="Signika" charset="0"/>
                <a:cs typeface="Signika" charset="0"/>
              </a:rPr>
              <a:t>PER </a:t>
            </a:r>
            <a:r>
              <a:rPr lang="it-IT" sz="2400" dirty="0">
                <a:solidFill>
                  <a:schemeClr val="bg1"/>
                </a:solidFill>
                <a:latin typeface="Signika" charset="0"/>
                <a:ea typeface="Signika" charset="0"/>
                <a:cs typeface="Signika" charset="0"/>
              </a:rPr>
              <a:t>LA </a:t>
            </a:r>
            <a:r>
              <a:rPr lang="it-IT" sz="2400" dirty="0" smtClean="0">
                <a:solidFill>
                  <a:schemeClr val="bg1"/>
                </a:solidFill>
                <a:latin typeface="Signika" charset="0"/>
                <a:ea typeface="Signika" charset="0"/>
                <a:cs typeface="Signika" charset="0"/>
              </a:rPr>
              <a:t/>
            </a:r>
            <a:br>
              <a:rPr lang="it-IT" sz="2400" dirty="0" smtClean="0">
                <a:solidFill>
                  <a:schemeClr val="bg1"/>
                </a:solidFill>
                <a:latin typeface="Signika" charset="0"/>
                <a:ea typeface="Signika" charset="0"/>
                <a:cs typeface="Signika" charset="0"/>
              </a:rPr>
            </a:br>
            <a:r>
              <a:rPr lang="it-IT" sz="2400" dirty="0" smtClean="0">
                <a:solidFill>
                  <a:schemeClr val="bg1"/>
                </a:solidFill>
                <a:latin typeface="Signika" charset="0"/>
                <a:ea typeface="Signika" charset="0"/>
                <a:cs typeface="Signika" charset="0"/>
              </a:rPr>
              <a:t>STATISTICA UFFICIALE </a:t>
            </a:r>
            <a:endParaRPr lang="it-IT" sz="2400" dirty="0">
              <a:solidFill>
                <a:schemeClr val="bg1"/>
              </a:solidFill>
              <a:latin typeface="Signika" charset="0"/>
              <a:ea typeface="Signika" charset="0"/>
              <a:cs typeface="Signika" charset="0"/>
            </a:endParaRPr>
          </a:p>
        </p:txBody>
      </p:sp>
      <p:sp>
        <p:nvSpPr>
          <p:cNvPr id="14" name="Rettangolo 13"/>
          <p:cNvSpPr/>
          <p:nvPr/>
        </p:nvSpPr>
        <p:spPr>
          <a:xfrm>
            <a:off x="125412" y="4357526"/>
            <a:ext cx="2772274" cy="843821"/>
          </a:xfrm>
          <a:prstGeom prst="rect">
            <a:avLst/>
          </a:prstGeom>
        </p:spPr>
        <p:txBody>
          <a:bodyPr wrap="square">
            <a:spAutoFit/>
          </a:bodyPr>
          <a:lstStyle/>
          <a:p>
            <a:pPr algn="r">
              <a:lnSpc>
                <a:spcPts val="2900"/>
              </a:lnSpc>
            </a:pPr>
            <a:r>
              <a:rPr lang="it-IT" dirty="0" smtClean="0">
                <a:solidFill>
                  <a:schemeClr val="bg1"/>
                </a:solidFill>
                <a:ea typeface="Signika Light" charset="0"/>
                <a:cs typeface="Arial"/>
              </a:rPr>
              <a:t>23 GIUGNO 2016 </a:t>
            </a:r>
          </a:p>
          <a:p>
            <a:pPr algn="r">
              <a:lnSpc>
                <a:spcPts val="2900"/>
              </a:lnSpc>
            </a:pPr>
            <a:r>
              <a:rPr lang="it-IT" dirty="0" smtClean="0">
                <a:solidFill>
                  <a:schemeClr val="bg1"/>
                </a:solidFill>
                <a:ea typeface="Signika Light" charset="0"/>
                <a:cs typeface="Arial"/>
              </a:rPr>
              <a:t>14.30 | 16.00</a:t>
            </a:r>
            <a:endParaRPr lang="it-IT" dirty="0">
              <a:solidFill>
                <a:schemeClr val="bg1"/>
              </a:solidFill>
              <a:ea typeface="Signika Light" charset="0"/>
              <a:cs typeface="Arial"/>
            </a:endParaRPr>
          </a:p>
        </p:txBody>
      </p:sp>
      <p:pic>
        <p:nvPicPr>
          <p:cNvPr id="12" name="Immagine 11" descr="Logo12esimaOk-21.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16714" y="5859742"/>
            <a:ext cx="480972" cy="625265"/>
          </a:xfrm>
          <a:prstGeom prst="rect">
            <a:avLst/>
          </a:prstGeom>
        </p:spPr>
      </p:pic>
      <p:pic>
        <p:nvPicPr>
          <p:cNvPr id="13" name="Immagine 12" descr="Logo12esimaOk-22.eps"/>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326186" y="3683343"/>
            <a:ext cx="571500" cy="609600"/>
          </a:xfrm>
          <a:prstGeom prst="rect">
            <a:avLst/>
          </a:prstGeom>
        </p:spPr>
      </p:pic>
      <p:sp>
        <p:nvSpPr>
          <p:cNvPr id="17" name="CasellaDiTesto 16"/>
          <p:cNvSpPr txBox="1"/>
          <p:nvPr/>
        </p:nvSpPr>
        <p:spPr>
          <a:xfrm>
            <a:off x="3173412" y="6056410"/>
            <a:ext cx="8221860" cy="785856"/>
          </a:xfrm>
          <a:prstGeom prst="rect">
            <a:avLst/>
          </a:prstGeom>
          <a:noFill/>
        </p:spPr>
        <p:txBody>
          <a:bodyPr wrap="square" lIns="0" tIns="0" rIns="0" bIns="0" rtlCol="0">
            <a:spAutoFit/>
          </a:bodyPr>
          <a:lstStyle/>
          <a:p>
            <a:pPr>
              <a:lnSpc>
                <a:spcPts val="3200"/>
              </a:lnSpc>
            </a:pPr>
            <a:r>
              <a:rPr lang="it-IT" sz="2000" dirty="0">
                <a:solidFill>
                  <a:schemeClr val="bg1"/>
                </a:solidFill>
                <a:ea typeface="Signika Light" charset="0"/>
                <a:cs typeface="Arial"/>
              </a:rPr>
              <a:t>Francesco Domenico Moccia| Dipartimento di Architettura Università Federico II</a:t>
            </a:r>
          </a:p>
        </p:txBody>
      </p:sp>
      <p:cxnSp>
        <p:nvCxnSpPr>
          <p:cNvPr id="19" name="Connettore 1 18"/>
          <p:cNvCxnSpPr/>
          <p:nvPr/>
        </p:nvCxnSpPr>
        <p:spPr>
          <a:xfrm>
            <a:off x="2998756" y="3811955"/>
            <a:ext cx="0" cy="2580211"/>
          </a:xfrm>
          <a:prstGeom prst="line">
            <a:avLst/>
          </a:prstGeom>
          <a:ln w="28575" cmpd="sng">
            <a:solidFill>
              <a:schemeClr val="bg1"/>
            </a:solidFill>
          </a:ln>
        </p:spPr>
        <p:style>
          <a:lnRef idx="2">
            <a:schemeClr val="accent1"/>
          </a:lnRef>
          <a:fillRef idx="0">
            <a:schemeClr val="accent1"/>
          </a:fillRef>
          <a:effectRef idx="1">
            <a:schemeClr val="accent1"/>
          </a:effectRef>
          <a:fontRef idx="minor">
            <a:schemeClr val="tx1"/>
          </a:fontRef>
        </p:style>
      </p:cxnSp>
      <p:pic>
        <p:nvPicPr>
          <p:cNvPr id="18" name="Immagine 1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23742" y="214878"/>
            <a:ext cx="11427622" cy="2895775"/>
          </a:xfrm>
          <a:prstGeom prst="rect">
            <a:avLst/>
          </a:prstGeom>
        </p:spPr>
      </p:pic>
      <p:sp>
        <p:nvSpPr>
          <p:cNvPr id="20" name="Rettangolo 19"/>
          <p:cNvSpPr/>
          <p:nvPr/>
        </p:nvSpPr>
        <p:spPr>
          <a:xfrm>
            <a:off x="9798761" y="2267571"/>
            <a:ext cx="2195119" cy="669414"/>
          </a:xfrm>
          <a:prstGeom prst="rect">
            <a:avLst/>
          </a:prstGeom>
        </p:spPr>
        <p:txBody>
          <a:bodyPr wrap="square">
            <a:spAutoFit/>
          </a:bodyPr>
          <a:lstStyle/>
          <a:p>
            <a:pPr>
              <a:lnSpc>
                <a:spcPts val="1500"/>
              </a:lnSpc>
            </a:pPr>
            <a:r>
              <a:rPr lang="it-IT" sz="1600" dirty="0" smtClean="0">
                <a:solidFill>
                  <a:srgbClr val="FF0000"/>
                </a:solidFill>
              </a:rPr>
              <a:t>Evento del ciclo</a:t>
            </a:r>
            <a:endParaRPr lang="it-IT" sz="1600" dirty="0">
              <a:solidFill>
                <a:srgbClr val="FF0000"/>
              </a:solidFill>
            </a:endParaRPr>
          </a:p>
          <a:p>
            <a:pPr>
              <a:lnSpc>
                <a:spcPts val="1500"/>
              </a:lnSpc>
            </a:pPr>
            <a:r>
              <a:rPr lang="it-IT" sz="1600" b="1" dirty="0">
                <a:solidFill>
                  <a:srgbClr val="FF0000"/>
                </a:solidFill>
              </a:rPr>
              <a:t>LE TRASFORMAZIONI </a:t>
            </a:r>
            <a:endParaRPr lang="it-IT" sz="1600" b="1" dirty="0" smtClean="0">
              <a:solidFill>
                <a:srgbClr val="FF0000"/>
              </a:solidFill>
            </a:endParaRPr>
          </a:p>
          <a:p>
            <a:pPr>
              <a:lnSpc>
                <a:spcPts val="1500"/>
              </a:lnSpc>
            </a:pPr>
            <a:r>
              <a:rPr lang="it-IT" sz="1600" b="1" dirty="0" smtClean="0">
                <a:solidFill>
                  <a:srgbClr val="FF0000"/>
                </a:solidFill>
              </a:rPr>
              <a:t>DEL PAESE</a:t>
            </a:r>
            <a:endParaRPr lang="it-IT" sz="1600" dirty="0">
              <a:solidFill>
                <a:srgbClr val="FF0000"/>
              </a:solidFill>
            </a:endParaRPr>
          </a:p>
        </p:txBody>
      </p:sp>
      <p:cxnSp>
        <p:nvCxnSpPr>
          <p:cNvPr id="22" name="Connettore 1 21"/>
          <p:cNvCxnSpPr/>
          <p:nvPr/>
        </p:nvCxnSpPr>
        <p:spPr>
          <a:xfrm>
            <a:off x="9889642" y="2249210"/>
            <a:ext cx="900000" cy="0"/>
          </a:xfrm>
          <a:prstGeom prst="line">
            <a:avLst/>
          </a:prstGeom>
          <a:ln w="28575" cmpd="sng">
            <a:solidFill>
              <a:srgbClr val="DA304A"/>
            </a:solidFill>
          </a:ln>
        </p:spPr>
        <p:style>
          <a:lnRef idx="2">
            <a:schemeClr val="accent1"/>
          </a:lnRef>
          <a:fillRef idx="0">
            <a:schemeClr val="accent1"/>
          </a:fillRef>
          <a:effectRef idx="1">
            <a:schemeClr val="accent1"/>
          </a:effectRef>
          <a:fontRef idx="minor">
            <a:schemeClr val="tx1"/>
          </a:fontRef>
        </p:style>
      </p:cxnSp>
      <p:sp>
        <p:nvSpPr>
          <p:cNvPr id="23" name="CasellaDiTesto 22"/>
          <p:cNvSpPr txBox="1"/>
          <p:nvPr/>
        </p:nvSpPr>
        <p:spPr>
          <a:xfrm>
            <a:off x="9079437" y="1173480"/>
            <a:ext cx="2963766" cy="923330"/>
          </a:xfrm>
          <a:prstGeom prst="rect">
            <a:avLst/>
          </a:prstGeom>
          <a:solidFill>
            <a:schemeClr val="bg1"/>
          </a:solidFill>
        </p:spPr>
        <p:txBody>
          <a:bodyPr wrap="square" rtlCol="0">
            <a:spAutoFit/>
          </a:bodyPr>
          <a:lstStyle/>
          <a:p>
            <a:endParaRPr lang="it-IT" dirty="0" smtClean="0"/>
          </a:p>
          <a:p>
            <a:endParaRPr lang="it-IT" dirty="0"/>
          </a:p>
          <a:p>
            <a:endParaRPr lang="it-IT" dirty="0"/>
          </a:p>
        </p:txBody>
      </p:sp>
      <p:pic>
        <p:nvPicPr>
          <p:cNvPr id="21" name="710D1BEF-24B7-4C46-97FB-4C1AD860C859" descr="7A41E2B5-8E06-4AB5-9693-F973C7B639EA@pc"/>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782338" y="654419"/>
            <a:ext cx="1521635" cy="14737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015518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4"/>
          </p:nvPr>
        </p:nvSpPr>
        <p:spPr>
          <a:xfrm>
            <a:off x="9599868" y="6478588"/>
            <a:ext cx="1077179" cy="319088"/>
          </a:xfrm>
        </p:spPr>
        <p:txBody>
          <a:bodyPr/>
          <a:lstStyle/>
          <a:p>
            <a:fld id="{5C7FE145-5F5F-9146-8268-470DD024125C}" type="slidenum">
              <a:rPr lang="it-IT" smtClean="0"/>
              <a:pPr/>
              <a:t>10</a:t>
            </a:fld>
            <a:endParaRPr lang="it-IT" dirty="0"/>
          </a:p>
        </p:txBody>
      </p:sp>
      <p:sp>
        <p:nvSpPr>
          <p:cNvPr id="9" name="Sottotitolo 2"/>
          <p:cNvSpPr txBox="1">
            <a:spLocks/>
          </p:cNvSpPr>
          <p:nvPr/>
        </p:nvSpPr>
        <p:spPr>
          <a:xfrm>
            <a:off x="569913" y="2661178"/>
            <a:ext cx="4065587" cy="3056467"/>
          </a:xfrm>
          <a:prstGeom prst="rect">
            <a:avLst/>
          </a:prstGeom>
        </p:spPr>
        <p:txBody>
          <a:bodyPr lIns="0" tIns="0" rIns="0" bIns="0"/>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it-IT" sz="1800" dirty="0"/>
              <a:t>Nodi in equilibrio</a:t>
            </a:r>
          </a:p>
          <a:p>
            <a:pPr algn="l"/>
            <a:r>
              <a:rPr lang="it-IT" sz="1800" dirty="0"/>
              <a:t>Nodi in equilibrio-dipendenza (bassi valori per entrambi)</a:t>
            </a:r>
          </a:p>
          <a:p>
            <a:pPr algn="l"/>
            <a:r>
              <a:rPr lang="it-IT" sz="1800" dirty="0"/>
              <a:t>Nodi in equilibrio-stress (valori elevati per entrambi)</a:t>
            </a:r>
          </a:p>
          <a:p>
            <a:pPr algn="l"/>
            <a:r>
              <a:rPr lang="it-IT" sz="1800" dirty="0"/>
              <a:t>Nodi altamente sbilanciati (a favore del servizio)</a:t>
            </a:r>
          </a:p>
          <a:p>
            <a:pPr algn="l"/>
            <a:r>
              <a:rPr lang="it-IT" sz="1800" dirty="0"/>
              <a:t>Nodi sbilanciati</a:t>
            </a:r>
          </a:p>
          <a:p>
            <a:pPr algn="l"/>
            <a:r>
              <a:rPr lang="it-IT" sz="1800" dirty="0"/>
              <a:t>Luoghi sbilanciati</a:t>
            </a:r>
          </a:p>
          <a:p>
            <a:pPr algn="l"/>
            <a:r>
              <a:rPr lang="it-IT" sz="1800" dirty="0"/>
              <a:t>Luoghi altamente sbilanciati</a:t>
            </a:r>
            <a:endParaRPr lang="it-IT" sz="1800" dirty="0" smtClean="0"/>
          </a:p>
        </p:txBody>
      </p:sp>
      <p:graphicFrame>
        <p:nvGraphicFramePr>
          <p:cNvPr id="7" name="Grafico 6"/>
          <p:cNvGraphicFramePr/>
          <p:nvPr>
            <p:extLst>
              <p:ext uri="{D42A27DB-BD31-4B8C-83A1-F6EECF244321}">
                <p14:modId xmlns:p14="http://schemas.microsoft.com/office/powerpoint/2010/main" val="225535081"/>
              </p:ext>
            </p:extLst>
          </p:nvPr>
        </p:nvGraphicFramePr>
        <p:xfrm>
          <a:off x="5955958" y="1853514"/>
          <a:ext cx="5721178" cy="4114800"/>
        </p:xfrm>
        <a:graphic>
          <a:graphicData uri="http://schemas.openxmlformats.org/drawingml/2006/chart">
            <c:chart xmlns:c="http://schemas.openxmlformats.org/drawingml/2006/chart" xmlns:r="http://schemas.openxmlformats.org/officeDocument/2006/relationships" r:id="rId2"/>
          </a:graphicData>
        </a:graphic>
      </p:graphicFrame>
      <p:sp>
        <p:nvSpPr>
          <p:cNvPr id="8" name="Titolo 1"/>
          <p:cNvSpPr txBox="1">
            <a:spLocks/>
          </p:cNvSpPr>
          <p:nvPr/>
        </p:nvSpPr>
        <p:spPr>
          <a:xfrm>
            <a:off x="569913" y="1274239"/>
            <a:ext cx="3582511" cy="944979"/>
          </a:xfrm>
          <a:prstGeom prst="rect">
            <a:avLst/>
          </a:prstGeom>
        </p:spPr>
        <p:txBody>
          <a:bodyPr lIns="0" tIns="0" rIns="0" bIns="0"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dirty="0"/>
              <a:t>Analisi nodo-luogo : </a:t>
            </a:r>
            <a:endParaRPr lang="it-IT" sz="3200" dirty="0" smtClean="0"/>
          </a:p>
          <a:p>
            <a:r>
              <a:rPr lang="it-IT" sz="1600" dirty="0" smtClean="0"/>
              <a:t>relazione </a:t>
            </a:r>
            <a:r>
              <a:rPr lang="it-IT" sz="1600" dirty="0"/>
              <a:t>tra accessibilità delle stazioni e uso del suolo</a:t>
            </a:r>
            <a:endParaRPr lang="it-IT" sz="1600" dirty="0">
              <a:latin typeface="+mn-lt"/>
            </a:endParaRPr>
          </a:p>
        </p:txBody>
      </p:sp>
    </p:spTree>
    <p:extLst>
      <p:ext uri="{BB962C8B-B14F-4D97-AF65-F5344CB8AC3E}">
        <p14:creationId xmlns:p14="http://schemas.microsoft.com/office/powerpoint/2010/main" val="25213421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2"/>
          <a:stretch>
            <a:fillRect/>
          </a:stretch>
        </p:blipFill>
        <p:spPr>
          <a:xfrm>
            <a:off x="1458097" y="912899"/>
            <a:ext cx="7994128" cy="5673252"/>
          </a:xfrm>
          <a:prstGeom prst="rect">
            <a:avLst/>
          </a:prstGeom>
        </p:spPr>
      </p:pic>
    </p:spTree>
    <p:extLst>
      <p:ext uri="{BB962C8B-B14F-4D97-AF65-F5344CB8AC3E}">
        <p14:creationId xmlns:p14="http://schemas.microsoft.com/office/powerpoint/2010/main" val="11835134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255291" y="993702"/>
            <a:ext cx="5857833" cy="5530666"/>
          </a:xfrm>
          <a:prstGeom prst="rect">
            <a:avLst/>
          </a:prstGeom>
        </p:spPr>
      </p:pic>
      <p:pic>
        <p:nvPicPr>
          <p:cNvPr id="4" name="Immagine 3"/>
          <p:cNvPicPr>
            <a:picLocks noChangeAspect="1"/>
          </p:cNvPicPr>
          <p:nvPr/>
        </p:nvPicPr>
        <p:blipFill>
          <a:blip r:embed="rId3"/>
          <a:stretch>
            <a:fillRect/>
          </a:stretch>
        </p:blipFill>
        <p:spPr>
          <a:xfrm>
            <a:off x="7080808" y="1104407"/>
            <a:ext cx="3737879" cy="5753593"/>
          </a:xfrm>
          <a:prstGeom prst="rect">
            <a:avLst/>
          </a:prstGeom>
        </p:spPr>
      </p:pic>
    </p:spTree>
    <p:extLst>
      <p:ext uri="{BB962C8B-B14F-4D97-AF65-F5344CB8AC3E}">
        <p14:creationId xmlns:p14="http://schemas.microsoft.com/office/powerpoint/2010/main" val="4577845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048264" y="1140430"/>
            <a:ext cx="3923717" cy="5267953"/>
          </a:xfrm>
          <a:prstGeom prst="rect">
            <a:avLst/>
          </a:prstGeom>
        </p:spPr>
      </p:pic>
      <p:pic>
        <p:nvPicPr>
          <p:cNvPr id="4" name="Immagine 3"/>
          <p:cNvPicPr>
            <a:picLocks noChangeAspect="1"/>
          </p:cNvPicPr>
          <p:nvPr/>
        </p:nvPicPr>
        <p:blipFill>
          <a:blip r:embed="rId3"/>
          <a:stretch>
            <a:fillRect/>
          </a:stretch>
        </p:blipFill>
        <p:spPr>
          <a:xfrm>
            <a:off x="6252519" y="1222625"/>
            <a:ext cx="3856385" cy="5185760"/>
          </a:xfrm>
          <a:prstGeom prst="rect">
            <a:avLst/>
          </a:prstGeom>
        </p:spPr>
      </p:pic>
      <p:pic>
        <p:nvPicPr>
          <p:cNvPr id="5" name="Immagine 4"/>
          <p:cNvPicPr>
            <a:picLocks noChangeAspect="1"/>
          </p:cNvPicPr>
          <p:nvPr/>
        </p:nvPicPr>
        <p:blipFill>
          <a:blip r:embed="rId4"/>
          <a:stretch>
            <a:fillRect/>
          </a:stretch>
        </p:blipFill>
        <p:spPr>
          <a:xfrm>
            <a:off x="1048264" y="6522136"/>
            <a:ext cx="4127500" cy="165100"/>
          </a:xfrm>
          <a:prstGeom prst="rect">
            <a:avLst/>
          </a:prstGeom>
        </p:spPr>
      </p:pic>
    </p:spTree>
    <p:extLst>
      <p:ext uri="{BB962C8B-B14F-4D97-AF65-F5344CB8AC3E}">
        <p14:creationId xmlns:p14="http://schemas.microsoft.com/office/powerpoint/2010/main" val="16989284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352065" y="1054914"/>
            <a:ext cx="4333059" cy="5803085"/>
          </a:xfrm>
          <a:prstGeom prst="rect">
            <a:avLst/>
          </a:prstGeom>
        </p:spPr>
      </p:pic>
      <p:pic>
        <p:nvPicPr>
          <p:cNvPr id="4" name="Immagine 3"/>
          <p:cNvPicPr>
            <a:picLocks noChangeAspect="1"/>
          </p:cNvPicPr>
          <p:nvPr/>
        </p:nvPicPr>
        <p:blipFill rotWithShape="1">
          <a:blip r:embed="rId3" cstate="print">
            <a:extLst>
              <a:ext uri="{28A0092B-C50C-407E-A947-70E740481C1C}">
                <a14:useLocalDpi xmlns:a14="http://schemas.microsoft.com/office/drawing/2010/main"/>
              </a:ext>
            </a:extLst>
          </a:blip>
          <a:srcRect l="-1" r="-746"/>
          <a:stretch/>
        </p:blipFill>
        <p:spPr>
          <a:xfrm>
            <a:off x="392261" y="1037690"/>
            <a:ext cx="5282518" cy="5820309"/>
          </a:xfrm>
          <a:prstGeom prst="rect">
            <a:avLst/>
          </a:prstGeom>
        </p:spPr>
      </p:pic>
    </p:spTree>
    <p:extLst>
      <p:ext uri="{BB962C8B-B14F-4D97-AF65-F5344CB8AC3E}">
        <p14:creationId xmlns:p14="http://schemas.microsoft.com/office/powerpoint/2010/main" val="17389832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it-IT" sz="4400" dirty="0"/>
              <a:t>Integrazione dei nodi nel </a:t>
            </a:r>
            <a:r>
              <a:rPr lang="it-IT" sz="4400" dirty="0" smtClean="0"/>
              <a:t>contesto locale</a:t>
            </a:r>
            <a:endParaRPr lang="it-IT" sz="4400" dirty="0"/>
          </a:p>
        </p:txBody>
      </p:sp>
      <p:sp>
        <p:nvSpPr>
          <p:cNvPr id="6" name="Segnaposto testo 5"/>
          <p:cNvSpPr>
            <a:spLocks noGrp="1"/>
          </p:cNvSpPr>
          <p:nvPr>
            <p:ph type="body" idx="1"/>
          </p:nvPr>
        </p:nvSpPr>
        <p:spPr/>
        <p:txBody>
          <a:bodyPr/>
          <a:lstStyle/>
          <a:p>
            <a:r>
              <a:rPr lang="it-IT" dirty="0" smtClean="0"/>
              <a:t>26 comuni sono privi di stazione e nei comuni in ci sono esistono zone urbane la cui distanza dalla stazione (superiore a m. 500) non consente di raggiungerla a piedi. In tutti questi casi il trasporto su gomma ha bisogno di una integrazione idonea di trasporto locale che va dal BART al servizio a chiamata, secondo la situazione urbanistica e demografica.</a:t>
            </a:r>
            <a:endParaRPr lang="it-IT" dirty="0"/>
          </a:p>
        </p:txBody>
      </p:sp>
      <p:sp>
        <p:nvSpPr>
          <p:cNvPr id="4" name="Segnaposto numero diapositiva 3"/>
          <p:cNvSpPr>
            <a:spLocks noGrp="1"/>
          </p:cNvSpPr>
          <p:nvPr>
            <p:ph type="sldNum" sz="quarter" idx="12"/>
          </p:nvPr>
        </p:nvSpPr>
        <p:spPr/>
        <p:txBody>
          <a:bodyPr/>
          <a:lstStyle/>
          <a:p>
            <a:fld id="{0D98FDFA-0FA7-0E43-83F8-F130E7AE4B03}" type="slidenum">
              <a:rPr lang="it-IT" smtClean="0"/>
              <a:t>15</a:t>
            </a:fld>
            <a:endParaRPr lang="it-IT"/>
          </a:p>
        </p:txBody>
      </p:sp>
    </p:spTree>
    <p:extLst>
      <p:ext uri="{BB962C8B-B14F-4D97-AF65-F5344CB8AC3E}">
        <p14:creationId xmlns:p14="http://schemas.microsoft.com/office/powerpoint/2010/main" val="436959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0D98FDFA-0FA7-0E43-83F8-F130E7AE4B03}" type="slidenum">
              <a:rPr lang="it-IT" smtClean="0"/>
              <a:t>16</a:t>
            </a:fld>
            <a:endParaRPr lang="it-IT"/>
          </a:p>
        </p:txBody>
      </p:sp>
      <p:pic>
        <p:nvPicPr>
          <p:cNvPr id="5" name="Immagine 4"/>
          <p:cNvPicPr>
            <a:picLocks noChangeAspect="1"/>
          </p:cNvPicPr>
          <p:nvPr/>
        </p:nvPicPr>
        <p:blipFill rotWithShape="1">
          <a:blip r:embed="rId2" cstate="print">
            <a:extLst>
              <a:ext uri="{28A0092B-C50C-407E-A947-70E740481C1C}">
                <a14:useLocalDpi xmlns:a14="http://schemas.microsoft.com/office/drawing/2010/main"/>
              </a:ext>
            </a:extLst>
          </a:blip>
          <a:srcRect t="-147" b="-1"/>
          <a:stretch/>
        </p:blipFill>
        <p:spPr>
          <a:xfrm>
            <a:off x="647271" y="1068512"/>
            <a:ext cx="4489807" cy="5789488"/>
          </a:xfrm>
          <a:prstGeom prst="rect">
            <a:avLst/>
          </a:prstGeom>
        </p:spPr>
      </p:pic>
      <p:sp>
        <p:nvSpPr>
          <p:cNvPr id="6" name="Sottotitolo 2"/>
          <p:cNvSpPr txBox="1">
            <a:spLocks/>
          </p:cNvSpPr>
          <p:nvPr/>
        </p:nvSpPr>
        <p:spPr>
          <a:xfrm>
            <a:off x="6046039" y="2597962"/>
            <a:ext cx="3752166" cy="2936437"/>
          </a:xfrm>
          <a:prstGeom prst="rect">
            <a:avLst/>
          </a:prstGeom>
        </p:spPr>
        <p:txBody>
          <a:bodyPr lIns="0" tIns="0" rIns="0" bIns="0"/>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it-IT" sz="1800" dirty="0" smtClean="0">
                <a:solidFill>
                  <a:srgbClr val="595959"/>
                </a:solidFill>
              </a:rPr>
              <a:t>Nei comuni non serviti da stazioni della metropolitana regionale, l’intensità d’uso del mezzo privato è variabile e dipende sia da fattori geografici che dal servizio di trasporto pubblico locale.</a:t>
            </a:r>
          </a:p>
          <a:p>
            <a:pPr algn="l"/>
            <a:r>
              <a:rPr lang="it-IT" sz="1800" dirty="0" smtClean="0">
                <a:solidFill>
                  <a:srgbClr val="595959"/>
                </a:solidFill>
              </a:rPr>
              <a:t>Queste quantità sono decisive per articolare un programma di accessibilità alle stazioni attraverso il potenziamento del trasporto locale e per la scelta del tipo di trasporto da implementare</a:t>
            </a:r>
          </a:p>
        </p:txBody>
      </p:sp>
      <p:sp>
        <p:nvSpPr>
          <p:cNvPr id="7" name="Titolo 1"/>
          <p:cNvSpPr txBox="1">
            <a:spLocks/>
          </p:cNvSpPr>
          <p:nvPr/>
        </p:nvSpPr>
        <p:spPr>
          <a:xfrm>
            <a:off x="6046039" y="1335883"/>
            <a:ext cx="3582511" cy="1036107"/>
          </a:xfrm>
          <a:prstGeom prst="rect">
            <a:avLst/>
          </a:prstGeom>
        </p:spPr>
        <p:txBody>
          <a:bodyPr lIns="0" tIns="0" rIns="0" bIns="0"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dirty="0" smtClean="0">
                <a:solidFill>
                  <a:schemeClr val="tx1">
                    <a:lumMod val="50000"/>
                    <a:lumOff val="50000"/>
                  </a:schemeClr>
                </a:solidFill>
                <a:latin typeface="+mn-lt"/>
              </a:rPr>
              <a:t>Intensità d’uso del mezzo privato</a:t>
            </a:r>
            <a:endParaRPr lang="it-IT" sz="3200" dirty="0">
              <a:latin typeface="+mn-lt"/>
            </a:endParaRPr>
          </a:p>
        </p:txBody>
      </p:sp>
    </p:spTree>
    <p:extLst>
      <p:ext uri="{BB962C8B-B14F-4D97-AF65-F5344CB8AC3E}">
        <p14:creationId xmlns:p14="http://schemas.microsoft.com/office/powerpoint/2010/main" val="16697867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26551" y="1083832"/>
            <a:ext cx="7983193" cy="5774168"/>
          </a:xfrm>
          <a:prstGeom prst="rect">
            <a:avLst/>
          </a:prstGeom>
        </p:spPr>
      </p:pic>
      <p:sp>
        <p:nvSpPr>
          <p:cNvPr id="3" name="Titolo 1"/>
          <p:cNvSpPr txBox="1">
            <a:spLocks/>
          </p:cNvSpPr>
          <p:nvPr/>
        </p:nvSpPr>
        <p:spPr>
          <a:xfrm>
            <a:off x="8727595" y="1083832"/>
            <a:ext cx="3582511" cy="1036107"/>
          </a:xfrm>
          <a:prstGeom prst="rect">
            <a:avLst/>
          </a:prstGeom>
        </p:spPr>
        <p:txBody>
          <a:bodyPr lIns="0" tIns="0" rIns="0" bIns="0"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dirty="0" smtClean="0">
                <a:solidFill>
                  <a:schemeClr val="tx1">
                    <a:lumMod val="50000"/>
                    <a:lumOff val="50000"/>
                  </a:schemeClr>
                </a:solidFill>
                <a:latin typeface="+mn-lt"/>
              </a:rPr>
              <a:t>Intensità e direzione degli spostamenti</a:t>
            </a:r>
            <a:endParaRPr lang="it-IT" sz="3200" dirty="0">
              <a:latin typeface="+mn-lt"/>
            </a:endParaRPr>
          </a:p>
        </p:txBody>
      </p:sp>
      <p:sp>
        <p:nvSpPr>
          <p:cNvPr id="5" name="Sottotitolo 2"/>
          <p:cNvSpPr txBox="1">
            <a:spLocks/>
          </p:cNvSpPr>
          <p:nvPr/>
        </p:nvSpPr>
        <p:spPr>
          <a:xfrm>
            <a:off x="8799514" y="2382205"/>
            <a:ext cx="3159605" cy="2936437"/>
          </a:xfrm>
          <a:prstGeom prst="rect">
            <a:avLst/>
          </a:prstGeom>
        </p:spPr>
        <p:txBody>
          <a:bodyPr lIns="0" tIns="0" rIns="0" bIns="0"/>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it-IT" sz="1800" dirty="0" smtClean="0">
                <a:solidFill>
                  <a:srgbClr val="595959"/>
                </a:solidFill>
              </a:rPr>
              <a:t>Nei comuni, insieme all’intensità degli spostamenti è necessario conoscere anche la loro direzione per programmare il servizio di trasporto pubblico locale.</a:t>
            </a:r>
          </a:p>
          <a:p>
            <a:pPr algn="l"/>
            <a:r>
              <a:rPr lang="it-IT" sz="1800" dirty="0" smtClean="0">
                <a:solidFill>
                  <a:srgbClr val="595959"/>
                </a:solidFill>
              </a:rPr>
              <a:t>Queste quantità sono decisive per articolare un programma di accessibilità alle stazioni attraverso il potenziamento del trasporto locale e per la scelta del tipo di trasporto da implementare</a:t>
            </a:r>
          </a:p>
        </p:txBody>
      </p:sp>
    </p:spTree>
    <p:extLst>
      <p:ext uri="{BB962C8B-B14F-4D97-AF65-F5344CB8AC3E}">
        <p14:creationId xmlns:p14="http://schemas.microsoft.com/office/powerpoint/2010/main" val="8555262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94585" y="1072055"/>
            <a:ext cx="9967248" cy="5785945"/>
          </a:xfrm>
          <a:prstGeom prst="rect">
            <a:avLst/>
          </a:prstGeom>
        </p:spPr>
      </p:pic>
    </p:spTree>
    <p:extLst>
      <p:ext uri="{BB962C8B-B14F-4D97-AF65-F5344CB8AC3E}">
        <p14:creationId xmlns:p14="http://schemas.microsoft.com/office/powerpoint/2010/main" val="14271376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75353" y="1038567"/>
            <a:ext cx="10181690" cy="5716691"/>
          </a:xfrm>
          <a:prstGeom prst="rect">
            <a:avLst/>
          </a:prstGeom>
        </p:spPr>
      </p:pic>
    </p:spTree>
    <p:extLst>
      <p:ext uri="{BB962C8B-B14F-4D97-AF65-F5344CB8AC3E}">
        <p14:creationId xmlns:p14="http://schemas.microsoft.com/office/powerpoint/2010/main" val="6581512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Introduzione</a:t>
            </a:r>
            <a:r>
              <a:rPr lang="en-US" dirty="0" smtClean="0"/>
              <a:t> </a:t>
            </a:r>
            <a:endParaRPr lang="en-US" dirty="0"/>
          </a:p>
        </p:txBody>
      </p:sp>
      <p:sp>
        <p:nvSpPr>
          <p:cNvPr id="3" name="Text Placeholder 2"/>
          <p:cNvSpPr>
            <a:spLocks noGrp="1"/>
          </p:cNvSpPr>
          <p:nvPr>
            <p:ph type="body" idx="1"/>
          </p:nvPr>
        </p:nvSpPr>
        <p:spPr/>
        <p:txBody>
          <a:bodyPr/>
          <a:lstStyle/>
          <a:p>
            <a:r>
              <a:rPr lang="it-IT" sz="1600" dirty="0">
                <a:solidFill>
                  <a:schemeClr val="accent3">
                    <a:lumMod val="75000"/>
                  </a:schemeClr>
                </a:solidFill>
              </a:rPr>
              <a:t>Con la costituzione delle città metropolitane il miglioramento dei trasporti è stato indicato come una delle funzioni fondamentali.</a:t>
            </a:r>
          </a:p>
          <a:p>
            <a:r>
              <a:rPr lang="it-IT" sz="1600" dirty="0" smtClean="0">
                <a:solidFill>
                  <a:schemeClr val="accent3">
                    <a:lumMod val="75000"/>
                  </a:schemeClr>
                </a:solidFill>
              </a:rPr>
              <a:t>D</a:t>
            </a:r>
            <a:r>
              <a:rPr lang="en-US" sz="1600" dirty="0" err="1" smtClean="0">
                <a:solidFill>
                  <a:schemeClr val="accent3">
                    <a:lumMod val="75000"/>
                  </a:schemeClr>
                </a:solidFill>
              </a:rPr>
              <a:t>i</a:t>
            </a:r>
            <a:r>
              <a:rPr lang="en-US" sz="1600" dirty="0" smtClean="0">
                <a:solidFill>
                  <a:schemeClr val="accent3">
                    <a:lumMod val="75000"/>
                  </a:schemeClr>
                </a:solidFill>
              </a:rPr>
              <a:t> </a:t>
            </a:r>
            <a:r>
              <a:rPr lang="en-US" sz="1600" dirty="0" err="1" smtClean="0">
                <a:solidFill>
                  <a:schemeClr val="accent3">
                    <a:lumMod val="75000"/>
                  </a:schemeClr>
                </a:solidFill>
              </a:rPr>
              <a:t>seguito</a:t>
            </a:r>
            <a:r>
              <a:rPr lang="en-US" sz="1600" dirty="0" smtClean="0">
                <a:solidFill>
                  <a:schemeClr val="accent3">
                    <a:lumMod val="75000"/>
                  </a:schemeClr>
                </a:solidFill>
              </a:rPr>
              <a:t>, </a:t>
            </a:r>
            <a:r>
              <a:rPr lang="en-US" sz="1600" dirty="0" err="1" smtClean="0">
                <a:solidFill>
                  <a:schemeClr val="accent3">
                    <a:lumMod val="75000"/>
                  </a:schemeClr>
                </a:solidFill>
              </a:rPr>
              <a:t>saranno</a:t>
            </a:r>
            <a:r>
              <a:rPr lang="en-US" sz="1600" dirty="0" smtClean="0">
                <a:solidFill>
                  <a:schemeClr val="accent3">
                    <a:lumMod val="75000"/>
                  </a:schemeClr>
                </a:solidFill>
              </a:rPr>
              <a:t> </a:t>
            </a:r>
            <a:r>
              <a:rPr lang="en-US" sz="1600" dirty="0" err="1" smtClean="0">
                <a:solidFill>
                  <a:schemeClr val="accent3">
                    <a:lumMod val="75000"/>
                  </a:schemeClr>
                </a:solidFill>
              </a:rPr>
              <a:t>presentati</a:t>
            </a:r>
            <a:r>
              <a:rPr lang="en-US" sz="1600" dirty="0" smtClean="0">
                <a:solidFill>
                  <a:schemeClr val="accent3">
                    <a:lumMod val="75000"/>
                  </a:schemeClr>
                </a:solidFill>
              </a:rPr>
              <a:t> </a:t>
            </a:r>
            <a:r>
              <a:rPr lang="en-US" sz="1600" dirty="0" err="1" smtClean="0">
                <a:solidFill>
                  <a:schemeClr val="accent3">
                    <a:lumMod val="75000"/>
                  </a:schemeClr>
                </a:solidFill>
              </a:rPr>
              <a:t>alcuni</a:t>
            </a:r>
            <a:r>
              <a:rPr lang="en-US" sz="1600" dirty="0" smtClean="0">
                <a:solidFill>
                  <a:schemeClr val="accent3">
                    <a:lumMod val="75000"/>
                  </a:schemeClr>
                </a:solidFill>
              </a:rPr>
              <a:t> </a:t>
            </a:r>
            <a:r>
              <a:rPr lang="en-US" sz="1600" dirty="0" err="1" smtClean="0">
                <a:solidFill>
                  <a:schemeClr val="accent3">
                    <a:lumMod val="75000"/>
                  </a:schemeClr>
                </a:solidFill>
              </a:rPr>
              <a:t>studi</a:t>
            </a:r>
            <a:r>
              <a:rPr lang="en-US" sz="1600" dirty="0" smtClean="0">
                <a:solidFill>
                  <a:schemeClr val="accent3">
                    <a:lumMod val="75000"/>
                  </a:schemeClr>
                </a:solidFill>
              </a:rPr>
              <a:t>, </a:t>
            </a:r>
            <a:r>
              <a:rPr lang="en-US" sz="1600" dirty="0" err="1" smtClean="0">
                <a:solidFill>
                  <a:schemeClr val="accent3">
                    <a:lumMod val="75000"/>
                  </a:schemeClr>
                </a:solidFill>
              </a:rPr>
              <a:t>che</a:t>
            </a:r>
            <a:r>
              <a:rPr lang="en-US" sz="1600" dirty="0" smtClean="0">
                <a:solidFill>
                  <a:schemeClr val="accent3">
                    <a:lumMod val="75000"/>
                  </a:schemeClr>
                </a:solidFill>
              </a:rPr>
              <a:t> </a:t>
            </a:r>
            <a:r>
              <a:rPr lang="en-US" sz="1600" dirty="0" err="1" smtClean="0">
                <a:solidFill>
                  <a:schemeClr val="accent3">
                    <a:lumMod val="75000"/>
                  </a:schemeClr>
                </a:solidFill>
              </a:rPr>
              <a:t>utilizzeranno</a:t>
            </a:r>
            <a:r>
              <a:rPr lang="en-US" sz="1600" dirty="0" smtClean="0">
                <a:solidFill>
                  <a:schemeClr val="accent3">
                    <a:lumMod val="75000"/>
                  </a:schemeClr>
                </a:solidFill>
              </a:rPr>
              <a:t> la </a:t>
            </a:r>
            <a:r>
              <a:rPr lang="en-US" sz="1600" dirty="0" err="1" smtClean="0">
                <a:solidFill>
                  <a:schemeClr val="accent3">
                    <a:lumMod val="75000"/>
                  </a:schemeClr>
                </a:solidFill>
              </a:rPr>
              <a:t>risorsa</a:t>
            </a:r>
            <a:r>
              <a:rPr lang="en-US" sz="1600" dirty="0" smtClean="0">
                <a:solidFill>
                  <a:schemeClr val="accent3">
                    <a:lumMod val="75000"/>
                  </a:schemeClr>
                </a:solidFill>
              </a:rPr>
              <a:t> del </a:t>
            </a:r>
            <a:r>
              <a:rPr lang="en-US" sz="1600" dirty="0" err="1" smtClean="0">
                <a:solidFill>
                  <a:schemeClr val="accent3">
                    <a:lumMod val="75000"/>
                  </a:schemeClr>
                </a:solidFill>
              </a:rPr>
              <a:t>sistema</a:t>
            </a:r>
            <a:r>
              <a:rPr lang="en-US" sz="1600" dirty="0" smtClean="0">
                <a:solidFill>
                  <a:schemeClr val="accent3">
                    <a:lumMod val="75000"/>
                  </a:schemeClr>
                </a:solidFill>
              </a:rPr>
              <a:t> di </a:t>
            </a:r>
            <a:r>
              <a:rPr lang="en-US" sz="1600" dirty="0" err="1" smtClean="0">
                <a:solidFill>
                  <a:schemeClr val="accent3">
                    <a:lumMod val="75000"/>
                  </a:schemeClr>
                </a:solidFill>
              </a:rPr>
              <a:t>trasporto</a:t>
            </a:r>
            <a:r>
              <a:rPr lang="en-US" sz="1600" dirty="0" smtClean="0">
                <a:solidFill>
                  <a:schemeClr val="accent3">
                    <a:lumMod val="75000"/>
                  </a:schemeClr>
                </a:solidFill>
              </a:rPr>
              <a:t> </a:t>
            </a:r>
            <a:r>
              <a:rPr lang="en-US" sz="1600" dirty="0" err="1" smtClean="0">
                <a:solidFill>
                  <a:schemeClr val="accent3">
                    <a:lumMod val="75000"/>
                  </a:schemeClr>
                </a:solidFill>
              </a:rPr>
              <a:t>su</a:t>
            </a:r>
            <a:r>
              <a:rPr lang="en-US" sz="1600" dirty="0" smtClean="0">
                <a:solidFill>
                  <a:schemeClr val="accent3">
                    <a:lumMod val="75000"/>
                  </a:schemeClr>
                </a:solidFill>
              </a:rPr>
              <a:t> </a:t>
            </a:r>
            <a:r>
              <a:rPr lang="en-US" sz="1600" dirty="0" err="1" smtClean="0">
                <a:solidFill>
                  <a:schemeClr val="accent3">
                    <a:lumMod val="75000"/>
                  </a:schemeClr>
                </a:solidFill>
              </a:rPr>
              <a:t>ferro</a:t>
            </a:r>
            <a:r>
              <a:rPr lang="en-US" sz="1600" dirty="0" smtClean="0">
                <a:solidFill>
                  <a:schemeClr val="accent3">
                    <a:lumMod val="75000"/>
                  </a:schemeClr>
                </a:solidFill>
              </a:rPr>
              <a:t> come </a:t>
            </a:r>
            <a:r>
              <a:rPr lang="en-US" sz="1600" dirty="0" err="1" smtClean="0">
                <a:solidFill>
                  <a:schemeClr val="accent3">
                    <a:lumMod val="75000"/>
                  </a:schemeClr>
                </a:solidFill>
              </a:rPr>
              <a:t>leva</a:t>
            </a:r>
            <a:r>
              <a:rPr lang="en-US" sz="1600" dirty="0" smtClean="0">
                <a:solidFill>
                  <a:schemeClr val="accent3">
                    <a:lumMod val="75000"/>
                  </a:schemeClr>
                </a:solidFill>
              </a:rPr>
              <a:t> per </a:t>
            </a:r>
            <a:r>
              <a:rPr lang="en-US" sz="1600" dirty="0" err="1" smtClean="0">
                <a:solidFill>
                  <a:schemeClr val="accent3">
                    <a:lumMod val="75000"/>
                  </a:schemeClr>
                </a:solidFill>
              </a:rPr>
              <a:t>il</a:t>
            </a:r>
            <a:r>
              <a:rPr lang="en-US" sz="1600" dirty="0" smtClean="0">
                <a:solidFill>
                  <a:schemeClr val="accent3">
                    <a:lumMod val="75000"/>
                  </a:schemeClr>
                </a:solidFill>
              </a:rPr>
              <a:t> </a:t>
            </a:r>
            <a:r>
              <a:rPr lang="en-US" sz="1600" dirty="0" err="1" smtClean="0">
                <a:solidFill>
                  <a:schemeClr val="accent3">
                    <a:lumMod val="75000"/>
                  </a:schemeClr>
                </a:solidFill>
              </a:rPr>
              <a:t>miglioramento</a:t>
            </a:r>
            <a:r>
              <a:rPr lang="en-US" sz="1600" dirty="0" smtClean="0">
                <a:solidFill>
                  <a:schemeClr val="accent3">
                    <a:lumMod val="75000"/>
                  </a:schemeClr>
                </a:solidFill>
              </a:rPr>
              <a:t> </a:t>
            </a:r>
            <a:r>
              <a:rPr lang="en-US" sz="1600" dirty="0" err="1" smtClean="0">
                <a:solidFill>
                  <a:schemeClr val="accent3">
                    <a:lumMod val="75000"/>
                  </a:schemeClr>
                </a:solidFill>
              </a:rPr>
              <a:t>dell’organizzazione</a:t>
            </a:r>
            <a:r>
              <a:rPr lang="en-US" sz="1600" dirty="0" smtClean="0">
                <a:solidFill>
                  <a:schemeClr val="accent3">
                    <a:lumMod val="75000"/>
                  </a:schemeClr>
                </a:solidFill>
              </a:rPr>
              <a:t> del </a:t>
            </a:r>
            <a:r>
              <a:rPr lang="en-US" sz="1600" dirty="0" err="1" smtClean="0">
                <a:solidFill>
                  <a:schemeClr val="accent3">
                    <a:lumMod val="75000"/>
                  </a:schemeClr>
                </a:solidFill>
              </a:rPr>
              <a:t>territorio</a:t>
            </a:r>
            <a:r>
              <a:rPr lang="en-US" sz="1600" dirty="0" smtClean="0">
                <a:solidFill>
                  <a:schemeClr val="accent3">
                    <a:lumMod val="75000"/>
                  </a:schemeClr>
                </a:solidFill>
              </a:rPr>
              <a:t> </a:t>
            </a:r>
            <a:r>
              <a:rPr lang="en-US" sz="1600" dirty="0" err="1" smtClean="0">
                <a:solidFill>
                  <a:schemeClr val="accent3">
                    <a:lumMod val="75000"/>
                  </a:schemeClr>
                </a:solidFill>
              </a:rPr>
              <a:t>metropolitano</a:t>
            </a:r>
            <a:endParaRPr lang="en-US" sz="1600" dirty="0">
              <a:solidFill>
                <a:schemeClr val="accent3">
                  <a:lumMod val="75000"/>
                </a:schemeClr>
              </a:solidFill>
            </a:endParaRPr>
          </a:p>
        </p:txBody>
      </p:sp>
      <p:sp>
        <p:nvSpPr>
          <p:cNvPr id="4" name="Slide Number Placeholder 3"/>
          <p:cNvSpPr>
            <a:spLocks noGrp="1"/>
          </p:cNvSpPr>
          <p:nvPr>
            <p:ph type="sldNum" sz="quarter" idx="12"/>
          </p:nvPr>
        </p:nvSpPr>
        <p:spPr/>
        <p:txBody>
          <a:bodyPr/>
          <a:lstStyle/>
          <a:p>
            <a:fld id="{0D98FDFA-0FA7-0E43-83F8-F130E7AE4B03}" type="slidenum">
              <a:rPr lang="it-IT" smtClean="0"/>
              <a:t>2</a:t>
            </a:fld>
            <a:endParaRPr lang="it-IT"/>
          </a:p>
        </p:txBody>
      </p:sp>
    </p:spTree>
    <p:extLst>
      <p:ext uri="{BB962C8B-B14F-4D97-AF65-F5344CB8AC3E}">
        <p14:creationId xmlns:p14="http://schemas.microsoft.com/office/powerpoint/2010/main" val="17407637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0D98FDFA-0FA7-0E43-83F8-F130E7AE4B03}" type="slidenum">
              <a:rPr lang="it-IT" smtClean="0"/>
              <a:t>20</a:t>
            </a:fld>
            <a:endParaRPr lang="it-IT"/>
          </a:p>
        </p:txBody>
      </p:sp>
      <p:pic>
        <p:nvPicPr>
          <p:cNvPr id="3" name="Immagin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805882" y="1075915"/>
            <a:ext cx="7317476" cy="5402673"/>
          </a:xfrm>
          <a:prstGeom prst="rect">
            <a:avLst/>
          </a:prstGeom>
        </p:spPr>
      </p:pic>
      <p:sp>
        <p:nvSpPr>
          <p:cNvPr id="4" name="Titolo 1"/>
          <p:cNvSpPr txBox="1">
            <a:spLocks/>
          </p:cNvSpPr>
          <p:nvPr/>
        </p:nvSpPr>
        <p:spPr>
          <a:xfrm>
            <a:off x="569912" y="1274240"/>
            <a:ext cx="10700951" cy="741356"/>
          </a:xfrm>
          <a:prstGeom prst="rect">
            <a:avLst/>
          </a:prstGeom>
        </p:spPr>
        <p:txBody>
          <a:bodyPr lIns="0" tIns="0" rIns="0" bIns="0"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dirty="0" smtClean="0">
                <a:solidFill>
                  <a:schemeClr val="tx1">
                    <a:lumMod val="50000"/>
                    <a:lumOff val="50000"/>
                  </a:schemeClr>
                </a:solidFill>
                <a:latin typeface="+mn-lt"/>
              </a:rPr>
              <a:t>I nuovi spazi pubblici</a:t>
            </a:r>
            <a:endParaRPr lang="it-IT" sz="3200" dirty="0">
              <a:solidFill>
                <a:schemeClr val="tx1">
                  <a:lumMod val="50000"/>
                  <a:lumOff val="50000"/>
                </a:schemeClr>
              </a:solidFill>
              <a:latin typeface="+mn-lt"/>
            </a:endParaRPr>
          </a:p>
        </p:txBody>
      </p:sp>
      <p:sp>
        <p:nvSpPr>
          <p:cNvPr id="5" name="Sottotitolo 2"/>
          <p:cNvSpPr txBox="1">
            <a:spLocks/>
          </p:cNvSpPr>
          <p:nvPr/>
        </p:nvSpPr>
        <p:spPr>
          <a:xfrm>
            <a:off x="569913" y="2015595"/>
            <a:ext cx="4065587" cy="3056467"/>
          </a:xfrm>
          <a:prstGeom prst="rect">
            <a:avLst/>
          </a:prstGeom>
        </p:spPr>
        <p:txBody>
          <a:bodyPr lIns="0" tIns="0" rIns="0" bIns="0"/>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it-IT" sz="1800" dirty="0" smtClean="0">
                <a:solidFill>
                  <a:schemeClr val="tx1">
                    <a:lumMod val="65000"/>
                    <a:lumOff val="35000"/>
                  </a:schemeClr>
                </a:solidFill>
              </a:rPr>
              <a:t>Lo spostamento modale ristruttura la gerarchia degli spazi pubblici sulla base della frequentazione rilevabile dai passaggi degli utenti attraverso le stazioni.</a:t>
            </a:r>
          </a:p>
          <a:p>
            <a:pPr algn="l"/>
            <a:r>
              <a:rPr lang="it-IT" sz="1800" dirty="0" smtClean="0">
                <a:solidFill>
                  <a:schemeClr val="tx1">
                    <a:lumMod val="65000"/>
                    <a:lumOff val="35000"/>
                  </a:schemeClr>
                </a:solidFill>
              </a:rPr>
              <a:t>Questa nuova gerarchia, sulla base della qualità della continuità tra spazio urbano e spazio del trasporto, determina anche una priorità d’interventi e criteri di spesa dei fondi per le opere pubbliche</a:t>
            </a:r>
          </a:p>
        </p:txBody>
      </p:sp>
    </p:spTree>
    <p:extLst>
      <p:ext uri="{BB962C8B-B14F-4D97-AF65-F5344CB8AC3E}">
        <p14:creationId xmlns:p14="http://schemas.microsoft.com/office/powerpoint/2010/main" val="8450012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0D98FDFA-0FA7-0E43-83F8-F130E7AE4B03}" type="slidenum">
              <a:rPr lang="it-IT" smtClean="0"/>
              <a:t>21</a:t>
            </a:fld>
            <a:endParaRPr lang="it-IT"/>
          </a:p>
        </p:txBody>
      </p:sp>
      <p:pic>
        <p:nvPicPr>
          <p:cNvPr id="3" name="Immagin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35868" y="1212422"/>
            <a:ext cx="2915326" cy="5585254"/>
          </a:xfrm>
          <a:prstGeom prst="rect">
            <a:avLst/>
          </a:prstGeom>
        </p:spPr>
      </p:pic>
      <p:sp>
        <p:nvSpPr>
          <p:cNvPr id="4" name="Sottotitolo 2"/>
          <p:cNvSpPr txBox="1">
            <a:spLocks/>
          </p:cNvSpPr>
          <p:nvPr/>
        </p:nvSpPr>
        <p:spPr>
          <a:xfrm>
            <a:off x="569913" y="2015595"/>
            <a:ext cx="4026801" cy="3903291"/>
          </a:xfrm>
          <a:prstGeom prst="rect">
            <a:avLst/>
          </a:prstGeom>
        </p:spPr>
        <p:txBody>
          <a:bodyPr lIns="0" tIns="0" rIns="0" bIns="0"/>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it-IT" sz="1800" dirty="0" smtClean="0">
                <a:solidFill>
                  <a:schemeClr val="tx1">
                    <a:lumMod val="65000"/>
                    <a:lumOff val="35000"/>
                  </a:schemeClr>
                </a:solidFill>
              </a:rPr>
              <a:t>La realizzazione delle nuove stazioni sono state occasione per sistemare e riqualificare pezzi di città con spazi ad uso pubblico e con la fornitura di servizi.</a:t>
            </a:r>
          </a:p>
          <a:p>
            <a:pPr algn="l"/>
            <a:r>
              <a:rPr lang="it-IT" sz="1800" dirty="0" smtClean="0">
                <a:solidFill>
                  <a:schemeClr val="tx1">
                    <a:lumMod val="65000"/>
                    <a:lumOff val="35000"/>
                  </a:schemeClr>
                </a:solidFill>
              </a:rPr>
              <a:t>Lo spazio pubblico si è articolato in orizzontale e verticale</a:t>
            </a:r>
            <a:r>
              <a:rPr lang="it-IT" sz="1800" dirty="0">
                <a:solidFill>
                  <a:schemeClr val="tx1">
                    <a:lumMod val="65000"/>
                    <a:lumOff val="35000"/>
                  </a:schemeClr>
                </a:solidFill>
              </a:rPr>
              <a:t>;</a:t>
            </a:r>
            <a:r>
              <a:rPr lang="it-IT" sz="1800" dirty="0" smtClean="0">
                <a:solidFill>
                  <a:schemeClr val="tx1">
                    <a:lumMod val="65000"/>
                    <a:lumOff val="35000"/>
                  </a:schemeClr>
                </a:solidFill>
              </a:rPr>
              <a:t> all’aperto ma si è sviluppato anche al coperto e perfino al chiuso, fino alle piattaforme.</a:t>
            </a:r>
          </a:p>
          <a:p>
            <a:pPr algn="l"/>
            <a:r>
              <a:rPr lang="it-IT" sz="1800" dirty="0" smtClean="0">
                <a:solidFill>
                  <a:schemeClr val="tx1">
                    <a:lumMod val="65000"/>
                    <a:lumOff val="35000"/>
                  </a:schemeClr>
                </a:solidFill>
              </a:rPr>
              <a:t>In relazione alla </a:t>
            </a:r>
            <a:r>
              <a:rPr lang="it-IT" sz="1800" dirty="0" err="1" smtClean="0">
                <a:solidFill>
                  <a:schemeClr val="tx1">
                    <a:lumMod val="65000"/>
                    <a:lumOff val="35000"/>
                  </a:schemeClr>
                </a:solidFill>
              </a:rPr>
              <a:t>plurimodalità</a:t>
            </a:r>
            <a:r>
              <a:rPr lang="it-IT" sz="1800" dirty="0" smtClean="0">
                <a:solidFill>
                  <a:schemeClr val="tx1">
                    <a:lumMod val="65000"/>
                    <a:lumOff val="35000"/>
                  </a:schemeClr>
                </a:solidFill>
              </a:rPr>
              <a:t> abbiamo lo sviluppo multidimensionale dello spazio pubblico</a:t>
            </a:r>
          </a:p>
          <a:p>
            <a:pPr algn="l"/>
            <a:r>
              <a:rPr lang="it-IT" sz="1800" dirty="0" smtClean="0">
                <a:solidFill>
                  <a:schemeClr val="tx1">
                    <a:lumMod val="65000"/>
                    <a:lumOff val="35000"/>
                  </a:schemeClr>
                </a:solidFill>
              </a:rPr>
              <a:t>La Carta dello Spazio Pubblico di UN Habitat ci dà i parametri della sua progettazione e gestione</a:t>
            </a:r>
          </a:p>
        </p:txBody>
      </p:sp>
      <p:sp>
        <p:nvSpPr>
          <p:cNvPr id="5" name="Titolo 1"/>
          <p:cNvSpPr txBox="1">
            <a:spLocks/>
          </p:cNvSpPr>
          <p:nvPr/>
        </p:nvSpPr>
        <p:spPr>
          <a:xfrm>
            <a:off x="569912" y="1274240"/>
            <a:ext cx="10700951" cy="741356"/>
          </a:xfrm>
          <a:prstGeom prst="rect">
            <a:avLst/>
          </a:prstGeom>
        </p:spPr>
        <p:txBody>
          <a:bodyPr lIns="0" tIns="0" rIns="0" bIns="0"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dirty="0" smtClean="0">
                <a:solidFill>
                  <a:schemeClr val="tx1">
                    <a:lumMod val="50000"/>
                    <a:lumOff val="50000"/>
                  </a:schemeClr>
                </a:solidFill>
                <a:latin typeface="+mn-lt"/>
              </a:rPr>
              <a:t>Nuovi requisiti dello spazio pubblico</a:t>
            </a:r>
            <a:endParaRPr lang="it-IT" sz="3200" dirty="0">
              <a:solidFill>
                <a:schemeClr val="tx1">
                  <a:lumMod val="50000"/>
                  <a:lumOff val="50000"/>
                </a:schemeClr>
              </a:solidFill>
              <a:latin typeface="+mn-lt"/>
            </a:endParaRPr>
          </a:p>
        </p:txBody>
      </p:sp>
    </p:spTree>
    <p:extLst>
      <p:ext uri="{BB962C8B-B14F-4D97-AF65-F5344CB8AC3E}">
        <p14:creationId xmlns:p14="http://schemas.microsoft.com/office/powerpoint/2010/main" val="18781202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D:\Nuova cartella\FotoS_Rosa1.t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70740" y="1127127"/>
            <a:ext cx="7974227" cy="52926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4" name="Text Box 4"/>
          <p:cNvSpPr txBox="1">
            <a:spLocks noChangeArrowheads="1"/>
          </p:cNvSpPr>
          <p:nvPr/>
        </p:nvSpPr>
        <p:spPr bwMode="auto">
          <a:xfrm>
            <a:off x="1660283" y="928690"/>
            <a:ext cx="322091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2000">
                <a:solidFill>
                  <a:schemeClr val="bg1"/>
                </a:solidFill>
              </a:rPr>
              <a:t>Salvator Rosa, Arch. Mendini</a:t>
            </a:r>
          </a:p>
        </p:txBody>
      </p:sp>
      <p:sp>
        <p:nvSpPr>
          <p:cNvPr id="6" name="Titolo 1"/>
          <p:cNvSpPr txBox="1">
            <a:spLocks/>
          </p:cNvSpPr>
          <p:nvPr/>
        </p:nvSpPr>
        <p:spPr>
          <a:xfrm>
            <a:off x="569913" y="1274239"/>
            <a:ext cx="3582511" cy="1036107"/>
          </a:xfrm>
          <a:prstGeom prst="rect">
            <a:avLst/>
          </a:prstGeom>
        </p:spPr>
        <p:txBody>
          <a:bodyPr lIns="0" tIns="0" rIns="0" bIns="0"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dirty="0" smtClean="0">
                <a:solidFill>
                  <a:schemeClr val="tx1">
                    <a:lumMod val="50000"/>
                    <a:lumOff val="50000"/>
                  </a:schemeClr>
                </a:solidFill>
                <a:latin typeface="+mn-lt"/>
              </a:rPr>
              <a:t>Stazione Salvator Rosa</a:t>
            </a:r>
            <a:endParaRPr lang="it-IT" sz="3200" dirty="0">
              <a:latin typeface="+mn-lt"/>
            </a:endParaRPr>
          </a:p>
        </p:txBody>
      </p:sp>
      <p:sp>
        <p:nvSpPr>
          <p:cNvPr id="5" name="Sottotitolo 2"/>
          <p:cNvSpPr txBox="1">
            <a:spLocks/>
          </p:cNvSpPr>
          <p:nvPr/>
        </p:nvSpPr>
        <p:spPr>
          <a:xfrm>
            <a:off x="569913" y="2241158"/>
            <a:ext cx="2573979" cy="3262991"/>
          </a:xfrm>
          <a:prstGeom prst="rect">
            <a:avLst/>
          </a:prstGeom>
        </p:spPr>
        <p:txBody>
          <a:bodyPr lIns="0" tIns="0" rIns="0" bIns="0"/>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it-IT" sz="1800" dirty="0" smtClean="0">
                <a:solidFill>
                  <a:schemeClr val="tx1">
                    <a:lumMod val="65000"/>
                    <a:lumOff val="35000"/>
                  </a:schemeClr>
                </a:solidFill>
              </a:rPr>
              <a:t>Le uscite dalla stazione collegano luoghi urbani a diversa altitudine attraverso un sistema di scale mobili.</a:t>
            </a:r>
          </a:p>
          <a:p>
            <a:pPr algn="l"/>
            <a:r>
              <a:rPr lang="it-IT" sz="1800" dirty="0" smtClean="0">
                <a:solidFill>
                  <a:schemeClr val="tx1">
                    <a:lumMod val="65000"/>
                    <a:lumOff val="35000"/>
                  </a:schemeClr>
                </a:solidFill>
              </a:rPr>
              <a:t>Il vuoto urbano si trasforma in spazio pubblico attraverso gesti artistici quali i murales sulle facciate cieche e gli oggetti architettonici pop progettati da Mandini</a:t>
            </a:r>
          </a:p>
        </p:txBody>
      </p:sp>
    </p:spTree>
    <p:extLst>
      <p:ext uri="{BB962C8B-B14F-4D97-AF65-F5344CB8AC3E}">
        <p14:creationId xmlns:p14="http://schemas.microsoft.com/office/powerpoint/2010/main" val="19158441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152.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56894" y="1056844"/>
            <a:ext cx="4030971" cy="2677287"/>
          </a:xfrm>
          <a:prstGeom prst="rect">
            <a:avLst/>
          </a:prstGeom>
        </p:spPr>
      </p:pic>
      <p:pic>
        <p:nvPicPr>
          <p:cNvPr id="3" name="Picture 2" descr="DSC_0145.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56895" y="3863256"/>
            <a:ext cx="4030971" cy="2677287"/>
          </a:xfrm>
          <a:prstGeom prst="rect">
            <a:avLst/>
          </a:prstGeom>
        </p:spPr>
      </p:pic>
      <p:pic>
        <p:nvPicPr>
          <p:cNvPr id="4" name="Picture 3" descr="DSC_0150.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2646830" y="2529716"/>
            <a:ext cx="4820187" cy="3201467"/>
          </a:xfrm>
          <a:prstGeom prst="rect">
            <a:avLst/>
          </a:prstGeom>
        </p:spPr>
      </p:pic>
      <p:pic>
        <p:nvPicPr>
          <p:cNvPr id="5" name="Picture 2" descr="DSC_0162.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6200000">
            <a:off x="-653876" y="2529715"/>
            <a:ext cx="4820188" cy="3201468"/>
          </a:xfrm>
          <a:prstGeom prst="rect">
            <a:avLst/>
          </a:prstGeom>
        </p:spPr>
      </p:pic>
    </p:spTree>
    <p:extLst>
      <p:ext uri="{BB962C8B-B14F-4D97-AF65-F5344CB8AC3E}">
        <p14:creationId xmlns:p14="http://schemas.microsoft.com/office/powerpoint/2010/main" val="2220864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158.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54869" y="3958615"/>
            <a:ext cx="4112448" cy="2731402"/>
          </a:xfrm>
          <a:prstGeom prst="rect">
            <a:avLst/>
          </a:prstGeom>
        </p:spPr>
      </p:pic>
      <p:pic>
        <p:nvPicPr>
          <p:cNvPr id="4" name="Picture 3" descr="DSC_0163.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54869" y="1094987"/>
            <a:ext cx="4112448" cy="2731402"/>
          </a:xfrm>
          <a:prstGeom prst="rect">
            <a:avLst/>
          </a:prstGeom>
        </p:spPr>
      </p:pic>
      <p:pic>
        <p:nvPicPr>
          <p:cNvPr id="5" name="Picture 2" descr="DSC_0139.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486345" y="1122157"/>
            <a:ext cx="4071541" cy="2704232"/>
          </a:xfrm>
          <a:prstGeom prst="rect">
            <a:avLst/>
          </a:prstGeom>
        </p:spPr>
      </p:pic>
      <p:pic>
        <p:nvPicPr>
          <p:cNvPr id="6" name="Picture 1" descr="DSC_0138.JPG"/>
          <p:cNvPicPr>
            <a:picLocks noChangeAspect="1"/>
          </p:cNvPicPr>
          <p:nvPr/>
        </p:nvPicPr>
        <p:blipFill rotWithShape="1">
          <a:blip r:embed="rId5" cstate="print">
            <a:extLst>
              <a:ext uri="{28A0092B-C50C-407E-A947-70E740481C1C}">
                <a14:useLocalDpi xmlns:a14="http://schemas.microsoft.com/office/drawing/2010/main"/>
              </a:ext>
            </a:extLst>
          </a:blip>
          <a:srcRect b="-1"/>
          <a:stretch/>
        </p:blipFill>
        <p:spPr>
          <a:xfrm>
            <a:off x="2486344" y="3958615"/>
            <a:ext cx="4071541" cy="2722789"/>
          </a:xfrm>
          <a:prstGeom prst="rect">
            <a:avLst/>
          </a:prstGeom>
        </p:spPr>
      </p:pic>
    </p:spTree>
    <p:extLst>
      <p:ext uri="{BB962C8B-B14F-4D97-AF65-F5344CB8AC3E}">
        <p14:creationId xmlns:p14="http://schemas.microsoft.com/office/powerpoint/2010/main" val="2799496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6810860" y="2105674"/>
            <a:ext cx="5249795" cy="3504238"/>
          </a:xfrm>
          <a:prstGeom prst="rect">
            <a:avLst/>
          </a:prstGeom>
        </p:spPr>
      </p:pic>
      <p:pic>
        <p:nvPicPr>
          <p:cNvPr id="5" name="Picture 2" descr="Scansione 9.jpe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0800000">
            <a:off x="4261557" y="1232895"/>
            <a:ext cx="3312947" cy="5214361"/>
          </a:xfrm>
          <a:prstGeom prst="rect">
            <a:avLst/>
          </a:prstGeom>
        </p:spPr>
      </p:pic>
      <p:sp>
        <p:nvSpPr>
          <p:cNvPr id="6" name="Titolo 1"/>
          <p:cNvSpPr txBox="1">
            <a:spLocks/>
          </p:cNvSpPr>
          <p:nvPr/>
        </p:nvSpPr>
        <p:spPr>
          <a:xfrm>
            <a:off x="569913" y="1274239"/>
            <a:ext cx="3582511" cy="1036107"/>
          </a:xfrm>
          <a:prstGeom prst="rect">
            <a:avLst/>
          </a:prstGeom>
        </p:spPr>
        <p:txBody>
          <a:bodyPr lIns="0" tIns="0" rIns="0" bIns="0"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dirty="0" smtClean="0">
                <a:solidFill>
                  <a:schemeClr val="tx1">
                    <a:lumMod val="50000"/>
                    <a:lumOff val="50000"/>
                  </a:schemeClr>
                </a:solidFill>
                <a:latin typeface="+mn-lt"/>
              </a:rPr>
              <a:t>Riconfigurazione della piazza</a:t>
            </a:r>
            <a:endParaRPr lang="it-IT" sz="3200" dirty="0">
              <a:latin typeface="+mn-lt"/>
            </a:endParaRPr>
          </a:p>
        </p:txBody>
      </p:sp>
      <p:sp>
        <p:nvSpPr>
          <p:cNvPr id="7" name="Sottotitolo 2"/>
          <p:cNvSpPr txBox="1">
            <a:spLocks/>
          </p:cNvSpPr>
          <p:nvPr/>
        </p:nvSpPr>
        <p:spPr>
          <a:xfrm>
            <a:off x="569914" y="2310346"/>
            <a:ext cx="3401196" cy="3816134"/>
          </a:xfrm>
          <a:prstGeom prst="rect">
            <a:avLst/>
          </a:prstGeom>
        </p:spPr>
        <p:txBody>
          <a:bodyPr lIns="0" tIns="0" rIns="0" bIns="0"/>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it-IT" sz="1800" dirty="0" smtClean="0">
                <a:solidFill>
                  <a:schemeClr val="tx1">
                    <a:lumMod val="65000"/>
                    <a:lumOff val="35000"/>
                  </a:schemeClr>
                </a:solidFill>
              </a:rPr>
              <a:t>La stazione di piazza Garibaldi intreccia un nodo d’interscambio con FFSS e Vesuviana. La lunga piazza interrata circondata da negozi media tra la quota degli spazi urbani e le profondità sotterranee delle infrastrutture ferroviarie.</a:t>
            </a:r>
          </a:p>
          <a:p>
            <a:pPr algn="l"/>
            <a:r>
              <a:rPr lang="it-IT" sz="1800" dirty="0" smtClean="0">
                <a:solidFill>
                  <a:schemeClr val="tx1">
                    <a:lumMod val="65000"/>
                    <a:lumOff val="35000"/>
                  </a:schemeClr>
                </a:solidFill>
              </a:rPr>
              <a:t>I percorsi si sviluppano in continuità e fanno fluire lo spazio pubblico attraverso una molteplicità di configurazioni tridimensionali fortemente innovative rispetto alle destinazioni bidimensionali in superfici dei servizi pubblici tradizionali</a:t>
            </a:r>
          </a:p>
        </p:txBody>
      </p:sp>
    </p:spTree>
    <p:extLst>
      <p:ext uri="{BB962C8B-B14F-4D97-AF65-F5344CB8AC3E}">
        <p14:creationId xmlns:p14="http://schemas.microsoft.com/office/powerpoint/2010/main" val="17406370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ansione 11.jpe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245705" y="3085252"/>
            <a:ext cx="4936767" cy="3357155"/>
          </a:xfrm>
          <a:prstGeom prst="rect">
            <a:avLst/>
          </a:prstGeom>
        </p:spPr>
      </p:pic>
      <p:pic>
        <p:nvPicPr>
          <p:cNvPr id="6" name="Picture 3" descr="Scansione 11.jpe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32213" y="3085250"/>
            <a:ext cx="5618893" cy="3357157"/>
          </a:xfrm>
          <a:prstGeom prst="rect">
            <a:avLst/>
          </a:prstGeom>
        </p:spPr>
      </p:pic>
      <p:sp>
        <p:nvSpPr>
          <p:cNvPr id="7" name="Titolo 1"/>
          <p:cNvSpPr txBox="1">
            <a:spLocks/>
          </p:cNvSpPr>
          <p:nvPr/>
        </p:nvSpPr>
        <p:spPr>
          <a:xfrm>
            <a:off x="569913" y="1274239"/>
            <a:ext cx="3582511" cy="1036107"/>
          </a:xfrm>
          <a:prstGeom prst="rect">
            <a:avLst/>
          </a:prstGeom>
        </p:spPr>
        <p:txBody>
          <a:bodyPr lIns="0" tIns="0" rIns="0" bIns="0"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dirty="0" smtClean="0">
                <a:solidFill>
                  <a:schemeClr val="tx1">
                    <a:lumMod val="50000"/>
                    <a:lumOff val="50000"/>
                  </a:schemeClr>
                </a:solidFill>
                <a:latin typeface="+mn-lt"/>
              </a:rPr>
              <a:t>Progetto di Dominique </a:t>
            </a:r>
            <a:r>
              <a:rPr lang="it-IT" sz="3200" dirty="0" err="1" smtClean="0">
                <a:solidFill>
                  <a:schemeClr val="tx1">
                    <a:lumMod val="50000"/>
                    <a:lumOff val="50000"/>
                  </a:schemeClr>
                </a:solidFill>
                <a:latin typeface="+mn-lt"/>
              </a:rPr>
              <a:t>Perrault</a:t>
            </a:r>
            <a:endParaRPr lang="it-IT" sz="3200" dirty="0">
              <a:latin typeface="+mn-lt"/>
            </a:endParaRPr>
          </a:p>
        </p:txBody>
      </p:sp>
      <p:sp>
        <p:nvSpPr>
          <p:cNvPr id="8" name="Sottotitolo 2"/>
          <p:cNvSpPr txBox="1">
            <a:spLocks/>
          </p:cNvSpPr>
          <p:nvPr/>
        </p:nvSpPr>
        <p:spPr>
          <a:xfrm>
            <a:off x="4152424" y="1370075"/>
            <a:ext cx="3571139" cy="1909429"/>
          </a:xfrm>
          <a:prstGeom prst="rect">
            <a:avLst/>
          </a:prstGeom>
        </p:spPr>
        <p:txBody>
          <a:bodyPr lIns="0" tIns="0" rIns="0" bIns="0"/>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it-IT" sz="1200" dirty="0" smtClean="0"/>
              <a:t>Nei progetto di </a:t>
            </a:r>
            <a:r>
              <a:rPr lang="it-IT" sz="1200" dirty="0" err="1" smtClean="0"/>
              <a:t>Perrault</a:t>
            </a:r>
            <a:r>
              <a:rPr lang="it-IT" sz="1200" dirty="0" smtClean="0"/>
              <a:t> si riprende il tema della pensilina in cemento della stazione e la si </a:t>
            </a:r>
            <a:r>
              <a:rPr lang="it-IT" sz="1200" dirty="0" err="1" smtClean="0"/>
              <a:t>rienterpreta</a:t>
            </a:r>
            <a:r>
              <a:rPr lang="it-IT" sz="1200" dirty="0" smtClean="0"/>
              <a:t> in una chiave quasi naturalistica. I pilastri a fungo riproducono la figura degli alberi sebbene siano realizzati in acciaio e coprono lo spazio nuovo che raccorda le piattaforme FFSS e la Vesuviana con la più </a:t>
            </a:r>
            <a:r>
              <a:rPr lang="it-IT" sz="1200" dirty="0" err="1" smtClean="0"/>
              <a:t>progonda</a:t>
            </a:r>
            <a:r>
              <a:rPr lang="it-IT" sz="1200" dirty="0" smtClean="0"/>
              <a:t> fermata della metropolitana</a:t>
            </a:r>
          </a:p>
        </p:txBody>
      </p:sp>
      <p:sp>
        <p:nvSpPr>
          <p:cNvPr id="9" name="Sottotitolo 2"/>
          <p:cNvSpPr txBox="1">
            <a:spLocks/>
          </p:cNvSpPr>
          <p:nvPr/>
        </p:nvSpPr>
        <p:spPr>
          <a:xfrm>
            <a:off x="8025752" y="1366032"/>
            <a:ext cx="3581818" cy="1909429"/>
          </a:xfrm>
          <a:prstGeom prst="rect">
            <a:avLst/>
          </a:prstGeom>
        </p:spPr>
        <p:txBody>
          <a:bodyPr lIns="0" tIns="0" rIns="0" bIns="0"/>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it-IT" sz="1200" dirty="0" smtClean="0"/>
              <a:t>La superficie superiore della piazza è divisa in due parti con la seconda organizzata giardini ed attrezzature sportive.</a:t>
            </a:r>
          </a:p>
          <a:p>
            <a:pPr algn="l"/>
            <a:r>
              <a:rPr lang="it-IT" sz="1200" dirty="0" smtClean="0"/>
              <a:t>Si ottiene una concentrazione di negozi e servizi, funzioni che riconvertono anche gli spazi preesistenti utilizzati esclusivamente per i servizi ferroviari. Questa concentrazione di funzioni qualifica gli spazi pubblici.</a:t>
            </a:r>
          </a:p>
        </p:txBody>
      </p:sp>
    </p:spTree>
    <p:extLst>
      <p:ext uri="{BB962C8B-B14F-4D97-AF65-F5344CB8AC3E}">
        <p14:creationId xmlns:p14="http://schemas.microsoft.com/office/powerpoint/2010/main" val="18643910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012.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499360" y="1175122"/>
            <a:ext cx="4019041" cy="2669363"/>
          </a:xfrm>
          <a:prstGeom prst="rect">
            <a:avLst/>
          </a:prstGeom>
        </p:spPr>
      </p:pic>
      <p:pic>
        <p:nvPicPr>
          <p:cNvPr id="3" name="Picture 2" descr="DSC_0018.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44752" y="1175122"/>
            <a:ext cx="4019042" cy="2669364"/>
          </a:xfrm>
          <a:prstGeom prst="rect">
            <a:avLst/>
          </a:prstGeom>
        </p:spPr>
      </p:pic>
      <p:pic>
        <p:nvPicPr>
          <p:cNvPr id="5" name="Picture 4" descr="DSC_0022.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44752" y="4058008"/>
            <a:ext cx="4019042" cy="2669364"/>
          </a:xfrm>
          <a:prstGeom prst="rect">
            <a:avLst/>
          </a:prstGeom>
        </p:spPr>
      </p:pic>
      <p:pic>
        <p:nvPicPr>
          <p:cNvPr id="6" name="Picture 1" descr="DSC_0030.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499359" y="4058008"/>
            <a:ext cx="4019042" cy="2669364"/>
          </a:xfrm>
          <a:prstGeom prst="rect">
            <a:avLst/>
          </a:prstGeom>
        </p:spPr>
      </p:pic>
      <p:sp>
        <p:nvSpPr>
          <p:cNvPr id="7" name="Titolo 1"/>
          <p:cNvSpPr txBox="1">
            <a:spLocks/>
          </p:cNvSpPr>
          <p:nvPr/>
        </p:nvSpPr>
        <p:spPr>
          <a:xfrm>
            <a:off x="569914" y="1274239"/>
            <a:ext cx="1929446" cy="1036107"/>
          </a:xfrm>
          <a:prstGeom prst="rect">
            <a:avLst/>
          </a:prstGeom>
        </p:spPr>
        <p:txBody>
          <a:bodyPr lIns="0" tIns="0" rIns="0" bIns="0"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2400" dirty="0" smtClean="0">
                <a:solidFill>
                  <a:schemeClr val="tx1">
                    <a:lumMod val="50000"/>
                    <a:lumOff val="50000"/>
                  </a:schemeClr>
                </a:solidFill>
                <a:latin typeface="+mn-lt"/>
              </a:rPr>
              <a:t>Le nuove dimensioni dello spazio pubblico</a:t>
            </a:r>
            <a:endParaRPr lang="it-IT" sz="2400" dirty="0">
              <a:latin typeface="+mn-lt"/>
            </a:endParaRPr>
          </a:p>
        </p:txBody>
      </p:sp>
      <p:sp>
        <p:nvSpPr>
          <p:cNvPr id="8" name="Sottotitolo 2"/>
          <p:cNvSpPr txBox="1">
            <a:spLocks/>
          </p:cNvSpPr>
          <p:nvPr/>
        </p:nvSpPr>
        <p:spPr>
          <a:xfrm>
            <a:off x="538874" y="2721653"/>
            <a:ext cx="1751555" cy="3753614"/>
          </a:xfrm>
          <a:prstGeom prst="rect">
            <a:avLst/>
          </a:prstGeom>
        </p:spPr>
        <p:txBody>
          <a:bodyPr lIns="0" tIns="0" rIns="0" bIns="0"/>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it-IT" sz="1800" dirty="0" smtClean="0">
                <a:solidFill>
                  <a:schemeClr val="tx1">
                    <a:lumMod val="65000"/>
                    <a:lumOff val="35000"/>
                  </a:schemeClr>
                </a:solidFill>
              </a:rPr>
              <a:t>I percorso dei viaggiatori attraversa una successione di spazi la cui diversità non è solamente data da dimensioni, chiusure, luce ma anche da </a:t>
            </a:r>
            <a:r>
              <a:rPr lang="it-IT" sz="1800" dirty="0" err="1" smtClean="0">
                <a:solidFill>
                  <a:schemeClr val="tx1">
                    <a:lumMod val="65000"/>
                    <a:lumOff val="35000"/>
                  </a:schemeClr>
                </a:solidFill>
              </a:rPr>
              <a:t>percesioni</a:t>
            </a:r>
            <a:r>
              <a:rPr lang="it-IT" sz="1800" dirty="0" smtClean="0">
                <a:solidFill>
                  <a:schemeClr val="tx1">
                    <a:lumMod val="65000"/>
                    <a:lumOff val="35000"/>
                  </a:schemeClr>
                </a:solidFill>
              </a:rPr>
              <a:t> psicologiche e organizzazione delle attività</a:t>
            </a:r>
          </a:p>
        </p:txBody>
      </p:sp>
    </p:spTree>
    <p:extLst>
      <p:ext uri="{BB962C8B-B14F-4D97-AF65-F5344CB8AC3E}">
        <p14:creationId xmlns:p14="http://schemas.microsoft.com/office/powerpoint/2010/main" val="19331154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Un </a:t>
            </a:r>
            <a:r>
              <a:rPr lang="en-US" dirty="0" err="1" smtClean="0"/>
              <a:t>approccio</a:t>
            </a:r>
            <a:r>
              <a:rPr lang="en-US" dirty="0" smtClean="0"/>
              <a:t> da </a:t>
            </a:r>
            <a:r>
              <a:rPr lang="en-US" dirty="0" err="1" smtClean="0"/>
              <a:t>estendere</a:t>
            </a:r>
            <a:endParaRPr lang="en-US" dirty="0"/>
          </a:p>
        </p:txBody>
      </p:sp>
      <p:sp>
        <p:nvSpPr>
          <p:cNvPr id="6" name="Text Placeholder 5"/>
          <p:cNvSpPr>
            <a:spLocks noGrp="1"/>
          </p:cNvSpPr>
          <p:nvPr>
            <p:ph type="body" idx="1"/>
          </p:nvPr>
        </p:nvSpPr>
        <p:spPr/>
        <p:txBody>
          <a:bodyPr/>
          <a:lstStyle/>
          <a:p>
            <a:r>
              <a:rPr lang="en-US" dirty="0" smtClean="0"/>
              <a:t>A </a:t>
            </a:r>
            <a:r>
              <a:rPr lang="en-US" dirty="0" err="1" smtClean="0"/>
              <a:t>partire</a:t>
            </a:r>
            <a:r>
              <a:rPr lang="en-US" dirty="0" smtClean="0"/>
              <a:t> da </a:t>
            </a:r>
            <a:r>
              <a:rPr lang="en-US" dirty="0" err="1" smtClean="0"/>
              <a:t>queste</a:t>
            </a:r>
            <a:r>
              <a:rPr lang="en-US" dirty="0" smtClean="0"/>
              <a:t> </a:t>
            </a:r>
            <a:r>
              <a:rPr lang="en-US" dirty="0" err="1" smtClean="0"/>
              <a:t>buone</a:t>
            </a:r>
            <a:r>
              <a:rPr lang="en-US" dirty="0" smtClean="0"/>
              <a:t> </a:t>
            </a:r>
            <a:r>
              <a:rPr lang="en-US" dirty="0" err="1" smtClean="0"/>
              <a:t>pratiche</a:t>
            </a:r>
            <a:r>
              <a:rPr lang="en-US" dirty="0" smtClean="0"/>
              <a:t> e </a:t>
            </a:r>
            <a:r>
              <a:rPr lang="en-US" dirty="0" err="1" smtClean="0"/>
              <a:t>sulla</a:t>
            </a:r>
            <a:r>
              <a:rPr lang="en-US" dirty="0" smtClean="0"/>
              <a:t> base </a:t>
            </a:r>
            <a:r>
              <a:rPr lang="en-US" dirty="0" err="1" smtClean="0"/>
              <a:t>delle</a:t>
            </a:r>
            <a:r>
              <a:rPr lang="en-US" dirty="0" smtClean="0"/>
              <a:t> </a:t>
            </a:r>
            <a:r>
              <a:rPr lang="en-US" dirty="0" err="1" smtClean="0"/>
              <a:t>priorità</a:t>
            </a:r>
            <a:r>
              <a:rPr lang="en-US" dirty="0" smtClean="0"/>
              <a:t> date </a:t>
            </a:r>
            <a:r>
              <a:rPr lang="en-US" dirty="0" err="1" smtClean="0"/>
              <a:t>dalla</a:t>
            </a:r>
            <a:r>
              <a:rPr lang="en-US" dirty="0" smtClean="0"/>
              <a:t> </a:t>
            </a:r>
            <a:r>
              <a:rPr lang="en-US" dirty="0" err="1" smtClean="0"/>
              <a:t>frequentazione</a:t>
            </a:r>
            <a:r>
              <a:rPr lang="en-US" dirty="0" smtClean="0"/>
              <a:t>, </a:t>
            </a:r>
            <a:r>
              <a:rPr lang="en-US" dirty="0" err="1" smtClean="0"/>
              <a:t>il</a:t>
            </a:r>
            <a:r>
              <a:rPr lang="en-US" dirty="0" smtClean="0"/>
              <a:t> </a:t>
            </a:r>
            <a:r>
              <a:rPr lang="en-US" dirty="0" err="1" smtClean="0"/>
              <a:t>processo</a:t>
            </a:r>
            <a:r>
              <a:rPr lang="en-US" dirty="0" smtClean="0"/>
              <a:t> di </a:t>
            </a:r>
            <a:r>
              <a:rPr lang="en-US" dirty="0" err="1" smtClean="0"/>
              <a:t>riorganizzazione</a:t>
            </a:r>
            <a:r>
              <a:rPr lang="en-US" dirty="0" smtClean="0"/>
              <a:t> </a:t>
            </a:r>
            <a:r>
              <a:rPr lang="en-US" dirty="0" err="1" smtClean="0"/>
              <a:t>dello</a:t>
            </a:r>
            <a:r>
              <a:rPr lang="en-US" dirty="0" smtClean="0"/>
              <a:t> </a:t>
            </a:r>
            <a:r>
              <a:rPr lang="en-US" dirty="0" err="1" smtClean="0"/>
              <a:t>spazio</a:t>
            </a:r>
            <a:r>
              <a:rPr lang="en-US" dirty="0" smtClean="0"/>
              <a:t> </a:t>
            </a:r>
            <a:r>
              <a:rPr lang="en-US" dirty="0" err="1" smtClean="0"/>
              <a:t>pubblico</a:t>
            </a:r>
            <a:r>
              <a:rPr lang="en-US" smtClean="0"/>
              <a:t> può</a:t>
            </a:r>
            <a:r>
              <a:rPr lang="en-US" dirty="0" smtClean="0"/>
              <a:t> </a:t>
            </a:r>
            <a:r>
              <a:rPr lang="en-US" dirty="0" err="1" smtClean="0"/>
              <a:t>coivolgere</a:t>
            </a:r>
            <a:r>
              <a:rPr lang="en-US" dirty="0" smtClean="0"/>
              <a:t> </a:t>
            </a:r>
            <a:r>
              <a:rPr lang="en-US" dirty="0" err="1" smtClean="0"/>
              <a:t>l’intero</a:t>
            </a:r>
            <a:r>
              <a:rPr lang="en-US" dirty="0" smtClean="0"/>
              <a:t> </a:t>
            </a:r>
            <a:r>
              <a:rPr lang="en-US" dirty="0" err="1" smtClean="0"/>
              <a:t>territorio</a:t>
            </a:r>
            <a:r>
              <a:rPr lang="en-US" dirty="0" smtClean="0"/>
              <a:t> </a:t>
            </a:r>
            <a:r>
              <a:rPr lang="en-US" dirty="0" err="1" smtClean="0"/>
              <a:t>metropolitano</a:t>
            </a:r>
            <a:r>
              <a:rPr lang="en-US" dirty="0" smtClean="0"/>
              <a:t> e </a:t>
            </a:r>
            <a:r>
              <a:rPr lang="en-US" dirty="0" err="1" smtClean="0"/>
              <a:t>fornire</a:t>
            </a:r>
            <a:r>
              <a:rPr lang="en-US" dirty="0" smtClean="0"/>
              <a:t> la </a:t>
            </a:r>
            <a:r>
              <a:rPr lang="en-US" dirty="0" err="1" smtClean="0"/>
              <a:t>nuova</a:t>
            </a:r>
            <a:r>
              <a:rPr lang="en-US" dirty="0" smtClean="0"/>
              <a:t> </a:t>
            </a:r>
            <a:r>
              <a:rPr lang="en-US" dirty="0" err="1" smtClean="0"/>
              <a:t>infrastruttura</a:t>
            </a:r>
            <a:r>
              <a:rPr lang="en-US" dirty="0" smtClean="0"/>
              <a:t> </a:t>
            </a:r>
            <a:r>
              <a:rPr lang="en-US" dirty="0" err="1" smtClean="0"/>
              <a:t>della</a:t>
            </a:r>
            <a:r>
              <a:rPr lang="en-US" dirty="0" smtClean="0"/>
              <a:t> vita </a:t>
            </a:r>
            <a:r>
              <a:rPr lang="en-US" dirty="0" err="1" smtClean="0"/>
              <a:t>sociale</a:t>
            </a:r>
            <a:endParaRPr lang="en-US" dirty="0"/>
          </a:p>
        </p:txBody>
      </p:sp>
      <p:sp>
        <p:nvSpPr>
          <p:cNvPr id="2" name="Slide Number Placeholder 1"/>
          <p:cNvSpPr>
            <a:spLocks noGrp="1"/>
          </p:cNvSpPr>
          <p:nvPr>
            <p:ph type="sldNum" sz="quarter" idx="12"/>
          </p:nvPr>
        </p:nvSpPr>
        <p:spPr/>
        <p:txBody>
          <a:bodyPr/>
          <a:lstStyle/>
          <a:p>
            <a:fld id="{0D98FDFA-0FA7-0E43-83F8-F130E7AE4B03}" type="slidenum">
              <a:rPr lang="it-IT" smtClean="0"/>
              <a:t>28</a:t>
            </a:fld>
            <a:endParaRPr lang="it-IT"/>
          </a:p>
        </p:txBody>
      </p:sp>
    </p:spTree>
    <p:extLst>
      <p:ext uri="{BB962C8B-B14F-4D97-AF65-F5344CB8AC3E}">
        <p14:creationId xmlns:p14="http://schemas.microsoft.com/office/powerpoint/2010/main" val="10005172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4294967295"/>
          </p:nvPr>
        </p:nvSpPr>
        <p:spPr>
          <a:xfrm>
            <a:off x="6477000" y="2015595"/>
            <a:ext cx="5143499" cy="4052888"/>
          </a:xfrm>
          <a:prstGeom prst="rect">
            <a:avLst/>
          </a:prstGeom>
        </p:spPr>
        <p:txBody>
          <a:bodyPr lIns="0" tIns="0" rIns="0" bIns="0"/>
          <a:lstStyle/>
          <a:p>
            <a:pPr marL="285750" indent="-285750" algn="l">
              <a:buClr>
                <a:srgbClr val="DA304A"/>
              </a:buClr>
              <a:buSzPct val="160000"/>
              <a:buFont typeface="Wingdings" charset="2"/>
              <a:buChar char="§"/>
            </a:pPr>
            <a:r>
              <a:rPr lang="it-IT" sz="1400" dirty="0" smtClean="0"/>
              <a:t>L’organizzazione per sezioni censuarie ha raggiunto un livello di </a:t>
            </a:r>
            <a:r>
              <a:rPr lang="it-IT" sz="1400" dirty="0" err="1" smtClean="0"/>
              <a:t>dettagio</a:t>
            </a:r>
            <a:r>
              <a:rPr lang="it-IT" sz="1400" dirty="0" smtClean="0"/>
              <a:t> ed una ricchezza d’informazioni che la potrebbe rendere a base geografica di organizzazione anche di altri rilevamenti e l’unità geografica di base a cui riferire il massimo delle informazioni.</a:t>
            </a:r>
          </a:p>
          <a:p>
            <a:pPr marL="285750" indent="-285750" algn="l">
              <a:buClr>
                <a:srgbClr val="DA304A"/>
              </a:buClr>
              <a:buSzPct val="160000"/>
              <a:buFont typeface="Wingdings" charset="2"/>
              <a:buChar char="§"/>
            </a:pPr>
            <a:r>
              <a:rPr lang="it-IT" sz="1400" dirty="0" smtClean="0"/>
              <a:t>Le conoscenze sui flussi, sebbene forniscono una base di riferimento indispensabile soffrono di aggiornamenti temporali troppo lenti in rapporto al ritmo dei cambiamenti.</a:t>
            </a:r>
            <a:endParaRPr lang="it-IT" sz="1400" dirty="0"/>
          </a:p>
          <a:p>
            <a:pPr marL="285750" indent="-285750" algn="l">
              <a:buClr>
                <a:srgbClr val="DA304A"/>
              </a:buClr>
              <a:buSzPct val="160000"/>
              <a:buFont typeface="Wingdings" charset="2"/>
              <a:buChar char="§"/>
            </a:pPr>
            <a:r>
              <a:rPr lang="it-IT" sz="1400" dirty="0" smtClean="0"/>
              <a:t>Potrebbero essere integrati dalle banche dati delle aziende di trasporto nel quadro della costruzione di un sistema statistico nazionale integrato.</a:t>
            </a:r>
          </a:p>
          <a:p>
            <a:pPr marL="285750" indent="-285750" algn="l">
              <a:buClr>
                <a:srgbClr val="DA304A"/>
              </a:buClr>
              <a:buSzPct val="160000"/>
              <a:buFont typeface="Wingdings" charset="2"/>
              <a:buChar char="§"/>
            </a:pPr>
            <a:r>
              <a:rPr lang="it-IT" sz="1400" dirty="0" smtClean="0"/>
              <a:t>Lo sviluppo degli open data  promette di risolvere molti problemi di scarsità d’informazioni, uno dei fattori maggiori di difficoltà nella costruzione di scenari territoriali</a:t>
            </a:r>
          </a:p>
          <a:p>
            <a:pPr marL="285750" indent="-285750" algn="l">
              <a:buClr>
                <a:srgbClr val="DA304A"/>
              </a:buClr>
              <a:buSzPct val="160000"/>
              <a:buFont typeface="Wingdings" charset="2"/>
              <a:buChar char="§"/>
            </a:pPr>
            <a:r>
              <a:rPr lang="it-IT" sz="1400" dirty="0" smtClean="0"/>
              <a:t>Altro settore che sembra promettente è l’esplorazione dei social sia nel senso di conoscere opinioni diffuse che nell’innescare processi di partecipazione alla pianificazione</a:t>
            </a:r>
          </a:p>
          <a:p>
            <a:pPr marL="285750" indent="-285750" algn="l">
              <a:buClr>
                <a:srgbClr val="DA304A"/>
              </a:buClr>
              <a:buSzPct val="160000"/>
              <a:buFont typeface="Wingdings" charset="2"/>
              <a:buChar char="§"/>
            </a:pPr>
            <a:endParaRPr lang="it-IT" sz="1400" dirty="0"/>
          </a:p>
          <a:p>
            <a:pPr marL="285750" indent="-285750" algn="l">
              <a:buClr>
                <a:srgbClr val="DA304A"/>
              </a:buClr>
              <a:buSzPct val="160000"/>
              <a:buFont typeface="Wingdings" charset="2"/>
              <a:buChar char="§"/>
            </a:pPr>
            <a:endParaRPr lang="it-IT" sz="1400" dirty="0"/>
          </a:p>
          <a:p>
            <a:pPr algn="l"/>
            <a:endParaRPr lang="it-IT" sz="1200" dirty="0"/>
          </a:p>
        </p:txBody>
      </p:sp>
      <p:sp>
        <p:nvSpPr>
          <p:cNvPr id="4" name="Segnaposto numero diapositiva 3"/>
          <p:cNvSpPr>
            <a:spLocks noGrp="1"/>
          </p:cNvSpPr>
          <p:nvPr>
            <p:ph type="sldNum" sz="quarter" idx="4"/>
          </p:nvPr>
        </p:nvSpPr>
        <p:spPr>
          <a:xfrm>
            <a:off x="9599868" y="6478588"/>
            <a:ext cx="1077179" cy="319088"/>
          </a:xfrm>
        </p:spPr>
        <p:txBody>
          <a:bodyPr/>
          <a:lstStyle/>
          <a:p>
            <a:fld id="{5C7FE145-5F5F-9146-8268-470DD024125C}" type="slidenum">
              <a:rPr lang="it-IT" smtClean="0"/>
              <a:pPr/>
              <a:t>29</a:t>
            </a:fld>
            <a:endParaRPr lang="it-IT" dirty="0"/>
          </a:p>
        </p:txBody>
      </p:sp>
      <p:sp>
        <p:nvSpPr>
          <p:cNvPr id="6" name="Sottotitolo 2"/>
          <p:cNvSpPr txBox="1">
            <a:spLocks/>
          </p:cNvSpPr>
          <p:nvPr/>
        </p:nvSpPr>
        <p:spPr>
          <a:xfrm>
            <a:off x="569913" y="2015595"/>
            <a:ext cx="4065587" cy="3056467"/>
          </a:xfrm>
          <a:prstGeom prst="rect">
            <a:avLst/>
          </a:prstGeom>
        </p:spPr>
        <p:txBody>
          <a:bodyPr lIns="0" tIns="0" rIns="0" bIns="0"/>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endParaRPr lang="it-IT" sz="1800" dirty="0" smtClean="0">
              <a:solidFill>
                <a:schemeClr val="tx1">
                  <a:lumMod val="65000"/>
                  <a:lumOff val="35000"/>
                </a:schemeClr>
              </a:solidFill>
            </a:endParaRPr>
          </a:p>
          <a:p>
            <a:pPr algn="l"/>
            <a:r>
              <a:rPr lang="it-IT" sz="1800" dirty="0" smtClean="0">
                <a:solidFill>
                  <a:schemeClr val="tx1">
                    <a:lumMod val="65000"/>
                    <a:lumOff val="35000"/>
                  </a:schemeClr>
                </a:solidFill>
              </a:rPr>
              <a:t>Sono stati presentati solamente alcuni studi dove si rapporta lo sviluppo dei trasporti all’uso del suolo.</a:t>
            </a:r>
          </a:p>
          <a:p>
            <a:pPr algn="l"/>
            <a:r>
              <a:rPr lang="it-IT" sz="1800" dirty="0" smtClean="0">
                <a:solidFill>
                  <a:schemeClr val="tx1">
                    <a:lumMod val="65000"/>
                    <a:lumOff val="35000"/>
                  </a:schemeClr>
                </a:solidFill>
              </a:rPr>
              <a:t>Attraverso questi studi si verifica come, per il governo del territorio la progressiva georeferenziazione dei dati  si sta rivelando una fonte d’informazione sempre più utile.</a:t>
            </a:r>
          </a:p>
          <a:p>
            <a:pPr algn="l"/>
            <a:r>
              <a:rPr lang="it-IT" sz="1800" dirty="0" smtClean="0">
                <a:solidFill>
                  <a:schemeClr val="tx1">
                    <a:lumMod val="65000"/>
                    <a:lumOff val="35000"/>
                  </a:schemeClr>
                </a:solidFill>
              </a:rPr>
              <a:t>Tuttavia ancora molti dati disponibili non sono accessibili e altri dati seppure esistenti presso enti non sono ancora informatizzati e </a:t>
            </a:r>
            <a:r>
              <a:rPr lang="it-IT" sz="1800" dirty="0" err="1" smtClean="0">
                <a:solidFill>
                  <a:schemeClr val="tx1">
                    <a:lumMod val="65000"/>
                    <a:lumOff val="35000"/>
                  </a:schemeClr>
                </a:solidFill>
              </a:rPr>
              <a:t>georeferenziati</a:t>
            </a:r>
            <a:r>
              <a:rPr lang="it-IT" sz="1800" dirty="0" smtClean="0">
                <a:solidFill>
                  <a:schemeClr val="tx1">
                    <a:lumMod val="65000"/>
                    <a:lumOff val="35000"/>
                  </a:schemeClr>
                </a:solidFill>
              </a:rPr>
              <a:t> </a:t>
            </a:r>
          </a:p>
        </p:txBody>
      </p:sp>
      <p:sp>
        <p:nvSpPr>
          <p:cNvPr id="9" name="Titolo 1"/>
          <p:cNvSpPr>
            <a:spLocks noGrp="1"/>
          </p:cNvSpPr>
          <p:nvPr>
            <p:ph type="ctrTitle" idx="4294967295"/>
          </p:nvPr>
        </p:nvSpPr>
        <p:spPr>
          <a:xfrm>
            <a:off x="569912" y="1274240"/>
            <a:ext cx="10700951" cy="741356"/>
          </a:xfrm>
          <a:prstGeom prst="rect">
            <a:avLst/>
          </a:prstGeom>
        </p:spPr>
        <p:txBody>
          <a:bodyPr lIns="0" tIns="0" rIns="0" bIns="0" anchor="t" anchorCtr="0"/>
          <a:lstStyle/>
          <a:p>
            <a:pPr algn="l"/>
            <a:r>
              <a:rPr lang="it-IT" sz="3200" dirty="0" smtClean="0">
                <a:solidFill>
                  <a:schemeClr val="tx1">
                    <a:lumMod val="50000"/>
                    <a:lumOff val="50000"/>
                  </a:schemeClr>
                </a:solidFill>
                <a:latin typeface="+mn-lt"/>
              </a:rPr>
              <a:t>Conclusioni</a:t>
            </a:r>
            <a:br>
              <a:rPr lang="it-IT" sz="3200" dirty="0" smtClean="0">
                <a:solidFill>
                  <a:schemeClr val="tx1">
                    <a:lumMod val="50000"/>
                    <a:lumOff val="50000"/>
                  </a:schemeClr>
                </a:solidFill>
                <a:latin typeface="+mn-lt"/>
              </a:rPr>
            </a:br>
            <a:endParaRPr lang="it-IT" sz="3200" dirty="0">
              <a:solidFill>
                <a:schemeClr val="tx1">
                  <a:lumMod val="50000"/>
                  <a:lumOff val="50000"/>
                </a:schemeClr>
              </a:solidFill>
              <a:latin typeface="+mn-lt"/>
            </a:endParaRPr>
          </a:p>
        </p:txBody>
      </p:sp>
    </p:spTree>
    <p:extLst>
      <p:ext uri="{BB962C8B-B14F-4D97-AF65-F5344CB8AC3E}">
        <p14:creationId xmlns:p14="http://schemas.microsoft.com/office/powerpoint/2010/main" val="38733818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4"/>
          </p:nvPr>
        </p:nvSpPr>
        <p:spPr>
          <a:xfrm>
            <a:off x="7892072" y="6498838"/>
            <a:ext cx="2743200" cy="365125"/>
          </a:xfrm>
        </p:spPr>
        <p:txBody>
          <a:bodyPr/>
          <a:lstStyle/>
          <a:p>
            <a:fld id="{5C7FE145-5F5F-9146-8268-470DD024125C}" type="slidenum">
              <a:rPr lang="it-IT" smtClean="0"/>
              <a:pPr/>
              <a:t>3</a:t>
            </a:fld>
            <a:endParaRPr lang="it-IT" dirty="0"/>
          </a:p>
        </p:txBody>
      </p:sp>
      <p:sp>
        <p:nvSpPr>
          <p:cNvPr id="12" name="Sottotitolo 2"/>
          <p:cNvSpPr>
            <a:spLocks noGrp="1"/>
          </p:cNvSpPr>
          <p:nvPr>
            <p:ph type="subTitle" idx="4294967295"/>
          </p:nvPr>
        </p:nvSpPr>
        <p:spPr>
          <a:xfrm>
            <a:off x="5777406" y="1803004"/>
            <a:ext cx="5833730" cy="3168680"/>
          </a:xfrm>
          <a:prstGeom prst="rect">
            <a:avLst/>
          </a:prstGeom>
        </p:spPr>
        <p:txBody>
          <a:bodyPr/>
          <a:lstStyle/>
          <a:p>
            <a:pPr marL="0" indent="0" algn="l">
              <a:buNone/>
            </a:pPr>
            <a:r>
              <a:rPr lang="it-IT" sz="2000" dirty="0" smtClean="0">
                <a:ea typeface="Signika Light" charset="0"/>
                <a:cs typeface="Signika Light" charset="0"/>
              </a:rPr>
              <a:t>Affidare la progettazione delle stazioni della metropolitana di </a:t>
            </a:r>
            <a:r>
              <a:rPr lang="it-IT" sz="2000" dirty="0">
                <a:ea typeface="Signika Light" charset="0"/>
                <a:cs typeface="Signika Light" charset="0"/>
              </a:rPr>
              <a:t>N</a:t>
            </a:r>
            <a:r>
              <a:rPr lang="it-IT" sz="2000" dirty="0" smtClean="0">
                <a:ea typeface="Signika Light" charset="0"/>
                <a:cs typeface="Signika Light" charset="0"/>
              </a:rPr>
              <a:t>apoli alle “</a:t>
            </a:r>
            <a:r>
              <a:rPr lang="it-IT" sz="2000" dirty="0" err="1" smtClean="0">
                <a:ea typeface="Signika Light" charset="0"/>
                <a:cs typeface="Signika Light" charset="0"/>
              </a:rPr>
              <a:t>archistar</a:t>
            </a:r>
            <a:r>
              <a:rPr lang="it-IT" sz="2000" dirty="0" smtClean="0">
                <a:ea typeface="Signika Light" charset="0"/>
                <a:cs typeface="Signika Light" charset="0"/>
              </a:rPr>
              <a:t>” e associare ad ognuna di esse l’opera di un famoso artista ha avuto grande risonanza internazionale fino al premio di “stazione più nella del mondo” per quella di via Toledo, tappa obbligatoria dei turisti.</a:t>
            </a:r>
          </a:p>
          <a:p>
            <a:pPr marL="0" indent="0" algn="l">
              <a:buNone/>
            </a:pPr>
            <a:r>
              <a:rPr lang="it-IT" sz="2000" dirty="0" smtClean="0">
                <a:ea typeface="Signika Light" charset="0"/>
                <a:cs typeface="Signika Light" charset="0"/>
              </a:rPr>
              <a:t>La qualità architettonica ha anche influito sull’attrazione per i cittadini, con ambienti gradevoli da attraversare, e ha contribuito ad evitare </a:t>
            </a:r>
            <a:r>
              <a:rPr lang="it-IT" sz="2000" dirty="0" err="1" smtClean="0">
                <a:ea typeface="Signika Light" charset="0"/>
                <a:cs typeface="Signika Light" charset="0"/>
              </a:rPr>
              <a:t>vandalizzazioni</a:t>
            </a:r>
            <a:endParaRPr lang="it-IT" sz="2000" dirty="0">
              <a:ea typeface="Signika Light" charset="0"/>
              <a:cs typeface="Signika Light" charset="0"/>
            </a:endParaRPr>
          </a:p>
        </p:txBody>
      </p:sp>
      <p:sp>
        <p:nvSpPr>
          <p:cNvPr id="13" name="Titolo 1"/>
          <p:cNvSpPr>
            <a:spLocks noGrp="1"/>
          </p:cNvSpPr>
          <p:nvPr>
            <p:ph type="ctrTitle" idx="4294967295"/>
          </p:nvPr>
        </p:nvSpPr>
        <p:spPr>
          <a:xfrm>
            <a:off x="569913" y="1716419"/>
            <a:ext cx="4380614" cy="2557129"/>
          </a:xfrm>
          <a:prstGeom prst="rect">
            <a:avLst/>
          </a:prstGeom>
        </p:spPr>
        <p:txBody>
          <a:bodyPr lIns="0" tIns="0" rIns="0" bIns="0" anchor="t" anchorCtr="0"/>
          <a:lstStyle/>
          <a:p>
            <a:pPr algn="l"/>
            <a:r>
              <a:rPr lang="it-IT" b="1" dirty="0" smtClean="0">
                <a:solidFill>
                  <a:srgbClr val="484384"/>
                </a:solidFill>
                <a:latin typeface="+mn-lt"/>
                <a:ea typeface="Signika Semibold" charset="0"/>
                <a:cs typeface="Signika Semibold" charset="0"/>
              </a:rPr>
              <a:t>La metrò dell’arte</a:t>
            </a:r>
            <a:endParaRPr lang="it-IT" b="1" dirty="0">
              <a:solidFill>
                <a:srgbClr val="484384"/>
              </a:solidFill>
              <a:latin typeface="+mn-lt"/>
              <a:ea typeface="Signika Semibold" charset="0"/>
              <a:cs typeface="Signika Semibold" charset="0"/>
            </a:endParaRPr>
          </a:p>
        </p:txBody>
      </p:sp>
    </p:spTree>
    <p:extLst>
      <p:ext uri="{BB962C8B-B14F-4D97-AF65-F5344CB8AC3E}">
        <p14:creationId xmlns:p14="http://schemas.microsoft.com/office/powerpoint/2010/main" val="16355493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D98FDFA-0FA7-0E43-83F8-F130E7AE4B03}" type="slidenum">
              <a:rPr lang="it-IT" smtClean="0"/>
              <a:t>30</a:t>
            </a:fld>
            <a:endParaRPr lang="it-IT"/>
          </a:p>
        </p:txBody>
      </p:sp>
      <p:sp>
        <p:nvSpPr>
          <p:cNvPr id="7" name="Titolo 1"/>
          <p:cNvSpPr txBox="1">
            <a:spLocks/>
          </p:cNvSpPr>
          <p:nvPr/>
        </p:nvSpPr>
        <p:spPr>
          <a:xfrm>
            <a:off x="569912" y="1274240"/>
            <a:ext cx="10700951" cy="741356"/>
          </a:xfrm>
          <a:prstGeom prst="rect">
            <a:avLst/>
          </a:prstGeom>
        </p:spPr>
        <p:txBody>
          <a:bodyPr lIns="0" tIns="0" rIns="0" bIns="0"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dirty="0" smtClean="0">
                <a:solidFill>
                  <a:schemeClr val="tx1">
                    <a:lumMod val="50000"/>
                    <a:lumOff val="50000"/>
                  </a:schemeClr>
                </a:solidFill>
                <a:latin typeface="+mn-lt"/>
              </a:rPr>
              <a:t>Ringraziamenti</a:t>
            </a:r>
            <a:br>
              <a:rPr lang="it-IT" sz="3200" dirty="0" smtClean="0">
                <a:solidFill>
                  <a:schemeClr val="tx1">
                    <a:lumMod val="50000"/>
                    <a:lumOff val="50000"/>
                  </a:schemeClr>
                </a:solidFill>
                <a:latin typeface="+mn-lt"/>
              </a:rPr>
            </a:br>
            <a:endParaRPr lang="it-IT" sz="3200" dirty="0">
              <a:solidFill>
                <a:schemeClr val="tx1">
                  <a:lumMod val="50000"/>
                  <a:lumOff val="50000"/>
                </a:schemeClr>
              </a:solidFill>
              <a:latin typeface="+mn-lt"/>
            </a:endParaRPr>
          </a:p>
        </p:txBody>
      </p:sp>
      <p:sp>
        <p:nvSpPr>
          <p:cNvPr id="9" name="Sottotitolo 2"/>
          <p:cNvSpPr txBox="1">
            <a:spLocks/>
          </p:cNvSpPr>
          <p:nvPr/>
        </p:nvSpPr>
        <p:spPr>
          <a:xfrm>
            <a:off x="569912" y="2015596"/>
            <a:ext cx="4065587" cy="3056467"/>
          </a:xfrm>
          <a:prstGeom prst="rect">
            <a:avLst/>
          </a:prstGeom>
        </p:spPr>
        <p:txBody>
          <a:bodyPr lIns="0" tIns="0" rIns="0" bIns="0"/>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endParaRPr lang="it-IT" sz="1800" dirty="0" smtClean="0">
              <a:solidFill>
                <a:schemeClr val="tx1">
                  <a:lumMod val="65000"/>
                  <a:lumOff val="35000"/>
                </a:schemeClr>
              </a:solidFill>
            </a:endParaRPr>
          </a:p>
        </p:txBody>
      </p:sp>
      <p:sp>
        <p:nvSpPr>
          <p:cNvPr id="11" name="Sottotitolo 2"/>
          <p:cNvSpPr txBox="1">
            <a:spLocks/>
          </p:cNvSpPr>
          <p:nvPr/>
        </p:nvSpPr>
        <p:spPr>
          <a:xfrm>
            <a:off x="569913" y="2015595"/>
            <a:ext cx="4065587" cy="3056467"/>
          </a:xfrm>
          <a:prstGeom prst="rect">
            <a:avLst/>
          </a:prstGeom>
        </p:spPr>
        <p:txBody>
          <a:bodyPr lIns="0" tIns="0" rIns="0" bIns="0"/>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it-IT" sz="1800" dirty="0" smtClean="0">
                <a:solidFill>
                  <a:schemeClr val="tx1">
                    <a:lumMod val="65000"/>
                    <a:lumOff val="35000"/>
                  </a:schemeClr>
                </a:solidFill>
              </a:rPr>
              <a:t>I lavori presentati sono stati realizzati con un progetto di ricerca finanziata dalla Regione Campania L.R. 5  a cui hanno collaborato</a:t>
            </a:r>
            <a:r>
              <a:rPr lang="it-IT" sz="1800" dirty="0">
                <a:solidFill>
                  <a:schemeClr val="tx1">
                    <a:lumMod val="65000"/>
                    <a:lumOff val="35000"/>
                  </a:schemeClr>
                </a:solidFill>
              </a:rPr>
              <a:t>: Sgobbo Alessandro, </a:t>
            </a:r>
            <a:r>
              <a:rPr lang="it-IT" sz="1800" dirty="0" err="1">
                <a:solidFill>
                  <a:schemeClr val="tx1">
                    <a:lumMod val="65000"/>
                    <a:lumOff val="35000"/>
                  </a:schemeClr>
                </a:solidFill>
              </a:rPr>
              <a:t>Nigro</a:t>
            </a:r>
            <a:r>
              <a:rPr lang="it-IT" sz="1800" dirty="0">
                <a:solidFill>
                  <a:schemeClr val="tx1">
                    <a:lumMod val="65000"/>
                    <a:lumOff val="35000"/>
                  </a:schemeClr>
                </a:solidFill>
              </a:rPr>
              <a:t> Antonio, Vitale Corinne, De </a:t>
            </a:r>
            <a:r>
              <a:rPr lang="it-IT" sz="1800" dirty="0" err="1">
                <a:solidFill>
                  <a:schemeClr val="tx1">
                    <a:lumMod val="65000"/>
                    <a:lumOff val="35000"/>
                  </a:schemeClr>
                </a:solidFill>
              </a:rPr>
              <a:t>Stasio</a:t>
            </a:r>
            <a:r>
              <a:rPr lang="it-IT" sz="1800" dirty="0">
                <a:solidFill>
                  <a:schemeClr val="tx1">
                    <a:lumMod val="65000"/>
                    <a:lumOff val="35000"/>
                  </a:schemeClr>
                </a:solidFill>
              </a:rPr>
              <a:t> </a:t>
            </a:r>
            <a:r>
              <a:rPr lang="it-IT" sz="1800" dirty="0" smtClean="0">
                <a:solidFill>
                  <a:schemeClr val="tx1">
                    <a:lumMod val="65000"/>
                    <a:lumOff val="35000"/>
                  </a:schemeClr>
                </a:solidFill>
              </a:rPr>
              <a:t>Gennaro e  nel Laboratorio di Pianificazione Territoriale del corso di laurea magistrale in Pianificazione Territoriale, Urbanistica e </a:t>
            </a:r>
            <a:r>
              <a:rPr lang="it-IT" sz="1800" dirty="0" err="1" smtClean="0">
                <a:solidFill>
                  <a:schemeClr val="tx1">
                    <a:lumMod val="65000"/>
                    <a:lumOff val="35000"/>
                  </a:schemeClr>
                </a:solidFill>
              </a:rPr>
              <a:t>Paesggistico</a:t>
            </a:r>
            <a:r>
              <a:rPr lang="it-IT" sz="1800" dirty="0" smtClean="0">
                <a:solidFill>
                  <a:schemeClr val="tx1">
                    <a:lumMod val="65000"/>
                    <a:lumOff val="35000"/>
                  </a:schemeClr>
                </a:solidFill>
              </a:rPr>
              <a:t>-ambientale del dipartimento di Architettura dell’Università Federico II insieme ai colleghi</a:t>
            </a:r>
            <a:r>
              <a:rPr lang="it-IT" sz="1800" dirty="0">
                <a:solidFill>
                  <a:schemeClr val="tx1">
                    <a:lumMod val="65000"/>
                    <a:lumOff val="35000"/>
                  </a:schemeClr>
                </a:solidFill>
              </a:rPr>
              <a:t>: </a:t>
            </a:r>
            <a:r>
              <a:rPr lang="it-IT" sz="1800" dirty="0" smtClean="0">
                <a:solidFill>
                  <a:schemeClr val="tx1">
                    <a:lumMod val="65000"/>
                    <a:lumOff val="35000"/>
                  </a:schemeClr>
                </a:solidFill>
              </a:rPr>
              <a:t>Aniello </a:t>
            </a:r>
            <a:r>
              <a:rPr lang="it-IT" sz="1800" smtClean="0">
                <a:solidFill>
                  <a:schemeClr val="tx1">
                    <a:lumMod val="65000"/>
                    <a:lumOff val="35000"/>
                  </a:schemeClr>
                </a:solidFill>
              </a:rPr>
              <a:t>Valeria, </a:t>
            </a:r>
            <a:r>
              <a:rPr lang="it-IT" sz="1800" smtClean="0">
                <a:solidFill>
                  <a:schemeClr val="tx1">
                    <a:lumMod val="65000"/>
                    <a:lumOff val="35000"/>
                  </a:schemeClr>
                </a:solidFill>
              </a:rPr>
              <a:t>Cappiello </a:t>
            </a:r>
            <a:r>
              <a:rPr lang="it-IT" sz="1800" dirty="0" smtClean="0">
                <a:solidFill>
                  <a:schemeClr val="tx1">
                    <a:lumMod val="65000"/>
                    <a:lumOff val="35000"/>
                  </a:schemeClr>
                </a:solidFill>
              </a:rPr>
              <a:t>Vito, </a:t>
            </a:r>
            <a:r>
              <a:rPr lang="it-IT" sz="1800" dirty="0" err="1" smtClean="0">
                <a:solidFill>
                  <a:schemeClr val="tx1">
                    <a:lumMod val="65000"/>
                    <a:lumOff val="35000"/>
                  </a:schemeClr>
                </a:solidFill>
              </a:rPr>
              <a:t>Lafratta</a:t>
            </a:r>
            <a:r>
              <a:rPr lang="it-IT" sz="1800" dirty="0" smtClean="0">
                <a:solidFill>
                  <a:schemeClr val="tx1">
                    <a:lumMod val="65000"/>
                    <a:lumOff val="35000"/>
                  </a:schemeClr>
                </a:solidFill>
              </a:rPr>
              <a:t> Rocco, Papa Enrica, </a:t>
            </a:r>
            <a:r>
              <a:rPr lang="it-IT" sz="1800" dirty="0" err="1" smtClean="0">
                <a:solidFill>
                  <a:schemeClr val="tx1">
                    <a:lumMod val="65000"/>
                    <a:lumOff val="35000"/>
                  </a:schemeClr>
                </a:solidFill>
              </a:rPr>
              <a:t>Troisi</a:t>
            </a:r>
            <a:r>
              <a:rPr lang="it-IT" sz="1800" dirty="0" smtClean="0">
                <a:solidFill>
                  <a:schemeClr val="tx1">
                    <a:lumMod val="65000"/>
                    <a:lumOff val="35000"/>
                  </a:schemeClr>
                </a:solidFill>
              </a:rPr>
              <a:t> </a:t>
            </a:r>
            <a:r>
              <a:rPr lang="it-IT" sz="1800" dirty="0">
                <a:solidFill>
                  <a:schemeClr val="tx1">
                    <a:lumMod val="65000"/>
                    <a:lumOff val="35000"/>
                  </a:schemeClr>
                </a:solidFill>
              </a:rPr>
              <a:t>Claudio </a:t>
            </a:r>
            <a:r>
              <a:rPr lang="it-IT" sz="1800" dirty="0" smtClean="0">
                <a:solidFill>
                  <a:schemeClr val="tx1">
                    <a:lumMod val="65000"/>
                    <a:lumOff val="35000"/>
                  </a:schemeClr>
                </a:solidFill>
              </a:rPr>
              <a:t>e gli </a:t>
            </a:r>
            <a:r>
              <a:rPr lang="it-IT" sz="1800" dirty="0" err="1" smtClean="0">
                <a:solidFill>
                  <a:schemeClr val="tx1">
                    <a:lumMod val="65000"/>
                    <a:lumOff val="35000"/>
                  </a:schemeClr>
                </a:solidFill>
              </a:rPr>
              <a:t>alievi</a:t>
            </a:r>
            <a:r>
              <a:rPr lang="it-IT" sz="1800" dirty="0">
                <a:solidFill>
                  <a:schemeClr val="tx1">
                    <a:lumMod val="65000"/>
                    <a:lumOff val="35000"/>
                  </a:schemeClr>
                </a:solidFill>
              </a:rPr>
              <a:t>: </a:t>
            </a:r>
            <a:r>
              <a:rPr lang="it-IT" sz="1800" dirty="0" err="1">
                <a:solidFill>
                  <a:schemeClr val="tx1">
                    <a:lumMod val="65000"/>
                    <a:lumOff val="35000"/>
                  </a:schemeClr>
                </a:solidFill>
              </a:rPr>
              <a:t>Angiello</a:t>
            </a:r>
            <a:r>
              <a:rPr lang="it-IT" sz="1800" dirty="0">
                <a:solidFill>
                  <a:schemeClr val="tx1">
                    <a:lumMod val="65000"/>
                    <a:lumOff val="35000"/>
                  </a:schemeClr>
                </a:solidFill>
              </a:rPr>
              <a:t> Gennaro, Canzanella F., Carbone Francesco, Corrado Bernardo, De Nicola Andrea, Faiella Gianluca, Gallinaro D., Inglese Pasquale, Miraglia V. , Perna S.</a:t>
            </a:r>
          </a:p>
          <a:p>
            <a:pPr algn="l"/>
            <a:endParaRPr lang="it-IT" sz="1800" dirty="0" smtClean="0">
              <a:solidFill>
                <a:schemeClr val="tx1">
                  <a:lumMod val="65000"/>
                  <a:lumOff val="35000"/>
                </a:schemeClr>
              </a:solidFill>
            </a:endParaRPr>
          </a:p>
        </p:txBody>
      </p:sp>
    </p:spTree>
    <p:extLst>
      <p:ext uri="{BB962C8B-B14F-4D97-AF65-F5344CB8AC3E}">
        <p14:creationId xmlns:p14="http://schemas.microsoft.com/office/powerpoint/2010/main" val="27910237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115.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19874" y="1970783"/>
            <a:ext cx="10117839" cy="4758790"/>
          </a:xfrm>
          <a:prstGeom prst="rect">
            <a:avLst/>
          </a:prstGeom>
        </p:spPr>
      </p:pic>
      <p:sp>
        <p:nvSpPr>
          <p:cNvPr id="5" name="Titolo 1"/>
          <p:cNvSpPr txBox="1">
            <a:spLocks/>
          </p:cNvSpPr>
          <p:nvPr/>
        </p:nvSpPr>
        <p:spPr>
          <a:xfrm>
            <a:off x="569912" y="1274240"/>
            <a:ext cx="10700951" cy="741356"/>
          </a:xfrm>
          <a:prstGeom prst="rect">
            <a:avLst/>
          </a:prstGeom>
        </p:spPr>
        <p:txBody>
          <a:bodyPr lIns="0" tIns="0" rIns="0" bIns="0"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dirty="0" smtClean="0">
                <a:solidFill>
                  <a:schemeClr val="tx1">
                    <a:lumMod val="50000"/>
                    <a:lumOff val="50000"/>
                  </a:schemeClr>
                </a:solidFill>
                <a:latin typeface="+mn-lt"/>
              </a:rPr>
              <a:t>Stazione di via Toledo. Mosaico di </a:t>
            </a:r>
            <a:r>
              <a:rPr lang="it-IT" sz="3200" dirty="0"/>
              <a:t>William </a:t>
            </a:r>
            <a:r>
              <a:rPr lang="it-IT" sz="3200" dirty="0" err="1"/>
              <a:t>Kentridge</a:t>
            </a:r>
            <a:endParaRPr lang="it-IT" sz="3200" dirty="0">
              <a:solidFill>
                <a:schemeClr val="tx1">
                  <a:lumMod val="50000"/>
                  <a:lumOff val="50000"/>
                </a:schemeClr>
              </a:solidFill>
              <a:latin typeface="+mn-lt"/>
            </a:endParaRPr>
          </a:p>
        </p:txBody>
      </p:sp>
    </p:spTree>
    <p:extLst>
      <p:ext uri="{BB962C8B-B14F-4D97-AF65-F5344CB8AC3E}">
        <p14:creationId xmlns:p14="http://schemas.microsoft.com/office/powerpoint/2010/main" val="2856316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SC_0105.JPG"/>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tretch>
            <a:fillRect/>
          </a:stretch>
        </p:blipFill>
        <p:spPr>
          <a:xfrm rot="16200000">
            <a:off x="6367253" y="2177305"/>
            <a:ext cx="5349709" cy="3553165"/>
          </a:xfrm>
          <a:prstGeom prst="rect">
            <a:avLst/>
          </a:prstGeom>
        </p:spPr>
      </p:pic>
      <p:pic>
        <p:nvPicPr>
          <p:cNvPr id="6" name="Picture 5" descr="DSC_0107.JPG"/>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rot="16200000">
            <a:off x="2768843" y="2173316"/>
            <a:ext cx="5354503" cy="3556349"/>
          </a:xfrm>
          <a:prstGeom prst="rect">
            <a:avLst/>
          </a:prstGeom>
        </p:spPr>
      </p:pic>
      <p:sp>
        <p:nvSpPr>
          <p:cNvPr id="4" name="Titolo 1"/>
          <p:cNvSpPr txBox="1">
            <a:spLocks/>
          </p:cNvSpPr>
          <p:nvPr/>
        </p:nvSpPr>
        <p:spPr>
          <a:xfrm>
            <a:off x="569914" y="1274240"/>
            <a:ext cx="2591218" cy="986076"/>
          </a:xfrm>
          <a:prstGeom prst="rect">
            <a:avLst/>
          </a:prstGeom>
        </p:spPr>
        <p:txBody>
          <a:bodyPr lIns="0" tIns="0" rIns="0" bIns="0"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dirty="0" smtClean="0">
                <a:solidFill>
                  <a:schemeClr val="tx1">
                    <a:lumMod val="50000"/>
                    <a:lumOff val="50000"/>
                  </a:schemeClr>
                </a:solidFill>
                <a:latin typeface="+mn-lt"/>
              </a:rPr>
              <a:t>Stazione Toledo</a:t>
            </a:r>
            <a:endParaRPr lang="it-IT" sz="3200" dirty="0">
              <a:latin typeface="+mn-lt"/>
            </a:endParaRPr>
          </a:p>
        </p:txBody>
      </p:sp>
      <p:sp>
        <p:nvSpPr>
          <p:cNvPr id="7" name="Sottotitolo 2"/>
          <p:cNvSpPr txBox="1">
            <a:spLocks/>
          </p:cNvSpPr>
          <p:nvPr/>
        </p:nvSpPr>
        <p:spPr>
          <a:xfrm>
            <a:off x="547957" y="2260316"/>
            <a:ext cx="2845941" cy="2935036"/>
          </a:xfrm>
          <a:prstGeom prst="rect">
            <a:avLst/>
          </a:prstGeom>
        </p:spPr>
        <p:txBody>
          <a:bodyPr lIns="0" tIns="0" rIns="0" bIns="0"/>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it-IT" sz="1800" dirty="0" smtClean="0"/>
              <a:t>Progetto dell’architetto </a:t>
            </a:r>
            <a:r>
              <a:rPr lang="it-IT" sz="1800" dirty="0" err="1"/>
              <a:t>Óscar</a:t>
            </a:r>
            <a:r>
              <a:rPr lang="it-IT" sz="1800" dirty="0"/>
              <a:t> </a:t>
            </a:r>
            <a:r>
              <a:rPr lang="it-IT" sz="1800" dirty="0" err="1" smtClean="0"/>
              <a:t>Tusquets</a:t>
            </a:r>
            <a:endParaRPr lang="it-IT" sz="1800" dirty="0" smtClean="0"/>
          </a:p>
          <a:p>
            <a:pPr algn="l"/>
            <a:r>
              <a:rPr lang="it-IT" sz="1600" dirty="0"/>
              <a:t>D</a:t>
            </a:r>
            <a:r>
              <a:rPr lang="it-IT" sz="1600" dirty="0" smtClean="0"/>
              <a:t>opo </a:t>
            </a:r>
            <a:r>
              <a:rPr lang="it-IT" sz="1600" dirty="0"/>
              <a:t>le prime rampe in cui domina il color ocra del rivestimento di mattonelle (chiaro riferimento al tufo napoletano) si passa infatti nella </a:t>
            </a:r>
            <a:r>
              <a:rPr lang="it-IT" sz="1600" i="1" dirty="0"/>
              <a:t>galleria del mare</a:t>
            </a:r>
            <a:r>
              <a:rPr lang="it-IT" sz="1600" dirty="0"/>
              <a:t> </a:t>
            </a:r>
            <a:r>
              <a:rPr lang="it-IT" sz="1600" dirty="0" smtClean="0"/>
              <a:t>di </a:t>
            </a:r>
            <a:r>
              <a:rPr lang="it-IT" sz="1600" dirty="0"/>
              <a:t>Bob </a:t>
            </a:r>
            <a:r>
              <a:rPr lang="it-IT" sz="1600" dirty="0" smtClean="0"/>
              <a:t>Wilson: </a:t>
            </a:r>
            <a:r>
              <a:rPr lang="it-IT" sz="1600" dirty="0"/>
              <a:t>dapprima un ambiente completamente mosaicato a motivi marini, dove sono presenti riferimenti acquatici come le luci che ricordano le onde e il grande pilastro decorato come un gigantesco zampillo di una fontana.</a:t>
            </a:r>
            <a:endParaRPr lang="it-IT" sz="1600" u="sng" dirty="0" smtClean="0"/>
          </a:p>
        </p:txBody>
      </p:sp>
    </p:spTree>
    <p:extLst>
      <p:ext uri="{BB962C8B-B14F-4D97-AF65-F5344CB8AC3E}">
        <p14:creationId xmlns:p14="http://schemas.microsoft.com/office/powerpoint/2010/main" val="9845014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101.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6026029" y="2027773"/>
            <a:ext cx="5673926" cy="3768503"/>
          </a:xfrm>
          <a:prstGeom prst="rect">
            <a:avLst/>
          </a:prstGeom>
        </p:spPr>
      </p:pic>
      <p:pic>
        <p:nvPicPr>
          <p:cNvPr id="3" name="Picture 2" descr="DSC_0100.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28833" y="1075061"/>
            <a:ext cx="4167382" cy="2767889"/>
          </a:xfrm>
          <a:prstGeom prst="rect">
            <a:avLst/>
          </a:prstGeom>
        </p:spPr>
      </p:pic>
      <p:pic>
        <p:nvPicPr>
          <p:cNvPr id="4" name="Picture 3" descr="DSC_0109.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628834" y="3981099"/>
            <a:ext cx="4167382" cy="2767889"/>
          </a:xfrm>
          <a:prstGeom prst="rect">
            <a:avLst/>
          </a:prstGeom>
        </p:spPr>
      </p:pic>
    </p:spTree>
    <p:extLst>
      <p:ext uri="{BB962C8B-B14F-4D97-AF65-F5344CB8AC3E}">
        <p14:creationId xmlns:p14="http://schemas.microsoft.com/office/powerpoint/2010/main" val="1538321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4"/>
          </p:nvPr>
        </p:nvSpPr>
        <p:spPr>
          <a:xfrm>
            <a:off x="9599868" y="6478588"/>
            <a:ext cx="1077179" cy="319088"/>
          </a:xfrm>
        </p:spPr>
        <p:txBody>
          <a:bodyPr/>
          <a:lstStyle/>
          <a:p>
            <a:fld id="{5C7FE145-5F5F-9146-8268-470DD024125C}" type="slidenum">
              <a:rPr lang="it-IT" smtClean="0"/>
              <a:pPr/>
              <a:t>7</a:t>
            </a:fld>
            <a:endParaRPr lang="it-IT" dirty="0"/>
          </a:p>
        </p:txBody>
      </p:sp>
      <p:sp>
        <p:nvSpPr>
          <p:cNvPr id="6" name="Sottotitolo 2"/>
          <p:cNvSpPr txBox="1">
            <a:spLocks/>
          </p:cNvSpPr>
          <p:nvPr/>
        </p:nvSpPr>
        <p:spPr>
          <a:xfrm>
            <a:off x="667265" y="2135625"/>
            <a:ext cx="3752166" cy="2936437"/>
          </a:xfrm>
          <a:prstGeom prst="rect">
            <a:avLst/>
          </a:prstGeom>
        </p:spPr>
        <p:txBody>
          <a:bodyPr lIns="0" tIns="0" rIns="0" bIns="0"/>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it-IT" sz="1800" dirty="0" smtClean="0">
                <a:solidFill>
                  <a:srgbClr val="595959"/>
                </a:solidFill>
              </a:rPr>
              <a:t>Il Piano Comunale dei Trasporti di Napoli del 1997 collegava in un sistema interrelato le diverse ferrovie (Vesuviana, Cumana, </a:t>
            </a:r>
            <a:r>
              <a:rPr lang="it-IT" sz="1800" dirty="0" err="1" smtClean="0">
                <a:solidFill>
                  <a:srgbClr val="595959"/>
                </a:solidFill>
              </a:rPr>
              <a:t>Circumflegrea</a:t>
            </a:r>
            <a:r>
              <a:rPr lang="it-IT" sz="1800" dirty="0" smtClean="0">
                <a:solidFill>
                  <a:srgbClr val="595959"/>
                </a:solidFill>
              </a:rPr>
              <a:t> e FFSS, gettando le basi ad un sistema di trasporti che avrebbe investito l’intera area metropolitana quando il suo progettista Ennio </a:t>
            </a:r>
            <a:r>
              <a:rPr lang="it-IT" sz="1800" dirty="0" err="1" smtClean="0">
                <a:solidFill>
                  <a:srgbClr val="595959"/>
                </a:solidFill>
              </a:rPr>
              <a:t>Cascetta</a:t>
            </a:r>
            <a:r>
              <a:rPr lang="it-IT" sz="1800" dirty="0" smtClean="0">
                <a:solidFill>
                  <a:srgbClr val="595959"/>
                </a:solidFill>
              </a:rPr>
              <a:t> diventò assessore regionale ai trasporti e culminato con Unico Campania un sistema unificato di tariffazione</a:t>
            </a:r>
          </a:p>
        </p:txBody>
      </p:sp>
      <p:sp>
        <p:nvSpPr>
          <p:cNvPr id="9" name="Titolo 1"/>
          <p:cNvSpPr>
            <a:spLocks noGrp="1"/>
          </p:cNvSpPr>
          <p:nvPr>
            <p:ph type="ctrTitle" idx="4294967295"/>
          </p:nvPr>
        </p:nvSpPr>
        <p:spPr>
          <a:xfrm>
            <a:off x="569912" y="1274240"/>
            <a:ext cx="10700951" cy="741356"/>
          </a:xfrm>
          <a:prstGeom prst="rect">
            <a:avLst/>
          </a:prstGeom>
        </p:spPr>
        <p:txBody>
          <a:bodyPr lIns="0" tIns="0" rIns="0" bIns="0" anchor="t" anchorCtr="0"/>
          <a:lstStyle/>
          <a:p>
            <a:pPr algn="l"/>
            <a:r>
              <a:rPr lang="it-IT" sz="3200" dirty="0" smtClean="0">
                <a:solidFill>
                  <a:schemeClr val="tx1">
                    <a:lumMod val="50000"/>
                    <a:lumOff val="50000"/>
                  </a:schemeClr>
                </a:solidFill>
                <a:latin typeface="+mn-lt"/>
              </a:rPr>
              <a:t>Strategia del trasporto su ferro</a:t>
            </a:r>
            <a:endParaRPr lang="it-IT" sz="3200" dirty="0">
              <a:solidFill>
                <a:schemeClr val="tx1">
                  <a:lumMod val="50000"/>
                  <a:lumOff val="50000"/>
                </a:schemeClr>
              </a:solidFill>
              <a:latin typeface="+mn-lt"/>
            </a:endParaRPr>
          </a:p>
        </p:txBody>
      </p:sp>
      <p:pic>
        <p:nvPicPr>
          <p:cNvPr id="8" name="Picture 2" descr="D:\Nuova cartella\Fig.4 Schema della rete cittadina.t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419431" y="1857899"/>
            <a:ext cx="7772569" cy="38943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412389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La metropolitana regionale</a:t>
            </a:r>
            <a:endParaRPr lang="it-IT" dirty="0"/>
          </a:p>
        </p:txBody>
      </p:sp>
      <p:sp>
        <p:nvSpPr>
          <p:cNvPr id="3" name="Segnaposto testo 2"/>
          <p:cNvSpPr>
            <a:spLocks noGrp="1"/>
          </p:cNvSpPr>
          <p:nvPr>
            <p:ph type="body" idx="1"/>
          </p:nvPr>
        </p:nvSpPr>
        <p:spPr/>
        <p:txBody>
          <a:bodyPr/>
          <a:lstStyle/>
          <a:p>
            <a:r>
              <a:rPr lang="it-IT" dirty="0" smtClean="0"/>
              <a:t>La maggiore infrastruttura regionale realizzata per dotare il territorio metropolitano</a:t>
            </a:r>
            <a:endParaRPr lang="it-IT" dirty="0"/>
          </a:p>
        </p:txBody>
      </p:sp>
    </p:spTree>
    <p:extLst>
      <p:ext uri="{BB962C8B-B14F-4D97-AF65-F5344CB8AC3E}">
        <p14:creationId xmlns:p14="http://schemas.microsoft.com/office/powerpoint/2010/main" val="6209879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txBox="1">
            <a:spLocks/>
          </p:cNvSpPr>
          <p:nvPr/>
        </p:nvSpPr>
        <p:spPr>
          <a:xfrm>
            <a:off x="569912" y="1274240"/>
            <a:ext cx="10700951" cy="741356"/>
          </a:xfrm>
          <a:prstGeom prst="rect">
            <a:avLst/>
          </a:prstGeom>
        </p:spPr>
        <p:txBody>
          <a:bodyPr lIns="0" tIns="0" rIns="0" bIns="0"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200" dirty="0" smtClean="0">
                <a:solidFill>
                  <a:schemeClr val="tx1">
                    <a:lumMod val="50000"/>
                    <a:lumOff val="50000"/>
                  </a:schemeClr>
                </a:solidFill>
                <a:latin typeface="+mn-lt"/>
              </a:rPr>
              <a:t>Una fondamentale dotazione dell’area metropolitana</a:t>
            </a:r>
            <a:endParaRPr lang="it-IT" sz="3200" dirty="0">
              <a:solidFill>
                <a:schemeClr val="tx1">
                  <a:lumMod val="50000"/>
                  <a:lumOff val="50000"/>
                </a:schemeClr>
              </a:solidFill>
              <a:latin typeface="+mn-lt"/>
            </a:endParaRPr>
          </a:p>
        </p:txBody>
      </p:sp>
      <p:sp>
        <p:nvSpPr>
          <p:cNvPr id="6" name="Sottotitolo 2"/>
          <p:cNvSpPr txBox="1">
            <a:spLocks/>
          </p:cNvSpPr>
          <p:nvPr/>
        </p:nvSpPr>
        <p:spPr>
          <a:xfrm>
            <a:off x="569913" y="2015595"/>
            <a:ext cx="4065587" cy="3056467"/>
          </a:xfrm>
          <a:prstGeom prst="rect">
            <a:avLst/>
          </a:prstGeom>
        </p:spPr>
        <p:txBody>
          <a:bodyPr lIns="0" tIns="0" rIns="0" bIns="0"/>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it-IT" sz="1800" dirty="0" smtClean="0">
                <a:solidFill>
                  <a:schemeClr val="tx1">
                    <a:lumMod val="65000"/>
                    <a:lumOff val="35000"/>
                  </a:schemeClr>
                </a:solidFill>
              </a:rPr>
              <a:t>La Provincia di Napoli è da vari studi (</a:t>
            </a:r>
            <a:r>
              <a:rPr lang="it-IT" sz="1800" dirty="0" err="1" smtClean="0">
                <a:solidFill>
                  <a:schemeClr val="tx1">
                    <a:lumMod val="65000"/>
                    <a:lumOff val="35000"/>
                  </a:schemeClr>
                </a:solidFill>
              </a:rPr>
              <a:t>Svimez</a:t>
            </a:r>
            <a:r>
              <a:rPr lang="it-IT" sz="1800" dirty="0" smtClean="0">
                <a:solidFill>
                  <a:schemeClr val="tx1">
                    <a:lumMod val="65000"/>
                    <a:lumOff val="35000"/>
                  </a:schemeClr>
                </a:solidFill>
              </a:rPr>
              <a:t>, OCSE) ritenuta più piccola dell’area metropolitana. In tale estensione, e nella priorità dei temi connessi al governo metropolitano, questo sistema di trasporto assume il valore di una delle fondamentali armature.</a:t>
            </a:r>
          </a:p>
          <a:p>
            <a:pPr algn="l"/>
            <a:r>
              <a:rPr lang="it-IT" sz="1800" dirty="0" smtClean="0">
                <a:solidFill>
                  <a:schemeClr val="tx1">
                    <a:lumMod val="65000"/>
                    <a:lumOff val="35000"/>
                  </a:schemeClr>
                </a:solidFill>
              </a:rPr>
              <a:t>Se si aggiunge anche l’obiettivo della mobilità sostenibile, allora il potenziale della rete diventa quello di una riorganizzazione dell’insediamento e della distribuzione delle funzioni</a:t>
            </a:r>
          </a:p>
        </p:txBody>
      </p:sp>
      <p:sp>
        <p:nvSpPr>
          <p:cNvPr id="7" name="Sottotitolo 2"/>
          <p:cNvSpPr txBox="1">
            <a:spLocks/>
          </p:cNvSpPr>
          <p:nvPr/>
        </p:nvSpPr>
        <p:spPr>
          <a:xfrm>
            <a:off x="6477000" y="2015595"/>
            <a:ext cx="5143499" cy="4052888"/>
          </a:xfrm>
          <a:prstGeom prst="rect">
            <a:avLst/>
          </a:prstGeom>
        </p:spPr>
        <p:txBody>
          <a:bodyPr lIns="0" tIns="0" rIns="0" bIns="0"/>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buClr>
                <a:srgbClr val="DA304A"/>
              </a:buClr>
              <a:buSzPct val="160000"/>
              <a:buFont typeface="Wingdings" charset="2"/>
              <a:buChar char="§"/>
            </a:pPr>
            <a:r>
              <a:rPr lang="it-IT" sz="1400" dirty="0" smtClean="0"/>
              <a:t>Funziona come cerniera di raccordo tra le reti lunghe, innestandosi alle linee di A/C, A/V, nella direzione Salerno-Roma, Milano e nelle direzione di Bari, entrambe corrispondenti a corridoi europei e piattaforme strategiche territoriali, non solo, direttrici di relazione della metropoli con i mercati internazionali</a:t>
            </a:r>
          </a:p>
          <a:p>
            <a:pPr marL="285750" indent="-285750">
              <a:buClr>
                <a:srgbClr val="DA304A"/>
              </a:buClr>
              <a:buSzPct val="160000"/>
              <a:buFont typeface="Wingdings" charset="2"/>
              <a:buChar char="§"/>
            </a:pPr>
            <a:r>
              <a:rPr lang="it-IT" sz="1400" dirty="0" smtClean="0"/>
              <a:t>Assicura le relazioni interne all’area metropolitana offrendo una infrastruttura capace di favorire il policentrismo secondo due direzioni: 1) rafforzando le relazioni con le conurbazioni di Caserta e Salerno il cui interscambio con </a:t>
            </a:r>
            <a:r>
              <a:rPr lang="it-IT" sz="1400" dirty="0"/>
              <a:t>N</a:t>
            </a:r>
            <a:r>
              <a:rPr lang="it-IT" sz="1400" dirty="0" smtClean="0"/>
              <a:t>apoli è ancora sotto le soglie OCSE; 2) favorendo la polarizzazione di altri centri dal considerevole peso demografico ma ancora fortemente dipendenti dal capoluogo come Giugliano, Pomigliano d’Arco, Nola, Castellammare</a:t>
            </a:r>
          </a:p>
          <a:p>
            <a:pPr marL="285750" indent="-285750">
              <a:buClr>
                <a:srgbClr val="DA304A"/>
              </a:buClr>
              <a:buSzPct val="160000"/>
              <a:buFont typeface="Wingdings" charset="2"/>
              <a:buChar char="§"/>
            </a:pPr>
            <a:r>
              <a:rPr lang="it-IT" sz="1400" dirty="0" smtClean="0"/>
              <a:t>Ciascun nodo della rete ha la potenzialità di diventare il centro di un insediamento a carattere misto con lo scopo di </a:t>
            </a:r>
            <a:r>
              <a:rPr lang="it-IT" sz="1400" dirty="0" err="1" smtClean="0"/>
              <a:t>autocontenere</a:t>
            </a:r>
            <a:r>
              <a:rPr lang="it-IT" sz="1400" dirty="0" smtClean="0"/>
              <a:t> gran parte della mobilità integrata dalla disponibilità di una efficiente mobilità metropolitana per garantire l’accesso anche a servizi rari.</a:t>
            </a:r>
          </a:p>
          <a:p>
            <a:pPr marL="285750" indent="-285750">
              <a:buClr>
                <a:srgbClr val="DA304A"/>
              </a:buClr>
              <a:buSzPct val="160000"/>
              <a:buFont typeface="Wingdings" charset="2"/>
              <a:buChar char="§"/>
            </a:pPr>
            <a:endParaRPr lang="it-IT" sz="1400" dirty="0" smtClean="0"/>
          </a:p>
          <a:p>
            <a:endParaRPr lang="it-IT" sz="1200" dirty="0"/>
          </a:p>
        </p:txBody>
      </p:sp>
    </p:spTree>
    <p:extLst>
      <p:ext uri="{BB962C8B-B14F-4D97-AF65-F5344CB8AC3E}">
        <p14:creationId xmlns:p14="http://schemas.microsoft.com/office/powerpoint/2010/main" val="1046594720"/>
      </p:ext>
    </p:extLst>
  </p:cSld>
  <p:clrMapOvr>
    <a:masterClrMapping/>
  </p:clrMapOvr>
  <p:timing>
    <p:tnLst>
      <p:par>
        <p:cTn id="1" dur="indefinite" restart="never" nodeType="tmRoot"/>
      </p:par>
    </p:tnLst>
  </p:timing>
</p:sld>
</file>

<file path=ppt/theme/theme1.xml><?xml version="1.0" encoding="utf-8"?>
<a:theme xmlns:a="http://schemas.openxmlformats.org/drawingml/2006/main" name="Personalizza struttur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1390</TotalTime>
  <Words>1595</Words>
  <Application>Microsoft Office PowerPoint</Application>
  <PresentationFormat>Widescreen</PresentationFormat>
  <Paragraphs>98</Paragraphs>
  <Slides>30</Slides>
  <Notes>1</Notes>
  <HiddenSlides>0</HiddenSlides>
  <MMClips>0</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30</vt:i4>
      </vt:variant>
    </vt:vector>
  </HeadingPairs>
  <TitlesOfParts>
    <vt:vector size="40" baseType="lpstr">
      <vt:lpstr>ＭＳ Ｐゴシック</vt:lpstr>
      <vt:lpstr>Arial</vt:lpstr>
      <vt:lpstr>Calibri</vt:lpstr>
      <vt:lpstr>Calibri Light</vt:lpstr>
      <vt:lpstr>Signika</vt:lpstr>
      <vt:lpstr>Signika Light</vt:lpstr>
      <vt:lpstr>Signika Semibold</vt:lpstr>
      <vt:lpstr>Times New Roman</vt:lpstr>
      <vt:lpstr>Wingdings</vt:lpstr>
      <vt:lpstr>Personalizza struttura</vt:lpstr>
      <vt:lpstr>COMPORTAMENTI INDIVIDUALI  E RELAZIONI SOCIALI  IN TRASFORMAZIONE  UNA SFIDA PER LA  STATISTICA UFFICIALE </vt:lpstr>
      <vt:lpstr>Introduzione </vt:lpstr>
      <vt:lpstr>La metrò dell’arte</vt:lpstr>
      <vt:lpstr>Presentazione standard di PowerPoint</vt:lpstr>
      <vt:lpstr>Presentazione standard di PowerPoint</vt:lpstr>
      <vt:lpstr>Presentazione standard di PowerPoint</vt:lpstr>
      <vt:lpstr>Strategia del trasporto su ferro</vt:lpstr>
      <vt:lpstr>La metropolitana regionale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Integrazione dei nodi nel contesto locale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Un approccio da estendere</vt:lpstr>
      <vt:lpstr>Conclusioni </vt:lpstr>
      <vt:lpstr>Presentazione standard di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Utente di Microsoft Office</dc:creator>
  <cp:lastModifiedBy>Noleggio</cp:lastModifiedBy>
  <cp:revision>93</cp:revision>
  <cp:lastPrinted>2016-03-21T17:06:08Z</cp:lastPrinted>
  <dcterms:created xsi:type="dcterms:W3CDTF">2016-03-11T16:10:26Z</dcterms:created>
  <dcterms:modified xsi:type="dcterms:W3CDTF">2016-06-23T14:25:27Z</dcterms:modified>
</cp:coreProperties>
</file>