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37" r:id="rId2"/>
    <p:sldId id="309" r:id="rId3"/>
    <p:sldId id="259" r:id="rId4"/>
    <p:sldId id="260" r:id="rId5"/>
    <p:sldId id="263" r:id="rId6"/>
    <p:sldId id="262" r:id="rId7"/>
    <p:sldId id="264" r:id="rId8"/>
    <p:sldId id="296" r:id="rId9"/>
    <p:sldId id="311" r:id="rId10"/>
    <p:sldId id="323" r:id="rId11"/>
    <p:sldId id="315" r:id="rId12"/>
    <p:sldId id="301" r:id="rId13"/>
    <p:sldId id="302" r:id="rId14"/>
    <p:sldId id="312" r:id="rId15"/>
    <p:sldId id="317" r:id="rId16"/>
    <p:sldId id="313" r:id="rId17"/>
    <p:sldId id="319" r:id="rId18"/>
    <p:sldId id="322" r:id="rId19"/>
    <p:sldId id="318" r:id="rId20"/>
    <p:sldId id="325" r:id="rId21"/>
    <p:sldId id="316" r:id="rId22"/>
    <p:sldId id="330" r:id="rId23"/>
    <p:sldId id="306" r:id="rId24"/>
    <p:sldId id="307" r:id="rId25"/>
    <p:sldId id="334" r:id="rId26"/>
    <p:sldId id="333" r:id="rId27"/>
    <p:sldId id="335" r:id="rId28"/>
    <p:sldId id="336" r:id="rId2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55" autoAdjust="0"/>
    <p:restoredTop sz="94624" autoAdjust="0"/>
  </p:normalViewPr>
  <p:slideViewPr>
    <p:cSldViewPr>
      <p:cViewPr>
        <p:scale>
          <a:sx n="64" d="100"/>
          <a:sy n="64" d="100"/>
        </p:scale>
        <p:origin x="-1542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20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CBEE2-FC91-4DAC-AE23-D42E0211F3E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0A075-EC6B-414F-94CA-4DB10E22728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AA04C-CF00-2442-8489-B17C223CBBD3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8465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0A075-EC6B-414F-94CA-4DB10E22728A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inter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469350" y="6478588"/>
            <a:ext cx="538436" cy="319088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rgbClr val="7F7F7F"/>
                </a:solidFill>
                <a:latin typeface="+mj-lt"/>
              </a:defRPr>
            </a:lvl1pPr>
          </a:lstStyle>
          <a:p>
            <a:fld id="{5C7FE145-5F5F-9146-8268-470DD024125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6915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FF684-2ABA-4176-8588-DD5A66084453}" type="datetimeFigureOut">
              <a:rPr lang="it-IT" smtClean="0"/>
              <a:pPr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D1C36-CC1A-4430-8364-281173C3E90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3376083"/>
            <a:ext cx="9144000" cy="3481918"/>
          </a:xfrm>
          <a:prstGeom prst="rect">
            <a:avLst/>
          </a:prstGeom>
          <a:solidFill>
            <a:srgbClr val="4843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DA304A"/>
                </a:solidFill>
              </a:rPr>
              <a:t> </a:t>
            </a:r>
            <a:endParaRPr lang="it-IT" dirty="0">
              <a:solidFill>
                <a:srgbClr val="DA304A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380059" y="3811955"/>
            <a:ext cx="6549659" cy="2167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880"/>
              </a:lnSpc>
            </a:pPr>
            <a:r>
              <a:rPr lang="it-IT" sz="2800" dirty="0" smtClean="0">
                <a:solidFill>
                  <a:schemeClr val="bg1"/>
                </a:solidFill>
                <a:latin typeface="+mj-lt"/>
                <a:ea typeface="Signika Light" charset="0"/>
                <a:cs typeface="Arial"/>
              </a:rPr>
              <a:t>TEMI EMERGENTI</a:t>
            </a:r>
            <a:endParaRPr lang="it-IT" sz="12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pPr>
              <a:lnSpc>
                <a:spcPts val="2160"/>
              </a:lnSpc>
            </a:pPr>
            <a:endParaRPr lang="it-IT" sz="28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pPr>
              <a:lnSpc>
                <a:spcPts val="3200"/>
              </a:lnSpc>
            </a:pPr>
            <a:endParaRPr lang="it-IT" sz="3200" dirty="0" smtClean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pPr>
              <a:lnSpc>
                <a:spcPts val="3200"/>
              </a:lnSpc>
            </a:pPr>
            <a:r>
              <a:rPr lang="it-IT" sz="2800" b="1" dirty="0" smtClean="0"/>
              <a:t>Dalla città comunale alla città sconfinata. Novant’anni di urbanizzazione italiana</a:t>
            </a:r>
            <a:endParaRPr lang="it-IT" sz="2800" dirty="0" smtClean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  <a:p>
            <a:pPr>
              <a:lnSpc>
                <a:spcPts val="3200"/>
              </a:lnSpc>
            </a:pPr>
            <a:endParaRPr lang="it-IT" sz="32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458440" y="384212"/>
            <a:ext cx="3788115" cy="19236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algn="l">
              <a:lnSpc>
                <a:spcPts val="2500"/>
              </a:lnSpc>
            </a:pP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COMPORTAMENTI INDIVIDUALI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E RELAZIONI SOCIALI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IN TRASFORMAZIONE </a:t>
            </a:r>
            <a:br>
              <a:rPr lang="it-IT" sz="2400" b="1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UNA SFIDA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PER </a:t>
            </a:r>
            <a:r>
              <a:rPr lang="it-IT" sz="2400" dirty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LA </a:t>
            </a: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/>
            </a:r>
            <a:b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</a:br>
            <a:r>
              <a:rPr lang="it-IT" sz="2400" dirty="0" smtClean="0">
                <a:solidFill>
                  <a:schemeClr val="bg1"/>
                </a:solidFill>
                <a:latin typeface="Signika" charset="0"/>
                <a:ea typeface="Signika" charset="0"/>
                <a:cs typeface="Signika" charset="0"/>
              </a:rPr>
              <a:t>STATISTICA UFFICIALE </a:t>
            </a:r>
            <a:endParaRPr lang="it-IT" sz="2400" dirty="0">
              <a:solidFill>
                <a:schemeClr val="bg1"/>
              </a:solidFill>
              <a:latin typeface="Signika" charset="0"/>
              <a:ea typeface="Signika" charset="0"/>
              <a:cs typeface="Signika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94059" y="4357527"/>
            <a:ext cx="2079206" cy="843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23 GIUGNO 2016 </a:t>
            </a:r>
          </a:p>
          <a:p>
            <a:pPr algn="r">
              <a:lnSpc>
                <a:spcPts val="2900"/>
              </a:lnSpc>
            </a:pPr>
            <a:r>
              <a:rPr lang="it-IT" dirty="0" smtClean="0">
                <a:solidFill>
                  <a:schemeClr val="bg1"/>
                </a:solidFill>
                <a:ea typeface="Signika Light" charset="0"/>
                <a:cs typeface="Arial"/>
              </a:rPr>
              <a:t>14.30 | 16.30</a:t>
            </a:r>
            <a:endParaRPr lang="it-IT" dirty="0">
              <a:solidFill>
                <a:schemeClr val="bg1"/>
              </a:solidFill>
              <a:ea typeface="Signika Light" charset="0"/>
              <a:cs typeface="Arial"/>
            </a:endParaRPr>
          </a:p>
        </p:txBody>
      </p:sp>
      <p:pic>
        <p:nvPicPr>
          <p:cNvPr id="12" name="Immagine 11" descr="Logo12esimaOk-2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2536" y="5859743"/>
            <a:ext cx="360729" cy="625265"/>
          </a:xfrm>
          <a:prstGeom prst="rect">
            <a:avLst/>
          </a:prstGeom>
        </p:spPr>
      </p:pic>
      <p:pic>
        <p:nvPicPr>
          <p:cNvPr id="13" name="Immagine 12" descr="Logo12esimaOk-2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4640" y="3683343"/>
            <a:ext cx="428625" cy="609600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357422" y="5857892"/>
            <a:ext cx="616639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IT" sz="2800" dirty="0" smtClean="0"/>
              <a:t>Giuseppe Dematteis, </a:t>
            </a:r>
            <a:r>
              <a:rPr lang="it-IT" sz="2400" dirty="0" smtClean="0"/>
              <a:t>Politecnico di Torino</a:t>
            </a:r>
            <a:endParaRPr lang="it-IT" sz="2400" dirty="0">
              <a:solidFill>
                <a:schemeClr val="bg1"/>
              </a:solidFill>
              <a:latin typeface="+mj-lt"/>
              <a:ea typeface="Signika Light" charset="0"/>
              <a:cs typeface="Arial"/>
            </a:endParaRPr>
          </a:p>
        </p:txBody>
      </p:sp>
      <p:cxnSp>
        <p:nvCxnSpPr>
          <p:cNvPr id="19" name="Connettore 1 18"/>
          <p:cNvCxnSpPr/>
          <p:nvPr/>
        </p:nvCxnSpPr>
        <p:spPr>
          <a:xfrm>
            <a:off x="2249067" y="3811956"/>
            <a:ext cx="0" cy="2580211"/>
          </a:xfrm>
          <a:prstGeom prst="line">
            <a:avLst/>
          </a:prstGeom>
          <a:ln w="28575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42806" y="214879"/>
            <a:ext cx="8570717" cy="2895775"/>
          </a:xfrm>
          <a:prstGeom prst="rect">
            <a:avLst/>
          </a:prstGeom>
        </p:spPr>
      </p:pic>
      <p:sp>
        <p:nvSpPr>
          <p:cNvPr id="20" name="Rettangolo 19"/>
          <p:cNvSpPr/>
          <p:nvPr/>
        </p:nvSpPr>
        <p:spPr>
          <a:xfrm>
            <a:off x="7349071" y="2267571"/>
            <a:ext cx="1646339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it-IT" sz="1600" dirty="0" smtClean="0">
                <a:solidFill>
                  <a:srgbClr val="FF0000"/>
                </a:solidFill>
              </a:rPr>
              <a:t>Evento del ciclo</a:t>
            </a:r>
            <a:endParaRPr lang="it-IT" sz="1600" dirty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</a:pPr>
            <a:r>
              <a:rPr lang="it-IT" sz="1600" b="1" dirty="0">
                <a:solidFill>
                  <a:srgbClr val="FF0000"/>
                </a:solidFill>
              </a:rPr>
              <a:t>LE TRASFORMAZIONI 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>
              <a:lnSpc>
                <a:spcPts val="1500"/>
              </a:lnSpc>
            </a:pPr>
            <a:r>
              <a:rPr lang="it-IT" sz="1600" b="1" dirty="0" smtClean="0">
                <a:solidFill>
                  <a:srgbClr val="FF0000"/>
                </a:solidFill>
              </a:rPr>
              <a:t>DEL PAESE</a:t>
            </a: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22" name="Connettore 1 21"/>
          <p:cNvCxnSpPr/>
          <p:nvPr/>
        </p:nvCxnSpPr>
        <p:spPr>
          <a:xfrm>
            <a:off x="7417232" y="2249210"/>
            <a:ext cx="675000" cy="0"/>
          </a:xfrm>
          <a:prstGeom prst="line">
            <a:avLst/>
          </a:prstGeom>
          <a:ln w="28575" cmpd="sng">
            <a:solidFill>
              <a:srgbClr val="DA304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6809578" y="1173480"/>
            <a:ext cx="22228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21" name="710D1BEF-24B7-4C46-97FB-4C1AD860C859" descr="7A41E2B5-8E06-4AB5-9693-F973C7B639EA@p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6754" y="654420"/>
            <a:ext cx="1141226" cy="147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470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74638"/>
            <a:ext cx="8858312" cy="1011222"/>
          </a:xfrm>
        </p:spPr>
        <p:txBody>
          <a:bodyPr>
            <a:normAutofit/>
          </a:bodyPr>
          <a:lstStyle/>
          <a:p>
            <a:r>
              <a:rPr lang="it-IT" sz="3600" dirty="0" smtClean="0"/>
              <a:t>Fotografie: concentrazione</a:t>
            </a:r>
            <a:endParaRPr lang="it-IT" sz="36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00174"/>
            <a:ext cx="8229600" cy="5357826"/>
          </a:xfrm>
        </p:spPr>
        <p:txBody>
          <a:bodyPr/>
          <a:lstStyle/>
          <a:p>
            <a:pPr>
              <a:buSzPct val="90000"/>
              <a:buNone/>
            </a:pPr>
            <a:endParaRPr lang="it-IT" sz="2400" dirty="0" smtClean="0"/>
          </a:p>
          <a:p>
            <a:pPr>
              <a:buSzPct val="90000"/>
              <a:buNone/>
            </a:pPr>
            <a:r>
              <a:rPr lang="it-IT" sz="2400" dirty="0" smtClean="0"/>
              <a:t>In nero: i comuni </a:t>
            </a:r>
            <a:r>
              <a:rPr lang="it-IT" sz="2400" dirty="0"/>
              <a:t>in crescita </a:t>
            </a:r>
            <a:endParaRPr lang="it-IT" sz="2400" dirty="0" smtClean="0"/>
          </a:p>
          <a:p>
            <a:pPr>
              <a:buSzPct val="90000"/>
              <a:buNone/>
            </a:pPr>
            <a:r>
              <a:rPr lang="it-IT" sz="2400" dirty="0" smtClean="0"/>
              <a:t>demografica dal 1958 al 1963: </a:t>
            </a:r>
          </a:p>
          <a:p>
            <a:pPr>
              <a:buSzPct val="90000"/>
              <a:buNone/>
            </a:pPr>
            <a:r>
              <a:rPr lang="it-IT" sz="2400" dirty="0" smtClean="0"/>
              <a:t>                            </a:t>
            </a:r>
            <a:r>
              <a:rPr lang="it-IT" sz="2400" b="1" dirty="0" smtClean="0"/>
              <a:t>23%</a:t>
            </a:r>
            <a:endParaRPr lang="it-IT" sz="2400" b="1" dirty="0"/>
          </a:p>
          <a:p>
            <a:pPr>
              <a:buSzPct val="90000"/>
              <a:buNone/>
            </a:pPr>
            <a:endParaRPr lang="it-IT" sz="1800" dirty="0" smtClean="0"/>
          </a:p>
          <a:p>
            <a:pPr>
              <a:buSzPct val="90000"/>
              <a:buNone/>
            </a:pPr>
            <a:r>
              <a:rPr lang="it-IT" sz="2400" dirty="0" smtClean="0"/>
              <a:t>Tra i censimenti  1961 e 1971</a:t>
            </a:r>
          </a:p>
          <a:p>
            <a:pPr>
              <a:buSzPct val="90000"/>
              <a:buNone/>
            </a:pPr>
            <a:r>
              <a:rPr lang="it-IT" sz="2400" dirty="0" smtClean="0"/>
              <a:t>                          </a:t>
            </a:r>
            <a:r>
              <a:rPr lang="it-IT" sz="2400" b="1" dirty="0" smtClean="0"/>
              <a:t>  l’80% </a:t>
            </a:r>
          </a:p>
          <a:p>
            <a:pPr>
              <a:buSzPct val="90000"/>
              <a:buNone/>
            </a:pPr>
            <a:r>
              <a:rPr lang="it-IT" sz="2400" dirty="0" smtClean="0"/>
              <a:t>della crescita demografica italiana </a:t>
            </a:r>
          </a:p>
          <a:p>
            <a:pPr>
              <a:buSzPct val="90000"/>
              <a:buNone/>
            </a:pPr>
            <a:r>
              <a:rPr lang="it-IT" sz="2400" dirty="0" smtClean="0"/>
              <a:t>si concentra nelle 8 maggiori aree </a:t>
            </a:r>
          </a:p>
          <a:p>
            <a:pPr>
              <a:buSzPct val="90000"/>
              <a:buNone/>
            </a:pPr>
            <a:r>
              <a:rPr lang="it-IT" sz="2400" dirty="0" smtClean="0"/>
              <a:t>metropolitane</a:t>
            </a:r>
          </a:p>
          <a:p>
            <a:pPr>
              <a:buSzPct val="90000"/>
              <a:buNone/>
            </a:pPr>
            <a:endParaRPr lang="it-IT" sz="1800" dirty="0" smtClean="0"/>
          </a:p>
          <a:p>
            <a:pPr>
              <a:buSzPct val="90000"/>
              <a:buNone/>
            </a:pPr>
            <a:endParaRPr lang="it-IT" sz="1800" dirty="0" smtClean="0"/>
          </a:p>
          <a:p>
            <a:pPr>
              <a:buSzPct val="90000"/>
              <a:buNone/>
            </a:pPr>
            <a:endParaRPr lang="it-IT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29190" y="1500174"/>
            <a:ext cx="3786214" cy="471490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it-IT" sz="2800" dirty="0" smtClean="0"/>
              <a:t>Modello programmatico di riequilibrio territoriale</a:t>
            </a:r>
            <a:br>
              <a:rPr lang="it-IT" sz="2800" dirty="0" smtClean="0"/>
            </a:br>
            <a:r>
              <a:rPr lang="it-IT" sz="3200" i="1" dirty="0" smtClean="0"/>
              <a:t> </a:t>
            </a:r>
            <a:r>
              <a:rPr lang="it-IT" sz="1800" i="1" dirty="0" smtClean="0"/>
              <a:t>Le proiezioni territoriali del Progetto80</a:t>
            </a:r>
            <a:r>
              <a:rPr lang="it-IT" sz="1800" dirty="0" smtClean="0"/>
              <a:t> (Ministero del Bilancio e della programmazione economica, 1971)</a:t>
            </a:r>
            <a:r>
              <a:rPr lang="it-IT" sz="3200" dirty="0" smtClean="0"/>
              <a:t>.</a:t>
            </a:r>
            <a:endParaRPr lang="it-IT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71546"/>
            <a:ext cx="4572032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0"/>
            <a:ext cx="8929718" cy="1417638"/>
          </a:xfrm>
        </p:spPr>
        <p:txBody>
          <a:bodyPr>
            <a:normAutofit/>
          </a:bodyPr>
          <a:lstStyle/>
          <a:p>
            <a:r>
              <a:rPr lang="it-IT" sz="4000" dirty="0" smtClean="0"/>
              <a:t>Il “riequilibri territoriale” spontaneo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“Fotografie” della deconcentrazione metropolitana milanese</a:t>
            </a:r>
            <a:endParaRPr lang="it-IT" sz="2800" dirty="0"/>
          </a:p>
        </p:txBody>
      </p:sp>
      <p:pic>
        <p:nvPicPr>
          <p:cNvPr id="4" name="Picture 4" descr="n120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1" y="1600200"/>
            <a:ext cx="4214841" cy="4972072"/>
          </a:xfrm>
          <a:prstGeom prst="rect">
            <a:avLst/>
          </a:prstGeom>
          <a:noFill/>
        </p:spPr>
      </p:pic>
      <p:pic>
        <p:nvPicPr>
          <p:cNvPr id="5" name="Picture 4" descr="11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71612"/>
            <a:ext cx="4286280" cy="5026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“Fotografie” della deconcentrazione urbana</a:t>
            </a:r>
            <a:r>
              <a:rPr lang="it-IT" sz="3200" dirty="0" smtClean="0"/>
              <a:t>  </a:t>
            </a:r>
            <a:br>
              <a:rPr lang="it-IT" sz="3200" dirty="0" smtClean="0"/>
            </a:br>
            <a:r>
              <a:rPr lang="it-IT" sz="2800" dirty="0" smtClean="0"/>
              <a:t>La “città diffusa” del Veneto centrale</a:t>
            </a:r>
            <a:endParaRPr lang="it-IT" sz="2800" dirty="0"/>
          </a:p>
        </p:txBody>
      </p:sp>
      <p:pic>
        <p:nvPicPr>
          <p:cNvPr id="4" name="Picture 4" descr="n16000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5" y="1685381"/>
            <a:ext cx="4429156" cy="4958329"/>
          </a:xfrm>
          <a:prstGeom prst="rect">
            <a:avLst/>
          </a:prstGeom>
          <a:noFill/>
        </p:spPr>
      </p:pic>
      <p:pic>
        <p:nvPicPr>
          <p:cNvPr id="5" name="Picture 4" descr="n140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4214842" cy="4857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0"/>
            <a:ext cx="8715436" cy="1214422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 </a:t>
            </a:r>
            <a:r>
              <a:rPr lang="it-IT" dirty="0" smtClean="0"/>
              <a:t>Concentrazione / deconcentrazione</a:t>
            </a:r>
            <a:r>
              <a:rPr lang="it-IT" sz="3600" dirty="0" smtClean="0"/>
              <a:t> </a:t>
            </a:r>
            <a:br>
              <a:rPr lang="it-IT" sz="3600" dirty="0" smtClean="0"/>
            </a:br>
            <a:r>
              <a:rPr lang="it-IT" sz="3600" dirty="0" smtClean="0"/>
              <a:t>Concetti e modelli descrittivi</a:t>
            </a:r>
            <a:br>
              <a:rPr lang="it-IT" sz="3600" dirty="0" smtClean="0"/>
            </a:b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5572140"/>
          </a:xfrm>
        </p:spPr>
        <p:txBody>
          <a:bodyPr>
            <a:normAutofit lnSpcReduction="10000"/>
          </a:bodyPr>
          <a:lstStyle/>
          <a:p>
            <a:r>
              <a:rPr lang="it-IT" sz="2800" dirty="0" smtClean="0"/>
              <a:t>Dalla rivoluzione industriale alla metà del XX secolo:</a:t>
            </a:r>
          </a:p>
          <a:p>
            <a:pPr>
              <a:buNone/>
            </a:pPr>
            <a:r>
              <a:rPr lang="it-IT" sz="2800" b="1" dirty="0" smtClean="0"/>
              <a:t>     urbanizzazione = concentrazione </a:t>
            </a:r>
            <a:r>
              <a:rPr lang="it-IT" sz="2800" dirty="0" smtClean="0"/>
              <a:t>(urbana e suburbana)</a:t>
            </a:r>
          </a:p>
          <a:p>
            <a:endParaRPr lang="it-IT" sz="800" b="1" dirty="0" smtClean="0"/>
          </a:p>
          <a:p>
            <a:r>
              <a:rPr lang="it-IT" sz="2800" dirty="0" smtClean="0"/>
              <a:t>Nella seconda metà del XX secolo: </a:t>
            </a:r>
          </a:p>
          <a:p>
            <a:r>
              <a:rPr lang="it-IT" sz="2800" dirty="0" smtClean="0"/>
              <a:t>La peri-urbanizzazione e la  </a:t>
            </a:r>
            <a:r>
              <a:rPr lang="it-IT" sz="2800" i="1" dirty="0" smtClean="0"/>
              <a:t>meta-città</a:t>
            </a:r>
            <a:r>
              <a:rPr lang="it-IT" sz="2800" dirty="0" smtClean="0"/>
              <a:t> (G. </a:t>
            </a:r>
            <a:r>
              <a:rPr lang="it-IT" sz="2800" dirty="0" err="1" smtClean="0"/>
              <a:t>Martinotti</a:t>
            </a:r>
            <a:r>
              <a:rPr lang="it-IT" sz="2800" dirty="0" smtClean="0"/>
              <a:t>)</a:t>
            </a:r>
            <a:endParaRPr lang="it-IT" sz="2800" b="1" dirty="0" smtClean="0"/>
          </a:p>
          <a:p>
            <a:pPr>
              <a:buNone/>
            </a:pPr>
            <a:r>
              <a:rPr lang="it-IT" sz="2800" dirty="0" smtClean="0"/>
              <a:t>Modelli descrittivi:</a:t>
            </a:r>
          </a:p>
          <a:p>
            <a:r>
              <a:rPr lang="it-IT" sz="2800" b="1" dirty="0" err="1" smtClean="0"/>
              <a:t>Contro-urbanizzazione</a:t>
            </a:r>
            <a:r>
              <a:rPr lang="it-IT" sz="2800" dirty="0" smtClean="0"/>
              <a:t> (B. Berry, 1976): </a:t>
            </a:r>
          </a:p>
          <a:p>
            <a:pPr>
              <a:buNone/>
            </a:pPr>
            <a:r>
              <a:rPr lang="it-IT" sz="2800" dirty="0" smtClean="0"/>
              <a:t>     il tasso di crescita migratoria dei centri inversamente     proporzionale alla loro dimensione demografica</a:t>
            </a:r>
          </a:p>
          <a:p>
            <a:r>
              <a:rPr lang="it-IT" sz="2800" b="1" dirty="0" smtClean="0"/>
              <a:t>Ciclo di vita delle città</a:t>
            </a:r>
            <a:r>
              <a:rPr lang="it-IT" sz="2800" dirty="0" smtClean="0"/>
              <a:t> (Van den </a:t>
            </a:r>
            <a:r>
              <a:rPr lang="it-IT" sz="2800" dirty="0" err="1" smtClean="0"/>
              <a:t>Berg</a:t>
            </a:r>
            <a:r>
              <a:rPr lang="it-IT" sz="2800" dirty="0" smtClean="0"/>
              <a:t> </a:t>
            </a:r>
            <a:r>
              <a:rPr lang="it-IT" sz="2800" dirty="0" err="1" smtClean="0"/>
              <a:t>et</a:t>
            </a:r>
            <a:r>
              <a:rPr lang="it-IT" sz="2800" dirty="0" smtClean="0"/>
              <a:t> al., 1982): </a:t>
            </a:r>
          </a:p>
          <a:p>
            <a:pPr>
              <a:buNone/>
            </a:pPr>
            <a:r>
              <a:rPr lang="it-IT" sz="2800" dirty="0" smtClean="0"/>
              <a:t>    4 fasi cicliche: urbanizzazione, </a:t>
            </a:r>
            <a:r>
              <a:rPr lang="it-IT" sz="2800" dirty="0" err="1" smtClean="0"/>
              <a:t>suburbanizzazione</a:t>
            </a:r>
            <a:r>
              <a:rPr lang="it-IT" sz="2800" dirty="0" smtClean="0"/>
              <a:t>, </a:t>
            </a:r>
            <a:r>
              <a:rPr lang="it-IT" sz="2800" dirty="0" err="1" smtClean="0"/>
              <a:t>disurbanizzazione</a:t>
            </a:r>
            <a:r>
              <a:rPr lang="it-IT" sz="2800" dirty="0" smtClean="0"/>
              <a:t>, </a:t>
            </a:r>
            <a:r>
              <a:rPr lang="it-IT" sz="2800" dirty="0" err="1" smtClean="0"/>
              <a:t>riurbanizzazione</a:t>
            </a:r>
            <a:endParaRPr lang="it-IT" sz="28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3" descr="F:\DEMATTEIS ACCADEMIA\Immagine1 cop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765175"/>
            <a:ext cx="7932737" cy="569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ttore 1 7"/>
          <p:cNvCxnSpPr/>
          <p:nvPr/>
        </p:nvCxnSpPr>
        <p:spPr>
          <a:xfrm flipV="1">
            <a:off x="1403350" y="1412875"/>
            <a:ext cx="1944688" cy="20875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5003800" y="1341438"/>
            <a:ext cx="2089150" cy="2159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3059113" y="4076700"/>
            <a:ext cx="2160587" cy="20891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003800" y="1412875"/>
            <a:ext cx="2016125" cy="196215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igura a mano libera 19"/>
          <p:cNvSpPr/>
          <p:nvPr/>
        </p:nvSpPr>
        <p:spPr>
          <a:xfrm>
            <a:off x="5056188" y="1628775"/>
            <a:ext cx="1892300" cy="1419225"/>
          </a:xfrm>
          <a:custGeom>
            <a:avLst/>
            <a:gdLst>
              <a:gd name="connsiteX0" fmla="*/ 1945341 w 1945341"/>
              <a:gd name="connsiteY0" fmla="*/ 475129 h 1398494"/>
              <a:gd name="connsiteX1" fmla="*/ 1407459 w 1945341"/>
              <a:gd name="connsiteY1" fmla="*/ 0 h 1398494"/>
              <a:gd name="connsiteX2" fmla="*/ 0 w 1945341"/>
              <a:gd name="connsiteY2" fmla="*/ 1398494 h 1398494"/>
              <a:gd name="connsiteX0" fmla="*/ 1945341 w 1945341"/>
              <a:gd name="connsiteY0" fmla="*/ 495835 h 1419200"/>
              <a:gd name="connsiteX1" fmla="*/ 1388114 w 1945341"/>
              <a:gd name="connsiteY1" fmla="*/ 0 h 1419200"/>
              <a:gd name="connsiteX2" fmla="*/ 0 w 1945341"/>
              <a:gd name="connsiteY2" fmla="*/ 1419200 h 1419200"/>
              <a:gd name="connsiteX0" fmla="*/ 1945341 w 1964178"/>
              <a:gd name="connsiteY0" fmla="*/ 495835 h 1419200"/>
              <a:gd name="connsiteX1" fmla="*/ 1964178 w 1964178"/>
              <a:gd name="connsiteY1" fmla="*/ 504056 h 1419200"/>
              <a:gd name="connsiteX2" fmla="*/ 1388114 w 1964178"/>
              <a:gd name="connsiteY2" fmla="*/ 0 h 1419200"/>
              <a:gd name="connsiteX3" fmla="*/ 0 w 1964178"/>
              <a:gd name="connsiteY3" fmla="*/ 1419200 h 1419200"/>
              <a:gd name="connsiteX0" fmla="*/ 1945341 w 1964178"/>
              <a:gd name="connsiteY0" fmla="*/ 495835 h 1419200"/>
              <a:gd name="connsiteX1" fmla="*/ 1964178 w 1964178"/>
              <a:gd name="connsiteY1" fmla="*/ 504056 h 1419200"/>
              <a:gd name="connsiteX2" fmla="*/ 1388114 w 1964178"/>
              <a:gd name="connsiteY2" fmla="*/ 0 h 1419200"/>
              <a:gd name="connsiteX3" fmla="*/ 0 w 1964178"/>
              <a:gd name="connsiteY3" fmla="*/ 1419200 h 1419200"/>
              <a:gd name="connsiteX0" fmla="*/ 1945341 w 1964177"/>
              <a:gd name="connsiteY0" fmla="*/ 495835 h 1419200"/>
              <a:gd name="connsiteX1" fmla="*/ 1964177 w 1964177"/>
              <a:gd name="connsiteY1" fmla="*/ 504056 h 1419200"/>
              <a:gd name="connsiteX2" fmla="*/ 1388114 w 1964177"/>
              <a:gd name="connsiteY2" fmla="*/ 0 h 1419200"/>
              <a:gd name="connsiteX3" fmla="*/ 0 w 1964177"/>
              <a:gd name="connsiteY3" fmla="*/ 1419200 h 1419200"/>
              <a:gd name="connsiteX0" fmla="*/ 1945341 w 1951620"/>
              <a:gd name="connsiteY0" fmla="*/ 495835 h 1419200"/>
              <a:gd name="connsiteX1" fmla="*/ 1892170 w 1951620"/>
              <a:gd name="connsiteY1" fmla="*/ 504056 h 1419200"/>
              <a:gd name="connsiteX2" fmla="*/ 1388114 w 1951620"/>
              <a:gd name="connsiteY2" fmla="*/ 0 h 1419200"/>
              <a:gd name="connsiteX3" fmla="*/ 0 w 1951620"/>
              <a:gd name="connsiteY3" fmla="*/ 1419200 h 1419200"/>
              <a:gd name="connsiteX0" fmla="*/ 1892170 w 1892170"/>
              <a:gd name="connsiteY0" fmla="*/ 504056 h 1419200"/>
              <a:gd name="connsiteX1" fmla="*/ 1388114 w 1892170"/>
              <a:gd name="connsiteY1" fmla="*/ 0 h 1419200"/>
              <a:gd name="connsiteX2" fmla="*/ 0 w 1892170"/>
              <a:gd name="connsiteY2" fmla="*/ 1419200 h 1419200"/>
              <a:gd name="connsiteX0" fmla="*/ 1388114 w 1388114"/>
              <a:gd name="connsiteY0" fmla="*/ 0 h 1419200"/>
              <a:gd name="connsiteX1" fmla="*/ 0 w 1388114"/>
              <a:gd name="connsiteY1" fmla="*/ 1419200 h 1419200"/>
              <a:gd name="connsiteX0" fmla="*/ 1388114 w 1389530"/>
              <a:gd name="connsiteY0" fmla="*/ 0 h 1419200"/>
              <a:gd name="connsiteX1" fmla="*/ 1389530 w 1389530"/>
              <a:gd name="connsiteY1" fmla="*/ 2776 h 1419200"/>
              <a:gd name="connsiteX2" fmla="*/ 0 w 1389530"/>
              <a:gd name="connsiteY2" fmla="*/ 1419200 h 1419200"/>
              <a:gd name="connsiteX0" fmla="*/ 1388114 w 1388114"/>
              <a:gd name="connsiteY0" fmla="*/ 360040 h 1779240"/>
              <a:gd name="connsiteX1" fmla="*/ 668034 w 1388114"/>
              <a:gd name="connsiteY1" fmla="*/ 0 h 1779240"/>
              <a:gd name="connsiteX2" fmla="*/ 0 w 1388114"/>
              <a:gd name="connsiteY2" fmla="*/ 1779240 h 1779240"/>
              <a:gd name="connsiteX0" fmla="*/ 1964178 w 1964178"/>
              <a:gd name="connsiteY0" fmla="*/ 864096 h 1779240"/>
              <a:gd name="connsiteX1" fmla="*/ 668034 w 1964178"/>
              <a:gd name="connsiteY1" fmla="*/ 0 h 1779240"/>
              <a:gd name="connsiteX2" fmla="*/ 0 w 1964178"/>
              <a:gd name="connsiteY2" fmla="*/ 1779240 h 1779240"/>
              <a:gd name="connsiteX0" fmla="*/ 1964178 w 1964178"/>
              <a:gd name="connsiteY0" fmla="*/ 504056 h 1419200"/>
              <a:gd name="connsiteX1" fmla="*/ 1388114 w 1964178"/>
              <a:gd name="connsiteY1" fmla="*/ 0 h 1419200"/>
              <a:gd name="connsiteX2" fmla="*/ 0 w 1964178"/>
              <a:gd name="connsiteY2" fmla="*/ 1419200 h 1419200"/>
              <a:gd name="connsiteX0" fmla="*/ 1964178 w 1964178"/>
              <a:gd name="connsiteY0" fmla="*/ 504056 h 1419200"/>
              <a:gd name="connsiteX1" fmla="*/ 1892170 w 1964178"/>
              <a:gd name="connsiteY1" fmla="*/ 504056 h 1419200"/>
              <a:gd name="connsiteX2" fmla="*/ 1388114 w 1964178"/>
              <a:gd name="connsiteY2" fmla="*/ 0 h 1419200"/>
              <a:gd name="connsiteX3" fmla="*/ 0 w 1964178"/>
              <a:gd name="connsiteY3" fmla="*/ 1419200 h 1419200"/>
              <a:gd name="connsiteX0" fmla="*/ 1964178 w 1964178"/>
              <a:gd name="connsiteY0" fmla="*/ 1080120 h 1419200"/>
              <a:gd name="connsiteX1" fmla="*/ 1892170 w 1964178"/>
              <a:gd name="connsiteY1" fmla="*/ 504056 h 1419200"/>
              <a:gd name="connsiteX2" fmla="*/ 1388114 w 1964178"/>
              <a:gd name="connsiteY2" fmla="*/ 0 h 1419200"/>
              <a:gd name="connsiteX3" fmla="*/ 0 w 1964178"/>
              <a:gd name="connsiteY3" fmla="*/ 1419200 h 1419200"/>
              <a:gd name="connsiteX0" fmla="*/ 1892170 w 1892170"/>
              <a:gd name="connsiteY0" fmla="*/ 504056 h 1419200"/>
              <a:gd name="connsiteX1" fmla="*/ 1388114 w 1892170"/>
              <a:gd name="connsiteY1" fmla="*/ 0 h 1419200"/>
              <a:gd name="connsiteX2" fmla="*/ 0 w 1892170"/>
              <a:gd name="connsiteY2" fmla="*/ 1419200 h 14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92170" h="1419200">
                <a:moveTo>
                  <a:pt x="1892170" y="504056"/>
                </a:moveTo>
                <a:lnTo>
                  <a:pt x="1388114" y="0"/>
                </a:lnTo>
                <a:lnTo>
                  <a:pt x="0" y="1419200"/>
                </a:lnTo>
              </a:path>
            </a:pathLst>
          </a:cu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" name="Figura a mano libera 20"/>
          <p:cNvSpPr/>
          <p:nvPr/>
        </p:nvSpPr>
        <p:spPr>
          <a:xfrm>
            <a:off x="5065713" y="1747838"/>
            <a:ext cx="1944687" cy="1004887"/>
          </a:xfrm>
          <a:custGeom>
            <a:avLst/>
            <a:gdLst>
              <a:gd name="connsiteX0" fmla="*/ 1945341 w 1945341"/>
              <a:gd name="connsiteY0" fmla="*/ 1004047 h 1004047"/>
              <a:gd name="connsiteX1" fmla="*/ 905435 w 1945341"/>
              <a:gd name="connsiteY1" fmla="*/ 0 h 1004047"/>
              <a:gd name="connsiteX2" fmla="*/ 0 w 1945341"/>
              <a:gd name="connsiteY2" fmla="*/ 905435 h 100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5341" h="1004047">
                <a:moveTo>
                  <a:pt x="1945341" y="1004047"/>
                </a:moveTo>
                <a:lnTo>
                  <a:pt x="905435" y="0"/>
                </a:lnTo>
                <a:lnTo>
                  <a:pt x="0" y="905435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/>
          <p:cNvSpPr/>
          <p:nvPr/>
        </p:nvSpPr>
        <p:spPr>
          <a:xfrm>
            <a:off x="611188" y="2852738"/>
            <a:ext cx="2808287" cy="1116012"/>
          </a:xfrm>
          <a:custGeom>
            <a:avLst/>
            <a:gdLst>
              <a:gd name="connsiteX0" fmla="*/ 0 w 2808312"/>
              <a:gd name="connsiteY0" fmla="*/ 1116124 h 2232248"/>
              <a:gd name="connsiteX1" fmla="*/ 530430 w 2808312"/>
              <a:gd name="connsiteY1" fmla="*/ 242397 h 2232248"/>
              <a:gd name="connsiteX2" fmla="*/ 1404158 w 2808312"/>
              <a:gd name="connsiteY2" fmla="*/ 2 h 2232248"/>
              <a:gd name="connsiteX3" fmla="*/ 2277886 w 2808312"/>
              <a:gd name="connsiteY3" fmla="*/ 242399 h 2232248"/>
              <a:gd name="connsiteX4" fmla="*/ 2808313 w 2808312"/>
              <a:gd name="connsiteY4" fmla="*/ 1116128 h 2232248"/>
              <a:gd name="connsiteX5" fmla="*/ 2277885 w 2808312"/>
              <a:gd name="connsiteY5" fmla="*/ 1989856 h 2232248"/>
              <a:gd name="connsiteX6" fmla="*/ 1404157 w 2808312"/>
              <a:gd name="connsiteY6" fmla="*/ 2232252 h 2232248"/>
              <a:gd name="connsiteX7" fmla="*/ 530429 w 2808312"/>
              <a:gd name="connsiteY7" fmla="*/ 1989855 h 2232248"/>
              <a:gd name="connsiteX8" fmla="*/ 2 w 2808312"/>
              <a:gd name="connsiteY8" fmla="*/ 1116126 h 2232248"/>
              <a:gd name="connsiteX9" fmla="*/ 0 w 2808312"/>
              <a:gd name="connsiteY9" fmla="*/ 1116124 h 2232248"/>
              <a:gd name="connsiteX0" fmla="*/ 0 w 2808314"/>
              <a:gd name="connsiteY0" fmla="*/ 1116123 h 2232251"/>
              <a:gd name="connsiteX1" fmla="*/ 530430 w 2808314"/>
              <a:gd name="connsiteY1" fmla="*/ 242396 h 2232251"/>
              <a:gd name="connsiteX2" fmla="*/ 1404158 w 2808314"/>
              <a:gd name="connsiteY2" fmla="*/ 1 h 2232251"/>
              <a:gd name="connsiteX3" fmla="*/ 2277886 w 2808314"/>
              <a:gd name="connsiteY3" fmla="*/ 242398 h 2232251"/>
              <a:gd name="connsiteX4" fmla="*/ 2808313 w 2808314"/>
              <a:gd name="connsiteY4" fmla="*/ 1116127 h 2232251"/>
              <a:gd name="connsiteX5" fmla="*/ 2277885 w 2808314"/>
              <a:gd name="connsiteY5" fmla="*/ 1989855 h 2232251"/>
              <a:gd name="connsiteX6" fmla="*/ 1404157 w 2808314"/>
              <a:gd name="connsiteY6" fmla="*/ 2232251 h 2232251"/>
              <a:gd name="connsiteX7" fmla="*/ 530429 w 2808314"/>
              <a:gd name="connsiteY7" fmla="*/ 1989854 h 2232251"/>
              <a:gd name="connsiteX8" fmla="*/ 2 w 2808314"/>
              <a:gd name="connsiteY8" fmla="*/ 1116125 h 2232251"/>
              <a:gd name="connsiteX9" fmla="*/ 91440 w 2808314"/>
              <a:gd name="connsiteY9" fmla="*/ 1207563 h 2232251"/>
              <a:gd name="connsiteX0" fmla="*/ 0 w 2808314"/>
              <a:gd name="connsiteY0" fmla="*/ 1116123 h 2377873"/>
              <a:gd name="connsiteX1" fmla="*/ 530430 w 2808314"/>
              <a:gd name="connsiteY1" fmla="*/ 242396 h 2377873"/>
              <a:gd name="connsiteX2" fmla="*/ 1404158 w 2808314"/>
              <a:gd name="connsiteY2" fmla="*/ 1 h 2377873"/>
              <a:gd name="connsiteX3" fmla="*/ 2277886 w 2808314"/>
              <a:gd name="connsiteY3" fmla="*/ 242398 h 2377873"/>
              <a:gd name="connsiteX4" fmla="*/ 2808313 w 2808314"/>
              <a:gd name="connsiteY4" fmla="*/ 1116127 h 2377873"/>
              <a:gd name="connsiteX5" fmla="*/ 2277885 w 2808314"/>
              <a:gd name="connsiteY5" fmla="*/ 1989855 h 2377873"/>
              <a:gd name="connsiteX6" fmla="*/ 1404157 w 2808314"/>
              <a:gd name="connsiteY6" fmla="*/ 2232251 h 2377873"/>
              <a:gd name="connsiteX7" fmla="*/ 2 w 2808314"/>
              <a:gd name="connsiteY7" fmla="*/ 1116125 h 2377873"/>
              <a:gd name="connsiteX8" fmla="*/ 91440 w 2808314"/>
              <a:gd name="connsiteY8" fmla="*/ 1207563 h 2377873"/>
              <a:gd name="connsiteX0" fmla="*/ 0 w 2808314"/>
              <a:gd name="connsiteY0" fmla="*/ 1116123 h 1989855"/>
              <a:gd name="connsiteX1" fmla="*/ 530430 w 2808314"/>
              <a:gd name="connsiteY1" fmla="*/ 242396 h 1989855"/>
              <a:gd name="connsiteX2" fmla="*/ 1404158 w 2808314"/>
              <a:gd name="connsiteY2" fmla="*/ 1 h 1989855"/>
              <a:gd name="connsiteX3" fmla="*/ 2277886 w 2808314"/>
              <a:gd name="connsiteY3" fmla="*/ 242398 h 1989855"/>
              <a:gd name="connsiteX4" fmla="*/ 2808313 w 2808314"/>
              <a:gd name="connsiteY4" fmla="*/ 1116127 h 1989855"/>
              <a:gd name="connsiteX5" fmla="*/ 2277885 w 2808314"/>
              <a:gd name="connsiteY5" fmla="*/ 1989855 h 1989855"/>
              <a:gd name="connsiteX6" fmla="*/ 2 w 2808314"/>
              <a:gd name="connsiteY6" fmla="*/ 1116125 h 1989855"/>
              <a:gd name="connsiteX7" fmla="*/ 91440 w 2808314"/>
              <a:gd name="connsiteY7" fmla="*/ 1207563 h 1989855"/>
              <a:gd name="connsiteX0" fmla="*/ 0 w 2808314"/>
              <a:gd name="connsiteY0" fmla="*/ 1116123 h 1261748"/>
              <a:gd name="connsiteX1" fmla="*/ 530430 w 2808314"/>
              <a:gd name="connsiteY1" fmla="*/ 242396 h 1261748"/>
              <a:gd name="connsiteX2" fmla="*/ 1404158 w 2808314"/>
              <a:gd name="connsiteY2" fmla="*/ 1 h 1261748"/>
              <a:gd name="connsiteX3" fmla="*/ 2277886 w 2808314"/>
              <a:gd name="connsiteY3" fmla="*/ 242398 h 1261748"/>
              <a:gd name="connsiteX4" fmla="*/ 2808313 w 2808314"/>
              <a:gd name="connsiteY4" fmla="*/ 1116127 h 1261748"/>
              <a:gd name="connsiteX5" fmla="*/ 2 w 2808314"/>
              <a:gd name="connsiteY5" fmla="*/ 1116125 h 1261748"/>
              <a:gd name="connsiteX6" fmla="*/ 91440 w 2808314"/>
              <a:gd name="connsiteY6" fmla="*/ 1207563 h 1261748"/>
              <a:gd name="connsiteX0" fmla="*/ 0 w 2808313"/>
              <a:gd name="connsiteY0" fmla="*/ 1116123 h 1225740"/>
              <a:gd name="connsiteX1" fmla="*/ 530430 w 2808313"/>
              <a:gd name="connsiteY1" fmla="*/ 242396 h 1225740"/>
              <a:gd name="connsiteX2" fmla="*/ 1404158 w 2808313"/>
              <a:gd name="connsiteY2" fmla="*/ 1 h 1225740"/>
              <a:gd name="connsiteX3" fmla="*/ 2277886 w 2808313"/>
              <a:gd name="connsiteY3" fmla="*/ 242398 h 1225740"/>
              <a:gd name="connsiteX4" fmla="*/ 2808312 w 2808313"/>
              <a:gd name="connsiteY4" fmla="*/ 1080119 h 1225740"/>
              <a:gd name="connsiteX5" fmla="*/ 2 w 2808313"/>
              <a:gd name="connsiteY5" fmla="*/ 1116125 h 1225740"/>
              <a:gd name="connsiteX6" fmla="*/ 91440 w 2808313"/>
              <a:gd name="connsiteY6" fmla="*/ 1207563 h 1225740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116125"/>
              <a:gd name="connsiteX1" fmla="*/ 530430 w 2808313"/>
              <a:gd name="connsiteY1" fmla="*/ 242396 h 1116125"/>
              <a:gd name="connsiteX2" fmla="*/ 1404158 w 2808313"/>
              <a:gd name="connsiteY2" fmla="*/ 1 h 1116125"/>
              <a:gd name="connsiteX3" fmla="*/ 2277886 w 2808313"/>
              <a:gd name="connsiteY3" fmla="*/ 242398 h 1116125"/>
              <a:gd name="connsiteX4" fmla="*/ 2808312 w 2808313"/>
              <a:gd name="connsiteY4" fmla="*/ 1080119 h 1116125"/>
              <a:gd name="connsiteX5" fmla="*/ 2 w 2808313"/>
              <a:gd name="connsiteY5" fmla="*/ 1116125 h 1116125"/>
              <a:gd name="connsiteX6" fmla="*/ 216025 w 2808313"/>
              <a:gd name="connsiteY6" fmla="*/ 1080120 h 1116125"/>
              <a:gd name="connsiteX0" fmla="*/ 0 w 2808313"/>
              <a:gd name="connsiteY0" fmla="*/ 1116123 h 1116123"/>
              <a:gd name="connsiteX1" fmla="*/ 530430 w 2808313"/>
              <a:gd name="connsiteY1" fmla="*/ 242396 h 1116123"/>
              <a:gd name="connsiteX2" fmla="*/ 1404158 w 2808313"/>
              <a:gd name="connsiteY2" fmla="*/ 1 h 1116123"/>
              <a:gd name="connsiteX3" fmla="*/ 2277886 w 2808313"/>
              <a:gd name="connsiteY3" fmla="*/ 242398 h 1116123"/>
              <a:gd name="connsiteX4" fmla="*/ 2808312 w 2808313"/>
              <a:gd name="connsiteY4" fmla="*/ 1080119 h 1116123"/>
              <a:gd name="connsiteX5" fmla="*/ 1 w 2808313"/>
              <a:gd name="connsiteY5" fmla="*/ 1080120 h 1116123"/>
              <a:gd name="connsiteX6" fmla="*/ 216025 w 2808313"/>
              <a:gd name="connsiteY6" fmla="*/ 1080120 h 111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3" h="1116123">
                <a:moveTo>
                  <a:pt x="0" y="1116123"/>
                </a:moveTo>
                <a:cubicBezTo>
                  <a:pt x="1" y="775836"/>
                  <a:pt x="195300" y="454137"/>
                  <a:pt x="530430" y="242396"/>
                </a:cubicBezTo>
                <a:cubicBezTo>
                  <a:pt x="778847" y="85441"/>
                  <a:pt x="1086824" y="0"/>
                  <a:pt x="1404158" y="1"/>
                </a:cubicBezTo>
                <a:cubicBezTo>
                  <a:pt x="1721492" y="1"/>
                  <a:pt x="2029470" y="85443"/>
                  <a:pt x="2277886" y="242398"/>
                </a:cubicBezTo>
                <a:cubicBezTo>
                  <a:pt x="2613015" y="454140"/>
                  <a:pt x="2808313" y="739832"/>
                  <a:pt x="2808312" y="1080119"/>
                </a:cubicBezTo>
                <a:cubicBezTo>
                  <a:pt x="2341199" y="1107588"/>
                  <a:pt x="452813" y="1064881"/>
                  <a:pt x="1" y="1080120"/>
                </a:cubicBezTo>
                <a:lnTo>
                  <a:pt x="216025" y="1080120"/>
                </a:ln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" name="Freeform 20"/>
          <p:cNvSpPr/>
          <p:nvPr/>
        </p:nvSpPr>
        <p:spPr>
          <a:xfrm rot="10800000">
            <a:off x="3419475" y="3905250"/>
            <a:ext cx="2808288" cy="1116013"/>
          </a:xfrm>
          <a:custGeom>
            <a:avLst/>
            <a:gdLst>
              <a:gd name="connsiteX0" fmla="*/ 0 w 2808312"/>
              <a:gd name="connsiteY0" fmla="*/ 1116124 h 2232248"/>
              <a:gd name="connsiteX1" fmla="*/ 530430 w 2808312"/>
              <a:gd name="connsiteY1" fmla="*/ 242397 h 2232248"/>
              <a:gd name="connsiteX2" fmla="*/ 1404158 w 2808312"/>
              <a:gd name="connsiteY2" fmla="*/ 2 h 2232248"/>
              <a:gd name="connsiteX3" fmla="*/ 2277886 w 2808312"/>
              <a:gd name="connsiteY3" fmla="*/ 242399 h 2232248"/>
              <a:gd name="connsiteX4" fmla="*/ 2808313 w 2808312"/>
              <a:gd name="connsiteY4" fmla="*/ 1116128 h 2232248"/>
              <a:gd name="connsiteX5" fmla="*/ 2277885 w 2808312"/>
              <a:gd name="connsiteY5" fmla="*/ 1989856 h 2232248"/>
              <a:gd name="connsiteX6" fmla="*/ 1404157 w 2808312"/>
              <a:gd name="connsiteY6" fmla="*/ 2232252 h 2232248"/>
              <a:gd name="connsiteX7" fmla="*/ 530429 w 2808312"/>
              <a:gd name="connsiteY7" fmla="*/ 1989855 h 2232248"/>
              <a:gd name="connsiteX8" fmla="*/ 2 w 2808312"/>
              <a:gd name="connsiteY8" fmla="*/ 1116126 h 2232248"/>
              <a:gd name="connsiteX9" fmla="*/ 0 w 2808312"/>
              <a:gd name="connsiteY9" fmla="*/ 1116124 h 2232248"/>
              <a:gd name="connsiteX0" fmla="*/ 0 w 2808314"/>
              <a:gd name="connsiteY0" fmla="*/ 1116123 h 2232251"/>
              <a:gd name="connsiteX1" fmla="*/ 530430 w 2808314"/>
              <a:gd name="connsiteY1" fmla="*/ 242396 h 2232251"/>
              <a:gd name="connsiteX2" fmla="*/ 1404158 w 2808314"/>
              <a:gd name="connsiteY2" fmla="*/ 1 h 2232251"/>
              <a:gd name="connsiteX3" fmla="*/ 2277886 w 2808314"/>
              <a:gd name="connsiteY3" fmla="*/ 242398 h 2232251"/>
              <a:gd name="connsiteX4" fmla="*/ 2808313 w 2808314"/>
              <a:gd name="connsiteY4" fmla="*/ 1116127 h 2232251"/>
              <a:gd name="connsiteX5" fmla="*/ 2277885 w 2808314"/>
              <a:gd name="connsiteY5" fmla="*/ 1989855 h 2232251"/>
              <a:gd name="connsiteX6" fmla="*/ 1404157 w 2808314"/>
              <a:gd name="connsiteY6" fmla="*/ 2232251 h 2232251"/>
              <a:gd name="connsiteX7" fmla="*/ 530429 w 2808314"/>
              <a:gd name="connsiteY7" fmla="*/ 1989854 h 2232251"/>
              <a:gd name="connsiteX8" fmla="*/ 2 w 2808314"/>
              <a:gd name="connsiteY8" fmla="*/ 1116125 h 2232251"/>
              <a:gd name="connsiteX9" fmla="*/ 91440 w 2808314"/>
              <a:gd name="connsiteY9" fmla="*/ 1207563 h 2232251"/>
              <a:gd name="connsiteX0" fmla="*/ 0 w 2808314"/>
              <a:gd name="connsiteY0" fmla="*/ 1116123 h 2377873"/>
              <a:gd name="connsiteX1" fmla="*/ 530430 w 2808314"/>
              <a:gd name="connsiteY1" fmla="*/ 242396 h 2377873"/>
              <a:gd name="connsiteX2" fmla="*/ 1404158 w 2808314"/>
              <a:gd name="connsiteY2" fmla="*/ 1 h 2377873"/>
              <a:gd name="connsiteX3" fmla="*/ 2277886 w 2808314"/>
              <a:gd name="connsiteY3" fmla="*/ 242398 h 2377873"/>
              <a:gd name="connsiteX4" fmla="*/ 2808313 w 2808314"/>
              <a:gd name="connsiteY4" fmla="*/ 1116127 h 2377873"/>
              <a:gd name="connsiteX5" fmla="*/ 2277885 w 2808314"/>
              <a:gd name="connsiteY5" fmla="*/ 1989855 h 2377873"/>
              <a:gd name="connsiteX6" fmla="*/ 1404157 w 2808314"/>
              <a:gd name="connsiteY6" fmla="*/ 2232251 h 2377873"/>
              <a:gd name="connsiteX7" fmla="*/ 2 w 2808314"/>
              <a:gd name="connsiteY7" fmla="*/ 1116125 h 2377873"/>
              <a:gd name="connsiteX8" fmla="*/ 91440 w 2808314"/>
              <a:gd name="connsiteY8" fmla="*/ 1207563 h 2377873"/>
              <a:gd name="connsiteX0" fmla="*/ 0 w 2808314"/>
              <a:gd name="connsiteY0" fmla="*/ 1116123 h 1989855"/>
              <a:gd name="connsiteX1" fmla="*/ 530430 w 2808314"/>
              <a:gd name="connsiteY1" fmla="*/ 242396 h 1989855"/>
              <a:gd name="connsiteX2" fmla="*/ 1404158 w 2808314"/>
              <a:gd name="connsiteY2" fmla="*/ 1 h 1989855"/>
              <a:gd name="connsiteX3" fmla="*/ 2277886 w 2808314"/>
              <a:gd name="connsiteY3" fmla="*/ 242398 h 1989855"/>
              <a:gd name="connsiteX4" fmla="*/ 2808313 w 2808314"/>
              <a:gd name="connsiteY4" fmla="*/ 1116127 h 1989855"/>
              <a:gd name="connsiteX5" fmla="*/ 2277885 w 2808314"/>
              <a:gd name="connsiteY5" fmla="*/ 1989855 h 1989855"/>
              <a:gd name="connsiteX6" fmla="*/ 2 w 2808314"/>
              <a:gd name="connsiteY6" fmla="*/ 1116125 h 1989855"/>
              <a:gd name="connsiteX7" fmla="*/ 91440 w 2808314"/>
              <a:gd name="connsiteY7" fmla="*/ 1207563 h 1989855"/>
              <a:gd name="connsiteX0" fmla="*/ 0 w 2808314"/>
              <a:gd name="connsiteY0" fmla="*/ 1116123 h 1261748"/>
              <a:gd name="connsiteX1" fmla="*/ 530430 w 2808314"/>
              <a:gd name="connsiteY1" fmla="*/ 242396 h 1261748"/>
              <a:gd name="connsiteX2" fmla="*/ 1404158 w 2808314"/>
              <a:gd name="connsiteY2" fmla="*/ 1 h 1261748"/>
              <a:gd name="connsiteX3" fmla="*/ 2277886 w 2808314"/>
              <a:gd name="connsiteY3" fmla="*/ 242398 h 1261748"/>
              <a:gd name="connsiteX4" fmla="*/ 2808313 w 2808314"/>
              <a:gd name="connsiteY4" fmla="*/ 1116127 h 1261748"/>
              <a:gd name="connsiteX5" fmla="*/ 2 w 2808314"/>
              <a:gd name="connsiteY5" fmla="*/ 1116125 h 1261748"/>
              <a:gd name="connsiteX6" fmla="*/ 91440 w 2808314"/>
              <a:gd name="connsiteY6" fmla="*/ 1207563 h 1261748"/>
              <a:gd name="connsiteX0" fmla="*/ 0 w 2808313"/>
              <a:gd name="connsiteY0" fmla="*/ 1116123 h 1225740"/>
              <a:gd name="connsiteX1" fmla="*/ 530430 w 2808313"/>
              <a:gd name="connsiteY1" fmla="*/ 242396 h 1225740"/>
              <a:gd name="connsiteX2" fmla="*/ 1404158 w 2808313"/>
              <a:gd name="connsiteY2" fmla="*/ 1 h 1225740"/>
              <a:gd name="connsiteX3" fmla="*/ 2277886 w 2808313"/>
              <a:gd name="connsiteY3" fmla="*/ 242398 h 1225740"/>
              <a:gd name="connsiteX4" fmla="*/ 2808312 w 2808313"/>
              <a:gd name="connsiteY4" fmla="*/ 1080119 h 1225740"/>
              <a:gd name="connsiteX5" fmla="*/ 2 w 2808313"/>
              <a:gd name="connsiteY5" fmla="*/ 1116125 h 1225740"/>
              <a:gd name="connsiteX6" fmla="*/ 91440 w 2808313"/>
              <a:gd name="connsiteY6" fmla="*/ 1207563 h 1225740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116125"/>
              <a:gd name="connsiteX1" fmla="*/ 530430 w 2808313"/>
              <a:gd name="connsiteY1" fmla="*/ 242396 h 1116125"/>
              <a:gd name="connsiteX2" fmla="*/ 1404158 w 2808313"/>
              <a:gd name="connsiteY2" fmla="*/ 1 h 1116125"/>
              <a:gd name="connsiteX3" fmla="*/ 2277886 w 2808313"/>
              <a:gd name="connsiteY3" fmla="*/ 242398 h 1116125"/>
              <a:gd name="connsiteX4" fmla="*/ 2808312 w 2808313"/>
              <a:gd name="connsiteY4" fmla="*/ 1080119 h 1116125"/>
              <a:gd name="connsiteX5" fmla="*/ 2 w 2808313"/>
              <a:gd name="connsiteY5" fmla="*/ 1116125 h 1116125"/>
              <a:gd name="connsiteX6" fmla="*/ 216025 w 2808313"/>
              <a:gd name="connsiteY6" fmla="*/ 1080120 h 1116125"/>
              <a:gd name="connsiteX0" fmla="*/ 0 w 2808313"/>
              <a:gd name="connsiteY0" fmla="*/ 1116123 h 1116123"/>
              <a:gd name="connsiteX1" fmla="*/ 530430 w 2808313"/>
              <a:gd name="connsiteY1" fmla="*/ 242396 h 1116123"/>
              <a:gd name="connsiteX2" fmla="*/ 1404158 w 2808313"/>
              <a:gd name="connsiteY2" fmla="*/ 1 h 1116123"/>
              <a:gd name="connsiteX3" fmla="*/ 2277886 w 2808313"/>
              <a:gd name="connsiteY3" fmla="*/ 242398 h 1116123"/>
              <a:gd name="connsiteX4" fmla="*/ 2808312 w 2808313"/>
              <a:gd name="connsiteY4" fmla="*/ 1080119 h 1116123"/>
              <a:gd name="connsiteX5" fmla="*/ 1 w 2808313"/>
              <a:gd name="connsiteY5" fmla="*/ 1080120 h 1116123"/>
              <a:gd name="connsiteX6" fmla="*/ 216025 w 2808313"/>
              <a:gd name="connsiteY6" fmla="*/ 1080120 h 111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3" h="1116123">
                <a:moveTo>
                  <a:pt x="0" y="1116123"/>
                </a:moveTo>
                <a:cubicBezTo>
                  <a:pt x="1" y="775836"/>
                  <a:pt x="195300" y="454137"/>
                  <a:pt x="530430" y="242396"/>
                </a:cubicBezTo>
                <a:cubicBezTo>
                  <a:pt x="778847" y="85441"/>
                  <a:pt x="1086824" y="0"/>
                  <a:pt x="1404158" y="1"/>
                </a:cubicBezTo>
                <a:cubicBezTo>
                  <a:pt x="1721492" y="1"/>
                  <a:pt x="2029470" y="85443"/>
                  <a:pt x="2277886" y="242398"/>
                </a:cubicBezTo>
                <a:cubicBezTo>
                  <a:pt x="2613015" y="454140"/>
                  <a:pt x="2808313" y="739832"/>
                  <a:pt x="2808312" y="1080119"/>
                </a:cubicBezTo>
                <a:cubicBezTo>
                  <a:pt x="2341199" y="1107588"/>
                  <a:pt x="452813" y="1064881"/>
                  <a:pt x="1" y="1080120"/>
                </a:cubicBezTo>
                <a:lnTo>
                  <a:pt x="216025" y="1080120"/>
                </a:ln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Freeform 26"/>
          <p:cNvSpPr/>
          <p:nvPr/>
        </p:nvSpPr>
        <p:spPr>
          <a:xfrm>
            <a:off x="6227763" y="2781300"/>
            <a:ext cx="936625" cy="1127125"/>
          </a:xfrm>
          <a:custGeom>
            <a:avLst/>
            <a:gdLst>
              <a:gd name="connsiteX0" fmla="*/ 0 w 651164"/>
              <a:gd name="connsiteY0" fmla="*/ 928255 h 928255"/>
              <a:gd name="connsiteX1" fmla="*/ 193964 w 651164"/>
              <a:gd name="connsiteY1" fmla="*/ 374073 h 928255"/>
              <a:gd name="connsiteX2" fmla="*/ 651164 w 651164"/>
              <a:gd name="connsiteY2" fmla="*/ 0 h 928255"/>
              <a:gd name="connsiteX0" fmla="*/ 0 w 936104"/>
              <a:gd name="connsiteY0" fmla="*/ 1127691 h 1127691"/>
              <a:gd name="connsiteX1" fmla="*/ 193964 w 936104"/>
              <a:gd name="connsiteY1" fmla="*/ 573509 h 1127691"/>
              <a:gd name="connsiteX2" fmla="*/ 936104 w 936104"/>
              <a:gd name="connsiteY2" fmla="*/ 0 h 1127691"/>
              <a:gd name="connsiteX0" fmla="*/ 0 w 936104"/>
              <a:gd name="connsiteY0" fmla="*/ 1127691 h 1127691"/>
              <a:gd name="connsiteX1" fmla="*/ 193964 w 936104"/>
              <a:gd name="connsiteY1" fmla="*/ 573509 h 1127691"/>
              <a:gd name="connsiteX2" fmla="*/ 629816 w 936104"/>
              <a:gd name="connsiteY2" fmla="*/ 195242 h 1127691"/>
              <a:gd name="connsiteX3" fmla="*/ 936104 w 936104"/>
              <a:gd name="connsiteY3" fmla="*/ 0 h 1127691"/>
              <a:gd name="connsiteX0" fmla="*/ 0 w 936104"/>
              <a:gd name="connsiteY0" fmla="*/ 1127691 h 1127691"/>
              <a:gd name="connsiteX1" fmla="*/ 193964 w 936104"/>
              <a:gd name="connsiteY1" fmla="*/ 573509 h 1127691"/>
              <a:gd name="connsiteX2" fmla="*/ 576064 w 936104"/>
              <a:gd name="connsiteY2" fmla="*/ 144016 h 1127691"/>
              <a:gd name="connsiteX3" fmla="*/ 936104 w 936104"/>
              <a:gd name="connsiteY3" fmla="*/ 0 h 112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104" h="1127691">
                <a:moveTo>
                  <a:pt x="0" y="1127691"/>
                </a:moveTo>
                <a:cubicBezTo>
                  <a:pt x="42718" y="927954"/>
                  <a:pt x="37947" y="761457"/>
                  <a:pt x="193964" y="573509"/>
                </a:cubicBezTo>
                <a:cubicBezTo>
                  <a:pt x="298933" y="418101"/>
                  <a:pt x="452374" y="239601"/>
                  <a:pt x="576064" y="144016"/>
                </a:cubicBezTo>
                <a:cubicBezTo>
                  <a:pt x="699754" y="48431"/>
                  <a:pt x="885056" y="32540"/>
                  <a:pt x="936104" y="0"/>
                </a:cubicBezTo>
              </a:path>
            </a:pathLst>
          </a:cu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8" name="Freeform 27"/>
          <p:cNvSpPr/>
          <p:nvPr/>
        </p:nvSpPr>
        <p:spPr>
          <a:xfrm rot="10800000">
            <a:off x="1403350" y="3911600"/>
            <a:ext cx="2808288" cy="1116013"/>
          </a:xfrm>
          <a:custGeom>
            <a:avLst/>
            <a:gdLst>
              <a:gd name="connsiteX0" fmla="*/ 0 w 2808312"/>
              <a:gd name="connsiteY0" fmla="*/ 1116124 h 2232248"/>
              <a:gd name="connsiteX1" fmla="*/ 530430 w 2808312"/>
              <a:gd name="connsiteY1" fmla="*/ 242397 h 2232248"/>
              <a:gd name="connsiteX2" fmla="*/ 1404158 w 2808312"/>
              <a:gd name="connsiteY2" fmla="*/ 2 h 2232248"/>
              <a:gd name="connsiteX3" fmla="*/ 2277886 w 2808312"/>
              <a:gd name="connsiteY3" fmla="*/ 242399 h 2232248"/>
              <a:gd name="connsiteX4" fmla="*/ 2808313 w 2808312"/>
              <a:gd name="connsiteY4" fmla="*/ 1116128 h 2232248"/>
              <a:gd name="connsiteX5" fmla="*/ 2277885 w 2808312"/>
              <a:gd name="connsiteY5" fmla="*/ 1989856 h 2232248"/>
              <a:gd name="connsiteX6" fmla="*/ 1404157 w 2808312"/>
              <a:gd name="connsiteY6" fmla="*/ 2232252 h 2232248"/>
              <a:gd name="connsiteX7" fmla="*/ 530429 w 2808312"/>
              <a:gd name="connsiteY7" fmla="*/ 1989855 h 2232248"/>
              <a:gd name="connsiteX8" fmla="*/ 2 w 2808312"/>
              <a:gd name="connsiteY8" fmla="*/ 1116126 h 2232248"/>
              <a:gd name="connsiteX9" fmla="*/ 0 w 2808312"/>
              <a:gd name="connsiteY9" fmla="*/ 1116124 h 2232248"/>
              <a:gd name="connsiteX0" fmla="*/ 0 w 2808314"/>
              <a:gd name="connsiteY0" fmla="*/ 1116123 h 2232251"/>
              <a:gd name="connsiteX1" fmla="*/ 530430 w 2808314"/>
              <a:gd name="connsiteY1" fmla="*/ 242396 h 2232251"/>
              <a:gd name="connsiteX2" fmla="*/ 1404158 w 2808314"/>
              <a:gd name="connsiteY2" fmla="*/ 1 h 2232251"/>
              <a:gd name="connsiteX3" fmla="*/ 2277886 w 2808314"/>
              <a:gd name="connsiteY3" fmla="*/ 242398 h 2232251"/>
              <a:gd name="connsiteX4" fmla="*/ 2808313 w 2808314"/>
              <a:gd name="connsiteY4" fmla="*/ 1116127 h 2232251"/>
              <a:gd name="connsiteX5" fmla="*/ 2277885 w 2808314"/>
              <a:gd name="connsiteY5" fmla="*/ 1989855 h 2232251"/>
              <a:gd name="connsiteX6" fmla="*/ 1404157 w 2808314"/>
              <a:gd name="connsiteY6" fmla="*/ 2232251 h 2232251"/>
              <a:gd name="connsiteX7" fmla="*/ 530429 w 2808314"/>
              <a:gd name="connsiteY7" fmla="*/ 1989854 h 2232251"/>
              <a:gd name="connsiteX8" fmla="*/ 2 w 2808314"/>
              <a:gd name="connsiteY8" fmla="*/ 1116125 h 2232251"/>
              <a:gd name="connsiteX9" fmla="*/ 91440 w 2808314"/>
              <a:gd name="connsiteY9" fmla="*/ 1207563 h 2232251"/>
              <a:gd name="connsiteX0" fmla="*/ 0 w 2808314"/>
              <a:gd name="connsiteY0" fmla="*/ 1116123 h 2377873"/>
              <a:gd name="connsiteX1" fmla="*/ 530430 w 2808314"/>
              <a:gd name="connsiteY1" fmla="*/ 242396 h 2377873"/>
              <a:gd name="connsiteX2" fmla="*/ 1404158 w 2808314"/>
              <a:gd name="connsiteY2" fmla="*/ 1 h 2377873"/>
              <a:gd name="connsiteX3" fmla="*/ 2277886 w 2808314"/>
              <a:gd name="connsiteY3" fmla="*/ 242398 h 2377873"/>
              <a:gd name="connsiteX4" fmla="*/ 2808313 w 2808314"/>
              <a:gd name="connsiteY4" fmla="*/ 1116127 h 2377873"/>
              <a:gd name="connsiteX5" fmla="*/ 2277885 w 2808314"/>
              <a:gd name="connsiteY5" fmla="*/ 1989855 h 2377873"/>
              <a:gd name="connsiteX6" fmla="*/ 1404157 w 2808314"/>
              <a:gd name="connsiteY6" fmla="*/ 2232251 h 2377873"/>
              <a:gd name="connsiteX7" fmla="*/ 2 w 2808314"/>
              <a:gd name="connsiteY7" fmla="*/ 1116125 h 2377873"/>
              <a:gd name="connsiteX8" fmla="*/ 91440 w 2808314"/>
              <a:gd name="connsiteY8" fmla="*/ 1207563 h 2377873"/>
              <a:gd name="connsiteX0" fmla="*/ 0 w 2808314"/>
              <a:gd name="connsiteY0" fmla="*/ 1116123 h 1989855"/>
              <a:gd name="connsiteX1" fmla="*/ 530430 w 2808314"/>
              <a:gd name="connsiteY1" fmla="*/ 242396 h 1989855"/>
              <a:gd name="connsiteX2" fmla="*/ 1404158 w 2808314"/>
              <a:gd name="connsiteY2" fmla="*/ 1 h 1989855"/>
              <a:gd name="connsiteX3" fmla="*/ 2277886 w 2808314"/>
              <a:gd name="connsiteY3" fmla="*/ 242398 h 1989855"/>
              <a:gd name="connsiteX4" fmla="*/ 2808313 w 2808314"/>
              <a:gd name="connsiteY4" fmla="*/ 1116127 h 1989855"/>
              <a:gd name="connsiteX5" fmla="*/ 2277885 w 2808314"/>
              <a:gd name="connsiteY5" fmla="*/ 1989855 h 1989855"/>
              <a:gd name="connsiteX6" fmla="*/ 2 w 2808314"/>
              <a:gd name="connsiteY6" fmla="*/ 1116125 h 1989855"/>
              <a:gd name="connsiteX7" fmla="*/ 91440 w 2808314"/>
              <a:gd name="connsiteY7" fmla="*/ 1207563 h 1989855"/>
              <a:gd name="connsiteX0" fmla="*/ 0 w 2808314"/>
              <a:gd name="connsiteY0" fmla="*/ 1116123 h 1261748"/>
              <a:gd name="connsiteX1" fmla="*/ 530430 w 2808314"/>
              <a:gd name="connsiteY1" fmla="*/ 242396 h 1261748"/>
              <a:gd name="connsiteX2" fmla="*/ 1404158 w 2808314"/>
              <a:gd name="connsiteY2" fmla="*/ 1 h 1261748"/>
              <a:gd name="connsiteX3" fmla="*/ 2277886 w 2808314"/>
              <a:gd name="connsiteY3" fmla="*/ 242398 h 1261748"/>
              <a:gd name="connsiteX4" fmla="*/ 2808313 w 2808314"/>
              <a:gd name="connsiteY4" fmla="*/ 1116127 h 1261748"/>
              <a:gd name="connsiteX5" fmla="*/ 2 w 2808314"/>
              <a:gd name="connsiteY5" fmla="*/ 1116125 h 1261748"/>
              <a:gd name="connsiteX6" fmla="*/ 91440 w 2808314"/>
              <a:gd name="connsiteY6" fmla="*/ 1207563 h 1261748"/>
              <a:gd name="connsiteX0" fmla="*/ 0 w 2808313"/>
              <a:gd name="connsiteY0" fmla="*/ 1116123 h 1225740"/>
              <a:gd name="connsiteX1" fmla="*/ 530430 w 2808313"/>
              <a:gd name="connsiteY1" fmla="*/ 242396 h 1225740"/>
              <a:gd name="connsiteX2" fmla="*/ 1404158 w 2808313"/>
              <a:gd name="connsiteY2" fmla="*/ 1 h 1225740"/>
              <a:gd name="connsiteX3" fmla="*/ 2277886 w 2808313"/>
              <a:gd name="connsiteY3" fmla="*/ 242398 h 1225740"/>
              <a:gd name="connsiteX4" fmla="*/ 2808312 w 2808313"/>
              <a:gd name="connsiteY4" fmla="*/ 1080119 h 1225740"/>
              <a:gd name="connsiteX5" fmla="*/ 2 w 2808313"/>
              <a:gd name="connsiteY5" fmla="*/ 1116125 h 1225740"/>
              <a:gd name="connsiteX6" fmla="*/ 91440 w 2808313"/>
              <a:gd name="connsiteY6" fmla="*/ 1207563 h 1225740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116125"/>
              <a:gd name="connsiteX1" fmla="*/ 530430 w 2808313"/>
              <a:gd name="connsiteY1" fmla="*/ 242396 h 1116125"/>
              <a:gd name="connsiteX2" fmla="*/ 1404158 w 2808313"/>
              <a:gd name="connsiteY2" fmla="*/ 1 h 1116125"/>
              <a:gd name="connsiteX3" fmla="*/ 2277886 w 2808313"/>
              <a:gd name="connsiteY3" fmla="*/ 242398 h 1116125"/>
              <a:gd name="connsiteX4" fmla="*/ 2808312 w 2808313"/>
              <a:gd name="connsiteY4" fmla="*/ 1080119 h 1116125"/>
              <a:gd name="connsiteX5" fmla="*/ 2 w 2808313"/>
              <a:gd name="connsiteY5" fmla="*/ 1116125 h 1116125"/>
              <a:gd name="connsiteX6" fmla="*/ 216025 w 2808313"/>
              <a:gd name="connsiteY6" fmla="*/ 1080120 h 1116125"/>
              <a:gd name="connsiteX0" fmla="*/ 0 w 2808313"/>
              <a:gd name="connsiteY0" fmla="*/ 1116123 h 1116123"/>
              <a:gd name="connsiteX1" fmla="*/ 530430 w 2808313"/>
              <a:gd name="connsiteY1" fmla="*/ 242396 h 1116123"/>
              <a:gd name="connsiteX2" fmla="*/ 1404158 w 2808313"/>
              <a:gd name="connsiteY2" fmla="*/ 1 h 1116123"/>
              <a:gd name="connsiteX3" fmla="*/ 2277886 w 2808313"/>
              <a:gd name="connsiteY3" fmla="*/ 242398 h 1116123"/>
              <a:gd name="connsiteX4" fmla="*/ 2808312 w 2808313"/>
              <a:gd name="connsiteY4" fmla="*/ 1080119 h 1116123"/>
              <a:gd name="connsiteX5" fmla="*/ 1 w 2808313"/>
              <a:gd name="connsiteY5" fmla="*/ 1080120 h 1116123"/>
              <a:gd name="connsiteX6" fmla="*/ 216025 w 2808313"/>
              <a:gd name="connsiteY6" fmla="*/ 1080120 h 111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3" h="1116123">
                <a:moveTo>
                  <a:pt x="0" y="1116123"/>
                </a:moveTo>
                <a:cubicBezTo>
                  <a:pt x="1" y="775836"/>
                  <a:pt x="195300" y="454137"/>
                  <a:pt x="530430" y="242396"/>
                </a:cubicBezTo>
                <a:cubicBezTo>
                  <a:pt x="778847" y="85441"/>
                  <a:pt x="1086824" y="0"/>
                  <a:pt x="1404158" y="1"/>
                </a:cubicBezTo>
                <a:cubicBezTo>
                  <a:pt x="1721492" y="1"/>
                  <a:pt x="2029470" y="85443"/>
                  <a:pt x="2277886" y="242398"/>
                </a:cubicBezTo>
                <a:cubicBezTo>
                  <a:pt x="2613015" y="454140"/>
                  <a:pt x="2808313" y="739832"/>
                  <a:pt x="2808312" y="1080119"/>
                </a:cubicBezTo>
                <a:cubicBezTo>
                  <a:pt x="2341199" y="1107588"/>
                  <a:pt x="452813" y="1064881"/>
                  <a:pt x="1" y="1080120"/>
                </a:cubicBezTo>
                <a:lnTo>
                  <a:pt x="216025" y="108012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" name="Freeform 28"/>
          <p:cNvSpPr/>
          <p:nvPr/>
        </p:nvSpPr>
        <p:spPr>
          <a:xfrm>
            <a:off x="4195763" y="2849563"/>
            <a:ext cx="2808287" cy="1116012"/>
          </a:xfrm>
          <a:custGeom>
            <a:avLst/>
            <a:gdLst>
              <a:gd name="connsiteX0" fmla="*/ 0 w 2808312"/>
              <a:gd name="connsiteY0" fmla="*/ 1116124 h 2232248"/>
              <a:gd name="connsiteX1" fmla="*/ 530430 w 2808312"/>
              <a:gd name="connsiteY1" fmla="*/ 242397 h 2232248"/>
              <a:gd name="connsiteX2" fmla="*/ 1404158 w 2808312"/>
              <a:gd name="connsiteY2" fmla="*/ 2 h 2232248"/>
              <a:gd name="connsiteX3" fmla="*/ 2277886 w 2808312"/>
              <a:gd name="connsiteY3" fmla="*/ 242399 h 2232248"/>
              <a:gd name="connsiteX4" fmla="*/ 2808313 w 2808312"/>
              <a:gd name="connsiteY4" fmla="*/ 1116128 h 2232248"/>
              <a:gd name="connsiteX5" fmla="*/ 2277885 w 2808312"/>
              <a:gd name="connsiteY5" fmla="*/ 1989856 h 2232248"/>
              <a:gd name="connsiteX6" fmla="*/ 1404157 w 2808312"/>
              <a:gd name="connsiteY6" fmla="*/ 2232252 h 2232248"/>
              <a:gd name="connsiteX7" fmla="*/ 530429 w 2808312"/>
              <a:gd name="connsiteY7" fmla="*/ 1989855 h 2232248"/>
              <a:gd name="connsiteX8" fmla="*/ 2 w 2808312"/>
              <a:gd name="connsiteY8" fmla="*/ 1116126 h 2232248"/>
              <a:gd name="connsiteX9" fmla="*/ 0 w 2808312"/>
              <a:gd name="connsiteY9" fmla="*/ 1116124 h 2232248"/>
              <a:gd name="connsiteX0" fmla="*/ 0 w 2808314"/>
              <a:gd name="connsiteY0" fmla="*/ 1116123 h 2232251"/>
              <a:gd name="connsiteX1" fmla="*/ 530430 w 2808314"/>
              <a:gd name="connsiteY1" fmla="*/ 242396 h 2232251"/>
              <a:gd name="connsiteX2" fmla="*/ 1404158 w 2808314"/>
              <a:gd name="connsiteY2" fmla="*/ 1 h 2232251"/>
              <a:gd name="connsiteX3" fmla="*/ 2277886 w 2808314"/>
              <a:gd name="connsiteY3" fmla="*/ 242398 h 2232251"/>
              <a:gd name="connsiteX4" fmla="*/ 2808313 w 2808314"/>
              <a:gd name="connsiteY4" fmla="*/ 1116127 h 2232251"/>
              <a:gd name="connsiteX5" fmla="*/ 2277885 w 2808314"/>
              <a:gd name="connsiteY5" fmla="*/ 1989855 h 2232251"/>
              <a:gd name="connsiteX6" fmla="*/ 1404157 w 2808314"/>
              <a:gd name="connsiteY6" fmla="*/ 2232251 h 2232251"/>
              <a:gd name="connsiteX7" fmla="*/ 530429 w 2808314"/>
              <a:gd name="connsiteY7" fmla="*/ 1989854 h 2232251"/>
              <a:gd name="connsiteX8" fmla="*/ 2 w 2808314"/>
              <a:gd name="connsiteY8" fmla="*/ 1116125 h 2232251"/>
              <a:gd name="connsiteX9" fmla="*/ 91440 w 2808314"/>
              <a:gd name="connsiteY9" fmla="*/ 1207563 h 2232251"/>
              <a:gd name="connsiteX0" fmla="*/ 0 w 2808314"/>
              <a:gd name="connsiteY0" fmla="*/ 1116123 h 2377873"/>
              <a:gd name="connsiteX1" fmla="*/ 530430 w 2808314"/>
              <a:gd name="connsiteY1" fmla="*/ 242396 h 2377873"/>
              <a:gd name="connsiteX2" fmla="*/ 1404158 w 2808314"/>
              <a:gd name="connsiteY2" fmla="*/ 1 h 2377873"/>
              <a:gd name="connsiteX3" fmla="*/ 2277886 w 2808314"/>
              <a:gd name="connsiteY3" fmla="*/ 242398 h 2377873"/>
              <a:gd name="connsiteX4" fmla="*/ 2808313 w 2808314"/>
              <a:gd name="connsiteY4" fmla="*/ 1116127 h 2377873"/>
              <a:gd name="connsiteX5" fmla="*/ 2277885 w 2808314"/>
              <a:gd name="connsiteY5" fmla="*/ 1989855 h 2377873"/>
              <a:gd name="connsiteX6" fmla="*/ 1404157 w 2808314"/>
              <a:gd name="connsiteY6" fmla="*/ 2232251 h 2377873"/>
              <a:gd name="connsiteX7" fmla="*/ 2 w 2808314"/>
              <a:gd name="connsiteY7" fmla="*/ 1116125 h 2377873"/>
              <a:gd name="connsiteX8" fmla="*/ 91440 w 2808314"/>
              <a:gd name="connsiteY8" fmla="*/ 1207563 h 2377873"/>
              <a:gd name="connsiteX0" fmla="*/ 0 w 2808314"/>
              <a:gd name="connsiteY0" fmla="*/ 1116123 h 1989855"/>
              <a:gd name="connsiteX1" fmla="*/ 530430 w 2808314"/>
              <a:gd name="connsiteY1" fmla="*/ 242396 h 1989855"/>
              <a:gd name="connsiteX2" fmla="*/ 1404158 w 2808314"/>
              <a:gd name="connsiteY2" fmla="*/ 1 h 1989855"/>
              <a:gd name="connsiteX3" fmla="*/ 2277886 w 2808314"/>
              <a:gd name="connsiteY3" fmla="*/ 242398 h 1989855"/>
              <a:gd name="connsiteX4" fmla="*/ 2808313 w 2808314"/>
              <a:gd name="connsiteY4" fmla="*/ 1116127 h 1989855"/>
              <a:gd name="connsiteX5" fmla="*/ 2277885 w 2808314"/>
              <a:gd name="connsiteY5" fmla="*/ 1989855 h 1989855"/>
              <a:gd name="connsiteX6" fmla="*/ 2 w 2808314"/>
              <a:gd name="connsiteY6" fmla="*/ 1116125 h 1989855"/>
              <a:gd name="connsiteX7" fmla="*/ 91440 w 2808314"/>
              <a:gd name="connsiteY7" fmla="*/ 1207563 h 1989855"/>
              <a:gd name="connsiteX0" fmla="*/ 0 w 2808314"/>
              <a:gd name="connsiteY0" fmla="*/ 1116123 h 1261748"/>
              <a:gd name="connsiteX1" fmla="*/ 530430 w 2808314"/>
              <a:gd name="connsiteY1" fmla="*/ 242396 h 1261748"/>
              <a:gd name="connsiteX2" fmla="*/ 1404158 w 2808314"/>
              <a:gd name="connsiteY2" fmla="*/ 1 h 1261748"/>
              <a:gd name="connsiteX3" fmla="*/ 2277886 w 2808314"/>
              <a:gd name="connsiteY3" fmla="*/ 242398 h 1261748"/>
              <a:gd name="connsiteX4" fmla="*/ 2808313 w 2808314"/>
              <a:gd name="connsiteY4" fmla="*/ 1116127 h 1261748"/>
              <a:gd name="connsiteX5" fmla="*/ 2 w 2808314"/>
              <a:gd name="connsiteY5" fmla="*/ 1116125 h 1261748"/>
              <a:gd name="connsiteX6" fmla="*/ 91440 w 2808314"/>
              <a:gd name="connsiteY6" fmla="*/ 1207563 h 1261748"/>
              <a:gd name="connsiteX0" fmla="*/ 0 w 2808313"/>
              <a:gd name="connsiteY0" fmla="*/ 1116123 h 1225740"/>
              <a:gd name="connsiteX1" fmla="*/ 530430 w 2808313"/>
              <a:gd name="connsiteY1" fmla="*/ 242396 h 1225740"/>
              <a:gd name="connsiteX2" fmla="*/ 1404158 w 2808313"/>
              <a:gd name="connsiteY2" fmla="*/ 1 h 1225740"/>
              <a:gd name="connsiteX3" fmla="*/ 2277886 w 2808313"/>
              <a:gd name="connsiteY3" fmla="*/ 242398 h 1225740"/>
              <a:gd name="connsiteX4" fmla="*/ 2808312 w 2808313"/>
              <a:gd name="connsiteY4" fmla="*/ 1080119 h 1225740"/>
              <a:gd name="connsiteX5" fmla="*/ 2 w 2808313"/>
              <a:gd name="connsiteY5" fmla="*/ 1116125 h 1225740"/>
              <a:gd name="connsiteX6" fmla="*/ 91440 w 2808313"/>
              <a:gd name="connsiteY6" fmla="*/ 1207563 h 1225740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116125"/>
              <a:gd name="connsiteX1" fmla="*/ 530430 w 2808313"/>
              <a:gd name="connsiteY1" fmla="*/ 242396 h 1116125"/>
              <a:gd name="connsiteX2" fmla="*/ 1404158 w 2808313"/>
              <a:gd name="connsiteY2" fmla="*/ 1 h 1116125"/>
              <a:gd name="connsiteX3" fmla="*/ 2277886 w 2808313"/>
              <a:gd name="connsiteY3" fmla="*/ 242398 h 1116125"/>
              <a:gd name="connsiteX4" fmla="*/ 2808312 w 2808313"/>
              <a:gd name="connsiteY4" fmla="*/ 1080119 h 1116125"/>
              <a:gd name="connsiteX5" fmla="*/ 2 w 2808313"/>
              <a:gd name="connsiteY5" fmla="*/ 1116125 h 1116125"/>
              <a:gd name="connsiteX6" fmla="*/ 216025 w 2808313"/>
              <a:gd name="connsiteY6" fmla="*/ 1080120 h 1116125"/>
              <a:gd name="connsiteX0" fmla="*/ 0 w 2808313"/>
              <a:gd name="connsiteY0" fmla="*/ 1116123 h 1116123"/>
              <a:gd name="connsiteX1" fmla="*/ 530430 w 2808313"/>
              <a:gd name="connsiteY1" fmla="*/ 242396 h 1116123"/>
              <a:gd name="connsiteX2" fmla="*/ 1404158 w 2808313"/>
              <a:gd name="connsiteY2" fmla="*/ 1 h 1116123"/>
              <a:gd name="connsiteX3" fmla="*/ 2277886 w 2808313"/>
              <a:gd name="connsiteY3" fmla="*/ 242398 h 1116123"/>
              <a:gd name="connsiteX4" fmla="*/ 2808312 w 2808313"/>
              <a:gd name="connsiteY4" fmla="*/ 1080119 h 1116123"/>
              <a:gd name="connsiteX5" fmla="*/ 1 w 2808313"/>
              <a:gd name="connsiteY5" fmla="*/ 1080120 h 1116123"/>
              <a:gd name="connsiteX6" fmla="*/ 216025 w 2808313"/>
              <a:gd name="connsiteY6" fmla="*/ 1080120 h 111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3" h="1116123">
                <a:moveTo>
                  <a:pt x="0" y="1116123"/>
                </a:moveTo>
                <a:cubicBezTo>
                  <a:pt x="1" y="775836"/>
                  <a:pt x="195300" y="454137"/>
                  <a:pt x="530430" y="242396"/>
                </a:cubicBezTo>
                <a:cubicBezTo>
                  <a:pt x="778847" y="85441"/>
                  <a:pt x="1086824" y="0"/>
                  <a:pt x="1404158" y="1"/>
                </a:cubicBezTo>
                <a:cubicBezTo>
                  <a:pt x="1721492" y="1"/>
                  <a:pt x="2029470" y="85443"/>
                  <a:pt x="2277886" y="242398"/>
                </a:cubicBezTo>
                <a:cubicBezTo>
                  <a:pt x="2613015" y="454140"/>
                  <a:pt x="2808313" y="739832"/>
                  <a:pt x="2808312" y="1080119"/>
                </a:cubicBezTo>
                <a:cubicBezTo>
                  <a:pt x="2341199" y="1107588"/>
                  <a:pt x="452813" y="1064881"/>
                  <a:pt x="1" y="1080120"/>
                </a:cubicBezTo>
                <a:lnTo>
                  <a:pt x="216025" y="1080120"/>
                </a:ln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Freeform 29"/>
          <p:cNvSpPr/>
          <p:nvPr/>
        </p:nvSpPr>
        <p:spPr>
          <a:xfrm>
            <a:off x="2051050" y="2838450"/>
            <a:ext cx="2808288" cy="1116013"/>
          </a:xfrm>
          <a:custGeom>
            <a:avLst/>
            <a:gdLst>
              <a:gd name="connsiteX0" fmla="*/ 0 w 2808312"/>
              <a:gd name="connsiteY0" fmla="*/ 1116124 h 2232248"/>
              <a:gd name="connsiteX1" fmla="*/ 530430 w 2808312"/>
              <a:gd name="connsiteY1" fmla="*/ 242397 h 2232248"/>
              <a:gd name="connsiteX2" fmla="*/ 1404158 w 2808312"/>
              <a:gd name="connsiteY2" fmla="*/ 2 h 2232248"/>
              <a:gd name="connsiteX3" fmla="*/ 2277886 w 2808312"/>
              <a:gd name="connsiteY3" fmla="*/ 242399 h 2232248"/>
              <a:gd name="connsiteX4" fmla="*/ 2808313 w 2808312"/>
              <a:gd name="connsiteY4" fmla="*/ 1116128 h 2232248"/>
              <a:gd name="connsiteX5" fmla="*/ 2277885 w 2808312"/>
              <a:gd name="connsiteY5" fmla="*/ 1989856 h 2232248"/>
              <a:gd name="connsiteX6" fmla="*/ 1404157 w 2808312"/>
              <a:gd name="connsiteY6" fmla="*/ 2232252 h 2232248"/>
              <a:gd name="connsiteX7" fmla="*/ 530429 w 2808312"/>
              <a:gd name="connsiteY7" fmla="*/ 1989855 h 2232248"/>
              <a:gd name="connsiteX8" fmla="*/ 2 w 2808312"/>
              <a:gd name="connsiteY8" fmla="*/ 1116126 h 2232248"/>
              <a:gd name="connsiteX9" fmla="*/ 0 w 2808312"/>
              <a:gd name="connsiteY9" fmla="*/ 1116124 h 2232248"/>
              <a:gd name="connsiteX0" fmla="*/ 0 w 2808314"/>
              <a:gd name="connsiteY0" fmla="*/ 1116123 h 2232251"/>
              <a:gd name="connsiteX1" fmla="*/ 530430 w 2808314"/>
              <a:gd name="connsiteY1" fmla="*/ 242396 h 2232251"/>
              <a:gd name="connsiteX2" fmla="*/ 1404158 w 2808314"/>
              <a:gd name="connsiteY2" fmla="*/ 1 h 2232251"/>
              <a:gd name="connsiteX3" fmla="*/ 2277886 w 2808314"/>
              <a:gd name="connsiteY3" fmla="*/ 242398 h 2232251"/>
              <a:gd name="connsiteX4" fmla="*/ 2808313 w 2808314"/>
              <a:gd name="connsiteY4" fmla="*/ 1116127 h 2232251"/>
              <a:gd name="connsiteX5" fmla="*/ 2277885 w 2808314"/>
              <a:gd name="connsiteY5" fmla="*/ 1989855 h 2232251"/>
              <a:gd name="connsiteX6" fmla="*/ 1404157 w 2808314"/>
              <a:gd name="connsiteY6" fmla="*/ 2232251 h 2232251"/>
              <a:gd name="connsiteX7" fmla="*/ 530429 w 2808314"/>
              <a:gd name="connsiteY7" fmla="*/ 1989854 h 2232251"/>
              <a:gd name="connsiteX8" fmla="*/ 2 w 2808314"/>
              <a:gd name="connsiteY8" fmla="*/ 1116125 h 2232251"/>
              <a:gd name="connsiteX9" fmla="*/ 91440 w 2808314"/>
              <a:gd name="connsiteY9" fmla="*/ 1207563 h 2232251"/>
              <a:gd name="connsiteX0" fmla="*/ 0 w 2808314"/>
              <a:gd name="connsiteY0" fmla="*/ 1116123 h 2377873"/>
              <a:gd name="connsiteX1" fmla="*/ 530430 w 2808314"/>
              <a:gd name="connsiteY1" fmla="*/ 242396 h 2377873"/>
              <a:gd name="connsiteX2" fmla="*/ 1404158 w 2808314"/>
              <a:gd name="connsiteY2" fmla="*/ 1 h 2377873"/>
              <a:gd name="connsiteX3" fmla="*/ 2277886 w 2808314"/>
              <a:gd name="connsiteY3" fmla="*/ 242398 h 2377873"/>
              <a:gd name="connsiteX4" fmla="*/ 2808313 w 2808314"/>
              <a:gd name="connsiteY4" fmla="*/ 1116127 h 2377873"/>
              <a:gd name="connsiteX5" fmla="*/ 2277885 w 2808314"/>
              <a:gd name="connsiteY5" fmla="*/ 1989855 h 2377873"/>
              <a:gd name="connsiteX6" fmla="*/ 1404157 w 2808314"/>
              <a:gd name="connsiteY6" fmla="*/ 2232251 h 2377873"/>
              <a:gd name="connsiteX7" fmla="*/ 2 w 2808314"/>
              <a:gd name="connsiteY7" fmla="*/ 1116125 h 2377873"/>
              <a:gd name="connsiteX8" fmla="*/ 91440 w 2808314"/>
              <a:gd name="connsiteY8" fmla="*/ 1207563 h 2377873"/>
              <a:gd name="connsiteX0" fmla="*/ 0 w 2808314"/>
              <a:gd name="connsiteY0" fmla="*/ 1116123 h 1989855"/>
              <a:gd name="connsiteX1" fmla="*/ 530430 w 2808314"/>
              <a:gd name="connsiteY1" fmla="*/ 242396 h 1989855"/>
              <a:gd name="connsiteX2" fmla="*/ 1404158 w 2808314"/>
              <a:gd name="connsiteY2" fmla="*/ 1 h 1989855"/>
              <a:gd name="connsiteX3" fmla="*/ 2277886 w 2808314"/>
              <a:gd name="connsiteY3" fmla="*/ 242398 h 1989855"/>
              <a:gd name="connsiteX4" fmla="*/ 2808313 w 2808314"/>
              <a:gd name="connsiteY4" fmla="*/ 1116127 h 1989855"/>
              <a:gd name="connsiteX5" fmla="*/ 2277885 w 2808314"/>
              <a:gd name="connsiteY5" fmla="*/ 1989855 h 1989855"/>
              <a:gd name="connsiteX6" fmla="*/ 2 w 2808314"/>
              <a:gd name="connsiteY6" fmla="*/ 1116125 h 1989855"/>
              <a:gd name="connsiteX7" fmla="*/ 91440 w 2808314"/>
              <a:gd name="connsiteY7" fmla="*/ 1207563 h 1989855"/>
              <a:gd name="connsiteX0" fmla="*/ 0 w 2808314"/>
              <a:gd name="connsiteY0" fmla="*/ 1116123 h 1261748"/>
              <a:gd name="connsiteX1" fmla="*/ 530430 w 2808314"/>
              <a:gd name="connsiteY1" fmla="*/ 242396 h 1261748"/>
              <a:gd name="connsiteX2" fmla="*/ 1404158 w 2808314"/>
              <a:gd name="connsiteY2" fmla="*/ 1 h 1261748"/>
              <a:gd name="connsiteX3" fmla="*/ 2277886 w 2808314"/>
              <a:gd name="connsiteY3" fmla="*/ 242398 h 1261748"/>
              <a:gd name="connsiteX4" fmla="*/ 2808313 w 2808314"/>
              <a:gd name="connsiteY4" fmla="*/ 1116127 h 1261748"/>
              <a:gd name="connsiteX5" fmla="*/ 2 w 2808314"/>
              <a:gd name="connsiteY5" fmla="*/ 1116125 h 1261748"/>
              <a:gd name="connsiteX6" fmla="*/ 91440 w 2808314"/>
              <a:gd name="connsiteY6" fmla="*/ 1207563 h 1261748"/>
              <a:gd name="connsiteX0" fmla="*/ 0 w 2808313"/>
              <a:gd name="connsiteY0" fmla="*/ 1116123 h 1225740"/>
              <a:gd name="connsiteX1" fmla="*/ 530430 w 2808313"/>
              <a:gd name="connsiteY1" fmla="*/ 242396 h 1225740"/>
              <a:gd name="connsiteX2" fmla="*/ 1404158 w 2808313"/>
              <a:gd name="connsiteY2" fmla="*/ 1 h 1225740"/>
              <a:gd name="connsiteX3" fmla="*/ 2277886 w 2808313"/>
              <a:gd name="connsiteY3" fmla="*/ 242398 h 1225740"/>
              <a:gd name="connsiteX4" fmla="*/ 2808312 w 2808313"/>
              <a:gd name="connsiteY4" fmla="*/ 1080119 h 1225740"/>
              <a:gd name="connsiteX5" fmla="*/ 2 w 2808313"/>
              <a:gd name="connsiteY5" fmla="*/ 1116125 h 1225740"/>
              <a:gd name="connsiteX6" fmla="*/ 91440 w 2808313"/>
              <a:gd name="connsiteY6" fmla="*/ 1207563 h 1225740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116125"/>
              <a:gd name="connsiteX1" fmla="*/ 530430 w 2808313"/>
              <a:gd name="connsiteY1" fmla="*/ 242396 h 1116125"/>
              <a:gd name="connsiteX2" fmla="*/ 1404158 w 2808313"/>
              <a:gd name="connsiteY2" fmla="*/ 1 h 1116125"/>
              <a:gd name="connsiteX3" fmla="*/ 2277886 w 2808313"/>
              <a:gd name="connsiteY3" fmla="*/ 242398 h 1116125"/>
              <a:gd name="connsiteX4" fmla="*/ 2808312 w 2808313"/>
              <a:gd name="connsiteY4" fmla="*/ 1080119 h 1116125"/>
              <a:gd name="connsiteX5" fmla="*/ 2 w 2808313"/>
              <a:gd name="connsiteY5" fmla="*/ 1116125 h 1116125"/>
              <a:gd name="connsiteX6" fmla="*/ 216025 w 2808313"/>
              <a:gd name="connsiteY6" fmla="*/ 1080120 h 1116125"/>
              <a:gd name="connsiteX0" fmla="*/ 0 w 2808313"/>
              <a:gd name="connsiteY0" fmla="*/ 1116123 h 1116123"/>
              <a:gd name="connsiteX1" fmla="*/ 530430 w 2808313"/>
              <a:gd name="connsiteY1" fmla="*/ 242396 h 1116123"/>
              <a:gd name="connsiteX2" fmla="*/ 1404158 w 2808313"/>
              <a:gd name="connsiteY2" fmla="*/ 1 h 1116123"/>
              <a:gd name="connsiteX3" fmla="*/ 2277886 w 2808313"/>
              <a:gd name="connsiteY3" fmla="*/ 242398 h 1116123"/>
              <a:gd name="connsiteX4" fmla="*/ 2808312 w 2808313"/>
              <a:gd name="connsiteY4" fmla="*/ 1080119 h 1116123"/>
              <a:gd name="connsiteX5" fmla="*/ 1 w 2808313"/>
              <a:gd name="connsiteY5" fmla="*/ 1080120 h 1116123"/>
              <a:gd name="connsiteX6" fmla="*/ 216025 w 2808313"/>
              <a:gd name="connsiteY6" fmla="*/ 1080120 h 111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3" h="1116123">
                <a:moveTo>
                  <a:pt x="0" y="1116123"/>
                </a:moveTo>
                <a:cubicBezTo>
                  <a:pt x="1" y="775836"/>
                  <a:pt x="195300" y="454137"/>
                  <a:pt x="530430" y="242396"/>
                </a:cubicBezTo>
                <a:cubicBezTo>
                  <a:pt x="778847" y="85441"/>
                  <a:pt x="1086824" y="0"/>
                  <a:pt x="1404158" y="1"/>
                </a:cubicBezTo>
                <a:cubicBezTo>
                  <a:pt x="1721492" y="1"/>
                  <a:pt x="2029470" y="85443"/>
                  <a:pt x="2277886" y="242398"/>
                </a:cubicBezTo>
                <a:cubicBezTo>
                  <a:pt x="2613015" y="454140"/>
                  <a:pt x="2808313" y="739832"/>
                  <a:pt x="2808312" y="1080119"/>
                </a:cubicBezTo>
                <a:cubicBezTo>
                  <a:pt x="2341199" y="1107588"/>
                  <a:pt x="452813" y="1064881"/>
                  <a:pt x="1" y="1080120"/>
                </a:cubicBezTo>
                <a:lnTo>
                  <a:pt x="216025" y="108012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" name="Freeform 30"/>
          <p:cNvSpPr/>
          <p:nvPr/>
        </p:nvSpPr>
        <p:spPr>
          <a:xfrm rot="10800000">
            <a:off x="4857750" y="3905250"/>
            <a:ext cx="2808288" cy="1116013"/>
          </a:xfrm>
          <a:custGeom>
            <a:avLst/>
            <a:gdLst>
              <a:gd name="connsiteX0" fmla="*/ 0 w 2808312"/>
              <a:gd name="connsiteY0" fmla="*/ 1116124 h 2232248"/>
              <a:gd name="connsiteX1" fmla="*/ 530430 w 2808312"/>
              <a:gd name="connsiteY1" fmla="*/ 242397 h 2232248"/>
              <a:gd name="connsiteX2" fmla="*/ 1404158 w 2808312"/>
              <a:gd name="connsiteY2" fmla="*/ 2 h 2232248"/>
              <a:gd name="connsiteX3" fmla="*/ 2277886 w 2808312"/>
              <a:gd name="connsiteY3" fmla="*/ 242399 h 2232248"/>
              <a:gd name="connsiteX4" fmla="*/ 2808313 w 2808312"/>
              <a:gd name="connsiteY4" fmla="*/ 1116128 h 2232248"/>
              <a:gd name="connsiteX5" fmla="*/ 2277885 w 2808312"/>
              <a:gd name="connsiteY5" fmla="*/ 1989856 h 2232248"/>
              <a:gd name="connsiteX6" fmla="*/ 1404157 w 2808312"/>
              <a:gd name="connsiteY6" fmla="*/ 2232252 h 2232248"/>
              <a:gd name="connsiteX7" fmla="*/ 530429 w 2808312"/>
              <a:gd name="connsiteY7" fmla="*/ 1989855 h 2232248"/>
              <a:gd name="connsiteX8" fmla="*/ 2 w 2808312"/>
              <a:gd name="connsiteY8" fmla="*/ 1116126 h 2232248"/>
              <a:gd name="connsiteX9" fmla="*/ 0 w 2808312"/>
              <a:gd name="connsiteY9" fmla="*/ 1116124 h 2232248"/>
              <a:gd name="connsiteX0" fmla="*/ 0 w 2808314"/>
              <a:gd name="connsiteY0" fmla="*/ 1116123 h 2232251"/>
              <a:gd name="connsiteX1" fmla="*/ 530430 w 2808314"/>
              <a:gd name="connsiteY1" fmla="*/ 242396 h 2232251"/>
              <a:gd name="connsiteX2" fmla="*/ 1404158 w 2808314"/>
              <a:gd name="connsiteY2" fmla="*/ 1 h 2232251"/>
              <a:gd name="connsiteX3" fmla="*/ 2277886 w 2808314"/>
              <a:gd name="connsiteY3" fmla="*/ 242398 h 2232251"/>
              <a:gd name="connsiteX4" fmla="*/ 2808313 w 2808314"/>
              <a:gd name="connsiteY4" fmla="*/ 1116127 h 2232251"/>
              <a:gd name="connsiteX5" fmla="*/ 2277885 w 2808314"/>
              <a:gd name="connsiteY5" fmla="*/ 1989855 h 2232251"/>
              <a:gd name="connsiteX6" fmla="*/ 1404157 w 2808314"/>
              <a:gd name="connsiteY6" fmla="*/ 2232251 h 2232251"/>
              <a:gd name="connsiteX7" fmla="*/ 530429 w 2808314"/>
              <a:gd name="connsiteY7" fmla="*/ 1989854 h 2232251"/>
              <a:gd name="connsiteX8" fmla="*/ 2 w 2808314"/>
              <a:gd name="connsiteY8" fmla="*/ 1116125 h 2232251"/>
              <a:gd name="connsiteX9" fmla="*/ 91440 w 2808314"/>
              <a:gd name="connsiteY9" fmla="*/ 1207563 h 2232251"/>
              <a:gd name="connsiteX0" fmla="*/ 0 w 2808314"/>
              <a:gd name="connsiteY0" fmla="*/ 1116123 h 2377873"/>
              <a:gd name="connsiteX1" fmla="*/ 530430 w 2808314"/>
              <a:gd name="connsiteY1" fmla="*/ 242396 h 2377873"/>
              <a:gd name="connsiteX2" fmla="*/ 1404158 w 2808314"/>
              <a:gd name="connsiteY2" fmla="*/ 1 h 2377873"/>
              <a:gd name="connsiteX3" fmla="*/ 2277886 w 2808314"/>
              <a:gd name="connsiteY3" fmla="*/ 242398 h 2377873"/>
              <a:gd name="connsiteX4" fmla="*/ 2808313 w 2808314"/>
              <a:gd name="connsiteY4" fmla="*/ 1116127 h 2377873"/>
              <a:gd name="connsiteX5" fmla="*/ 2277885 w 2808314"/>
              <a:gd name="connsiteY5" fmla="*/ 1989855 h 2377873"/>
              <a:gd name="connsiteX6" fmla="*/ 1404157 w 2808314"/>
              <a:gd name="connsiteY6" fmla="*/ 2232251 h 2377873"/>
              <a:gd name="connsiteX7" fmla="*/ 2 w 2808314"/>
              <a:gd name="connsiteY7" fmla="*/ 1116125 h 2377873"/>
              <a:gd name="connsiteX8" fmla="*/ 91440 w 2808314"/>
              <a:gd name="connsiteY8" fmla="*/ 1207563 h 2377873"/>
              <a:gd name="connsiteX0" fmla="*/ 0 w 2808314"/>
              <a:gd name="connsiteY0" fmla="*/ 1116123 h 1989855"/>
              <a:gd name="connsiteX1" fmla="*/ 530430 w 2808314"/>
              <a:gd name="connsiteY1" fmla="*/ 242396 h 1989855"/>
              <a:gd name="connsiteX2" fmla="*/ 1404158 w 2808314"/>
              <a:gd name="connsiteY2" fmla="*/ 1 h 1989855"/>
              <a:gd name="connsiteX3" fmla="*/ 2277886 w 2808314"/>
              <a:gd name="connsiteY3" fmla="*/ 242398 h 1989855"/>
              <a:gd name="connsiteX4" fmla="*/ 2808313 w 2808314"/>
              <a:gd name="connsiteY4" fmla="*/ 1116127 h 1989855"/>
              <a:gd name="connsiteX5" fmla="*/ 2277885 w 2808314"/>
              <a:gd name="connsiteY5" fmla="*/ 1989855 h 1989855"/>
              <a:gd name="connsiteX6" fmla="*/ 2 w 2808314"/>
              <a:gd name="connsiteY6" fmla="*/ 1116125 h 1989855"/>
              <a:gd name="connsiteX7" fmla="*/ 91440 w 2808314"/>
              <a:gd name="connsiteY7" fmla="*/ 1207563 h 1989855"/>
              <a:gd name="connsiteX0" fmla="*/ 0 w 2808314"/>
              <a:gd name="connsiteY0" fmla="*/ 1116123 h 1261748"/>
              <a:gd name="connsiteX1" fmla="*/ 530430 w 2808314"/>
              <a:gd name="connsiteY1" fmla="*/ 242396 h 1261748"/>
              <a:gd name="connsiteX2" fmla="*/ 1404158 w 2808314"/>
              <a:gd name="connsiteY2" fmla="*/ 1 h 1261748"/>
              <a:gd name="connsiteX3" fmla="*/ 2277886 w 2808314"/>
              <a:gd name="connsiteY3" fmla="*/ 242398 h 1261748"/>
              <a:gd name="connsiteX4" fmla="*/ 2808313 w 2808314"/>
              <a:gd name="connsiteY4" fmla="*/ 1116127 h 1261748"/>
              <a:gd name="connsiteX5" fmla="*/ 2 w 2808314"/>
              <a:gd name="connsiteY5" fmla="*/ 1116125 h 1261748"/>
              <a:gd name="connsiteX6" fmla="*/ 91440 w 2808314"/>
              <a:gd name="connsiteY6" fmla="*/ 1207563 h 1261748"/>
              <a:gd name="connsiteX0" fmla="*/ 0 w 2808313"/>
              <a:gd name="connsiteY0" fmla="*/ 1116123 h 1225740"/>
              <a:gd name="connsiteX1" fmla="*/ 530430 w 2808313"/>
              <a:gd name="connsiteY1" fmla="*/ 242396 h 1225740"/>
              <a:gd name="connsiteX2" fmla="*/ 1404158 w 2808313"/>
              <a:gd name="connsiteY2" fmla="*/ 1 h 1225740"/>
              <a:gd name="connsiteX3" fmla="*/ 2277886 w 2808313"/>
              <a:gd name="connsiteY3" fmla="*/ 242398 h 1225740"/>
              <a:gd name="connsiteX4" fmla="*/ 2808312 w 2808313"/>
              <a:gd name="connsiteY4" fmla="*/ 1080119 h 1225740"/>
              <a:gd name="connsiteX5" fmla="*/ 2 w 2808313"/>
              <a:gd name="connsiteY5" fmla="*/ 1116125 h 1225740"/>
              <a:gd name="connsiteX6" fmla="*/ 91440 w 2808313"/>
              <a:gd name="connsiteY6" fmla="*/ 1207563 h 1225740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207563"/>
              <a:gd name="connsiteX1" fmla="*/ 530430 w 2808313"/>
              <a:gd name="connsiteY1" fmla="*/ 242396 h 1207563"/>
              <a:gd name="connsiteX2" fmla="*/ 1404158 w 2808313"/>
              <a:gd name="connsiteY2" fmla="*/ 1 h 1207563"/>
              <a:gd name="connsiteX3" fmla="*/ 2277886 w 2808313"/>
              <a:gd name="connsiteY3" fmla="*/ 242398 h 1207563"/>
              <a:gd name="connsiteX4" fmla="*/ 2808312 w 2808313"/>
              <a:gd name="connsiteY4" fmla="*/ 1080119 h 1207563"/>
              <a:gd name="connsiteX5" fmla="*/ 2 w 2808313"/>
              <a:gd name="connsiteY5" fmla="*/ 1116125 h 1207563"/>
              <a:gd name="connsiteX6" fmla="*/ 91440 w 2808313"/>
              <a:gd name="connsiteY6" fmla="*/ 1207563 h 1207563"/>
              <a:gd name="connsiteX0" fmla="*/ 0 w 2808313"/>
              <a:gd name="connsiteY0" fmla="*/ 1116123 h 1116125"/>
              <a:gd name="connsiteX1" fmla="*/ 530430 w 2808313"/>
              <a:gd name="connsiteY1" fmla="*/ 242396 h 1116125"/>
              <a:gd name="connsiteX2" fmla="*/ 1404158 w 2808313"/>
              <a:gd name="connsiteY2" fmla="*/ 1 h 1116125"/>
              <a:gd name="connsiteX3" fmla="*/ 2277886 w 2808313"/>
              <a:gd name="connsiteY3" fmla="*/ 242398 h 1116125"/>
              <a:gd name="connsiteX4" fmla="*/ 2808312 w 2808313"/>
              <a:gd name="connsiteY4" fmla="*/ 1080119 h 1116125"/>
              <a:gd name="connsiteX5" fmla="*/ 2 w 2808313"/>
              <a:gd name="connsiteY5" fmla="*/ 1116125 h 1116125"/>
              <a:gd name="connsiteX6" fmla="*/ 216025 w 2808313"/>
              <a:gd name="connsiteY6" fmla="*/ 1080120 h 1116125"/>
              <a:gd name="connsiteX0" fmla="*/ 0 w 2808313"/>
              <a:gd name="connsiteY0" fmla="*/ 1116123 h 1116123"/>
              <a:gd name="connsiteX1" fmla="*/ 530430 w 2808313"/>
              <a:gd name="connsiteY1" fmla="*/ 242396 h 1116123"/>
              <a:gd name="connsiteX2" fmla="*/ 1404158 w 2808313"/>
              <a:gd name="connsiteY2" fmla="*/ 1 h 1116123"/>
              <a:gd name="connsiteX3" fmla="*/ 2277886 w 2808313"/>
              <a:gd name="connsiteY3" fmla="*/ 242398 h 1116123"/>
              <a:gd name="connsiteX4" fmla="*/ 2808312 w 2808313"/>
              <a:gd name="connsiteY4" fmla="*/ 1080119 h 1116123"/>
              <a:gd name="connsiteX5" fmla="*/ 1 w 2808313"/>
              <a:gd name="connsiteY5" fmla="*/ 1080120 h 1116123"/>
              <a:gd name="connsiteX6" fmla="*/ 216025 w 2808313"/>
              <a:gd name="connsiteY6" fmla="*/ 1080120 h 1116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313" h="1116123">
                <a:moveTo>
                  <a:pt x="0" y="1116123"/>
                </a:moveTo>
                <a:cubicBezTo>
                  <a:pt x="1" y="775836"/>
                  <a:pt x="195300" y="454137"/>
                  <a:pt x="530430" y="242396"/>
                </a:cubicBezTo>
                <a:cubicBezTo>
                  <a:pt x="778847" y="85441"/>
                  <a:pt x="1086824" y="0"/>
                  <a:pt x="1404158" y="1"/>
                </a:cubicBezTo>
                <a:cubicBezTo>
                  <a:pt x="1721492" y="1"/>
                  <a:pt x="2029470" y="85443"/>
                  <a:pt x="2277886" y="242398"/>
                </a:cubicBezTo>
                <a:cubicBezTo>
                  <a:pt x="2613015" y="454140"/>
                  <a:pt x="2808313" y="739832"/>
                  <a:pt x="2808312" y="1080119"/>
                </a:cubicBezTo>
                <a:cubicBezTo>
                  <a:pt x="2341199" y="1107588"/>
                  <a:pt x="452813" y="1064881"/>
                  <a:pt x="1" y="1080120"/>
                </a:cubicBezTo>
                <a:lnTo>
                  <a:pt x="216025" y="1080120"/>
                </a:ln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11188" y="404813"/>
            <a:ext cx="0" cy="6119812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/>
          <p:cNvSpPr/>
          <p:nvPr/>
        </p:nvSpPr>
        <p:spPr>
          <a:xfrm rot="4503855" flipH="1">
            <a:off x="1152525" y="3749675"/>
            <a:ext cx="733425" cy="1330325"/>
          </a:xfrm>
          <a:custGeom>
            <a:avLst/>
            <a:gdLst>
              <a:gd name="connsiteX0" fmla="*/ 0 w 651164"/>
              <a:gd name="connsiteY0" fmla="*/ 928255 h 928255"/>
              <a:gd name="connsiteX1" fmla="*/ 193964 w 651164"/>
              <a:gd name="connsiteY1" fmla="*/ 374073 h 928255"/>
              <a:gd name="connsiteX2" fmla="*/ 651164 w 651164"/>
              <a:gd name="connsiteY2" fmla="*/ 0 h 928255"/>
              <a:gd name="connsiteX0" fmla="*/ 0 w 734291"/>
              <a:gd name="connsiteY0" fmla="*/ 1330535 h 1330535"/>
              <a:gd name="connsiteX1" fmla="*/ 277091 w 734291"/>
              <a:gd name="connsiteY1" fmla="*/ 374073 h 1330535"/>
              <a:gd name="connsiteX2" fmla="*/ 734291 w 734291"/>
              <a:gd name="connsiteY2" fmla="*/ 0 h 133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4291" h="1330535">
                <a:moveTo>
                  <a:pt x="0" y="1330535"/>
                </a:moveTo>
                <a:cubicBezTo>
                  <a:pt x="42718" y="1130798"/>
                  <a:pt x="154709" y="595829"/>
                  <a:pt x="277091" y="374073"/>
                </a:cubicBezTo>
                <a:cubicBezTo>
                  <a:pt x="399473" y="152317"/>
                  <a:pt x="559954" y="109682"/>
                  <a:pt x="734291" y="0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11188" y="3933825"/>
            <a:ext cx="7921625" cy="0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411413" y="404813"/>
            <a:ext cx="0" cy="61198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84663" y="404813"/>
            <a:ext cx="0" cy="611981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227763" y="476250"/>
            <a:ext cx="0" cy="61214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241" name="TextBox 40"/>
          <p:cNvSpPr txBox="1">
            <a:spLocks noChangeArrowheads="1"/>
          </p:cNvSpPr>
          <p:nvPr/>
        </p:nvSpPr>
        <p:spPr bwMode="auto">
          <a:xfrm>
            <a:off x="611188" y="5300663"/>
            <a:ext cx="2376487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300"/>
              <a:t>URBANIZZAZIONE</a:t>
            </a:r>
            <a:endParaRPr lang="en-GB" sz="1300"/>
          </a:p>
        </p:txBody>
      </p:sp>
      <p:sp>
        <p:nvSpPr>
          <p:cNvPr id="52242" name="TextBox 41"/>
          <p:cNvSpPr txBox="1">
            <a:spLocks noChangeArrowheads="1"/>
          </p:cNvSpPr>
          <p:nvPr/>
        </p:nvSpPr>
        <p:spPr bwMode="auto">
          <a:xfrm>
            <a:off x="2339975" y="5300663"/>
            <a:ext cx="237648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300"/>
              <a:t>SUBURBANIZZAZIONE</a:t>
            </a:r>
            <a:endParaRPr lang="en-GB" sz="1300"/>
          </a:p>
        </p:txBody>
      </p:sp>
      <p:sp>
        <p:nvSpPr>
          <p:cNvPr id="52243" name="TextBox 42"/>
          <p:cNvSpPr txBox="1">
            <a:spLocks noChangeArrowheads="1"/>
          </p:cNvSpPr>
          <p:nvPr/>
        </p:nvSpPr>
        <p:spPr bwMode="auto">
          <a:xfrm>
            <a:off x="4225925" y="5300663"/>
            <a:ext cx="237648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300"/>
              <a:t>DISURBANIZZAZIONE</a:t>
            </a:r>
            <a:endParaRPr lang="en-GB" sz="1300"/>
          </a:p>
        </p:txBody>
      </p:sp>
      <p:sp>
        <p:nvSpPr>
          <p:cNvPr id="52244" name="TextBox 43"/>
          <p:cNvSpPr txBox="1">
            <a:spLocks noChangeArrowheads="1"/>
          </p:cNvSpPr>
          <p:nvPr/>
        </p:nvSpPr>
        <p:spPr bwMode="auto">
          <a:xfrm>
            <a:off x="6227763" y="5300663"/>
            <a:ext cx="2376487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300"/>
              <a:t>RIURBANIZZAZIONE</a:t>
            </a:r>
            <a:endParaRPr lang="en-GB" sz="1300"/>
          </a:p>
        </p:txBody>
      </p:sp>
      <p:sp>
        <p:nvSpPr>
          <p:cNvPr id="45" name="TextBox 44"/>
          <p:cNvSpPr txBox="1"/>
          <p:nvPr/>
        </p:nvSpPr>
        <p:spPr>
          <a:xfrm>
            <a:off x="827088" y="2565400"/>
            <a:ext cx="23764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Nucleo</a:t>
            </a:r>
            <a:endParaRPr lang="en-GB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2246" name="TextBox 45"/>
          <p:cNvSpPr txBox="1">
            <a:spLocks noChangeArrowheads="1"/>
          </p:cNvSpPr>
          <p:nvPr/>
        </p:nvSpPr>
        <p:spPr bwMode="auto">
          <a:xfrm>
            <a:off x="2700338" y="2544763"/>
            <a:ext cx="2376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>
                <a:solidFill>
                  <a:srgbClr val="00B050"/>
                </a:solidFill>
              </a:rPr>
              <a:t>Corona</a:t>
            </a:r>
            <a:endParaRPr lang="en-GB" sz="1400" b="1">
              <a:solidFill>
                <a:srgbClr val="00B050"/>
              </a:solidFill>
            </a:endParaRPr>
          </a:p>
        </p:txBody>
      </p:sp>
      <p:sp>
        <p:nvSpPr>
          <p:cNvPr id="52247" name="TextBox 46"/>
          <p:cNvSpPr txBox="1">
            <a:spLocks noChangeArrowheads="1"/>
          </p:cNvSpPr>
          <p:nvPr/>
        </p:nvSpPr>
        <p:spPr bwMode="auto">
          <a:xfrm>
            <a:off x="2051050" y="4633913"/>
            <a:ext cx="2376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 b="1">
                <a:solidFill>
                  <a:srgbClr val="FF0000"/>
                </a:solidFill>
              </a:rPr>
              <a:t>Periferia</a:t>
            </a:r>
            <a:endParaRPr lang="en-GB" sz="1400" b="1">
              <a:solidFill>
                <a:srgbClr val="FF0000"/>
              </a:solidFill>
            </a:endParaRPr>
          </a:p>
        </p:txBody>
      </p:sp>
      <p:sp>
        <p:nvSpPr>
          <p:cNvPr id="48" name="Right Brace 47"/>
          <p:cNvSpPr/>
          <p:nvPr/>
        </p:nvSpPr>
        <p:spPr>
          <a:xfrm rot="5400000">
            <a:off x="4067969" y="4148932"/>
            <a:ext cx="287337" cy="3168650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2249" name="TextBox 48"/>
          <p:cNvSpPr txBox="1">
            <a:spLocks noChangeArrowheads="1"/>
          </p:cNvSpPr>
          <p:nvPr/>
        </p:nvSpPr>
        <p:spPr bwMode="auto">
          <a:xfrm>
            <a:off x="3132138" y="5949950"/>
            <a:ext cx="2376487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300"/>
              <a:t>CONTROURBANIZZAZIONE</a:t>
            </a:r>
            <a:endParaRPr lang="en-GB" sz="1300"/>
          </a:p>
        </p:txBody>
      </p:sp>
      <p:sp>
        <p:nvSpPr>
          <p:cNvPr id="50" name="Oval 49"/>
          <p:cNvSpPr/>
          <p:nvPr/>
        </p:nvSpPr>
        <p:spPr>
          <a:xfrm>
            <a:off x="1116013" y="620713"/>
            <a:ext cx="863600" cy="86360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1476375" y="836613"/>
            <a:ext cx="422275" cy="423862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lang="it-IT" sz="1400" dirty="0">
                <a:solidFill>
                  <a:schemeClr val="tx1"/>
                </a:solidFill>
              </a:rPr>
              <a:t>++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2252" name="TextBox 51"/>
          <p:cNvSpPr txBox="1">
            <a:spLocks noChangeArrowheads="1"/>
          </p:cNvSpPr>
          <p:nvPr/>
        </p:nvSpPr>
        <p:spPr bwMode="auto">
          <a:xfrm>
            <a:off x="1258888" y="1484313"/>
            <a:ext cx="6492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-/+</a:t>
            </a:r>
            <a:endParaRPr lang="en-GB" sz="1400"/>
          </a:p>
        </p:txBody>
      </p:sp>
      <p:sp>
        <p:nvSpPr>
          <p:cNvPr id="52253" name="TextBox 52"/>
          <p:cNvSpPr txBox="1">
            <a:spLocks noChangeArrowheads="1"/>
          </p:cNvSpPr>
          <p:nvPr/>
        </p:nvSpPr>
        <p:spPr bwMode="auto">
          <a:xfrm>
            <a:off x="1908175" y="404813"/>
            <a:ext cx="647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-</a:t>
            </a:r>
            <a:endParaRPr lang="en-GB" sz="1400"/>
          </a:p>
        </p:txBody>
      </p:sp>
      <p:sp>
        <p:nvSpPr>
          <p:cNvPr id="54" name="Oval 53"/>
          <p:cNvSpPr/>
          <p:nvPr/>
        </p:nvSpPr>
        <p:spPr>
          <a:xfrm>
            <a:off x="2987675" y="620713"/>
            <a:ext cx="863600" cy="86360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3348038" y="836613"/>
            <a:ext cx="423862" cy="423862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lang="it-IT" sz="1400" dirty="0">
                <a:solidFill>
                  <a:schemeClr val="tx1"/>
                </a:solidFill>
              </a:rPr>
              <a:t>+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2256" name="TextBox 55"/>
          <p:cNvSpPr txBox="1">
            <a:spLocks noChangeArrowheads="1"/>
          </p:cNvSpPr>
          <p:nvPr/>
        </p:nvSpPr>
        <p:spPr bwMode="auto">
          <a:xfrm>
            <a:off x="2987675" y="908050"/>
            <a:ext cx="647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++</a:t>
            </a:r>
            <a:endParaRPr lang="en-GB" sz="1400"/>
          </a:p>
        </p:txBody>
      </p:sp>
      <p:sp>
        <p:nvSpPr>
          <p:cNvPr id="52257" name="TextBox 56"/>
          <p:cNvSpPr txBox="1">
            <a:spLocks noChangeArrowheads="1"/>
          </p:cNvSpPr>
          <p:nvPr/>
        </p:nvSpPr>
        <p:spPr bwMode="auto">
          <a:xfrm>
            <a:off x="3779838" y="476250"/>
            <a:ext cx="647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-</a:t>
            </a:r>
            <a:endParaRPr lang="en-GB" sz="1400"/>
          </a:p>
        </p:txBody>
      </p:sp>
      <p:sp>
        <p:nvSpPr>
          <p:cNvPr id="58" name="Oval 57"/>
          <p:cNvSpPr/>
          <p:nvPr/>
        </p:nvSpPr>
        <p:spPr>
          <a:xfrm>
            <a:off x="4859338" y="620713"/>
            <a:ext cx="865187" cy="86360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5219700" y="836613"/>
            <a:ext cx="423863" cy="423862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lang="it-IT" sz="1400" dirty="0">
                <a:solidFill>
                  <a:schemeClr val="tx1"/>
                </a:solidFill>
              </a:rPr>
              <a:t>-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2260" name="TextBox 59"/>
          <p:cNvSpPr txBox="1">
            <a:spLocks noChangeArrowheads="1"/>
          </p:cNvSpPr>
          <p:nvPr/>
        </p:nvSpPr>
        <p:spPr bwMode="auto">
          <a:xfrm>
            <a:off x="4857750" y="908050"/>
            <a:ext cx="647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+/-</a:t>
            </a:r>
            <a:endParaRPr lang="en-GB" sz="1400"/>
          </a:p>
        </p:txBody>
      </p:sp>
      <p:sp>
        <p:nvSpPr>
          <p:cNvPr id="52261" name="TextBox 60"/>
          <p:cNvSpPr txBox="1">
            <a:spLocks noChangeArrowheads="1"/>
          </p:cNvSpPr>
          <p:nvPr/>
        </p:nvSpPr>
        <p:spPr bwMode="auto">
          <a:xfrm>
            <a:off x="5724525" y="476250"/>
            <a:ext cx="647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+</a:t>
            </a:r>
            <a:endParaRPr lang="en-GB" sz="1400"/>
          </a:p>
        </p:txBody>
      </p:sp>
      <p:sp>
        <p:nvSpPr>
          <p:cNvPr id="62" name="Oval 61"/>
          <p:cNvSpPr/>
          <p:nvPr/>
        </p:nvSpPr>
        <p:spPr>
          <a:xfrm>
            <a:off x="6951663" y="620713"/>
            <a:ext cx="863600" cy="863600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3" name="Oval 62"/>
          <p:cNvSpPr/>
          <p:nvPr/>
        </p:nvSpPr>
        <p:spPr>
          <a:xfrm>
            <a:off x="7310438" y="836613"/>
            <a:ext cx="423862" cy="423862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tIns="18000" rIns="18000" bIns="18000" anchor="ctr"/>
          <a:lstStyle/>
          <a:p>
            <a:pPr algn="ctr">
              <a:defRPr/>
            </a:pPr>
            <a:r>
              <a:rPr lang="it-IT" sz="1400" dirty="0">
                <a:solidFill>
                  <a:schemeClr val="tx1"/>
                </a:solidFill>
              </a:rPr>
              <a:t>+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52264" name="TextBox 63"/>
          <p:cNvSpPr txBox="1">
            <a:spLocks noChangeArrowheads="1"/>
          </p:cNvSpPr>
          <p:nvPr/>
        </p:nvSpPr>
        <p:spPr bwMode="auto">
          <a:xfrm>
            <a:off x="6948488" y="908050"/>
            <a:ext cx="647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-/+</a:t>
            </a:r>
            <a:endParaRPr lang="en-GB" sz="1400"/>
          </a:p>
        </p:txBody>
      </p:sp>
      <p:sp>
        <p:nvSpPr>
          <p:cNvPr id="52265" name="TextBox 64"/>
          <p:cNvSpPr txBox="1">
            <a:spLocks noChangeArrowheads="1"/>
          </p:cNvSpPr>
          <p:nvPr/>
        </p:nvSpPr>
        <p:spPr bwMode="auto">
          <a:xfrm>
            <a:off x="7815263" y="476250"/>
            <a:ext cx="6477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400"/>
              <a:t>+/-</a:t>
            </a:r>
            <a:endParaRPr lang="en-GB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contro-urbanizzazione in Italia</a:t>
            </a:r>
            <a:endParaRPr lang="it-IT" dirty="0"/>
          </a:p>
        </p:txBody>
      </p:sp>
      <p:pic>
        <p:nvPicPr>
          <p:cNvPr id="4" name="Picture 2" descr="F:\DEMATTEIS ACCADEMIA\Immagine2 cop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26887" y="1600200"/>
            <a:ext cx="58902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74638"/>
            <a:ext cx="8858312" cy="1011222"/>
          </a:xfrm>
        </p:spPr>
        <p:txBody>
          <a:bodyPr>
            <a:normAutofit fontScale="90000"/>
          </a:bodyPr>
          <a:lstStyle/>
          <a:p>
            <a:r>
              <a:rPr lang="it-IT" sz="4000" dirty="0" smtClean="0"/>
              <a:t>“Fotografie” della  deconcentrazione. 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La contro-urbanizzazione in Italia</a:t>
            </a:r>
            <a:endParaRPr lang="it-IT" sz="2800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500174"/>
            <a:ext cx="8472518" cy="5357826"/>
          </a:xfrm>
        </p:spPr>
        <p:txBody>
          <a:bodyPr>
            <a:normAutofit/>
          </a:bodyPr>
          <a:lstStyle/>
          <a:p>
            <a:pPr>
              <a:buSzPct val="90000"/>
              <a:buNone/>
            </a:pPr>
            <a:endParaRPr lang="it-IT" sz="1800" dirty="0" smtClean="0"/>
          </a:p>
          <a:p>
            <a:pPr>
              <a:buSzPct val="90000"/>
              <a:buNone/>
            </a:pPr>
            <a:r>
              <a:rPr lang="it-IT" sz="2400" dirty="0" smtClean="0"/>
              <a:t>Comuni </a:t>
            </a:r>
            <a:r>
              <a:rPr lang="it-IT" sz="2400" dirty="0"/>
              <a:t>in crescita </a:t>
            </a:r>
            <a:r>
              <a:rPr lang="it-IT" sz="2400" dirty="0" smtClean="0"/>
              <a:t>demografica:</a:t>
            </a:r>
            <a:endParaRPr lang="it-IT" sz="2400" dirty="0"/>
          </a:p>
          <a:p>
            <a:pPr lvl="1">
              <a:buSzPct val="90000"/>
              <a:buNone/>
            </a:pPr>
            <a:r>
              <a:rPr lang="it-IT" sz="2400" dirty="0"/>
              <a:t>1958 – </a:t>
            </a:r>
            <a:r>
              <a:rPr lang="it-IT" sz="2400" dirty="0" smtClean="0"/>
              <a:t>’63 : </a:t>
            </a:r>
            <a:r>
              <a:rPr lang="it-IT" sz="2400" dirty="0"/>
              <a:t> </a:t>
            </a:r>
            <a:r>
              <a:rPr lang="it-IT" sz="2400" dirty="0" smtClean="0"/>
              <a:t>  23% (nero)</a:t>
            </a:r>
            <a:endParaRPr lang="it-IT" sz="2400" dirty="0"/>
          </a:p>
          <a:p>
            <a:pPr lvl="1">
              <a:buSzPct val="90000"/>
              <a:buNone/>
            </a:pPr>
            <a:r>
              <a:rPr lang="it-IT" sz="2400" dirty="0"/>
              <a:t>1975 – </a:t>
            </a:r>
            <a:r>
              <a:rPr lang="it-IT" sz="2400" dirty="0" smtClean="0"/>
              <a:t>’85: </a:t>
            </a:r>
            <a:r>
              <a:rPr lang="it-IT" sz="2400" dirty="0"/>
              <a:t> </a:t>
            </a:r>
            <a:r>
              <a:rPr lang="it-IT" sz="2400" dirty="0" smtClean="0"/>
              <a:t>   55% (nero + grigio)</a:t>
            </a:r>
          </a:p>
          <a:p>
            <a:pPr>
              <a:buSzPct val="90000"/>
              <a:buNone/>
            </a:pPr>
            <a:endParaRPr lang="it-IT" sz="2400" dirty="0" smtClean="0"/>
          </a:p>
          <a:p>
            <a:pPr>
              <a:buSzPct val="90000"/>
              <a:buNone/>
            </a:pPr>
            <a:r>
              <a:rPr lang="it-IT" sz="2400" dirty="0" smtClean="0"/>
              <a:t>Tra il 1975 e il 1985 il 22% dei </a:t>
            </a:r>
          </a:p>
          <a:p>
            <a:pPr>
              <a:buSzPct val="90000"/>
              <a:buNone/>
            </a:pPr>
            <a:r>
              <a:rPr lang="it-IT" sz="2400" dirty="0" smtClean="0"/>
              <a:t>Comuni (grigio) passa dal declino alla</a:t>
            </a:r>
          </a:p>
          <a:p>
            <a:pPr>
              <a:buSzPct val="90000"/>
              <a:buNone/>
            </a:pPr>
            <a:r>
              <a:rPr lang="it-IT" sz="2400" dirty="0" smtClean="0"/>
              <a:t> crescita demografica. </a:t>
            </a:r>
          </a:p>
          <a:p>
            <a:pPr>
              <a:buSzPct val="90000"/>
              <a:buNone/>
            </a:pPr>
            <a:endParaRPr lang="it-IT" sz="2400" dirty="0" smtClean="0"/>
          </a:p>
          <a:p>
            <a:pPr>
              <a:buSzPct val="90000"/>
              <a:buNone/>
            </a:pPr>
            <a:r>
              <a:rPr lang="it-IT" sz="2400" i="1" dirty="0" smtClean="0"/>
              <a:t>(In bianco i comuni in spopolamento</a:t>
            </a:r>
          </a:p>
          <a:p>
            <a:pPr>
              <a:buSzPct val="90000"/>
              <a:buNone/>
            </a:pPr>
            <a:r>
              <a:rPr lang="it-IT" sz="2400" i="1" dirty="0" smtClean="0"/>
              <a:t>durante tutto il periodo 1958-’85)</a:t>
            </a:r>
            <a:endParaRPr lang="it-IT" sz="2400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929190" y="1500174"/>
            <a:ext cx="3786214" cy="471490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solidFill>
                  <a:srgbClr val="00B050"/>
                </a:solidFill>
              </a:rPr>
              <a:t>Opportunità</a:t>
            </a:r>
            <a:r>
              <a:rPr lang="it-IT" sz="4000" dirty="0" smtClean="0"/>
              <a:t> e criticità </a:t>
            </a:r>
            <a:br>
              <a:rPr lang="it-IT" sz="4000" dirty="0" smtClean="0"/>
            </a:br>
            <a:r>
              <a:rPr lang="it-IT" sz="4000" dirty="0" smtClean="0"/>
              <a:t>della “città diffusa”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285860"/>
            <a:ext cx="8929718" cy="5572140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Abitazioni uni-bifamigliari accessibili ai redditi medi</a:t>
            </a:r>
          </a:p>
          <a:p>
            <a:r>
              <a:rPr lang="it-IT" dirty="0" smtClean="0">
                <a:solidFill>
                  <a:srgbClr val="00B050"/>
                </a:solidFill>
              </a:rPr>
              <a:t>La qualità dell’ambiente rurale (o semi-rurale)</a:t>
            </a:r>
          </a:p>
          <a:p>
            <a:r>
              <a:rPr lang="it-IT" b="1" dirty="0" smtClean="0">
                <a:solidFill>
                  <a:srgbClr val="00B050"/>
                </a:solidFill>
              </a:rPr>
              <a:t>Lo sviluppo dell’agricoltura peri-urbana  negli spazi rurali interclusi</a:t>
            </a:r>
            <a:endParaRPr lang="it-IT" b="1" dirty="0" smtClean="0"/>
          </a:p>
          <a:p>
            <a:r>
              <a:rPr lang="it-IT" b="1" dirty="0" smtClean="0"/>
              <a:t>Il consumo e l’impermeabilizzazione dei suoli</a:t>
            </a:r>
            <a:r>
              <a:rPr lang="it-IT" dirty="0" smtClean="0"/>
              <a:t> </a:t>
            </a:r>
          </a:p>
          <a:p>
            <a:r>
              <a:rPr lang="it-IT" dirty="0" smtClean="0"/>
              <a:t>I costi delle reti infrastrutturali</a:t>
            </a:r>
          </a:p>
          <a:p>
            <a:r>
              <a:rPr lang="it-IT" dirty="0" smtClean="0"/>
              <a:t>Il forte incremento della mobilità automobilistica</a:t>
            </a:r>
          </a:p>
          <a:p>
            <a:r>
              <a:rPr lang="it-IT" dirty="0" smtClean="0"/>
              <a:t>L’impoverimento funzionale dei centri storici e la formazione di “vuoti urbani”</a:t>
            </a:r>
          </a:p>
          <a:p>
            <a:r>
              <a:rPr lang="it-IT" dirty="0" smtClean="0"/>
              <a:t>L’isolamento delle famiglie e la ridotta socialità locale</a:t>
            </a:r>
          </a:p>
          <a:p>
            <a:r>
              <a:rPr lang="it-IT" dirty="0" smtClean="0"/>
              <a:t> Il degrado dei paesaggi rurali </a:t>
            </a:r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14348" y="1285860"/>
            <a:ext cx="7972452" cy="4840303"/>
          </a:xfrm>
        </p:spPr>
        <p:txBody>
          <a:bodyPr/>
          <a:lstStyle/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                              Sommario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1. La città è cambiata. Vecchi e nuovi significati </a:t>
            </a:r>
          </a:p>
          <a:p>
            <a:pPr>
              <a:buNone/>
            </a:pPr>
            <a:r>
              <a:rPr lang="it-IT" dirty="0" smtClean="0"/>
              <a:t>2. Dalle fotografie alle radiografie</a:t>
            </a:r>
          </a:p>
          <a:p>
            <a:pPr>
              <a:buNone/>
            </a:pPr>
            <a:r>
              <a:rPr lang="it-IT" dirty="0" smtClean="0"/>
              <a:t>3. Tomografie: le città nodi </a:t>
            </a:r>
            <a:r>
              <a:rPr lang="it-IT" dirty="0" err="1" smtClean="0"/>
              <a:t>multiscalari</a:t>
            </a:r>
            <a:r>
              <a:rPr lang="it-IT" dirty="0" smtClean="0"/>
              <a:t> </a:t>
            </a:r>
            <a:endParaRPr lang="it-IT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la contro-urbanizzazione?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5043510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Una spiegazione banale: Il rifiuto della città caotica, insicura, inquinata</a:t>
            </a:r>
          </a:p>
          <a:p>
            <a:r>
              <a:rPr lang="it-IT" dirty="0" smtClean="0"/>
              <a:t>La nuova </a:t>
            </a:r>
            <a:r>
              <a:rPr lang="it-IT" b="1" dirty="0" smtClean="0"/>
              <a:t>divisione territoriale del lavoro</a:t>
            </a:r>
            <a:r>
              <a:rPr lang="it-IT" dirty="0" smtClean="0"/>
              <a:t>: decentramento produttivo (</a:t>
            </a:r>
            <a:r>
              <a:rPr lang="it-IT" dirty="0" err="1" smtClean="0"/>
              <a:t>Frey</a:t>
            </a:r>
            <a:r>
              <a:rPr lang="it-IT" dirty="0" smtClean="0"/>
              <a:t>, Brusco), Terza Italia (Bagnasco), distretti industriali (</a:t>
            </a:r>
            <a:r>
              <a:rPr lang="it-IT" dirty="0" err="1" smtClean="0"/>
              <a:t>Becattini</a:t>
            </a:r>
            <a:r>
              <a:rPr lang="it-IT" dirty="0" smtClean="0"/>
              <a:t>), post-fordismo e specializzazione flessibile (</a:t>
            </a:r>
            <a:r>
              <a:rPr lang="it-IT" dirty="0" err="1" smtClean="0"/>
              <a:t>Piore</a:t>
            </a:r>
            <a:r>
              <a:rPr lang="it-IT" dirty="0" smtClean="0"/>
              <a:t> e </a:t>
            </a:r>
            <a:r>
              <a:rPr lang="it-IT" dirty="0" err="1" smtClean="0"/>
              <a:t>Sabel</a:t>
            </a:r>
            <a:r>
              <a:rPr lang="it-IT" dirty="0" smtClean="0"/>
              <a:t>), modello NEC (</a:t>
            </a:r>
            <a:r>
              <a:rPr lang="it-IT" dirty="0" err="1" smtClean="0"/>
              <a:t>Fuà</a:t>
            </a:r>
            <a:r>
              <a:rPr lang="it-IT" dirty="0" smtClean="0"/>
              <a:t>) ….</a:t>
            </a:r>
          </a:p>
          <a:p>
            <a:r>
              <a:rPr lang="it-IT" dirty="0" smtClean="0"/>
              <a:t>La ridistribuzione non gerarchica delle funzioni “centrali” tra i centri minori della “città diffusa”  (i </a:t>
            </a:r>
            <a:r>
              <a:rPr lang="it-IT" b="1" dirty="0" smtClean="0"/>
              <a:t>reticoli urbani</a:t>
            </a:r>
            <a:r>
              <a:rPr lang="it-IT" dirty="0" smtClean="0"/>
              <a:t>)  </a:t>
            </a:r>
            <a:endParaRPr lang="it-IT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/>
          </a:bodyPr>
          <a:lstStyle/>
          <a:p>
            <a:r>
              <a:rPr lang="it-IT" sz="3200" dirty="0" smtClean="0"/>
              <a:t>La fotografia della città diffusa a nord di Milano.</a:t>
            </a:r>
            <a:endParaRPr lang="it-IT" sz="3200" dirty="0"/>
          </a:p>
        </p:txBody>
      </p:sp>
      <p:pic>
        <p:nvPicPr>
          <p:cNvPr id="4" name="Segnaposto contenuto 3" descr="paris01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2984"/>
            <a:ext cx="6286544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it-IT" sz="3600" dirty="0" smtClean="0"/>
              <a:t> </a:t>
            </a:r>
            <a:r>
              <a:rPr lang="it-IT" dirty="0" smtClean="0"/>
              <a:t>La “radiografia” della città diffusa</a:t>
            </a:r>
            <a:r>
              <a:rPr lang="it-IT" sz="3600" dirty="0" smtClean="0"/>
              <a:t>.</a:t>
            </a:r>
            <a:br>
              <a:rPr lang="it-IT" sz="3600" dirty="0" smtClean="0"/>
            </a:br>
            <a:r>
              <a:rPr lang="it-IT" sz="3600" dirty="0" smtClean="0"/>
              <a:t> </a:t>
            </a:r>
            <a:r>
              <a:rPr lang="it-IT" sz="3100" dirty="0" smtClean="0"/>
              <a:t>Relazioni non gerarchiche tra i centri minori del Piemonte e della Lombardia: i reticoli urbani continui</a:t>
            </a:r>
            <a:endParaRPr lang="it-IT" sz="3100" dirty="0"/>
          </a:p>
        </p:txBody>
      </p:sp>
      <p:pic>
        <p:nvPicPr>
          <p:cNvPr id="56324" name="Picture 4" descr="8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9550" y="1628775"/>
            <a:ext cx="7259638" cy="5126038"/>
          </a:xfrm>
          <a:noFill/>
          <a:ln/>
        </p:spPr>
      </p:pic>
      <p:pic>
        <p:nvPicPr>
          <p:cNvPr id="4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0166" y="1571612"/>
            <a:ext cx="7259638" cy="5126038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it-IT" dirty="0" smtClean="0"/>
              <a:t>3. Tomografie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500174"/>
            <a:ext cx="8929718" cy="5143536"/>
          </a:xfrm>
        </p:spPr>
        <p:txBody>
          <a:bodyPr/>
          <a:lstStyle/>
          <a:p>
            <a:r>
              <a:rPr lang="it-IT" dirty="0" smtClean="0"/>
              <a:t>Le città nodi di reti sovra-locali per definizione</a:t>
            </a:r>
          </a:p>
          <a:p>
            <a:pPr>
              <a:buNone/>
            </a:pPr>
            <a:endParaRPr lang="it-IT" dirty="0" smtClean="0"/>
          </a:p>
          <a:p>
            <a:r>
              <a:rPr lang="it-IT" dirty="0" smtClean="0"/>
              <a:t>In passato: il raggio delle connessioni </a:t>
            </a:r>
            <a:r>
              <a:rPr lang="it-IT" dirty="0" err="1" smtClean="0"/>
              <a:t>sovra-locali</a:t>
            </a:r>
            <a:r>
              <a:rPr lang="it-IT" dirty="0" smtClean="0"/>
              <a:t> definiva la gerarchia tra le città</a:t>
            </a:r>
          </a:p>
          <a:p>
            <a:pPr>
              <a:buNone/>
            </a:pPr>
            <a:endParaRPr lang="it-IT" dirty="0" smtClean="0"/>
          </a:p>
          <a:p>
            <a:r>
              <a:rPr lang="it-IT" dirty="0" smtClean="0"/>
              <a:t>Globalizzazione e </a:t>
            </a:r>
            <a:r>
              <a:rPr lang="it-IT" dirty="0" err="1" smtClean="0"/>
              <a:t>iper-connessione</a:t>
            </a:r>
            <a:r>
              <a:rPr lang="it-IT" dirty="0" smtClean="0"/>
              <a:t>: oggi anche un piccolo comune peri-urbano può ospitare il nodo di una rete globale</a:t>
            </a:r>
          </a:p>
          <a:p>
            <a:endParaRPr lang="it-IT" dirty="0" smtClean="0"/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scomposizione dei sistemi urbani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214422"/>
            <a:ext cx="8715436" cy="5429288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Scomposizione </a:t>
            </a:r>
            <a:r>
              <a:rPr lang="it-IT" b="1" dirty="0" smtClean="0"/>
              <a:t>orizzontale</a:t>
            </a:r>
            <a:r>
              <a:rPr lang="it-IT" dirty="0" smtClean="0"/>
              <a:t>: le funzioni “centrali” distribuite tra i nodi peri-urbani della meta-città</a:t>
            </a:r>
          </a:p>
          <a:p>
            <a:r>
              <a:rPr lang="it-IT" dirty="0" smtClean="0"/>
              <a:t>Perdita del centro o </a:t>
            </a:r>
            <a:r>
              <a:rPr lang="it-IT" dirty="0" err="1" smtClean="0"/>
              <a:t>ri-centralizzazione</a:t>
            </a:r>
            <a:r>
              <a:rPr lang="it-IT" dirty="0" smtClean="0"/>
              <a:t> selettiva?</a:t>
            </a:r>
          </a:p>
          <a:p>
            <a:pPr>
              <a:buNone/>
            </a:pPr>
            <a:endParaRPr lang="it-IT" sz="800" dirty="0" smtClean="0"/>
          </a:p>
          <a:p>
            <a:r>
              <a:rPr lang="it-IT" dirty="0" smtClean="0"/>
              <a:t>Scomposizione </a:t>
            </a:r>
            <a:r>
              <a:rPr lang="it-IT" b="1" dirty="0" smtClean="0"/>
              <a:t>verticale</a:t>
            </a:r>
            <a:r>
              <a:rPr lang="it-IT" dirty="0" smtClean="0"/>
              <a:t>:  ogni nodo della meta-città può avere connessioni con reti </a:t>
            </a:r>
            <a:r>
              <a:rPr lang="it-IT" dirty="0" err="1" smtClean="0"/>
              <a:t>sovra-locali</a:t>
            </a:r>
            <a:r>
              <a:rPr lang="it-IT" dirty="0" smtClean="0"/>
              <a:t> più forti di quelle con i nodi del reticolo locale</a:t>
            </a:r>
          </a:p>
          <a:p>
            <a:pPr>
              <a:buNone/>
            </a:pPr>
            <a:endParaRPr lang="it-IT" sz="800" dirty="0" smtClean="0"/>
          </a:p>
          <a:p>
            <a:r>
              <a:rPr lang="it-IT" dirty="0" smtClean="0"/>
              <a:t>Dalla radiografia alla tomografia assiale</a:t>
            </a:r>
            <a:r>
              <a:rPr lang="it-IT" dirty="0" smtClean="0">
                <a:solidFill>
                  <a:srgbClr val="FF0000"/>
                </a:solidFill>
              </a:rPr>
              <a:t>: </a:t>
            </a:r>
          </a:p>
          <a:p>
            <a:pPr>
              <a:buNone/>
            </a:pPr>
            <a:r>
              <a:rPr lang="it-IT" dirty="0" smtClean="0">
                <a:solidFill>
                  <a:srgbClr val="FF0000"/>
                </a:solidFill>
              </a:rPr>
              <a:t>    </a:t>
            </a:r>
            <a:r>
              <a:rPr lang="it-IT" dirty="0" smtClean="0"/>
              <a:t>il sistema urbano come sovrapposizione di più </a:t>
            </a:r>
            <a:r>
              <a:rPr lang="it-IT" i="1" dirty="0" smtClean="0"/>
              <a:t>piani o strati (</a:t>
            </a:r>
            <a:r>
              <a:rPr lang="it-IT" i="1" dirty="0" err="1" smtClean="0"/>
              <a:t>layer</a:t>
            </a:r>
            <a:r>
              <a:rPr lang="it-IT" i="1" dirty="0" smtClean="0"/>
              <a:t>), </a:t>
            </a:r>
            <a:r>
              <a:rPr lang="it-IT" dirty="0" smtClean="0"/>
              <a:t>corrispondenti a reti  di scala diversa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Esempi di funzioni centrali presenti in comuni  peri-urbani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857364"/>
            <a:ext cx="8715436" cy="4643470"/>
          </a:xfrm>
        </p:spPr>
        <p:txBody>
          <a:bodyPr/>
          <a:lstStyle/>
          <a:p>
            <a:r>
              <a:rPr lang="it-IT" dirty="0" smtClean="0"/>
              <a:t>Scala </a:t>
            </a:r>
            <a:r>
              <a:rPr lang="it-IT" b="1" dirty="0" smtClean="0"/>
              <a:t>regionale</a:t>
            </a:r>
            <a:r>
              <a:rPr lang="it-IT" dirty="0" smtClean="0"/>
              <a:t>: ospedali, stadi, shopping </a:t>
            </a:r>
            <a:r>
              <a:rPr lang="it-IT" dirty="0" err="1" smtClean="0"/>
              <a:t>mall</a:t>
            </a:r>
            <a:r>
              <a:rPr lang="it-IT" dirty="0" smtClean="0"/>
              <a:t>, teatri, discoteche …</a:t>
            </a:r>
          </a:p>
          <a:p>
            <a:endParaRPr lang="it-IT" dirty="0" smtClean="0"/>
          </a:p>
          <a:p>
            <a:r>
              <a:rPr lang="it-IT" dirty="0" smtClean="0"/>
              <a:t>Scala da </a:t>
            </a:r>
            <a:r>
              <a:rPr lang="it-IT" b="1" dirty="0" smtClean="0"/>
              <a:t>nazionale a europea</a:t>
            </a:r>
            <a:r>
              <a:rPr lang="it-IT" dirty="0" smtClean="0"/>
              <a:t>: università, centri di ricerca, piattaforme logistiche, … </a:t>
            </a:r>
          </a:p>
          <a:p>
            <a:endParaRPr lang="it-IT" dirty="0" smtClean="0"/>
          </a:p>
          <a:p>
            <a:r>
              <a:rPr lang="it-IT" dirty="0" smtClean="0"/>
              <a:t>Scala </a:t>
            </a:r>
            <a:r>
              <a:rPr lang="it-IT" b="1" dirty="0" smtClean="0"/>
              <a:t>globale</a:t>
            </a:r>
            <a:r>
              <a:rPr lang="it-IT" dirty="0" smtClean="0"/>
              <a:t>: </a:t>
            </a:r>
            <a:r>
              <a:rPr lang="it-IT" dirty="0" err="1" smtClean="0"/>
              <a:t>hub</a:t>
            </a:r>
            <a:r>
              <a:rPr lang="it-IT" dirty="0" smtClean="0"/>
              <a:t> aeroportuali e logistici, quartieri generali di grandi multinazionali, … </a:t>
            </a:r>
            <a:endParaRPr lang="it-IT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it-IT" dirty="0" smtClean="0"/>
              <a:t>La città ricomposta: perché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142984"/>
            <a:ext cx="8715436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400" dirty="0" smtClean="0"/>
              <a:t> </a:t>
            </a:r>
            <a:r>
              <a:rPr lang="it-IT" sz="2200" dirty="0" smtClean="0"/>
              <a:t>             </a:t>
            </a:r>
            <a:r>
              <a:rPr lang="it-IT" sz="2400" dirty="0" smtClean="0"/>
              <a:t> </a:t>
            </a:r>
            <a:r>
              <a:rPr lang="it-IT" sz="2400" dirty="0" err="1" smtClean="0"/>
              <a:t>Ulrik</a:t>
            </a:r>
            <a:r>
              <a:rPr lang="it-IT" sz="2400" dirty="0" smtClean="0"/>
              <a:t> </a:t>
            </a:r>
            <a:r>
              <a:rPr lang="it-IT" sz="2400" dirty="0" err="1" smtClean="0"/>
              <a:t>Bech</a:t>
            </a:r>
            <a:r>
              <a:rPr lang="it-IT" sz="2400" dirty="0" smtClean="0"/>
              <a:t> (2002): la città deve avere sia ali che radici.</a:t>
            </a:r>
          </a:p>
          <a:p>
            <a:endParaRPr lang="it-IT" sz="1400" dirty="0" smtClean="0"/>
          </a:p>
          <a:p>
            <a:r>
              <a:rPr lang="it-IT" sz="2400" b="1" dirty="0" smtClean="0"/>
              <a:t>Ali</a:t>
            </a:r>
            <a:r>
              <a:rPr lang="it-IT" sz="2400" dirty="0" smtClean="0"/>
              <a:t>: collegare i circuiti regionali e  nazionali con quelli internazionali, favorire l'interazione sociale e culturale, la circolazione di persone,  informazioni, innovazioni, capitali e merci. </a:t>
            </a:r>
          </a:p>
          <a:p>
            <a:r>
              <a:rPr lang="it-IT" sz="2400" b="1" dirty="0" smtClean="0"/>
              <a:t>Radici</a:t>
            </a:r>
            <a:r>
              <a:rPr lang="it-IT" sz="2400" dirty="0" smtClean="0"/>
              <a:t>: valorizzare le specificità dei territori, promuovere il benessere degli abitanti, valorizzare le risorse locali.</a:t>
            </a:r>
          </a:p>
          <a:p>
            <a:pPr>
              <a:buNone/>
            </a:pPr>
            <a:r>
              <a:rPr lang="it-IT" sz="2400" dirty="0" smtClean="0"/>
              <a:t>Una </a:t>
            </a:r>
            <a:r>
              <a:rPr lang="it-IT" sz="2400" b="1" dirty="0" smtClean="0"/>
              <a:t>dialettica</a:t>
            </a:r>
            <a:r>
              <a:rPr lang="it-IT" sz="2400" dirty="0" smtClean="0"/>
              <a:t> permanente:</a:t>
            </a:r>
          </a:p>
          <a:p>
            <a:r>
              <a:rPr lang="it-IT" sz="2400" dirty="0" smtClean="0"/>
              <a:t>Le ali rafforzano il livello metropolitano (tendenza centripeta)</a:t>
            </a:r>
          </a:p>
          <a:p>
            <a:r>
              <a:rPr lang="it-IT" sz="2400" dirty="0" smtClean="0"/>
              <a:t>Le radici comportano un’equa distribuzione geografica delle città (tendenza centrifuga)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r>
              <a:rPr lang="it-IT" dirty="0" smtClean="0"/>
              <a:t>La città ricomposta: come?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357298"/>
            <a:ext cx="8501122" cy="5286412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it-IT" dirty="0" smtClean="0"/>
              <a:t>  Le proposte del gruppo di studio del CSS (2011)</a:t>
            </a:r>
          </a:p>
          <a:p>
            <a:pPr lvl="0">
              <a:buNone/>
            </a:pPr>
            <a:endParaRPr lang="it-IT" sz="800" dirty="0" smtClean="0"/>
          </a:p>
          <a:p>
            <a:r>
              <a:rPr lang="it-IT" b="1" dirty="0" smtClean="0"/>
              <a:t>Regimi di autogoverno differenziati</a:t>
            </a:r>
            <a:r>
              <a:rPr lang="it-IT" dirty="0" smtClean="0"/>
              <a:t> (“abiti su misura”), autonomia fiscale ed </a:t>
            </a:r>
            <a:r>
              <a:rPr lang="it-IT" i="1" dirty="0" err="1" smtClean="0"/>
              <a:t>empowerment</a:t>
            </a:r>
            <a:r>
              <a:rPr lang="it-IT" dirty="0" smtClean="0"/>
              <a:t> delle amministrazioni locali</a:t>
            </a:r>
          </a:p>
          <a:p>
            <a:r>
              <a:rPr lang="it-IT" b="1" dirty="0" err="1" smtClean="0"/>
              <a:t>Intercomunalità</a:t>
            </a:r>
            <a:r>
              <a:rPr lang="it-IT" dirty="0" smtClean="0"/>
              <a:t> per il superamento della scomposizione orizzontale </a:t>
            </a:r>
          </a:p>
          <a:p>
            <a:r>
              <a:rPr lang="it-IT" dirty="0" smtClean="0"/>
              <a:t>Coordinamento settoriale per il superamento della scomposizione verticale: l’esempio dei </a:t>
            </a:r>
            <a:r>
              <a:rPr lang="it-IT" b="1" dirty="0" smtClean="0"/>
              <a:t>piani strategici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7772400" cy="292895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Dodicesima Conferenza Nazionale di Statistica Più forza ai dati: un valore per il Paese. II area tematica:</a:t>
            </a:r>
            <a:r>
              <a:rPr lang="it-IT" sz="2000" cap="all" dirty="0" smtClean="0"/>
              <a:t>TEMI EMERGENTI. R</a:t>
            </a:r>
            <a:r>
              <a:rPr lang="it-IT" sz="2000" dirty="0" smtClean="0"/>
              <a:t>oma 23 giugno 2015</a:t>
            </a:r>
            <a:r>
              <a:rPr lang="it-IT" sz="3600" cap="all" dirty="0" smtClean="0"/>
              <a:t/>
            </a:r>
            <a:br>
              <a:rPr lang="it-IT" sz="3600" cap="all" dirty="0" smtClean="0"/>
            </a:br>
            <a:r>
              <a:rPr lang="it-IT" sz="3600" cap="all" dirty="0" smtClean="0"/>
              <a:t>    </a:t>
            </a:r>
            <a:r>
              <a:rPr lang="it-IT" sz="2800" b="1" dirty="0" smtClean="0"/>
              <a:t>Dalla città comunale alla città sconfinata.  </a:t>
            </a:r>
            <a:br>
              <a:rPr lang="it-IT" sz="2800" b="1" dirty="0" smtClean="0"/>
            </a:br>
            <a:r>
              <a:rPr lang="it-IT" sz="2800" b="1" dirty="0" smtClean="0"/>
              <a:t>       Novant’anni di urbanizzazione italiana</a:t>
            </a:r>
            <a:br>
              <a:rPr lang="it-IT" sz="2800" b="1" dirty="0" smtClean="0"/>
            </a:br>
            <a:r>
              <a:rPr lang="it-IT" sz="2800" dirty="0" smtClean="0"/>
              <a:t> Giuseppe Dematteis</a:t>
            </a:r>
            <a:br>
              <a:rPr lang="it-IT" sz="2800" dirty="0" smtClean="0"/>
            </a:br>
            <a:r>
              <a:rPr lang="it-IT" sz="2000" dirty="0" smtClean="0"/>
              <a:t>Politecnico di Torino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4071942"/>
            <a:ext cx="8215370" cy="2571768"/>
          </a:xfrm>
        </p:spPr>
        <p:txBody>
          <a:bodyPr/>
          <a:lstStyle/>
          <a:p>
            <a:r>
              <a:rPr lang="it-IT" sz="5400" dirty="0" smtClean="0">
                <a:solidFill>
                  <a:schemeClr val="tx1"/>
                </a:solidFill>
              </a:rPr>
              <a:t>grazie per l’attenzione</a:t>
            </a:r>
            <a:endParaRPr lang="it-IT" sz="5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796908"/>
          </a:xfrm>
        </p:spPr>
        <p:txBody>
          <a:bodyPr>
            <a:normAutofit/>
          </a:bodyPr>
          <a:lstStyle/>
          <a:p>
            <a:r>
              <a:rPr lang="it-IT" sz="4000" dirty="0" smtClean="0"/>
              <a:t>Vecchi e nuovi significati  1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1285860"/>
            <a:ext cx="8858312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800" b="1" dirty="0" smtClean="0"/>
              <a:t>     La città  agglomerato di edifici (</a:t>
            </a:r>
            <a:r>
              <a:rPr lang="it-IT" sz="2800" b="1" i="1" dirty="0" err="1" smtClean="0"/>
              <a:t>urbs</a:t>
            </a:r>
            <a:r>
              <a:rPr lang="it-IT" sz="2800" b="1" dirty="0" smtClean="0"/>
              <a:t>) e  </a:t>
            </a:r>
            <a:r>
              <a:rPr lang="it-IT" sz="2800" b="1" i="1" dirty="0" err="1" smtClean="0"/>
              <a:t>civitas</a:t>
            </a:r>
            <a:endParaRPr lang="it-IT" sz="2800" b="1" i="1" dirty="0" smtClean="0"/>
          </a:p>
          <a:p>
            <a:endParaRPr lang="it-IT" sz="900" dirty="0" smtClean="0"/>
          </a:p>
          <a:p>
            <a:r>
              <a:rPr lang="it-IT" sz="2800" dirty="0" smtClean="0"/>
              <a:t>«</a:t>
            </a:r>
            <a:r>
              <a:rPr lang="it-IT" sz="2800" i="1" dirty="0" smtClean="0"/>
              <a:t>Si può tentare di definire la città in modo assai diverso. Tutte le città hanno in comune questo soltanto: che ciascuna è sempre un insediamento circoscritto</a:t>
            </a:r>
            <a:r>
              <a:rPr lang="it-IT" sz="2800" dirty="0" smtClean="0"/>
              <a:t>»  (Max Weber ,1925)</a:t>
            </a:r>
          </a:p>
          <a:p>
            <a:endParaRPr lang="it-IT" sz="900" dirty="0" smtClean="0"/>
          </a:p>
          <a:p>
            <a:r>
              <a:rPr lang="it-IT" sz="2800" dirty="0" smtClean="0"/>
              <a:t>La città come </a:t>
            </a:r>
            <a:r>
              <a:rPr lang="it-IT" sz="2800" b="1" dirty="0" smtClean="0"/>
              <a:t>spazio fisico,</a:t>
            </a:r>
            <a:r>
              <a:rPr lang="it-IT" sz="2800" dirty="0" smtClean="0"/>
              <a:t> “contenitore” e “crocevia “ di </a:t>
            </a:r>
            <a:r>
              <a:rPr lang="it-IT" sz="2800" b="1" dirty="0" smtClean="0"/>
              <a:t>relazioni</a:t>
            </a:r>
            <a:r>
              <a:rPr lang="it-IT" sz="2800" dirty="0" smtClean="0"/>
              <a:t> (culturali, sociali, giuridiche, economiche e politiche) che sono l’essenza della </a:t>
            </a:r>
            <a:r>
              <a:rPr lang="it-IT" sz="2800" i="1" dirty="0" err="1" smtClean="0"/>
              <a:t>civitas</a:t>
            </a:r>
            <a:r>
              <a:rPr lang="it-IT" sz="2800" i="1" dirty="0" smtClean="0"/>
              <a:t> (</a:t>
            </a:r>
            <a:r>
              <a:rPr lang="it-IT" sz="2800" dirty="0" smtClean="0"/>
              <a:t>Agostino: “</a:t>
            </a:r>
            <a:r>
              <a:rPr lang="it-IT" sz="2800" i="1" dirty="0" err="1" smtClean="0"/>
              <a:t>hominum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multitudo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societatis</a:t>
            </a:r>
            <a:r>
              <a:rPr lang="it-IT" sz="2800" i="1" dirty="0" smtClean="0"/>
              <a:t> </a:t>
            </a:r>
            <a:r>
              <a:rPr lang="it-IT" sz="2800" i="1" dirty="0" err="1" smtClean="0"/>
              <a:t>vinculo</a:t>
            </a:r>
            <a:r>
              <a:rPr lang="it-IT" sz="2800" i="1" dirty="0" smtClean="0"/>
              <a:t> adunata</a:t>
            </a:r>
            <a:r>
              <a:rPr lang="it-IT" sz="2800" dirty="0" smtClean="0"/>
              <a:t>”)</a:t>
            </a:r>
          </a:p>
          <a:p>
            <a:r>
              <a:rPr lang="it-IT" sz="2800" dirty="0" smtClean="0"/>
              <a:t>L’agglomerazione e quindi la </a:t>
            </a:r>
            <a:r>
              <a:rPr lang="it-IT" sz="2800" b="1" dirty="0" smtClean="0"/>
              <a:t>prossimità fisica</a:t>
            </a:r>
            <a:r>
              <a:rPr lang="it-IT" sz="2800" dirty="0" smtClean="0"/>
              <a:t> dell’</a:t>
            </a:r>
            <a:r>
              <a:rPr lang="it-IT" sz="2800" i="1" dirty="0" err="1" smtClean="0"/>
              <a:t>urbs</a:t>
            </a:r>
            <a:r>
              <a:rPr lang="it-IT" sz="2800" dirty="0" smtClean="0"/>
              <a:t> è ancora condizione necessaria della </a:t>
            </a:r>
            <a:r>
              <a:rPr lang="it-IT" sz="2800" i="1" dirty="0" err="1" smtClean="0"/>
              <a:t>civitas</a:t>
            </a:r>
            <a:r>
              <a:rPr lang="it-IT" sz="2800" dirty="0" smtClean="0"/>
              <a:t>?</a:t>
            </a:r>
          </a:p>
          <a:p>
            <a:endParaRPr lang="it-IT" sz="2800" dirty="0" smtClean="0"/>
          </a:p>
          <a:p>
            <a:endParaRPr lang="it-IT" sz="2800" dirty="0" smtClean="0"/>
          </a:p>
          <a:p>
            <a:endParaRPr lang="it-IT" dirty="0" smtClean="0"/>
          </a:p>
          <a:p>
            <a:endParaRPr lang="it-IT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1082660"/>
          </a:xfrm>
        </p:spPr>
        <p:txBody>
          <a:bodyPr>
            <a:normAutofit fontScale="90000"/>
          </a:bodyPr>
          <a:lstStyle/>
          <a:p>
            <a:pPr algn="l"/>
            <a:r>
              <a:rPr lang="it-IT" sz="3600" dirty="0" smtClean="0"/>
              <a:t>                     Vecchi e nuovi significati 2 </a:t>
            </a:r>
            <a:br>
              <a:rPr lang="it-IT" sz="3600" dirty="0" smtClean="0"/>
            </a:br>
            <a:r>
              <a:rPr lang="it-IT" sz="3600" dirty="0" smtClean="0"/>
              <a:t>              </a:t>
            </a:r>
            <a:r>
              <a:rPr lang="it-IT" sz="2700" dirty="0" smtClean="0"/>
              <a:t> </a:t>
            </a:r>
            <a:r>
              <a:rPr lang="it-IT" sz="2700" b="1" dirty="0" smtClean="0"/>
              <a:t>L’importanza delle città:  popolazione o funzioni ?</a:t>
            </a:r>
            <a:endParaRPr lang="it-IT" sz="27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714488"/>
            <a:ext cx="4329114" cy="5143512"/>
          </a:xfrm>
        </p:spPr>
        <p:txBody>
          <a:bodyPr>
            <a:normAutofit lnSpcReduction="10000"/>
          </a:bodyPr>
          <a:lstStyle/>
          <a:p>
            <a:r>
              <a:rPr lang="it-IT" sz="2000" dirty="0" smtClean="0"/>
              <a:t>«</a:t>
            </a:r>
            <a:r>
              <a:rPr lang="it-IT" sz="2000" i="1" dirty="0" smtClean="0"/>
              <a:t> L’idea corrente annette alla parola “città” dei contrassegni puramente quantitativi: essa è una grossa “borgata”</a:t>
            </a:r>
            <a:r>
              <a:rPr lang="it-IT" sz="2000" dirty="0" smtClean="0"/>
              <a:t>» (Max Weber, 1925)</a:t>
            </a:r>
          </a:p>
          <a:p>
            <a:endParaRPr lang="it-IT" sz="2000" dirty="0" smtClean="0"/>
          </a:p>
          <a:p>
            <a:r>
              <a:rPr lang="it-IT" sz="2000" dirty="0" smtClean="0"/>
              <a:t>Le città valutate e classificate in base alle </a:t>
            </a:r>
            <a:r>
              <a:rPr lang="it-IT" sz="2000" b="1" dirty="0" smtClean="0"/>
              <a:t>dimensioni</a:t>
            </a:r>
            <a:r>
              <a:rPr lang="it-IT" sz="2000" dirty="0" smtClean="0"/>
              <a:t> (numero di abitanti). </a:t>
            </a:r>
            <a:r>
              <a:rPr lang="it-IT" sz="2000" dirty="0" err="1" smtClean="0"/>
              <a:t>Dhaka</a:t>
            </a:r>
            <a:r>
              <a:rPr lang="it-IT" sz="2000" dirty="0" smtClean="0"/>
              <a:t> (Bangladesh) con 11 milioni di abitanti è 29 volte più importante di Zurigo (377.000 ab.) ?</a:t>
            </a:r>
          </a:p>
          <a:p>
            <a:pPr>
              <a:buNone/>
            </a:pPr>
            <a:endParaRPr lang="it-IT" sz="2000" dirty="0" smtClean="0"/>
          </a:p>
          <a:p>
            <a:r>
              <a:rPr lang="it-IT" sz="2000" dirty="0" smtClean="0"/>
              <a:t>Nella figura: in Italia la dotazione di funzioni internazionali (Dematteis e Bonavero 1997) non è proporzionale alla dimensione demografica delle città</a:t>
            </a:r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 smtClean="0"/>
          </a:p>
          <a:p>
            <a:pPr>
              <a:buNone/>
            </a:pPr>
            <a:endParaRPr lang="it-IT" sz="2400" dirty="0"/>
          </a:p>
        </p:txBody>
      </p:sp>
      <p:pic>
        <p:nvPicPr>
          <p:cNvPr id="4" name="Picture 4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43504" y="1214422"/>
            <a:ext cx="4000496" cy="5453078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Vecchi e nuovi significati.3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1142984"/>
            <a:ext cx="8858312" cy="5500726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it-IT" sz="2600" b="1" dirty="0" smtClean="0"/>
              <a:t>La popolazione della città è quella notturna, diurna, residente, fluttuante?</a:t>
            </a:r>
            <a:r>
              <a:rPr lang="it-IT" sz="2600" dirty="0" smtClean="0"/>
              <a:t>    </a:t>
            </a:r>
          </a:p>
          <a:p>
            <a:pPr lvl="0">
              <a:buNone/>
            </a:pPr>
            <a:r>
              <a:rPr lang="it-IT" sz="2600" dirty="0" smtClean="0"/>
              <a:t> «</a:t>
            </a:r>
            <a:r>
              <a:rPr lang="it-IT" sz="2600" i="1" dirty="0" smtClean="0"/>
              <a:t>Suggerisco di concettualizzare lo sviluppo metropolitano, e la morfologia sociale che ne sta via via emergendo, come il progressivo differenziarsi di </a:t>
            </a:r>
            <a:r>
              <a:rPr lang="it-IT" sz="2600" b="1" i="1" dirty="0" smtClean="0"/>
              <a:t>quattro popolazioni</a:t>
            </a:r>
            <a:r>
              <a:rPr lang="it-IT" sz="2600" i="1" dirty="0" smtClean="0"/>
              <a:t> principali.</a:t>
            </a:r>
            <a:r>
              <a:rPr lang="it-IT" sz="2600" dirty="0" smtClean="0"/>
              <a:t>»                (G. </a:t>
            </a:r>
            <a:r>
              <a:rPr lang="it-IT" sz="2600" dirty="0" err="1" smtClean="0"/>
              <a:t>Martinotti</a:t>
            </a:r>
            <a:r>
              <a:rPr lang="it-IT" sz="2600" dirty="0" smtClean="0"/>
              <a:t> 1993, p. 138). </a:t>
            </a:r>
          </a:p>
          <a:p>
            <a:pPr lvl="0">
              <a:buNone/>
            </a:pPr>
            <a:endParaRPr lang="it-IT" sz="2600" dirty="0" smtClean="0"/>
          </a:p>
          <a:p>
            <a:pPr lvl="0">
              <a:buNone/>
            </a:pPr>
            <a:r>
              <a:rPr lang="it-IT" sz="2600" dirty="0" smtClean="0"/>
              <a:t> Le quattro popolazioni metropolitane  nel caso di Milano.   </a:t>
            </a:r>
            <a:endParaRPr lang="it-IT" sz="2600" dirty="0" smtClean="0">
              <a:solidFill>
                <a:srgbClr val="FF0000"/>
              </a:solidFill>
            </a:endParaRPr>
          </a:p>
          <a:p>
            <a:r>
              <a:rPr lang="it-IT" sz="2600" dirty="0" smtClean="0"/>
              <a:t>Abitanti (residenti): 1.346.000</a:t>
            </a:r>
          </a:p>
          <a:p>
            <a:r>
              <a:rPr lang="it-IT" sz="2600" dirty="0" smtClean="0"/>
              <a:t>Pendolari giornalieri: 592.000</a:t>
            </a:r>
          </a:p>
          <a:p>
            <a:r>
              <a:rPr lang="it-IT" sz="2600" dirty="0" smtClean="0"/>
              <a:t>Consumatori metropolitani (</a:t>
            </a:r>
            <a:r>
              <a:rPr lang="it-IT" sz="2600" i="1" dirty="0" smtClean="0"/>
              <a:t>city </a:t>
            </a:r>
            <a:r>
              <a:rPr lang="it-IT" sz="2600" i="1" dirty="0" err="1" smtClean="0"/>
              <a:t>users</a:t>
            </a:r>
            <a:r>
              <a:rPr lang="it-IT" sz="2600" i="1" dirty="0" smtClean="0"/>
              <a:t>) :  per studio, acquisti, altri servizi e turismo:  tra 100.000  e 200.000 al giorno</a:t>
            </a:r>
          </a:p>
          <a:p>
            <a:r>
              <a:rPr lang="it-IT" sz="2600" dirty="0" smtClean="0"/>
              <a:t>Visitatori per motivi di lavoro</a:t>
            </a:r>
            <a:r>
              <a:rPr lang="it-IT" sz="2600" i="1" dirty="0" smtClean="0"/>
              <a:t> (</a:t>
            </a:r>
            <a:r>
              <a:rPr lang="it-IT" sz="2600" i="1" dirty="0" err="1" smtClean="0"/>
              <a:t>metropolitan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businessmen</a:t>
            </a:r>
            <a:r>
              <a:rPr lang="it-IT" sz="2600" i="1" dirty="0" smtClean="0"/>
              <a:t>): tra le migliaia e le decine di migliaia al giorno</a:t>
            </a:r>
          </a:p>
          <a:p>
            <a:endParaRPr lang="it-IT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. Vecchi e nuovi significati. 4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285860"/>
            <a:ext cx="9144000" cy="7358114"/>
          </a:xfrm>
        </p:spPr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it-IT" sz="2800" b="1" dirty="0" smtClean="0"/>
              <a:t>Città come attore collettivo coeso o come semplice moltitudine?</a:t>
            </a:r>
            <a:endParaRPr lang="it-IT" dirty="0" smtClean="0"/>
          </a:p>
          <a:p>
            <a:pPr>
              <a:buNone/>
            </a:pPr>
            <a:endParaRPr lang="it-IT" sz="2000" dirty="0" smtClean="0"/>
          </a:p>
          <a:p>
            <a:pPr>
              <a:buNone/>
            </a:pPr>
            <a:r>
              <a:rPr lang="it-IT" sz="2400" dirty="0" smtClean="0"/>
              <a:t>  I media tendono a </a:t>
            </a:r>
            <a:r>
              <a:rPr lang="it-IT" sz="2400" b="1" dirty="0" smtClean="0"/>
              <a:t>personificare</a:t>
            </a:r>
            <a:r>
              <a:rPr lang="it-IT" sz="2400" dirty="0" smtClean="0"/>
              <a:t> le città </a:t>
            </a:r>
          </a:p>
          <a:p>
            <a:pPr>
              <a:buNone/>
            </a:pPr>
            <a:r>
              <a:rPr lang="it-IT" sz="2400" dirty="0" smtClean="0"/>
              <a:t>  nonostante: </a:t>
            </a:r>
          </a:p>
          <a:p>
            <a:pPr>
              <a:buNone/>
            </a:pPr>
            <a:endParaRPr lang="it-IT" sz="2400" dirty="0" smtClean="0"/>
          </a:p>
          <a:p>
            <a:pPr lvl="0"/>
            <a:r>
              <a:rPr lang="it-IT" sz="2400" dirty="0" smtClean="0"/>
              <a:t>la scarsa capacità  delle autorità municipali </a:t>
            </a:r>
          </a:p>
          <a:p>
            <a:pPr lvl="0">
              <a:buNone/>
            </a:pPr>
            <a:r>
              <a:rPr lang="it-IT" sz="2400" dirty="0" smtClean="0"/>
              <a:t>     di rappresentare e perseguire interessi generali</a:t>
            </a:r>
          </a:p>
          <a:p>
            <a:pPr lvl="0">
              <a:buNone/>
            </a:pPr>
            <a:r>
              <a:rPr lang="it-IT" sz="2400" dirty="0" smtClean="0"/>
              <a:t>      largamente condivisi</a:t>
            </a:r>
          </a:p>
          <a:p>
            <a:pPr lvl="0">
              <a:buNone/>
            </a:pPr>
            <a:r>
              <a:rPr lang="it-IT" sz="2400" dirty="0" smtClean="0"/>
              <a:t>     </a:t>
            </a:r>
          </a:p>
          <a:p>
            <a:pPr lvl="0"/>
            <a:r>
              <a:rPr lang="it-IT" sz="2400" dirty="0" smtClean="0"/>
              <a:t>la difficoltà di trasformare in attore collettivo </a:t>
            </a:r>
          </a:p>
          <a:p>
            <a:pPr lvl="0">
              <a:buNone/>
            </a:pPr>
            <a:r>
              <a:rPr lang="it-IT" sz="2400" b="1" dirty="0" smtClean="0"/>
              <a:t>      </a:t>
            </a:r>
            <a:r>
              <a:rPr lang="it-IT" sz="2400" dirty="0" smtClean="0"/>
              <a:t>un</a:t>
            </a:r>
            <a:r>
              <a:rPr lang="it-IT" sz="2400" b="1" dirty="0" smtClean="0"/>
              <a:t> </a:t>
            </a:r>
            <a:r>
              <a:rPr lang="it-IT" sz="2400" dirty="0" smtClean="0"/>
              <a:t>insieme frammentato  di attori portatori </a:t>
            </a:r>
          </a:p>
          <a:p>
            <a:pPr lvl="0">
              <a:buNone/>
            </a:pPr>
            <a:r>
              <a:rPr lang="it-IT" sz="2400" dirty="0" smtClean="0"/>
              <a:t>      di interessi particolari, rispondenti a logiche </a:t>
            </a:r>
          </a:p>
          <a:p>
            <a:pPr lvl="0">
              <a:buNone/>
            </a:pPr>
            <a:r>
              <a:rPr lang="it-IT" sz="2400" dirty="0" smtClean="0"/>
              <a:t>      settoriali, anche sovra-locali </a:t>
            </a:r>
            <a:r>
              <a:rPr lang="it-IT" sz="2000" dirty="0" smtClean="0"/>
              <a:t> </a:t>
            </a:r>
          </a:p>
          <a:p>
            <a:pPr>
              <a:buNone/>
            </a:pPr>
            <a:endParaRPr lang="it-IT" sz="1900" dirty="0" smtClean="0"/>
          </a:p>
          <a:p>
            <a:pPr lvl="0">
              <a:buNone/>
            </a:pPr>
            <a:endParaRPr lang="it-IT" sz="1900" dirty="0" smtClean="0"/>
          </a:p>
          <a:p>
            <a:endParaRPr lang="it-IT" sz="1900" dirty="0" smtClean="0"/>
          </a:p>
          <a:p>
            <a:endParaRPr lang="it-IT" sz="1900" dirty="0" smtClean="0"/>
          </a:p>
          <a:p>
            <a:pPr lvl="0">
              <a:buNone/>
            </a:pPr>
            <a:endParaRPr lang="it-IT" sz="2600" dirty="0" smtClean="0"/>
          </a:p>
          <a:p>
            <a:pPr lvl="0">
              <a:buNone/>
            </a:pPr>
            <a:r>
              <a:rPr lang="it-IT" dirty="0" smtClean="0"/>
              <a:t> </a:t>
            </a:r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pPr lvl="0"/>
            <a:endParaRPr lang="it-IT" dirty="0" smtClean="0"/>
          </a:p>
          <a:p>
            <a:endParaRPr lang="it-IT" dirty="0"/>
          </a:p>
        </p:txBody>
      </p:sp>
      <p:pic>
        <p:nvPicPr>
          <p:cNvPr id="4" name="Picture 4" descr="scansione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50" y="2428868"/>
            <a:ext cx="2571768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918"/>
          </a:xfrm>
        </p:spPr>
        <p:txBody>
          <a:bodyPr>
            <a:normAutofit/>
          </a:bodyPr>
          <a:lstStyle/>
          <a:p>
            <a:r>
              <a:rPr lang="it-IT" sz="3600" dirty="0" smtClean="0"/>
              <a:t>Vecchi e nuovi significati.  5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2844" y="571480"/>
            <a:ext cx="8858312" cy="5554683"/>
          </a:xfrm>
        </p:spPr>
        <p:txBody>
          <a:bodyPr/>
          <a:lstStyle/>
          <a:p>
            <a:pPr>
              <a:buNone/>
            </a:pPr>
            <a:r>
              <a:rPr lang="it-IT" sz="2400" b="1" dirty="0" smtClean="0"/>
              <a:t>          Le città pensate  ancora come municipalità (Comuni)</a:t>
            </a:r>
            <a:r>
              <a:rPr lang="it-IT" dirty="0" smtClean="0"/>
              <a:t> </a:t>
            </a:r>
          </a:p>
          <a:p>
            <a:pPr lvl="0">
              <a:buNone/>
            </a:pPr>
            <a:r>
              <a:rPr lang="it-IT" sz="2000" dirty="0" smtClean="0"/>
              <a:t>    Dalla metà del XX secolo anche le città italiane sono diventate </a:t>
            </a:r>
            <a:r>
              <a:rPr lang="it-IT" sz="2000" b="1" dirty="0" smtClean="0"/>
              <a:t>sistemi territoriali</a:t>
            </a:r>
            <a:r>
              <a:rPr lang="it-IT" sz="2000" dirty="0" smtClean="0"/>
              <a:t> multicentrici: conurbazioni, aree metropolitane, città “diffuse”, regioni urbane</a:t>
            </a:r>
            <a:r>
              <a:rPr lang="it-IT" sz="2400" dirty="0" smtClean="0"/>
              <a:t>                         </a:t>
            </a:r>
          </a:p>
          <a:p>
            <a:endParaRPr lang="it-IT" dirty="0"/>
          </a:p>
        </p:txBody>
      </p:sp>
      <p:pic>
        <p:nvPicPr>
          <p:cNvPr id="4" name="Picture 2" descr="n1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2071679"/>
            <a:ext cx="2714643" cy="4427546"/>
          </a:xfrm>
          <a:prstGeom prst="rect">
            <a:avLst/>
          </a:prstGeom>
          <a:noFill/>
        </p:spPr>
      </p:pic>
      <p:pic>
        <p:nvPicPr>
          <p:cNvPr id="5" name="Picture 4" descr="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71802" y="2071678"/>
            <a:ext cx="2857520" cy="4357718"/>
          </a:xfrm>
          <a:prstGeom prst="rect">
            <a:avLst/>
          </a:prstGeom>
          <a:noFill/>
          <a:ln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72198" y="2143116"/>
            <a:ext cx="2786082" cy="4286280"/>
          </a:xfrm>
          <a:prstGeom prst="rect">
            <a:avLst/>
          </a:prstGeom>
          <a:noFill/>
          <a:ln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2873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Lo stesso in Europa e nel mondo</a:t>
            </a:r>
            <a:br>
              <a:rPr lang="it-IT" dirty="0" smtClean="0"/>
            </a:br>
            <a:r>
              <a:rPr lang="it-IT" sz="2200" dirty="0" smtClean="0"/>
              <a:t>“</a:t>
            </a:r>
            <a:r>
              <a:rPr lang="it-IT" sz="2400" dirty="0" smtClean="0"/>
              <a:t>La storia della città occidentale può essere definita attraverso il cambiamento di scala dello spazio urbano”  (</a:t>
            </a:r>
            <a:r>
              <a:rPr lang="it-IT" sz="2400" dirty="0" err="1" smtClean="0"/>
              <a:t>Choay</a:t>
            </a:r>
            <a:r>
              <a:rPr lang="it-IT" sz="2400" dirty="0" smtClean="0"/>
              <a:t>)</a:t>
            </a:r>
            <a:endParaRPr lang="it-IT" sz="24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 smtClean="0"/>
              <a:t>                                          </a:t>
            </a:r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4876" y="1500174"/>
            <a:ext cx="4286280" cy="5357826"/>
          </a:xfrm>
          <a:prstGeom prst="rect">
            <a:avLst/>
          </a:prstGeom>
          <a:noFill/>
          <a:ln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1500174"/>
            <a:ext cx="4071965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2. Dalle fotografie alle radiografie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34" y="1600200"/>
            <a:ext cx="8286808" cy="50435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400" dirty="0" smtClean="0"/>
              <a:t>  </a:t>
            </a:r>
          </a:p>
          <a:p>
            <a:r>
              <a:rPr lang="it-IT" sz="3600" dirty="0" err="1" smtClean="0"/>
              <a:t>Contro-urbanizzazione</a:t>
            </a:r>
            <a:r>
              <a:rPr lang="it-IT" sz="3600" dirty="0" smtClean="0"/>
              <a:t> e città diffusa</a:t>
            </a:r>
          </a:p>
          <a:p>
            <a:pPr>
              <a:buNone/>
            </a:pPr>
            <a:endParaRPr lang="it-IT" sz="1050" dirty="0" smtClean="0"/>
          </a:p>
          <a:p>
            <a:r>
              <a:rPr lang="it-IT" sz="3600" dirty="0" smtClean="0"/>
              <a:t>Nuova divisione territoriale del lavoro</a:t>
            </a:r>
          </a:p>
          <a:p>
            <a:pPr>
              <a:buNone/>
            </a:pPr>
            <a:endParaRPr lang="it-IT" sz="1000" dirty="0" smtClean="0"/>
          </a:p>
          <a:p>
            <a:r>
              <a:rPr lang="it-IT" sz="3600" dirty="0" smtClean="0"/>
              <a:t>“Centralità” reticolare</a:t>
            </a:r>
          </a:p>
          <a:p>
            <a:endParaRPr lang="it-IT" sz="3600" dirty="0" smtClean="0"/>
          </a:p>
          <a:p>
            <a:pPr>
              <a:buNone/>
            </a:pPr>
            <a:endParaRPr lang="it-IT" sz="4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1274</Words>
  <Application>Microsoft Office PowerPoint</Application>
  <PresentationFormat>Presentazione su schermo (4:3)</PresentationFormat>
  <Paragraphs>200</Paragraphs>
  <Slides>28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Tema di Office</vt:lpstr>
      <vt:lpstr>COMPORTAMENTI INDIVIDUALI  E RELAZIONI SOCIALI  IN TRASFORMAZIONE  UNA SFIDA PER LA  STATISTICA UFFICIALE </vt:lpstr>
      <vt:lpstr>Diapositiva 2</vt:lpstr>
      <vt:lpstr>Vecchi e nuovi significati  1</vt:lpstr>
      <vt:lpstr>                     Vecchi e nuovi significati 2                 L’importanza delle città:  popolazione o funzioni ?</vt:lpstr>
      <vt:lpstr>Vecchi e nuovi significati.3</vt:lpstr>
      <vt:lpstr>. Vecchi e nuovi significati. 4</vt:lpstr>
      <vt:lpstr>Vecchi e nuovi significati.  5</vt:lpstr>
      <vt:lpstr>Lo stesso in Europa e nel mondo “La storia della città occidentale può essere definita attraverso il cambiamento di scala dello spazio urbano”  (Choay)</vt:lpstr>
      <vt:lpstr>2. Dalle fotografie alle radiografie</vt:lpstr>
      <vt:lpstr>Fotografie: concentrazione</vt:lpstr>
      <vt:lpstr>Modello programmatico di riequilibrio territoriale  Le proiezioni territoriali del Progetto80 (Ministero del Bilancio e della programmazione economica, 1971).</vt:lpstr>
      <vt:lpstr>Il “riequilibri territoriale” spontaneo “Fotografie” della deconcentrazione metropolitana milanese</vt:lpstr>
      <vt:lpstr>“Fotografie” della deconcentrazione urbana   La “città diffusa” del Veneto centrale</vt:lpstr>
      <vt:lpstr>  Concentrazione / deconcentrazione  Concetti e modelli descrittivi </vt:lpstr>
      <vt:lpstr>Diapositiva 15</vt:lpstr>
      <vt:lpstr>Diapositiva 16</vt:lpstr>
      <vt:lpstr>La contro-urbanizzazione in Italia</vt:lpstr>
      <vt:lpstr>“Fotografie” della  deconcentrazione.  La contro-urbanizzazione in Italia</vt:lpstr>
      <vt:lpstr>Opportunità e criticità  della “città diffusa”</vt:lpstr>
      <vt:lpstr>Perché la contro-urbanizzazione?</vt:lpstr>
      <vt:lpstr>La fotografia della città diffusa a nord di Milano.</vt:lpstr>
      <vt:lpstr> La “radiografia” della città diffusa.  Relazioni non gerarchiche tra i centri minori del Piemonte e della Lombardia: i reticoli urbani continui</vt:lpstr>
      <vt:lpstr>3. Tomografie</vt:lpstr>
      <vt:lpstr>La scomposizione dei sistemi urbani </vt:lpstr>
      <vt:lpstr>Esempi di funzioni centrali presenti in comuni  peri-urbani</vt:lpstr>
      <vt:lpstr>La città ricomposta: perché</vt:lpstr>
      <vt:lpstr>La città ricomposta: come?</vt:lpstr>
      <vt:lpstr>Dodicesima Conferenza Nazionale di Statistica Più forza ai dati: un valore per il Paese. II area tematica:TEMI EMERGENTI. Roma 23 giugno 2015     Dalla città comunale alla città sconfinata.          Novant’anni di urbanizzazione italiana  Giuseppe Dematteis Politecnico di Torino</vt:lpstr>
    </vt:vector>
  </TitlesOfParts>
  <Company>BASTARDS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 CITTA’ COMUNALE ALLA CITTA’ SCONFINATA. NOVANT’ANNI DI URBANIZZAZIONE ITALIANA.</dc:title>
  <dc:creator>utente</dc:creator>
  <cp:lastModifiedBy>utente</cp:lastModifiedBy>
  <cp:revision>158</cp:revision>
  <dcterms:created xsi:type="dcterms:W3CDTF">2016-06-08T15:00:42Z</dcterms:created>
  <dcterms:modified xsi:type="dcterms:W3CDTF">2016-06-22T06:22:49Z</dcterms:modified>
</cp:coreProperties>
</file>