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63" r:id="rId3"/>
    <p:sldId id="256" r:id="rId4"/>
    <p:sldId id="265" r:id="rId5"/>
    <p:sldId id="266" r:id="rId6"/>
    <p:sldId id="257" r:id="rId7"/>
    <p:sldId id="267" r:id="rId8"/>
    <p:sldId id="268" r:id="rId9"/>
    <p:sldId id="264" r:id="rId10"/>
    <p:sldId id="269" r:id="rId11"/>
    <p:sldId id="270" r:id="rId12"/>
    <p:sldId id="259" r:id="rId13"/>
    <p:sldId id="271" r:id="rId14"/>
    <p:sldId id="272" r:id="rId15"/>
    <p:sldId id="261" r:id="rId16"/>
    <p:sldId id="274" r:id="rId17"/>
    <p:sldId id="273" r:id="rId18"/>
    <p:sldId id="260" r:id="rId19"/>
    <p:sldId id="262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57B"/>
    <a:srgbClr val="00FF00"/>
    <a:srgbClr val="1C4485"/>
    <a:srgbClr val="BE1520"/>
    <a:srgbClr val="BF0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4636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-150" y="-96"/>
      </p:cViewPr>
      <p:guideLst>
        <p:guide orient="horz" pos="419"/>
        <p:guide pos="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3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73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90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28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31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91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58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7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40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28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A8EBDC-728C-614D-9E0B-5DCF544DCDB6}" type="datetimeFigureOut">
              <a:rPr lang="it-IT" smtClean="0"/>
              <a:t>24/01/2017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77B8D1-1616-774E-A5B6-FA3E1BC80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9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slide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7"/>
          <a:stretch/>
        </p:blipFill>
        <p:spPr>
          <a:xfrm>
            <a:off x="-36511" y="-51451"/>
            <a:ext cx="9205684" cy="691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vortex dir="u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57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k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4" y="911037"/>
            <a:ext cx="2688373" cy="3501008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0" y="4419209"/>
            <a:ext cx="9144000" cy="0"/>
          </a:xfrm>
          <a:prstGeom prst="line">
            <a:avLst/>
          </a:prstGeom>
          <a:ln w="38100" cmpd="sng">
            <a:solidFill>
              <a:srgbClr val="2045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bimb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33" y="2025416"/>
            <a:ext cx="1185916" cy="2393793"/>
          </a:xfrm>
          <a:prstGeom prst="rect">
            <a:avLst/>
          </a:prstGeom>
        </p:spPr>
      </p:pic>
      <p:pic>
        <p:nvPicPr>
          <p:cNvPr id="10" name="Immagine 9" descr="bimbo_sedut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96" y="2556538"/>
            <a:ext cx="1228787" cy="2552096"/>
          </a:xfrm>
          <a:prstGeom prst="rect">
            <a:avLst/>
          </a:prstGeom>
        </p:spPr>
      </p:pic>
      <p:pic>
        <p:nvPicPr>
          <p:cNvPr id="12" name="Immagine 11" descr="nera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66" y="2666324"/>
            <a:ext cx="1495803" cy="2327958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4704769" y="1105179"/>
            <a:ext cx="4041644" cy="3314030"/>
            <a:chOff x="4704769" y="1105179"/>
            <a:chExt cx="4041644" cy="3314030"/>
          </a:xfrm>
        </p:grpSpPr>
        <p:pic>
          <p:nvPicPr>
            <p:cNvPr id="9" name="Immagine 8" descr="bimba2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553" y="1463138"/>
              <a:ext cx="2003559" cy="2956071"/>
            </a:xfrm>
            <a:prstGeom prst="rect">
              <a:avLst/>
            </a:prstGeom>
          </p:spPr>
        </p:pic>
        <p:grpSp>
          <p:nvGrpSpPr>
            <p:cNvPr id="14" name="Gruppo 13"/>
            <p:cNvGrpSpPr/>
            <p:nvPr/>
          </p:nvGrpSpPr>
          <p:grpSpPr>
            <a:xfrm rot="21443885">
              <a:off x="4704769" y="1105179"/>
              <a:ext cx="4041644" cy="678961"/>
              <a:chOff x="5564621" y="1308021"/>
              <a:chExt cx="2996741" cy="503426"/>
            </a:xfrm>
          </p:grpSpPr>
          <p:sp>
            <p:nvSpPr>
              <p:cNvPr id="13" name="Rettangolo arrotondato 12"/>
              <p:cNvSpPr/>
              <p:nvPr/>
            </p:nvSpPr>
            <p:spPr>
              <a:xfrm>
                <a:off x="5564621" y="1308021"/>
                <a:ext cx="2994226" cy="503426"/>
              </a:xfrm>
              <a:prstGeom prst="roundRect">
                <a:avLst/>
              </a:prstGeom>
              <a:solidFill>
                <a:srgbClr val="2045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" name="CasellaDiTesto 2"/>
              <p:cNvSpPr txBox="1"/>
              <p:nvPr/>
            </p:nvSpPr>
            <p:spPr>
              <a:xfrm>
                <a:off x="5567136" y="1374427"/>
                <a:ext cx="2994226" cy="34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>
                    <a:solidFill>
                      <a:schemeClr val="bg1"/>
                    </a:solidFill>
                    <a:latin typeface="Chalkboard SE Bold"/>
                    <a:cs typeface="Chalkboard SE Bold"/>
                  </a:rPr>
                  <a:t>Gioca con noi!</a:t>
                </a:r>
                <a:endParaRPr lang="it-IT" sz="2400" dirty="0">
                  <a:solidFill>
                    <a:schemeClr val="bg1"/>
                  </a:solidFill>
                  <a:latin typeface="Chalkboard SE Bold"/>
                  <a:cs typeface="Chalkboard SE Bold"/>
                </a:endParaRPr>
              </a:p>
            </p:txBody>
          </p:sp>
        </p:grpSp>
      </p:grpSp>
      <p:sp>
        <p:nvSpPr>
          <p:cNvPr id="15" name="Rettangolo arrotondato 14">
            <a:hlinkClick r:id="" action="ppaction://hlinkshowjump?jump=nextslide"/>
          </p:cNvPr>
          <p:cNvSpPr/>
          <p:nvPr/>
        </p:nvSpPr>
        <p:spPr>
          <a:xfrm rot="21443885">
            <a:off x="310880" y="5085157"/>
            <a:ext cx="4038256" cy="1525708"/>
          </a:xfrm>
          <a:prstGeom prst="roundRect">
            <a:avLst/>
          </a:prstGeom>
          <a:solidFill>
            <a:srgbClr val="2045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Prova a rispondere alle cinque domande… </a:t>
            </a:r>
          </a:p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Clicca qui per iniziare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97" y="5856082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it-IT" sz="20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Prossima  domanda</a:t>
            </a: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346061" y="35352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noFill/>
          <a:ln>
            <a:solidFill>
              <a:srgbClr val="20457B"/>
            </a:solidFill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372697" y="447974"/>
            <a:ext cx="3419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000" dirty="0" smtClean="0">
                <a:solidFill>
                  <a:srgbClr val="FF0000"/>
                </a:solidFill>
                <a:latin typeface="Arial"/>
                <a:cs typeface="Arial"/>
              </a:rPr>
              <a:t>Peccato, risposta sbagliata!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10.000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56.000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PubOvalCallout"/>
          <p:cNvSpPr>
            <a:spLocks noEditPoints="1" noChangeArrowheads="1"/>
          </p:cNvSpPr>
          <p:nvPr/>
        </p:nvSpPr>
        <p:spPr bwMode="auto">
          <a:xfrm rot="20638437">
            <a:off x="3771700" y="576436"/>
            <a:ext cx="2961365" cy="2637314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3446462" y="865466"/>
            <a:ext cx="341947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it-IT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L’Italia è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tanto grande.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Lo sai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quante scuole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ci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sono?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it-IT" sz="20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Prossima  domanda</a:t>
            </a: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1828160" y="653586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1892781" y="998308"/>
            <a:ext cx="3419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600" dirty="0" smtClean="0">
                <a:solidFill>
                  <a:srgbClr val="00B050"/>
                </a:solidFill>
                <a:latin typeface="Arial"/>
                <a:cs typeface="Arial"/>
              </a:rPr>
              <a:t>Risposta esatta!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it-IT" sz="20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Prossima  domanda</a:t>
            </a: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5613760" y="831219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noFill/>
          <a:ln>
            <a:solidFill>
              <a:srgbClr val="20457B"/>
            </a:solidFill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5613760" y="1269240"/>
            <a:ext cx="3419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000" dirty="0" smtClean="0">
                <a:solidFill>
                  <a:srgbClr val="FF0000"/>
                </a:solidFill>
                <a:latin typeface="Arial"/>
                <a:cs typeface="Arial"/>
              </a:rPr>
              <a:t>Peccato, risposta sbagliata!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Francesco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Giuseppe</a:t>
            </a:r>
          </a:p>
        </p:txBody>
      </p:sp>
      <p:sp>
        <p:nvSpPr>
          <p:cNvPr id="6" name="PubOvalCallout"/>
          <p:cNvSpPr>
            <a:spLocks noEditPoints="1" noChangeArrowheads="1"/>
          </p:cNvSpPr>
          <p:nvPr/>
        </p:nvSpPr>
        <p:spPr bwMode="auto">
          <a:xfrm rot="10192436" flipH="1" flipV="1">
            <a:off x="5627531" y="990285"/>
            <a:ext cx="3510878" cy="236095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5655324" y="1297387"/>
            <a:ext cx="33874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Sai quale nome </a:t>
            </a:r>
            <a:b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</a:b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è più diffuso tra i bambini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s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otto i 5 anni?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4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it-IT" sz="2000" b="1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Clicca qui per vedere le risposte</a:t>
            </a:r>
            <a:endParaRPr lang="it-IT" sz="2000" b="1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1828160" y="653586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1892781" y="998308"/>
            <a:ext cx="3419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600" dirty="0" smtClean="0">
                <a:solidFill>
                  <a:srgbClr val="00B050"/>
                </a:solidFill>
                <a:latin typeface="Arial"/>
                <a:cs typeface="Arial"/>
              </a:rPr>
              <a:t>Risposta esatta!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it-IT" sz="2000" b="1" dirty="0">
                <a:solidFill>
                  <a:prstClr val="white"/>
                </a:solidFill>
                <a:latin typeface="Arial"/>
                <a:cs typeface="Arial"/>
              </a:rPr>
              <a:t>Clicca qui per vedere le risposte</a:t>
            </a: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5613760" y="831219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noFill/>
          <a:ln>
            <a:solidFill>
              <a:srgbClr val="20457B"/>
            </a:solidFill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5613760" y="1269240"/>
            <a:ext cx="3419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000" dirty="0" smtClean="0">
                <a:solidFill>
                  <a:srgbClr val="FF0000"/>
                </a:solidFill>
                <a:latin typeface="Arial"/>
                <a:cs typeface="Arial"/>
              </a:rPr>
              <a:t>Peccato, risposta sbagliata!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377251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rosegui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5848" y="5626812"/>
            <a:ext cx="3056174" cy="103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20788" y="125875"/>
            <a:ext cx="6296926" cy="362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b="1" dirty="0">
                <a:solidFill>
                  <a:srgbClr val="BF0D24"/>
                </a:solidFill>
                <a:latin typeface="Arial"/>
                <a:ea typeface="ＭＳ Ｐゴシック" charset="0"/>
                <a:cs typeface="Arial"/>
              </a:rPr>
              <a:t>Ecco le risposte esatte</a:t>
            </a:r>
            <a:r>
              <a:rPr lang="it-IT" b="1" dirty="0" smtClean="0">
                <a:solidFill>
                  <a:srgbClr val="BF0D24"/>
                </a:solidFill>
                <a:latin typeface="Arial"/>
                <a:ea typeface="ＭＳ Ｐゴシック" charset="0"/>
                <a:cs typeface="Arial"/>
              </a:rPr>
              <a:t>:</a:t>
            </a:r>
          </a:p>
          <a:p>
            <a:pPr>
              <a:lnSpc>
                <a:spcPct val="90000"/>
              </a:lnSpc>
            </a:pPr>
            <a:endParaRPr lang="it-IT" b="1" dirty="0" smtClean="0">
              <a:solidFill>
                <a:srgbClr val="BF0D24"/>
              </a:solidFill>
              <a:latin typeface="Arial"/>
              <a:ea typeface="ＭＳ Ｐゴシック" charset="0"/>
              <a:cs typeface="Arial"/>
            </a:endParaRPr>
          </a:p>
          <a:p>
            <a:pPr marL="447675" lvl="2" indent="-447675">
              <a:lnSpc>
                <a:spcPct val="90000"/>
              </a:lnSpc>
              <a:spcAft>
                <a:spcPts val="600"/>
              </a:spcAft>
              <a:buClr>
                <a:srgbClr val="BE1520"/>
              </a:buClr>
              <a:buFont typeface="Wingdings" charset="2"/>
              <a:buChar char="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Nel 2016 I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ragazzi stranieri in Italia fino a 18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anni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sono poco più di </a:t>
            </a:r>
            <a:r>
              <a:rPr lang="it-IT" sz="1600" b="1" dirty="0">
                <a:solidFill>
                  <a:srgbClr val="BF0D2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1,1 milione</a:t>
            </a:r>
          </a:p>
          <a:p>
            <a:pPr marL="447675" indent="-447675">
              <a:lnSpc>
                <a:spcPct val="90000"/>
              </a:lnSpc>
              <a:spcAft>
                <a:spcPts val="600"/>
              </a:spcAft>
              <a:buClr>
                <a:srgbClr val="BE1520"/>
              </a:buClr>
              <a:buFont typeface="Wingdings" charset="2"/>
              <a:buChar char=""/>
              <a:tabLst>
                <a:tab pos="174625" algn="l"/>
              </a:tabLst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Nel nostro paese ci sono </a:t>
            </a:r>
            <a:r>
              <a:rPr lang="it-IT" sz="1600" b="1" dirty="0">
                <a:solidFill>
                  <a:srgbClr val="BF0D2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più di 12.000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biblioteche</a:t>
            </a:r>
          </a:p>
          <a:p>
            <a:pPr marL="447675" indent="-447675">
              <a:lnSpc>
                <a:spcPct val="90000"/>
              </a:lnSpc>
              <a:spcAft>
                <a:spcPts val="600"/>
              </a:spcAft>
              <a:buClr>
                <a:srgbClr val="BE1520"/>
              </a:buClr>
              <a:buFont typeface="Wingdings" charset="2"/>
              <a:buChar char=""/>
              <a:tabLst>
                <a:tab pos="174625" algn="l"/>
              </a:tabLs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Nel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2015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 mese più freddo è stato </a:t>
            </a:r>
            <a:r>
              <a:rPr lang="it-IT" sz="1600" b="1" dirty="0">
                <a:solidFill>
                  <a:srgbClr val="BF0D2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Febbraio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 una temperatura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,7°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47675" lvl="1" indent="-447675">
              <a:lnSpc>
                <a:spcPct val="90000"/>
              </a:lnSpc>
              <a:spcAft>
                <a:spcPts val="600"/>
              </a:spcAft>
              <a:buClr>
                <a:srgbClr val="BE1520"/>
              </a:buClr>
              <a:buFont typeface="Wingdings" charset="2"/>
              <a:buChar char="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Italia ci sono circa </a:t>
            </a:r>
            <a:r>
              <a:rPr lang="it-IT" sz="1600" b="1" dirty="0">
                <a:solidFill>
                  <a:srgbClr val="BF0D2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56.000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scuole</a:t>
            </a:r>
          </a:p>
          <a:p>
            <a:pPr marL="447675" lvl="1" indent="-447675">
              <a:lnSpc>
                <a:spcPct val="90000"/>
              </a:lnSpc>
              <a:spcAft>
                <a:spcPts val="600"/>
              </a:spcAft>
              <a:buClr>
                <a:srgbClr val="BE1520"/>
              </a:buClr>
              <a:buFont typeface="Wingdings" charset="2"/>
              <a:buChar char="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 nome più diffuso in Italia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per i bambini sotto i 5 anni </a:t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 età è </a:t>
            </a:r>
            <a:r>
              <a:rPr lang="it-IT" sz="1600" b="1" dirty="0">
                <a:solidFill>
                  <a:srgbClr val="BF0D2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Francesco</a:t>
            </a:r>
          </a:p>
          <a:p>
            <a:pPr marL="0" lvl="1">
              <a:lnSpc>
                <a:spcPct val="90000"/>
              </a:lnSpc>
              <a:spcAft>
                <a:spcPts val="400"/>
              </a:spcAft>
              <a:buClr>
                <a:srgbClr val="BE1520"/>
              </a:buClr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</a:endParaRP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/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Giulia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2599" y="5616488"/>
            <a:ext cx="3004550" cy="104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039032" y="5645244"/>
            <a:ext cx="3004550" cy="104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ubOvalCallout"/>
          <p:cNvSpPr>
            <a:spLocks noEditPoints="1" noChangeArrowheads="1"/>
          </p:cNvSpPr>
          <p:nvPr/>
        </p:nvSpPr>
        <p:spPr bwMode="auto">
          <a:xfrm rot="11390633" flipV="1">
            <a:off x="785295" y="29849"/>
            <a:ext cx="3461135" cy="2650979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584161" y="352908"/>
            <a:ext cx="3786399" cy="102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it-IT" sz="1800" b="1" dirty="0" smtClean="0">
                <a:solidFill>
                  <a:srgbClr val="20457B"/>
                </a:solidFill>
                <a:latin typeface="Arial"/>
                <a:cs typeface="Arial"/>
              </a:rPr>
              <a:t>COMPLIMENTI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it-IT" sz="1800" b="1" dirty="0" smtClean="0">
              <a:solidFill>
                <a:srgbClr val="20457B"/>
              </a:solidFill>
              <a:latin typeface="Arial"/>
              <a:cs typeface="Arial"/>
            </a:endParaRP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Ora sai cinque cose in più!!!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it-IT" sz="100" b="1" dirty="0" smtClean="0">
              <a:solidFill>
                <a:srgbClr val="20457B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  <p:sp>
        <p:nvSpPr>
          <p:cNvPr id="13" name="Rettangolo arrotondato 12">
            <a:hlinkClick r:id="" action="ppaction://hlinkshowjump?jump=firstslide"/>
          </p:cNvPr>
          <p:cNvSpPr/>
          <p:nvPr/>
        </p:nvSpPr>
        <p:spPr>
          <a:xfrm>
            <a:off x="3195445" y="5822301"/>
            <a:ext cx="2784693" cy="787953"/>
          </a:xfrm>
          <a:prstGeom prst="roundRect">
            <a:avLst/>
          </a:prstGeom>
          <a:solidFill>
            <a:srgbClr val="2045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Ricomincia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PIÙ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MENO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3629608" y="774441"/>
            <a:ext cx="3647091" cy="2543451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3783270" y="1129452"/>
            <a:ext cx="3419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Lo sai quanti nuovi amici </a:t>
            </a:r>
            <a:br>
              <a:rPr lang="it-IT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</a:br>
            <a:r>
              <a:rPr lang="it-IT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stranieri puoi trovare in Italia?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it-IT" sz="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Più o meno di 1 milione?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8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Arial"/>
                <a:cs typeface="Arial"/>
              </a:rPr>
              <a:t>Prossima  domanda</a:t>
            </a:r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2018241" y="692472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2082863" y="972907"/>
            <a:ext cx="3419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600" dirty="0" smtClean="0">
                <a:solidFill>
                  <a:srgbClr val="00B050"/>
                </a:solidFill>
                <a:latin typeface="Arial"/>
                <a:cs typeface="Arial"/>
              </a:rPr>
              <a:t>Risposta esatta!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000" b="1" dirty="0">
                <a:solidFill>
                  <a:schemeClr val="bg1"/>
                </a:solidFill>
                <a:latin typeface="Arial"/>
                <a:cs typeface="Arial"/>
              </a:rPr>
              <a:t>Prossima  domanda</a:t>
            </a: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2018241" y="670183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2147485" y="1108375"/>
            <a:ext cx="3419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000" dirty="0" smtClean="0">
                <a:solidFill>
                  <a:srgbClr val="FF0000"/>
                </a:solidFill>
                <a:latin typeface="Arial"/>
                <a:cs typeface="Arial"/>
              </a:rPr>
              <a:t>Peccato, risposta sbagliata!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2.000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377251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12.000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PubOvalCallout"/>
          <p:cNvSpPr>
            <a:spLocks noEditPoints="1" noChangeArrowheads="1"/>
          </p:cNvSpPr>
          <p:nvPr/>
        </p:nvSpPr>
        <p:spPr bwMode="auto">
          <a:xfrm rot="21359365">
            <a:off x="2225186" y="648633"/>
            <a:ext cx="3360473" cy="258847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2180752" y="958037"/>
            <a:ext cx="331870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it-IT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Leggere fa bene!</a:t>
            </a:r>
          </a:p>
          <a:p>
            <a:pPr algn="ctr">
              <a:spcBef>
                <a:spcPct val="0"/>
              </a:spcBef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Ma quante biblioteche</a:t>
            </a:r>
          </a:p>
          <a:p>
            <a:pPr algn="ctr">
              <a:spcBef>
                <a:spcPct val="0"/>
              </a:spcBef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ci sono nel nostro Paese?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it-IT" sz="20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Prossima  domanda</a:t>
            </a: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2018241" y="756981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2082862" y="1066041"/>
            <a:ext cx="3419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600" dirty="0" smtClean="0">
                <a:solidFill>
                  <a:srgbClr val="00B050"/>
                </a:solidFill>
                <a:latin typeface="Arial"/>
                <a:cs typeface="Arial"/>
              </a:rPr>
              <a:t>Risposta esatta!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it-IT" sz="20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Prossima  domanda</a:t>
            </a: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5595281" y="831050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noFill/>
          <a:ln>
            <a:solidFill>
              <a:srgbClr val="20457B"/>
            </a:solidFill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5566960" y="1243841"/>
            <a:ext cx="3419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000" dirty="0" smtClean="0">
                <a:solidFill>
                  <a:srgbClr val="FF0000"/>
                </a:solidFill>
                <a:latin typeface="Arial"/>
                <a:cs typeface="Arial"/>
              </a:rPr>
              <a:t>Peccato, risposta sbagliata!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Dicembre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Febbraio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PubOvalCallout"/>
          <p:cNvSpPr>
            <a:spLocks noEditPoints="1" noChangeArrowheads="1"/>
          </p:cNvSpPr>
          <p:nvPr/>
        </p:nvSpPr>
        <p:spPr bwMode="auto">
          <a:xfrm rot="10192436" flipH="1" flipV="1">
            <a:off x="5974787" y="1233186"/>
            <a:ext cx="3062772" cy="2119071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5756576" y="1401072"/>
            <a:ext cx="33874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Sai qual è</a:t>
            </a:r>
          </a:p>
          <a:p>
            <a:pPr algn="ctr">
              <a:spcBef>
                <a:spcPct val="0"/>
              </a:spcBef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il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mese più freddo</a:t>
            </a:r>
          </a:p>
          <a:p>
            <a:pPr algn="ctr">
              <a:spcBef>
                <a:spcPct val="0"/>
              </a:spcBef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i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n Italia?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6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2697" y="5935796"/>
            <a:ext cx="2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PIU’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7251" y="5812685"/>
            <a:ext cx="2364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it-IT" sz="2000" b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Prossima  domanda</a:t>
            </a:r>
          </a:p>
        </p:txBody>
      </p:sp>
      <p:sp>
        <p:nvSpPr>
          <p:cNvPr id="2" name="PubOvalCallout"/>
          <p:cNvSpPr>
            <a:spLocks noEditPoints="1" noChangeArrowheads="1"/>
          </p:cNvSpPr>
          <p:nvPr/>
        </p:nvSpPr>
        <p:spPr bwMode="auto">
          <a:xfrm>
            <a:off x="4698360" y="900914"/>
            <a:ext cx="3548719" cy="241697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0457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4762983" y="1184575"/>
            <a:ext cx="3419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3600" dirty="0" smtClean="0">
                <a:solidFill>
                  <a:srgbClr val="00B050"/>
                </a:solidFill>
                <a:latin typeface="Arial"/>
                <a:cs typeface="Arial"/>
              </a:rPr>
              <a:t>Risposta esatta!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3933" y="5401733"/>
            <a:ext cx="2929467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12" y="0"/>
            <a:ext cx="1663693" cy="6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ctr">
          <a:defRPr sz="2400" b="1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184</Words>
  <Application>Microsoft Office PowerPoint</Application>
  <PresentationFormat>Presentazione su schermo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Struttura personalizzata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>gioco italia</dc:subject>
  <dc:creator>Istat</dc:creator>
  <cp:lastModifiedBy>Daria Squillante</cp:lastModifiedBy>
  <cp:revision>81</cp:revision>
  <dcterms:created xsi:type="dcterms:W3CDTF">2015-04-15T15:00:45Z</dcterms:created>
  <dcterms:modified xsi:type="dcterms:W3CDTF">2017-01-24T16:57:13Z</dcterms:modified>
</cp:coreProperties>
</file>