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6"/>
  </p:notesMasterIdLst>
  <p:sldIdLst>
    <p:sldId id="256" r:id="rId2"/>
    <p:sldId id="265" r:id="rId3"/>
    <p:sldId id="317" r:id="rId4"/>
    <p:sldId id="318" r:id="rId5"/>
    <p:sldId id="319" r:id="rId6"/>
    <p:sldId id="321" r:id="rId7"/>
    <p:sldId id="323" r:id="rId8"/>
    <p:sldId id="324" r:id="rId9"/>
    <p:sldId id="322" r:id="rId10"/>
    <p:sldId id="325" r:id="rId11"/>
    <p:sldId id="328" r:id="rId12"/>
    <p:sldId id="326" r:id="rId13"/>
    <p:sldId id="327" r:id="rId14"/>
    <p:sldId id="314" r:id="rId15"/>
    <p:sldId id="331" r:id="rId16"/>
    <p:sldId id="332" r:id="rId17"/>
    <p:sldId id="315" r:id="rId18"/>
    <p:sldId id="333" r:id="rId19"/>
    <p:sldId id="334" r:id="rId20"/>
    <p:sldId id="335" r:id="rId21"/>
    <p:sldId id="279" r:id="rId22"/>
    <p:sldId id="290" r:id="rId23"/>
    <p:sldId id="336" r:id="rId24"/>
    <p:sldId id="337" r:id="rId25"/>
    <p:sldId id="338" r:id="rId26"/>
    <p:sldId id="339" r:id="rId27"/>
    <p:sldId id="272" r:id="rId28"/>
    <p:sldId id="293" r:id="rId29"/>
    <p:sldId id="340" r:id="rId30"/>
    <p:sldId id="294" r:id="rId31"/>
    <p:sldId id="296" r:id="rId32"/>
    <p:sldId id="287" r:id="rId33"/>
    <p:sldId id="341" r:id="rId34"/>
    <p:sldId id="343" r:id="rId35"/>
    <p:sldId id="291" r:id="rId36"/>
    <p:sldId id="342" r:id="rId37"/>
    <p:sldId id="306" r:id="rId38"/>
    <p:sldId id="303" r:id="rId39"/>
    <p:sldId id="344" r:id="rId40"/>
    <p:sldId id="345" r:id="rId41"/>
    <p:sldId id="346" r:id="rId42"/>
    <p:sldId id="308" r:id="rId43"/>
    <p:sldId id="304" r:id="rId44"/>
    <p:sldId id="347" r:id="rId45"/>
    <p:sldId id="286" r:id="rId46"/>
    <p:sldId id="280" r:id="rId47"/>
    <p:sldId id="281" r:id="rId48"/>
    <p:sldId id="289" r:id="rId49"/>
    <p:sldId id="316" r:id="rId50"/>
    <p:sldId id="297" r:id="rId51"/>
    <p:sldId id="299" r:id="rId52"/>
    <p:sldId id="301" r:id="rId53"/>
    <p:sldId id="302" r:id="rId54"/>
    <p:sldId id="300" r:id="rId5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DA304A"/>
    <a:srgbClr val="009190"/>
    <a:srgbClr val="BE1520"/>
    <a:srgbClr val="484384"/>
    <a:srgbClr val="1C385A"/>
    <a:srgbClr val="CF1E24"/>
    <a:srgbClr val="C72A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8" autoAdjust="0"/>
    <p:restoredTop sz="94619" autoAdjust="0"/>
  </p:normalViewPr>
  <p:slideViewPr>
    <p:cSldViewPr snapToGrid="0" snapToObjects="1">
      <p:cViewPr varScale="1">
        <p:scale>
          <a:sx n="117" d="100"/>
          <a:sy n="117" d="100"/>
        </p:scale>
        <p:origin x="-1020" y="-102"/>
      </p:cViewPr>
      <p:guideLst>
        <p:guide orient="horz" pos="907"/>
        <p:guide pos="199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308"/>
    </p:cViewPr>
  </p:sorterViewPr>
  <p:notesViewPr>
    <p:cSldViewPr snapToGrid="0" snapToObjects="1">
      <p:cViewPr varScale="1">
        <p:scale>
          <a:sx n="62" d="100"/>
          <a:sy n="62" d="100"/>
        </p:scale>
        <p:origin x="-168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7B1F3-FB2D-A247-9676-97B3C010A75B}" type="datetimeFigureOut">
              <a:rPr lang="it-IT" smtClean="0"/>
              <a:t>22/06/2016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AA04C-CF00-2442-8489-B17C223CBB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630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8465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inter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959132" y="6478588"/>
            <a:ext cx="717915" cy="319088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rgbClr val="7F7F7F"/>
                </a:solidFill>
                <a:latin typeface="+mj-lt"/>
              </a:defRPr>
            </a:lvl1pPr>
          </a:lstStyle>
          <a:p>
            <a:fld id="{5C7FE145-5F5F-9146-8268-470DD024125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6915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/>
          <p:cNvCxnSpPr/>
          <p:nvPr userDrawn="1"/>
        </p:nvCxnSpPr>
        <p:spPr>
          <a:xfrm flipH="1">
            <a:off x="601664" y="968418"/>
            <a:ext cx="10997669" cy="0"/>
          </a:xfrm>
          <a:prstGeom prst="line">
            <a:avLst/>
          </a:prstGeom>
          <a:ln w="25400" cap="rnd">
            <a:solidFill>
              <a:srgbClr val="C72A3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4" r="74033" b="37508"/>
          <a:stretch/>
        </p:blipFill>
        <p:spPr>
          <a:xfrm>
            <a:off x="10647499" y="5776731"/>
            <a:ext cx="1544501" cy="108127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615" y="179460"/>
            <a:ext cx="1975884" cy="788958"/>
          </a:xfrm>
          <a:prstGeom prst="rect">
            <a:avLst/>
          </a:prstGeom>
        </p:spPr>
      </p:pic>
      <p:sp>
        <p:nvSpPr>
          <p:cNvPr id="11" name="Titolo 1"/>
          <p:cNvSpPr txBox="1">
            <a:spLocks/>
          </p:cNvSpPr>
          <p:nvPr userDrawn="1"/>
        </p:nvSpPr>
        <p:spPr>
          <a:xfrm>
            <a:off x="601662" y="353490"/>
            <a:ext cx="7627989" cy="53860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080"/>
              </a:lnSpc>
              <a:spcAft>
                <a:spcPts val="600"/>
              </a:spcAft>
            </a:pPr>
            <a:r>
              <a:rPr lang="it-IT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ROMA 22</a:t>
            </a:r>
            <a:r>
              <a:rPr lang="it-IT" sz="11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 </a:t>
            </a:r>
            <a:r>
              <a:rPr lang="it-IT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GIUGNO 2016 </a:t>
            </a:r>
          </a:p>
          <a:p>
            <a:pPr>
              <a:lnSpc>
                <a:spcPts val="1080"/>
              </a:lnSpc>
              <a:spcAft>
                <a:spcPts val="0"/>
              </a:spcAft>
            </a:pPr>
            <a:r>
              <a:rPr lang="it-IT" sz="1100" b="1" dirty="0" smtClean="0">
                <a:solidFill>
                  <a:srgbClr val="009190"/>
                </a:solidFill>
                <a:latin typeface="+mn-lt"/>
                <a:ea typeface="Signika Light" charset="0"/>
                <a:cs typeface="Calibri"/>
              </a:rPr>
              <a:t>AREA TEMATICA 3. </a:t>
            </a:r>
            <a:r>
              <a:rPr lang="it-IT" sz="1100" b="1" dirty="0" smtClean="0">
                <a:solidFill>
                  <a:schemeClr val="tx1"/>
                </a:solidFill>
                <a:latin typeface="+mn-lt"/>
                <a:ea typeface="Signika Light" charset="0"/>
                <a:cs typeface="Calibri"/>
              </a:rPr>
              <a:t>INNOVAZIONI E SPERIMENTAZIONI</a:t>
            </a:r>
          </a:p>
          <a:p>
            <a:pPr>
              <a:lnSpc>
                <a:spcPts val="1080"/>
              </a:lnSpc>
              <a:spcBef>
                <a:spcPts val="300"/>
              </a:spcBef>
              <a:spcAft>
                <a:spcPts val="600"/>
              </a:spcAft>
            </a:pPr>
            <a:r>
              <a:rPr lang="it-IT" sz="1200" dirty="0" smtClean="0">
                <a:solidFill>
                  <a:schemeClr val="tx1"/>
                </a:solidFill>
                <a:latin typeface="+mn-lt"/>
                <a:ea typeface="Signika Light" charset="0"/>
                <a:cs typeface="Arial"/>
              </a:rPr>
              <a:t>Il modello di </a:t>
            </a:r>
            <a:r>
              <a:rPr lang="it-IT" sz="1200" dirty="0" err="1" smtClean="0">
                <a:solidFill>
                  <a:schemeClr val="tx1"/>
                </a:solidFill>
                <a:latin typeface="+mn-lt"/>
                <a:ea typeface="Signika Light" charset="0"/>
                <a:cs typeface="Arial"/>
              </a:rPr>
              <a:t>microsimulazione</a:t>
            </a:r>
            <a:r>
              <a:rPr lang="it-IT" sz="1200" dirty="0" smtClean="0">
                <a:solidFill>
                  <a:schemeClr val="tx1"/>
                </a:solidFill>
                <a:latin typeface="+mn-lt"/>
                <a:ea typeface="Signika Light" charset="0"/>
                <a:cs typeface="Arial"/>
              </a:rPr>
              <a:t> delle famiglie dell’Istat</a:t>
            </a:r>
            <a:endParaRPr lang="it-IT" sz="1200" dirty="0">
              <a:solidFill>
                <a:schemeClr val="tx1"/>
              </a:solidFill>
              <a:latin typeface="+mn-lt"/>
              <a:ea typeface="Signika Light" charset="0"/>
              <a:cs typeface="Arial"/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959132" y="6478588"/>
            <a:ext cx="717915" cy="319088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rgbClr val="7F7F7F"/>
                </a:solidFill>
                <a:latin typeface="+mj-lt"/>
              </a:defRPr>
            </a:lvl1pPr>
          </a:lstStyle>
          <a:p>
            <a:fld id="{5C7FE145-5F5F-9146-8268-470DD024125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5279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0" y="3376083"/>
            <a:ext cx="12192000" cy="3481918"/>
          </a:xfrm>
          <a:prstGeom prst="rect">
            <a:avLst/>
          </a:prstGeom>
          <a:solidFill>
            <a:srgbClr val="0091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DA304A"/>
                </a:solidFill>
              </a:rPr>
              <a:t> </a:t>
            </a:r>
            <a:endParaRPr lang="it-IT" dirty="0">
              <a:solidFill>
                <a:srgbClr val="DA304A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173412" y="3811955"/>
            <a:ext cx="8221860" cy="15106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880"/>
              </a:lnSpc>
            </a:pPr>
            <a:r>
              <a:rPr lang="it-IT" sz="2800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INNOVAZIONI E SPERIMENTAZIONI</a:t>
            </a:r>
            <a:endParaRPr lang="it-IT" sz="12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  <a:p>
            <a:pPr>
              <a:lnSpc>
                <a:spcPts val="2160"/>
              </a:lnSpc>
            </a:pPr>
            <a:endParaRPr lang="it-IT" sz="28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  <a:p>
            <a:r>
              <a:rPr lang="it-IT" sz="3200" dirty="0">
                <a:solidFill>
                  <a:schemeClr val="bg1"/>
                </a:solidFill>
              </a:rPr>
              <a:t>Il modello di </a:t>
            </a:r>
            <a:r>
              <a:rPr lang="it-IT" sz="3200" dirty="0" err="1">
                <a:solidFill>
                  <a:schemeClr val="bg1"/>
                </a:solidFill>
              </a:rPr>
              <a:t>microsimulazione</a:t>
            </a:r>
            <a:r>
              <a:rPr lang="it-IT" sz="3200" dirty="0">
                <a:solidFill>
                  <a:schemeClr val="bg1"/>
                </a:solidFill>
              </a:rPr>
              <a:t> delle famiglie dell’Istat </a:t>
            </a:r>
            <a:r>
              <a:rPr lang="it-IT" sz="3200" dirty="0"/>
              <a:t>	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0" y="384175"/>
            <a:ext cx="5051425" cy="161131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algn="l">
              <a:lnSpc>
                <a:spcPts val="2500"/>
              </a:lnSpc>
            </a:pPr>
            <a: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COMPORTAMENTI INDIVIDUALI </a:t>
            </a:r>
            <a:b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E RELAZIONI SOCIALI </a:t>
            </a:r>
            <a:b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IN TRASFORMAZIONE </a:t>
            </a:r>
            <a:b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dirty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UNA SFIDA </a:t>
            </a:r>
            <a: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PER </a:t>
            </a:r>
            <a:r>
              <a:rPr lang="it-IT" sz="2400" dirty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LA </a:t>
            </a:r>
            <a: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/>
            </a:r>
            <a:b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STATISTICA UFFICIALE </a:t>
            </a:r>
            <a:endParaRPr lang="it-IT" sz="2400" dirty="0">
              <a:solidFill>
                <a:schemeClr val="bg1"/>
              </a:solidFill>
              <a:latin typeface="Signika" charset="0"/>
              <a:ea typeface="Signika" charset="0"/>
              <a:cs typeface="Signika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42" y="214878"/>
            <a:ext cx="11427622" cy="2895775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125412" y="4357526"/>
            <a:ext cx="2772274" cy="843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900"/>
              </a:lnSpc>
            </a:pPr>
            <a:r>
              <a:rPr lang="it-IT" dirty="0" smtClean="0">
                <a:solidFill>
                  <a:schemeClr val="bg1"/>
                </a:solidFill>
                <a:ea typeface="Signika Light" charset="0"/>
                <a:cs typeface="Arial"/>
              </a:rPr>
              <a:t>22 GIUGNO 2016 </a:t>
            </a:r>
          </a:p>
          <a:p>
            <a:pPr algn="r">
              <a:lnSpc>
                <a:spcPts val="2900"/>
              </a:lnSpc>
            </a:pPr>
            <a:r>
              <a:rPr lang="it-IT" dirty="0" smtClean="0">
                <a:solidFill>
                  <a:schemeClr val="bg1"/>
                </a:solidFill>
                <a:ea typeface="Signika Light" charset="0"/>
                <a:cs typeface="Arial"/>
              </a:rPr>
              <a:t>14.30 | 16.00</a:t>
            </a:r>
            <a:endParaRPr lang="it-IT" dirty="0">
              <a:solidFill>
                <a:schemeClr val="bg1"/>
              </a:solidFill>
              <a:ea typeface="Signika Light" charset="0"/>
              <a:cs typeface="Arial"/>
            </a:endParaRPr>
          </a:p>
        </p:txBody>
      </p:sp>
      <p:pic>
        <p:nvPicPr>
          <p:cNvPr id="12" name="Immagine 11" descr="Logo12esimaOk-21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714" y="5859742"/>
            <a:ext cx="480972" cy="625265"/>
          </a:xfrm>
          <a:prstGeom prst="rect">
            <a:avLst/>
          </a:prstGeom>
        </p:spPr>
      </p:pic>
      <p:pic>
        <p:nvPicPr>
          <p:cNvPr id="13" name="Immagine 12" descr="Logo12esimaOk-22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186" y="3683343"/>
            <a:ext cx="571500" cy="609600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3173412" y="6056410"/>
            <a:ext cx="8221860" cy="410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it-IT" sz="2000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Marco Di Marco | Istat</a:t>
            </a:r>
            <a:endParaRPr lang="it-IT" sz="20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</p:txBody>
      </p:sp>
      <p:cxnSp>
        <p:nvCxnSpPr>
          <p:cNvPr id="19" name="Connettore 1 18"/>
          <p:cNvCxnSpPr/>
          <p:nvPr/>
        </p:nvCxnSpPr>
        <p:spPr>
          <a:xfrm>
            <a:off x="2998756" y="3811955"/>
            <a:ext cx="0" cy="2580211"/>
          </a:xfrm>
          <a:prstGeom prst="line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05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4294967295"/>
          </p:nvPr>
        </p:nvSpPr>
        <p:spPr>
          <a:xfrm>
            <a:off x="6477000" y="2015595"/>
            <a:ext cx="5143499" cy="4052888"/>
          </a:xfrm>
          <a:prstGeom prst="rect">
            <a:avLst/>
          </a:prstGeom>
        </p:spPr>
        <p:txBody>
          <a:bodyPr lIns="0" tIns="0" rIns="0" bIns="0"/>
          <a:lstStyle/>
          <a:p>
            <a:pPr marL="285750" indent="-285750" algn="l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400" dirty="0" smtClean="0"/>
              <a:t>Separati per crescita del prodotto (da un lato) e equità (dall’altro)</a:t>
            </a:r>
            <a:br>
              <a:rPr lang="it-IT" sz="1400" dirty="0" smtClean="0"/>
            </a:br>
            <a:endParaRPr lang="it-IT" sz="1400" dirty="0" smtClean="0"/>
          </a:p>
          <a:p>
            <a:pPr marL="0" indent="0">
              <a:buClr>
                <a:srgbClr val="DA304A"/>
              </a:buClr>
              <a:buSzPct val="160000"/>
              <a:buNone/>
            </a:pPr>
            <a:r>
              <a:rPr lang="it-IT" sz="1400" dirty="0"/>
              <a:t> </a:t>
            </a:r>
            <a:r>
              <a:rPr lang="it-IT" sz="1400" dirty="0" smtClean="0"/>
              <a:t>       -   nelle analisi di equità con </a:t>
            </a:r>
            <a:r>
              <a:rPr lang="it-IT" sz="1400" dirty="0" err="1" smtClean="0"/>
              <a:t>microdati</a:t>
            </a:r>
            <a:r>
              <a:rPr lang="it-IT" sz="1400" dirty="0" smtClean="0"/>
              <a:t> il prodotto è un dato    </a:t>
            </a:r>
            <a:br>
              <a:rPr lang="it-IT" sz="1400" dirty="0" smtClean="0"/>
            </a:br>
            <a:r>
              <a:rPr lang="it-IT" sz="1400" dirty="0" smtClean="0"/>
              <a:t>             esogeno (distribuzione primaria)</a:t>
            </a:r>
            <a:br>
              <a:rPr lang="it-IT" sz="1400" dirty="0" smtClean="0"/>
            </a:br>
            <a:r>
              <a:rPr lang="it-IT" sz="1400" dirty="0" smtClean="0"/>
              <a:t/>
            </a:r>
            <a:br>
              <a:rPr lang="it-IT" sz="1400" dirty="0" smtClean="0"/>
            </a:br>
            <a:r>
              <a:rPr lang="it-IT" sz="1400" dirty="0" smtClean="0"/>
              <a:t>        -   nelle analisi degli effetti macro delle </a:t>
            </a:r>
            <a:r>
              <a:rPr lang="it-IT" sz="1400" dirty="0" err="1" smtClean="0"/>
              <a:t>policies</a:t>
            </a:r>
            <a:r>
              <a:rPr lang="it-IT" sz="1400" dirty="0" smtClean="0"/>
              <a:t> la distribuzione </a:t>
            </a:r>
            <a:br>
              <a:rPr lang="it-IT" sz="1400" dirty="0" smtClean="0"/>
            </a:br>
            <a:r>
              <a:rPr lang="it-IT" sz="1400" dirty="0" smtClean="0"/>
              <a:t>            spesso non è esplicitamente considerata</a:t>
            </a:r>
          </a:p>
          <a:p>
            <a:pPr marL="0" indent="0" algn="l">
              <a:buClr>
                <a:srgbClr val="DA304A"/>
              </a:buClr>
              <a:buSzPct val="160000"/>
              <a:buNone/>
            </a:pPr>
            <a:r>
              <a:rPr lang="it-IT" sz="1400" dirty="0"/>
              <a:t> </a:t>
            </a:r>
            <a:r>
              <a:rPr lang="it-IT" sz="1400" dirty="0" smtClean="0"/>
              <a:t>       </a:t>
            </a:r>
            <a:endParaRPr lang="it-IT" sz="1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10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Indicatori multidimensionali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7616651" y="1457005"/>
            <a:ext cx="3426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>
                <a:solidFill>
                  <a:srgbClr val="009190"/>
                </a:solidFill>
              </a:rPr>
              <a:t>Indicatori tradizionali</a:t>
            </a:r>
            <a:endParaRPr lang="it-IT" i="1" dirty="0">
              <a:solidFill>
                <a:srgbClr val="0091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41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4294967295"/>
          </p:nvPr>
        </p:nvSpPr>
        <p:spPr>
          <a:xfrm>
            <a:off x="6477000" y="2015595"/>
            <a:ext cx="5143499" cy="4052888"/>
          </a:xfrm>
          <a:prstGeom prst="rect">
            <a:avLst/>
          </a:prstGeom>
        </p:spPr>
        <p:txBody>
          <a:bodyPr lIns="0" tIns="0" rIns="0" bIns="0"/>
          <a:lstStyle/>
          <a:p>
            <a:pPr marL="285750" indent="-285750" algn="l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400" dirty="0" smtClean="0"/>
              <a:t>Separati per crescita del prodotto (da un lato) e equità (dall’altro)</a:t>
            </a:r>
            <a:br>
              <a:rPr lang="it-IT" sz="1400" dirty="0" smtClean="0"/>
            </a:br>
            <a:endParaRPr lang="it-IT" sz="1400" dirty="0" smtClean="0"/>
          </a:p>
          <a:p>
            <a:pPr marL="0" indent="0">
              <a:buClr>
                <a:srgbClr val="DA304A"/>
              </a:buClr>
              <a:buSzPct val="160000"/>
              <a:buNone/>
            </a:pPr>
            <a:r>
              <a:rPr lang="it-IT" sz="1400" dirty="0"/>
              <a:t> </a:t>
            </a:r>
            <a:r>
              <a:rPr lang="it-IT" sz="1400" dirty="0" smtClean="0"/>
              <a:t>       -   nelle analisi di equità con </a:t>
            </a:r>
            <a:r>
              <a:rPr lang="it-IT" sz="1400" dirty="0" err="1" smtClean="0"/>
              <a:t>microdati</a:t>
            </a:r>
            <a:r>
              <a:rPr lang="it-IT" sz="1400" dirty="0" smtClean="0"/>
              <a:t> il prodotto è un dato    </a:t>
            </a:r>
            <a:br>
              <a:rPr lang="it-IT" sz="1400" dirty="0" smtClean="0"/>
            </a:br>
            <a:r>
              <a:rPr lang="it-IT" sz="1400" dirty="0" smtClean="0"/>
              <a:t>             esogeno (distribuzione primaria)</a:t>
            </a:r>
            <a:br>
              <a:rPr lang="it-IT" sz="1400" dirty="0" smtClean="0"/>
            </a:br>
            <a:r>
              <a:rPr lang="it-IT" sz="1400" dirty="0" smtClean="0"/>
              <a:t/>
            </a:r>
            <a:br>
              <a:rPr lang="it-IT" sz="1400" dirty="0" smtClean="0"/>
            </a:br>
            <a:r>
              <a:rPr lang="it-IT" sz="1400" dirty="0" smtClean="0"/>
              <a:t>        -   nelle analisi degli effetti macro delle </a:t>
            </a:r>
            <a:r>
              <a:rPr lang="it-IT" sz="1400" dirty="0" err="1" smtClean="0"/>
              <a:t>policies</a:t>
            </a:r>
            <a:r>
              <a:rPr lang="it-IT" sz="1400" dirty="0" smtClean="0"/>
              <a:t> la distribuzione </a:t>
            </a:r>
            <a:br>
              <a:rPr lang="it-IT" sz="1400" dirty="0" smtClean="0"/>
            </a:br>
            <a:r>
              <a:rPr lang="it-IT" sz="1400" dirty="0" smtClean="0"/>
              <a:t>            spesso non è esplicitamente considerata</a:t>
            </a:r>
          </a:p>
          <a:p>
            <a:pPr marL="0" indent="0" algn="l">
              <a:buClr>
                <a:srgbClr val="DA304A"/>
              </a:buClr>
              <a:buSzPct val="160000"/>
              <a:buNone/>
            </a:pPr>
            <a:r>
              <a:rPr lang="it-IT" sz="1400" dirty="0"/>
              <a:t> </a:t>
            </a:r>
            <a:r>
              <a:rPr lang="it-IT" sz="1400" dirty="0" smtClean="0"/>
              <a:t>       </a:t>
            </a:r>
          </a:p>
          <a:p>
            <a:pPr marL="285750" indent="-285750" algn="l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400" dirty="0" smtClean="0"/>
              <a:t>Prevalentemente monetari</a:t>
            </a:r>
            <a:br>
              <a:rPr lang="it-IT" sz="1400" dirty="0" smtClean="0"/>
            </a:br>
            <a:r>
              <a:rPr lang="it-IT" sz="1400" dirty="0" smtClean="0"/>
              <a:t/>
            </a:r>
            <a:br>
              <a:rPr lang="it-IT" sz="1400" dirty="0" smtClean="0"/>
            </a:br>
            <a:r>
              <a:rPr lang="it-IT" sz="1400" dirty="0" smtClean="0"/>
              <a:t>- non facilmente misurabile la distribuzione dei benefici dei</a:t>
            </a:r>
            <a:br>
              <a:rPr lang="it-IT" sz="1400" dirty="0" smtClean="0"/>
            </a:br>
            <a:r>
              <a:rPr lang="it-IT" sz="1400" dirty="0" smtClean="0"/>
              <a:t>  trasferimenti  pubblici </a:t>
            </a:r>
            <a:r>
              <a:rPr lang="it-IT" sz="1400" i="1" dirty="0" smtClean="0"/>
              <a:t>in </a:t>
            </a:r>
            <a:r>
              <a:rPr lang="it-IT" sz="1400" i="1" dirty="0" err="1" smtClean="0"/>
              <a:t>kind</a:t>
            </a:r>
            <a:r>
              <a:rPr lang="it-IT" sz="1400" i="1" dirty="0" smtClean="0"/>
              <a:t> </a:t>
            </a:r>
            <a:r>
              <a:rPr lang="it-IT" sz="1400" dirty="0" smtClean="0"/>
              <a:t>(es. scuola, sanità…)</a:t>
            </a:r>
            <a:br>
              <a:rPr lang="it-IT" sz="1400" dirty="0" smtClean="0"/>
            </a:br>
            <a:r>
              <a:rPr lang="it-IT" sz="1400" dirty="0" smtClean="0"/>
              <a:t/>
            </a:r>
            <a:br>
              <a:rPr lang="it-IT" sz="1400" dirty="0" smtClean="0"/>
            </a:br>
            <a:r>
              <a:rPr lang="it-IT" sz="1400" dirty="0" smtClean="0"/>
              <a:t>- poco esplorata la relazione fra </a:t>
            </a:r>
            <a:r>
              <a:rPr lang="it-IT" sz="1400" dirty="0" err="1" smtClean="0"/>
              <a:t>policies</a:t>
            </a:r>
            <a:r>
              <a:rPr lang="it-IT" sz="1400" dirty="0" smtClean="0"/>
              <a:t> e dimensioni </a:t>
            </a:r>
            <a:br>
              <a:rPr lang="it-IT" sz="1400" dirty="0" smtClean="0"/>
            </a:br>
            <a:r>
              <a:rPr lang="it-IT" sz="1400" dirty="0" smtClean="0"/>
              <a:t>   non-monetarie del </a:t>
            </a:r>
            <a:r>
              <a:rPr lang="it-IT" sz="1400" dirty="0" err="1" smtClean="0"/>
              <a:t>well-being</a:t>
            </a:r>
            <a:endParaRPr lang="it-IT" sz="1400" dirty="0"/>
          </a:p>
          <a:p>
            <a:pPr marL="285750" indent="-285750" algn="l">
              <a:buClr>
                <a:srgbClr val="DA304A"/>
              </a:buClr>
              <a:buSzPct val="160000"/>
              <a:buFont typeface="Wingdings" charset="2"/>
              <a:buChar char="§"/>
            </a:pPr>
            <a:endParaRPr lang="it-IT" sz="1400" dirty="0"/>
          </a:p>
          <a:p>
            <a:pPr marL="285750" indent="-285750" algn="l">
              <a:buClr>
                <a:srgbClr val="DA304A"/>
              </a:buClr>
              <a:buSzPct val="160000"/>
              <a:buFont typeface="Wingdings" charset="2"/>
              <a:buChar char="§"/>
            </a:pPr>
            <a:endParaRPr lang="it-IT" sz="1400" dirty="0"/>
          </a:p>
          <a:p>
            <a:pPr algn="l"/>
            <a:endParaRPr lang="it-IT" sz="1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11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Indicatori multidimensionali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7616651" y="1457005"/>
            <a:ext cx="3426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>
                <a:solidFill>
                  <a:srgbClr val="009190"/>
                </a:solidFill>
              </a:rPr>
              <a:t>Indicatori tradizionali</a:t>
            </a:r>
            <a:endParaRPr lang="it-IT" i="1" dirty="0">
              <a:solidFill>
                <a:srgbClr val="0091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93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4294967295"/>
          </p:nvPr>
        </p:nvSpPr>
        <p:spPr>
          <a:xfrm>
            <a:off x="6477000" y="2015595"/>
            <a:ext cx="5143499" cy="4052888"/>
          </a:xfrm>
          <a:prstGeom prst="rect">
            <a:avLst/>
          </a:prstGeom>
        </p:spPr>
        <p:txBody>
          <a:bodyPr lIns="0" tIns="0" rIns="0" bIns="0"/>
          <a:lstStyle/>
          <a:p>
            <a:pPr marL="285750" indent="-285750" algn="l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400" dirty="0" smtClean="0"/>
              <a:t>Separati per crescita del prodotto (da un lato) e equità (dall’altro)</a:t>
            </a:r>
            <a:br>
              <a:rPr lang="it-IT" sz="1400" dirty="0" smtClean="0"/>
            </a:br>
            <a:endParaRPr lang="it-IT" sz="1400" dirty="0" smtClean="0"/>
          </a:p>
          <a:p>
            <a:pPr marL="0" indent="0">
              <a:buClr>
                <a:srgbClr val="DA304A"/>
              </a:buClr>
              <a:buSzPct val="160000"/>
              <a:buNone/>
            </a:pPr>
            <a:r>
              <a:rPr lang="it-IT" sz="1400" dirty="0"/>
              <a:t> </a:t>
            </a:r>
            <a:r>
              <a:rPr lang="it-IT" sz="1400" dirty="0" smtClean="0"/>
              <a:t>       -   nelle analisi di equità con </a:t>
            </a:r>
            <a:r>
              <a:rPr lang="it-IT" sz="1400" dirty="0" err="1" smtClean="0"/>
              <a:t>microdati</a:t>
            </a:r>
            <a:r>
              <a:rPr lang="it-IT" sz="1400" dirty="0" smtClean="0"/>
              <a:t> il prodotto è un dato    </a:t>
            </a:r>
            <a:br>
              <a:rPr lang="it-IT" sz="1400" dirty="0" smtClean="0"/>
            </a:br>
            <a:r>
              <a:rPr lang="it-IT" sz="1400" dirty="0" smtClean="0"/>
              <a:t>             esogeno (distribuzione primaria)</a:t>
            </a:r>
            <a:br>
              <a:rPr lang="it-IT" sz="1400" dirty="0" smtClean="0"/>
            </a:br>
            <a:r>
              <a:rPr lang="it-IT" sz="1400" dirty="0" smtClean="0"/>
              <a:t/>
            </a:r>
            <a:br>
              <a:rPr lang="it-IT" sz="1400" dirty="0" smtClean="0"/>
            </a:br>
            <a:r>
              <a:rPr lang="it-IT" sz="1400" dirty="0" smtClean="0"/>
              <a:t>        -   nelle analisi degli effetti macro delle </a:t>
            </a:r>
            <a:r>
              <a:rPr lang="it-IT" sz="1400" dirty="0" err="1" smtClean="0"/>
              <a:t>policies</a:t>
            </a:r>
            <a:r>
              <a:rPr lang="it-IT" sz="1400" dirty="0" smtClean="0"/>
              <a:t> la distribuzione </a:t>
            </a:r>
            <a:br>
              <a:rPr lang="it-IT" sz="1400" dirty="0" smtClean="0"/>
            </a:br>
            <a:r>
              <a:rPr lang="it-IT" sz="1400" dirty="0" smtClean="0"/>
              <a:t>            spesso non è esplicitamente considerata</a:t>
            </a:r>
          </a:p>
          <a:p>
            <a:pPr marL="0" indent="0" algn="l">
              <a:buClr>
                <a:srgbClr val="DA304A"/>
              </a:buClr>
              <a:buSzPct val="160000"/>
              <a:buNone/>
            </a:pPr>
            <a:r>
              <a:rPr lang="it-IT" sz="1400" dirty="0"/>
              <a:t> </a:t>
            </a:r>
            <a:r>
              <a:rPr lang="it-IT" sz="1400" dirty="0" smtClean="0"/>
              <a:t>       </a:t>
            </a:r>
          </a:p>
          <a:p>
            <a:pPr marL="285750" indent="-285750" algn="l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400" dirty="0" smtClean="0"/>
              <a:t>Prevalentemente monetari</a:t>
            </a:r>
            <a:br>
              <a:rPr lang="it-IT" sz="1400" dirty="0" smtClean="0"/>
            </a:br>
            <a:r>
              <a:rPr lang="it-IT" sz="1400" dirty="0" smtClean="0"/>
              <a:t/>
            </a:r>
            <a:br>
              <a:rPr lang="it-IT" sz="1400" dirty="0" smtClean="0"/>
            </a:br>
            <a:r>
              <a:rPr lang="it-IT" sz="1400" dirty="0" smtClean="0"/>
              <a:t>- non facilmente misurabile la distribuzione dei benefici dei</a:t>
            </a:r>
            <a:br>
              <a:rPr lang="it-IT" sz="1400" dirty="0" smtClean="0"/>
            </a:br>
            <a:r>
              <a:rPr lang="it-IT" sz="1400" dirty="0" smtClean="0"/>
              <a:t>  trasferimenti  pubblici </a:t>
            </a:r>
            <a:r>
              <a:rPr lang="it-IT" sz="1400" i="1" dirty="0" smtClean="0"/>
              <a:t>in </a:t>
            </a:r>
            <a:r>
              <a:rPr lang="it-IT" sz="1400" i="1" dirty="0" err="1" smtClean="0"/>
              <a:t>kind</a:t>
            </a:r>
            <a:r>
              <a:rPr lang="it-IT" sz="1400" i="1" dirty="0" smtClean="0"/>
              <a:t> </a:t>
            </a:r>
            <a:r>
              <a:rPr lang="it-IT" sz="1400" dirty="0" smtClean="0"/>
              <a:t>(es. scuola, sanità…)</a:t>
            </a:r>
            <a:br>
              <a:rPr lang="it-IT" sz="1400" dirty="0" smtClean="0"/>
            </a:br>
            <a:r>
              <a:rPr lang="it-IT" sz="1400" dirty="0" smtClean="0"/>
              <a:t/>
            </a:r>
            <a:br>
              <a:rPr lang="it-IT" sz="1400" dirty="0" smtClean="0"/>
            </a:br>
            <a:r>
              <a:rPr lang="it-IT" sz="1400" dirty="0" smtClean="0"/>
              <a:t>- poco esplorata la relazione fra </a:t>
            </a:r>
            <a:r>
              <a:rPr lang="it-IT" sz="1400" dirty="0" err="1" smtClean="0"/>
              <a:t>policies</a:t>
            </a:r>
            <a:r>
              <a:rPr lang="it-IT" sz="1400" dirty="0" smtClean="0"/>
              <a:t> e dimensioni </a:t>
            </a:r>
            <a:br>
              <a:rPr lang="it-IT" sz="1400" dirty="0" smtClean="0"/>
            </a:br>
            <a:r>
              <a:rPr lang="it-IT" sz="1400" dirty="0" smtClean="0"/>
              <a:t>   non-monetarie del </a:t>
            </a:r>
            <a:r>
              <a:rPr lang="it-IT" sz="1400" dirty="0" err="1" smtClean="0"/>
              <a:t>well-being</a:t>
            </a:r>
            <a:endParaRPr lang="it-IT" sz="1400" dirty="0"/>
          </a:p>
          <a:p>
            <a:pPr marL="285750" indent="-285750" algn="l">
              <a:buClr>
                <a:srgbClr val="DA304A"/>
              </a:buClr>
              <a:buSzPct val="160000"/>
              <a:buFont typeface="Wingdings" charset="2"/>
              <a:buChar char="§"/>
            </a:pPr>
            <a:endParaRPr lang="it-IT" sz="1400" dirty="0"/>
          </a:p>
          <a:p>
            <a:pPr marL="285750" indent="-285750" algn="l">
              <a:buClr>
                <a:srgbClr val="DA304A"/>
              </a:buClr>
              <a:buSzPct val="160000"/>
              <a:buFont typeface="Wingdings" charset="2"/>
              <a:buChar char="§"/>
            </a:pPr>
            <a:endParaRPr lang="it-IT" sz="1400" dirty="0"/>
          </a:p>
          <a:p>
            <a:pPr algn="l"/>
            <a:endParaRPr lang="it-IT" sz="1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12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Indicatori multidimensionali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2" name="Callout 1 1"/>
          <p:cNvSpPr/>
          <p:nvPr/>
        </p:nvSpPr>
        <p:spPr>
          <a:xfrm>
            <a:off x="233965" y="2321170"/>
            <a:ext cx="4006439" cy="1487155"/>
          </a:xfrm>
          <a:prstGeom prst="borderCallout1">
            <a:avLst>
              <a:gd name="adj1" fmla="val 48114"/>
              <a:gd name="adj2" fmla="val 100470"/>
              <a:gd name="adj3" fmla="val -17668"/>
              <a:gd name="adj4" fmla="val 1569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Integrazione dei dati </a:t>
            </a:r>
            <a:br>
              <a:rPr lang="it-IT" dirty="0" smtClean="0"/>
            </a:br>
            <a:r>
              <a:rPr lang="it-IT" dirty="0" smtClean="0"/>
              <a:t>e degli strumenti di analisi</a:t>
            </a:r>
            <a:br>
              <a:rPr lang="it-IT" dirty="0" smtClean="0"/>
            </a:br>
            <a:r>
              <a:rPr lang="it-IT" dirty="0" smtClean="0"/>
              <a:t>per lo studio degli effetti micro </a:t>
            </a:r>
            <a:br>
              <a:rPr lang="it-IT" dirty="0" smtClean="0"/>
            </a:br>
            <a:r>
              <a:rPr lang="it-IT" dirty="0" smtClean="0"/>
              <a:t>e di quelli macro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7616651" y="1457005"/>
            <a:ext cx="3426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>
                <a:solidFill>
                  <a:srgbClr val="009190"/>
                </a:solidFill>
              </a:rPr>
              <a:t>Indicatori tradizionali</a:t>
            </a:r>
            <a:endParaRPr lang="it-IT" i="1" dirty="0">
              <a:solidFill>
                <a:srgbClr val="0091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41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4294967295"/>
          </p:nvPr>
        </p:nvSpPr>
        <p:spPr>
          <a:xfrm>
            <a:off x="6477000" y="2015595"/>
            <a:ext cx="5143499" cy="4052888"/>
          </a:xfrm>
          <a:prstGeom prst="rect">
            <a:avLst/>
          </a:prstGeom>
        </p:spPr>
        <p:txBody>
          <a:bodyPr lIns="0" tIns="0" rIns="0" bIns="0"/>
          <a:lstStyle/>
          <a:p>
            <a:pPr marL="285750" indent="-285750" algn="l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400" dirty="0" smtClean="0"/>
              <a:t>Separati per crescita del prodotto (da un lato) e equità (dall’altro)</a:t>
            </a:r>
            <a:br>
              <a:rPr lang="it-IT" sz="1400" dirty="0" smtClean="0"/>
            </a:br>
            <a:endParaRPr lang="it-IT" sz="1400" dirty="0" smtClean="0"/>
          </a:p>
          <a:p>
            <a:pPr marL="0" indent="0">
              <a:buClr>
                <a:srgbClr val="DA304A"/>
              </a:buClr>
              <a:buSzPct val="160000"/>
              <a:buNone/>
            </a:pPr>
            <a:r>
              <a:rPr lang="it-IT" sz="1400" dirty="0"/>
              <a:t> </a:t>
            </a:r>
            <a:r>
              <a:rPr lang="it-IT" sz="1400" dirty="0" smtClean="0"/>
              <a:t>       -   nelle analisi di equità con </a:t>
            </a:r>
            <a:r>
              <a:rPr lang="it-IT" sz="1400" dirty="0" err="1" smtClean="0"/>
              <a:t>microdati</a:t>
            </a:r>
            <a:r>
              <a:rPr lang="it-IT" sz="1400" dirty="0" smtClean="0"/>
              <a:t> il prodotto è un dato    </a:t>
            </a:r>
            <a:br>
              <a:rPr lang="it-IT" sz="1400" dirty="0" smtClean="0"/>
            </a:br>
            <a:r>
              <a:rPr lang="it-IT" sz="1400" dirty="0" smtClean="0"/>
              <a:t>             esogeno (distribuzione primaria)</a:t>
            </a:r>
            <a:br>
              <a:rPr lang="it-IT" sz="1400" dirty="0" smtClean="0"/>
            </a:br>
            <a:r>
              <a:rPr lang="it-IT" sz="1400" dirty="0" smtClean="0"/>
              <a:t/>
            </a:r>
            <a:br>
              <a:rPr lang="it-IT" sz="1400" dirty="0" smtClean="0"/>
            </a:br>
            <a:r>
              <a:rPr lang="it-IT" sz="1400" dirty="0" smtClean="0"/>
              <a:t>        -   nelle analisi degli effetti macro delle </a:t>
            </a:r>
            <a:r>
              <a:rPr lang="it-IT" sz="1400" dirty="0" err="1" smtClean="0"/>
              <a:t>policies</a:t>
            </a:r>
            <a:r>
              <a:rPr lang="it-IT" sz="1400" dirty="0" smtClean="0"/>
              <a:t> la distribuzione </a:t>
            </a:r>
            <a:br>
              <a:rPr lang="it-IT" sz="1400" dirty="0" smtClean="0"/>
            </a:br>
            <a:r>
              <a:rPr lang="it-IT" sz="1400" dirty="0" smtClean="0"/>
              <a:t>            spesso non è esplicitamente considerata</a:t>
            </a:r>
          </a:p>
          <a:p>
            <a:pPr marL="0" indent="0" algn="l">
              <a:buClr>
                <a:srgbClr val="DA304A"/>
              </a:buClr>
              <a:buSzPct val="160000"/>
              <a:buNone/>
            </a:pPr>
            <a:r>
              <a:rPr lang="it-IT" sz="1400" dirty="0"/>
              <a:t> </a:t>
            </a:r>
            <a:r>
              <a:rPr lang="it-IT" sz="1400" dirty="0" smtClean="0"/>
              <a:t>       </a:t>
            </a:r>
          </a:p>
          <a:p>
            <a:pPr marL="285750" indent="-285750" algn="l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400" dirty="0" smtClean="0"/>
              <a:t>Prevalentemente monetari</a:t>
            </a:r>
            <a:br>
              <a:rPr lang="it-IT" sz="1400" dirty="0" smtClean="0"/>
            </a:br>
            <a:r>
              <a:rPr lang="it-IT" sz="1400" dirty="0" smtClean="0"/>
              <a:t/>
            </a:r>
            <a:br>
              <a:rPr lang="it-IT" sz="1400" dirty="0" smtClean="0"/>
            </a:br>
            <a:r>
              <a:rPr lang="it-IT" sz="1400" dirty="0" smtClean="0"/>
              <a:t>- non facilmente misurabile la distribuzione dei benefici dei</a:t>
            </a:r>
            <a:br>
              <a:rPr lang="it-IT" sz="1400" dirty="0" smtClean="0"/>
            </a:br>
            <a:r>
              <a:rPr lang="it-IT" sz="1400" dirty="0" smtClean="0"/>
              <a:t>  trasferimenti  pubblici </a:t>
            </a:r>
            <a:r>
              <a:rPr lang="it-IT" sz="1400" i="1" dirty="0" smtClean="0"/>
              <a:t>in </a:t>
            </a:r>
            <a:r>
              <a:rPr lang="it-IT" sz="1400" i="1" dirty="0" err="1" smtClean="0"/>
              <a:t>kind</a:t>
            </a:r>
            <a:r>
              <a:rPr lang="it-IT" sz="1400" i="1" dirty="0" smtClean="0"/>
              <a:t> </a:t>
            </a:r>
            <a:r>
              <a:rPr lang="it-IT" sz="1400" dirty="0" smtClean="0"/>
              <a:t>(es. scuola, sanità…)</a:t>
            </a:r>
            <a:br>
              <a:rPr lang="it-IT" sz="1400" dirty="0" smtClean="0"/>
            </a:br>
            <a:r>
              <a:rPr lang="it-IT" sz="1400" dirty="0" smtClean="0"/>
              <a:t/>
            </a:r>
            <a:br>
              <a:rPr lang="it-IT" sz="1400" dirty="0" smtClean="0"/>
            </a:br>
            <a:r>
              <a:rPr lang="it-IT" sz="1400" dirty="0" smtClean="0"/>
              <a:t>- poco esplorata la relazione fra </a:t>
            </a:r>
            <a:r>
              <a:rPr lang="it-IT" sz="1400" dirty="0" err="1" smtClean="0"/>
              <a:t>policies</a:t>
            </a:r>
            <a:r>
              <a:rPr lang="it-IT" sz="1400" dirty="0" smtClean="0"/>
              <a:t> e dimensioni </a:t>
            </a:r>
            <a:br>
              <a:rPr lang="it-IT" sz="1400" dirty="0" smtClean="0"/>
            </a:br>
            <a:r>
              <a:rPr lang="it-IT" sz="1400" dirty="0" smtClean="0"/>
              <a:t>   non-monetarie del </a:t>
            </a:r>
            <a:r>
              <a:rPr lang="it-IT" sz="1400" dirty="0" err="1" smtClean="0"/>
              <a:t>well-being</a:t>
            </a:r>
            <a:endParaRPr lang="it-IT" sz="1400" dirty="0"/>
          </a:p>
          <a:p>
            <a:pPr marL="285750" indent="-285750" algn="l">
              <a:buClr>
                <a:srgbClr val="DA304A"/>
              </a:buClr>
              <a:buSzPct val="160000"/>
              <a:buFont typeface="Wingdings" charset="2"/>
              <a:buChar char="§"/>
            </a:pPr>
            <a:endParaRPr lang="it-IT" sz="1400" dirty="0"/>
          </a:p>
          <a:p>
            <a:pPr marL="285750" indent="-285750" algn="l">
              <a:buClr>
                <a:srgbClr val="DA304A"/>
              </a:buClr>
              <a:buSzPct val="160000"/>
              <a:buFont typeface="Wingdings" charset="2"/>
              <a:buChar char="§"/>
            </a:pPr>
            <a:endParaRPr lang="it-IT" sz="1400" dirty="0"/>
          </a:p>
          <a:p>
            <a:pPr algn="l"/>
            <a:endParaRPr lang="it-IT" sz="1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13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Indicatori multidimensionali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2" name="Callout 1 1"/>
          <p:cNvSpPr/>
          <p:nvPr/>
        </p:nvSpPr>
        <p:spPr>
          <a:xfrm>
            <a:off x="233965" y="2321170"/>
            <a:ext cx="4006439" cy="1487155"/>
          </a:xfrm>
          <a:prstGeom prst="borderCallout1">
            <a:avLst>
              <a:gd name="adj1" fmla="val 48114"/>
              <a:gd name="adj2" fmla="val 100470"/>
              <a:gd name="adj3" fmla="val -17668"/>
              <a:gd name="adj4" fmla="val 1569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Integrazione dei dati </a:t>
            </a:r>
            <a:br>
              <a:rPr lang="it-IT" dirty="0" smtClean="0"/>
            </a:br>
            <a:r>
              <a:rPr lang="it-IT" dirty="0" smtClean="0"/>
              <a:t>e degli strumenti di analisi</a:t>
            </a:r>
            <a:br>
              <a:rPr lang="it-IT" dirty="0" smtClean="0"/>
            </a:br>
            <a:r>
              <a:rPr lang="it-IT" dirty="0" smtClean="0"/>
              <a:t>per lo studio degli effetti micro </a:t>
            </a:r>
            <a:br>
              <a:rPr lang="it-IT" dirty="0" smtClean="0"/>
            </a:br>
            <a:r>
              <a:rPr lang="it-IT" dirty="0" smtClean="0"/>
              <a:t>e di quelli macro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7" name="Callout 1 6"/>
          <p:cNvSpPr/>
          <p:nvPr/>
        </p:nvSpPr>
        <p:spPr>
          <a:xfrm>
            <a:off x="145204" y="4402854"/>
            <a:ext cx="4006439" cy="1487155"/>
          </a:xfrm>
          <a:prstGeom prst="borderCallout1">
            <a:avLst>
              <a:gd name="adj1" fmla="val 48114"/>
              <a:gd name="adj2" fmla="val 100470"/>
              <a:gd name="adj3" fmla="val -27128"/>
              <a:gd name="adj4" fmla="val 1594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Relazione fra politiche </a:t>
            </a:r>
            <a:br>
              <a:rPr lang="it-IT" dirty="0" smtClean="0"/>
            </a:br>
            <a:r>
              <a:rPr lang="it-IT" dirty="0" smtClean="0"/>
              <a:t>e benessere sociale</a:t>
            </a:r>
            <a:br>
              <a:rPr lang="it-IT" dirty="0" smtClean="0"/>
            </a:br>
            <a:r>
              <a:rPr lang="it-IT" dirty="0" smtClean="0"/>
              <a:t>idealmente:</a:t>
            </a:r>
            <a:br>
              <a:rPr lang="it-IT" dirty="0" smtClean="0"/>
            </a:br>
            <a:r>
              <a:rPr lang="it-IT" dirty="0" smtClean="0"/>
              <a:t>effetti sugli indicatori multidimensionali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7616651" y="1457005"/>
            <a:ext cx="3426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>
                <a:solidFill>
                  <a:srgbClr val="009190"/>
                </a:solidFill>
              </a:rPr>
              <a:t>Indicatori tradizionali</a:t>
            </a:r>
            <a:endParaRPr lang="it-IT" i="1" dirty="0">
              <a:solidFill>
                <a:srgbClr val="0091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41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14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Indicatori multidimensionali: Europa 2020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8" name="Sottotitolo 2"/>
          <p:cNvSpPr txBox="1">
            <a:spLocks/>
          </p:cNvSpPr>
          <p:nvPr/>
        </p:nvSpPr>
        <p:spPr>
          <a:xfrm>
            <a:off x="569913" y="2015595"/>
            <a:ext cx="4065587" cy="370191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800" b="1" dirty="0" smtClean="0"/>
              <a:t>UE – programma Europa 2020</a:t>
            </a:r>
          </a:p>
          <a:p>
            <a:pPr algn="l"/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>uno spettro di obiettivi e indicatori</a:t>
            </a:r>
            <a:br>
              <a:rPr lang="it-IT" sz="1800" dirty="0" smtClean="0"/>
            </a:br>
            <a:r>
              <a:rPr lang="it-IT" sz="1800" dirty="0" smtClean="0">
                <a:solidFill>
                  <a:srgbClr val="FF0000"/>
                </a:solidFill>
              </a:rPr>
              <a:t>più ampio del PIL</a:t>
            </a:r>
            <a:br>
              <a:rPr lang="it-IT" sz="1800" dirty="0" smtClean="0">
                <a:solidFill>
                  <a:srgbClr val="FF0000"/>
                </a:solidFill>
              </a:rPr>
            </a:br>
            <a:r>
              <a:rPr lang="it-IT" sz="1800" dirty="0" smtClean="0"/>
              <a:t/>
            </a:r>
            <a:br>
              <a:rPr lang="it-IT" sz="1800" dirty="0" smtClean="0"/>
            </a:br>
            <a:endParaRPr lang="it-IT" sz="1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56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15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Indicatori multidimensionali: Europa 2020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8" name="Sottotitolo 2"/>
          <p:cNvSpPr txBox="1">
            <a:spLocks/>
          </p:cNvSpPr>
          <p:nvPr/>
        </p:nvSpPr>
        <p:spPr>
          <a:xfrm>
            <a:off x="569913" y="2015595"/>
            <a:ext cx="4065587" cy="370191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800" b="1" dirty="0" smtClean="0"/>
              <a:t>UE – programma Europa 2020</a:t>
            </a:r>
          </a:p>
          <a:p>
            <a:pPr algn="l"/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>uno spettro di obiettivi e indicatori</a:t>
            </a:r>
            <a:br>
              <a:rPr lang="it-IT" sz="1800" dirty="0" smtClean="0"/>
            </a:br>
            <a:r>
              <a:rPr lang="it-IT" sz="1800" dirty="0" smtClean="0">
                <a:solidFill>
                  <a:srgbClr val="FF0000"/>
                </a:solidFill>
              </a:rPr>
              <a:t>più ampio del PIL</a:t>
            </a:r>
            <a:br>
              <a:rPr lang="it-IT" sz="1800" dirty="0" smtClean="0">
                <a:solidFill>
                  <a:srgbClr val="FF0000"/>
                </a:solidFill>
              </a:rPr>
            </a:b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>                  </a:t>
            </a:r>
            <a:r>
              <a:rPr lang="it-IT" sz="1800" b="1" dirty="0" smtClean="0"/>
              <a:t>crescita economica</a:t>
            </a:r>
            <a:r>
              <a:rPr lang="it-IT" sz="1800" dirty="0" smtClean="0"/>
              <a:t/>
            </a:r>
            <a:br>
              <a:rPr lang="it-IT" sz="1800" dirty="0" smtClean="0"/>
            </a:br>
            <a:endParaRPr lang="it-IT" sz="1800" dirty="0" smtClean="0"/>
          </a:p>
          <a:p>
            <a:pPr algn="l"/>
            <a:r>
              <a:rPr lang="it-IT" sz="1800" b="1" dirty="0" smtClean="0"/>
              <a:t>              sostenibilità </a:t>
            </a:r>
            <a:r>
              <a:rPr lang="it-IT" sz="1800" b="1" dirty="0"/>
              <a:t>ambientale</a:t>
            </a:r>
            <a:endParaRPr lang="it-IT" sz="1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>                  </a:t>
            </a:r>
            <a:r>
              <a:rPr lang="it-IT" sz="1800" b="1" dirty="0" smtClean="0"/>
              <a:t>inclusione </a:t>
            </a:r>
            <a:r>
              <a:rPr lang="it-IT" sz="1800" b="1" dirty="0"/>
              <a:t>sociale </a:t>
            </a:r>
          </a:p>
          <a:p>
            <a:pPr algn="l"/>
            <a:endParaRPr lang="it-IT" sz="1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60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16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Indicatori multidimensionali: Europa 2020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8" name="Sottotitolo 2"/>
          <p:cNvSpPr txBox="1">
            <a:spLocks/>
          </p:cNvSpPr>
          <p:nvPr/>
        </p:nvSpPr>
        <p:spPr>
          <a:xfrm>
            <a:off x="569913" y="2015595"/>
            <a:ext cx="4065587" cy="370191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800" b="1" dirty="0" smtClean="0"/>
              <a:t>UE – programma Europa 2020</a:t>
            </a:r>
          </a:p>
          <a:p>
            <a:pPr algn="l"/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>uno spettro di obiettivi e indicatori</a:t>
            </a:r>
            <a:br>
              <a:rPr lang="it-IT" sz="1800" dirty="0" smtClean="0"/>
            </a:br>
            <a:r>
              <a:rPr lang="it-IT" sz="1800" dirty="0" smtClean="0">
                <a:solidFill>
                  <a:srgbClr val="FF0000"/>
                </a:solidFill>
              </a:rPr>
              <a:t>più ampio del PIL</a:t>
            </a:r>
            <a:br>
              <a:rPr lang="it-IT" sz="1800" dirty="0" smtClean="0">
                <a:solidFill>
                  <a:srgbClr val="FF0000"/>
                </a:solidFill>
              </a:rPr>
            </a:b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>                  </a:t>
            </a:r>
            <a:r>
              <a:rPr lang="it-IT" sz="1800" b="1" dirty="0" smtClean="0"/>
              <a:t>crescita economica</a:t>
            </a:r>
            <a:r>
              <a:rPr lang="it-IT" sz="1800" dirty="0" smtClean="0"/>
              <a:t/>
            </a:r>
            <a:br>
              <a:rPr lang="it-IT" sz="1800" dirty="0" smtClean="0"/>
            </a:br>
            <a:endParaRPr lang="it-IT" sz="1800" dirty="0" smtClean="0"/>
          </a:p>
          <a:p>
            <a:pPr algn="l"/>
            <a:r>
              <a:rPr lang="it-IT" sz="1800" b="1" dirty="0" smtClean="0"/>
              <a:t>              sostenibilità </a:t>
            </a:r>
            <a:r>
              <a:rPr lang="it-IT" sz="1800" b="1" dirty="0"/>
              <a:t>ambientale</a:t>
            </a:r>
            <a:endParaRPr lang="it-IT" sz="1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>                  </a:t>
            </a:r>
            <a:r>
              <a:rPr lang="it-IT" sz="1800" b="1" dirty="0" smtClean="0"/>
              <a:t>inclusione </a:t>
            </a:r>
            <a:r>
              <a:rPr lang="it-IT" sz="1800" b="1" dirty="0"/>
              <a:t>sociale </a:t>
            </a:r>
          </a:p>
          <a:p>
            <a:pPr algn="l"/>
            <a:endParaRPr lang="it-IT" sz="1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ottotitolo 2"/>
          <p:cNvSpPr txBox="1">
            <a:spLocks/>
          </p:cNvSpPr>
          <p:nvPr/>
        </p:nvSpPr>
        <p:spPr>
          <a:xfrm>
            <a:off x="6456904" y="2015596"/>
            <a:ext cx="5143499" cy="4958828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400" b="1" dirty="0" smtClean="0"/>
              <a:t>Ricerca e sviluppo</a:t>
            </a:r>
            <a:r>
              <a:rPr lang="it-IT" sz="1400" dirty="0"/>
              <a:t/>
            </a:r>
            <a:br>
              <a:rPr lang="it-IT" sz="1400" dirty="0"/>
            </a:br>
            <a:r>
              <a:rPr lang="it-IT" sz="1400" dirty="0" smtClean="0"/>
              <a:t>3% </a:t>
            </a:r>
            <a:r>
              <a:rPr lang="it-IT" sz="1400" dirty="0"/>
              <a:t>del </a:t>
            </a:r>
            <a:r>
              <a:rPr lang="it-IT" sz="1400" dirty="0" smtClean="0"/>
              <a:t>PIL</a:t>
            </a:r>
            <a:br>
              <a:rPr lang="it-IT" sz="1400" dirty="0" smtClean="0"/>
            </a:br>
            <a:endParaRPr lang="it-IT" sz="1400" dirty="0" smtClean="0"/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400" b="1" dirty="0"/>
              <a:t>Occupazione</a:t>
            </a:r>
            <a:r>
              <a:rPr lang="it-IT" sz="1400" dirty="0"/>
              <a:t/>
            </a:r>
            <a:br>
              <a:rPr lang="it-IT" sz="1400" dirty="0"/>
            </a:br>
            <a:r>
              <a:rPr lang="it-IT" sz="1400" dirty="0"/>
              <a:t>75% (persone di 20 - 64 anni)</a:t>
            </a:r>
            <a:br>
              <a:rPr lang="it-IT" sz="1400" dirty="0"/>
            </a:br>
            <a:endParaRPr lang="it-IT" sz="1400" dirty="0"/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400" b="1" dirty="0" smtClean="0"/>
              <a:t>Istruzione</a:t>
            </a:r>
            <a:r>
              <a:rPr lang="it-IT" sz="1400" dirty="0"/>
              <a:t/>
            </a:r>
            <a:br>
              <a:rPr lang="it-IT" sz="1400" dirty="0"/>
            </a:br>
            <a:r>
              <a:rPr lang="it-IT" sz="1400" dirty="0"/>
              <a:t>abbandoni scolastici inferiori al 10%</a:t>
            </a:r>
            <a:br>
              <a:rPr lang="it-IT" sz="1400" dirty="0"/>
            </a:br>
            <a:r>
              <a:rPr lang="it-IT" sz="1400" dirty="0"/>
              <a:t>istruzione universitaria al 40% (persone di 30 - 34 anni</a:t>
            </a:r>
            <a:r>
              <a:rPr lang="it-IT" sz="1400" dirty="0" smtClean="0"/>
              <a:t>)</a:t>
            </a:r>
            <a:br>
              <a:rPr lang="it-IT" sz="1400" dirty="0" smtClean="0"/>
            </a:br>
            <a:endParaRPr lang="it-IT" sz="1400" dirty="0"/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400" b="1" dirty="0"/>
              <a:t>Ambiente</a:t>
            </a:r>
            <a:r>
              <a:rPr lang="it-IT" sz="1400" dirty="0"/>
              <a:t/>
            </a:r>
            <a:br>
              <a:rPr lang="it-IT" sz="1400" dirty="0"/>
            </a:br>
            <a:r>
              <a:rPr lang="it-IT" sz="1400" dirty="0"/>
              <a:t>20% della produzione energetica da fonti rinnovabili</a:t>
            </a:r>
            <a:br>
              <a:rPr lang="it-IT" sz="1400" dirty="0"/>
            </a:br>
            <a:r>
              <a:rPr lang="it-IT" sz="1400" dirty="0"/>
              <a:t>riduzione 20% gas serra</a:t>
            </a:r>
            <a:br>
              <a:rPr lang="it-IT" sz="1400" dirty="0"/>
            </a:br>
            <a:r>
              <a:rPr lang="it-IT" sz="1400" dirty="0"/>
              <a:t>aumento 20% dell’efficienza energetica</a:t>
            </a:r>
            <a:br>
              <a:rPr lang="it-IT" sz="1400" dirty="0"/>
            </a:br>
            <a:endParaRPr lang="it-IT" sz="1400" dirty="0"/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400" b="1" dirty="0" smtClean="0"/>
              <a:t>Povertà </a:t>
            </a:r>
            <a:r>
              <a:rPr lang="it-IT" sz="1400" b="1" dirty="0"/>
              <a:t>e esclusione sociale</a:t>
            </a:r>
            <a:r>
              <a:rPr lang="it-IT" sz="1400" dirty="0"/>
              <a:t/>
            </a:r>
            <a:br>
              <a:rPr lang="it-IT" sz="1400" dirty="0"/>
            </a:br>
            <a:r>
              <a:rPr lang="it-IT" sz="1400" dirty="0"/>
              <a:t>riduzione di 20 milioni di persone a rischio di povertà o di emarginazione</a:t>
            </a:r>
            <a:br>
              <a:rPr lang="it-IT" sz="1400" dirty="0"/>
            </a:br>
            <a:endParaRPr lang="it-IT" sz="1400" dirty="0"/>
          </a:p>
          <a:p>
            <a:pPr marL="0" indent="0">
              <a:buClr>
                <a:srgbClr val="DA304A"/>
              </a:buClr>
              <a:buSzPct val="160000"/>
              <a:buNone/>
            </a:pPr>
            <a:endParaRPr lang="it-IT" sz="1400" dirty="0" smtClean="0"/>
          </a:p>
          <a:p>
            <a:pPr marL="0" indent="0">
              <a:buClr>
                <a:srgbClr val="DA304A"/>
              </a:buClr>
              <a:buSzPct val="160000"/>
              <a:buNone/>
            </a:pPr>
            <a:r>
              <a:rPr lang="it-IT" sz="1400" dirty="0" smtClean="0"/>
              <a:t/>
            </a:r>
            <a:br>
              <a:rPr lang="it-IT" sz="1400" dirty="0" smtClean="0"/>
            </a:br>
            <a:r>
              <a:rPr lang="it-IT" sz="1400" dirty="0"/>
              <a:t/>
            </a:r>
            <a:br>
              <a:rPr lang="it-IT" sz="1400" dirty="0"/>
            </a:br>
            <a:endParaRPr lang="it-IT" sz="1400" dirty="0"/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260960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17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Indicatori multidimensionali: Europa 2020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8" name="Sottotitolo 2"/>
          <p:cNvSpPr txBox="1">
            <a:spLocks/>
          </p:cNvSpPr>
          <p:nvPr/>
        </p:nvSpPr>
        <p:spPr>
          <a:xfrm>
            <a:off x="569913" y="2015595"/>
            <a:ext cx="4065587" cy="370191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800" b="1" dirty="0" smtClean="0"/>
              <a:t>Rischio </a:t>
            </a:r>
            <a:r>
              <a:rPr lang="it-IT" sz="1800" b="1" dirty="0"/>
              <a:t>di povertà o di esclusione </a:t>
            </a:r>
            <a:r>
              <a:rPr lang="it-IT" sz="1800" b="1" dirty="0" smtClean="0"/>
              <a:t>sociale</a:t>
            </a:r>
            <a:br>
              <a:rPr lang="it-IT" sz="1800" b="1" dirty="0" smtClean="0"/>
            </a:br>
            <a:r>
              <a:rPr lang="it-IT" sz="1800" b="1" dirty="0" smtClean="0"/>
              <a:t>(UE – programma Europa 2020)</a:t>
            </a: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>percentuale </a:t>
            </a:r>
            <a:r>
              <a:rPr lang="it-IT" sz="1800" dirty="0"/>
              <a:t>di persone che </a:t>
            </a:r>
            <a:r>
              <a:rPr lang="it-IT" sz="1800" dirty="0" smtClean="0"/>
              <a:t>vivono in famiglie che si trovano </a:t>
            </a:r>
            <a:r>
              <a:rPr lang="it-IT" sz="1800" dirty="0"/>
              <a:t>in </a:t>
            </a:r>
            <a:r>
              <a:rPr lang="it-IT" sz="1800" u="sng" dirty="0"/>
              <a:t>almeno una</a:t>
            </a:r>
            <a:r>
              <a:rPr lang="it-IT" sz="1800" dirty="0"/>
              <a:t> </a:t>
            </a: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>delle </a:t>
            </a:r>
            <a:r>
              <a:rPr lang="it-IT" sz="1800" dirty="0"/>
              <a:t>seguenti </a:t>
            </a:r>
            <a:r>
              <a:rPr lang="it-IT" sz="1800" dirty="0" smtClean="0"/>
              <a:t>condizioni</a:t>
            </a:r>
            <a:r>
              <a:rPr lang="it-IT" sz="1800" dirty="0"/>
              <a:t>: </a:t>
            </a:r>
            <a:r>
              <a:rPr lang="it-IT" sz="1800" dirty="0" smtClean="0"/>
              <a:t/>
            </a:r>
            <a:br>
              <a:rPr lang="it-IT" sz="1800" dirty="0" smtClean="0"/>
            </a:br>
            <a:endParaRPr lang="it-IT" sz="1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91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18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Indicatori multidimensionali: Europa 2020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8" name="Sottotitolo 2"/>
          <p:cNvSpPr txBox="1">
            <a:spLocks/>
          </p:cNvSpPr>
          <p:nvPr/>
        </p:nvSpPr>
        <p:spPr>
          <a:xfrm>
            <a:off x="569913" y="2015595"/>
            <a:ext cx="4065587" cy="370191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800" b="1" dirty="0" smtClean="0"/>
              <a:t>Rischio </a:t>
            </a:r>
            <a:r>
              <a:rPr lang="it-IT" sz="1800" b="1" dirty="0"/>
              <a:t>di povertà o di esclusione </a:t>
            </a:r>
            <a:r>
              <a:rPr lang="it-IT" sz="1800" b="1" dirty="0" smtClean="0"/>
              <a:t>sociale</a:t>
            </a:r>
            <a:br>
              <a:rPr lang="it-IT" sz="1800" b="1" dirty="0" smtClean="0"/>
            </a:br>
            <a:r>
              <a:rPr lang="it-IT" sz="1800" b="1" dirty="0" smtClean="0"/>
              <a:t>(UE – programma Europa 2020)</a:t>
            </a: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>percentuale </a:t>
            </a:r>
            <a:r>
              <a:rPr lang="it-IT" sz="1800" dirty="0"/>
              <a:t>di persone che </a:t>
            </a:r>
            <a:r>
              <a:rPr lang="it-IT" sz="1800" dirty="0" smtClean="0"/>
              <a:t>vivono in famiglie che si trovano </a:t>
            </a:r>
            <a:r>
              <a:rPr lang="it-IT" sz="1800" dirty="0"/>
              <a:t>in </a:t>
            </a:r>
            <a:r>
              <a:rPr lang="it-IT" sz="1800" u="sng" dirty="0"/>
              <a:t>almeno una</a:t>
            </a:r>
            <a:r>
              <a:rPr lang="it-IT" sz="1800" dirty="0"/>
              <a:t> </a:t>
            </a: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>delle </a:t>
            </a:r>
            <a:r>
              <a:rPr lang="it-IT" sz="1800" dirty="0"/>
              <a:t>seguenti </a:t>
            </a:r>
            <a:r>
              <a:rPr lang="it-IT" sz="1800" dirty="0" smtClean="0"/>
              <a:t>condizioni</a:t>
            </a:r>
            <a:r>
              <a:rPr lang="it-IT" sz="1800" dirty="0"/>
              <a:t>: </a:t>
            </a: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>   </a:t>
            </a:r>
            <a:r>
              <a:rPr lang="it-IT" sz="1800" b="1" dirty="0" smtClean="0"/>
              <a:t>rischio </a:t>
            </a:r>
            <a:r>
              <a:rPr lang="it-IT" sz="1800" b="1" dirty="0"/>
              <a:t>di </a:t>
            </a:r>
            <a:r>
              <a:rPr lang="it-IT" sz="1800" b="1" dirty="0" smtClean="0"/>
              <a:t>povertà</a:t>
            </a:r>
            <a:r>
              <a:rPr lang="it-IT" sz="1800" dirty="0" smtClean="0"/>
              <a:t/>
            </a:r>
            <a:br>
              <a:rPr lang="it-IT" sz="1800" dirty="0" smtClean="0"/>
            </a:br>
            <a:endParaRPr lang="it-IT" sz="1800" dirty="0" smtClean="0"/>
          </a:p>
          <a:p>
            <a:pPr algn="l"/>
            <a:r>
              <a:rPr lang="it-IT" sz="1800" b="1" dirty="0" smtClean="0"/>
              <a:t>   bassa </a:t>
            </a:r>
            <a:r>
              <a:rPr lang="it-IT" sz="1800" b="1" dirty="0"/>
              <a:t>intensità di lavoro </a:t>
            </a:r>
            <a:endParaRPr lang="it-IT" sz="1800" b="1" dirty="0" smtClean="0"/>
          </a:p>
          <a:p>
            <a:pPr algn="l"/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>   </a:t>
            </a:r>
            <a:r>
              <a:rPr lang="it-IT" sz="1800" b="1" dirty="0" smtClean="0"/>
              <a:t>grave </a:t>
            </a:r>
            <a:r>
              <a:rPr lang="it-IT" sz="1800" b="1" dirty="0"/>
              <a:t>deprivazione </a:t>
            </a:r>
            <a:r>
              <a:rPr lang="it-IT" sz="1800" b="1" dirty="0" smtClean="0"/>
              <a:t>materiale</a:t>
            </a:r>
            <a:endParaRPr lang="it-IT" sz="1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58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19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Indicatori multidimensionali: Europa 2020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8" name="Sottotitolo 2"/>
          <p:cNvSpPr txBox="1">
            <a:spLocks/>
          </p:cNvSpPr>
          <p:nvPr/>
        </p:nvSpPr>
        <p:spPr>
          <a:xfrm>
            <a:off x="569913" y="2015595"/>
            <a:ext cx="4065587" cy="370191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800" b="1" dirty="0" smtClean="0"/>
              <a:t>Rischio </a:t>
            </a:r>
            <a:r>
              <a:rPr lang="it-IT" sz="1800" b="1" dirty="0"/>
              <a:t>di povertà o di esclusione </a:t>
            </a:r>
            <a:r>
              <a:rPr lang="it-IT" sz="1800" b="1" dirty="0" smtClean="0"/>
              <a:t>sociale</a:t>
            </a:r>
            <a:br>
              <a:rPr lang="it-IT" sz="1800" b="1" dirty="0" smtClean="0"/>
            </a:br>
            <a:r>
              <a:rPr lang="it-IT" sz="1800" b="1" dirty="0" smtClean="0"/>
              <a:t>(UE – programma Europa 2020)</a:t>
            </a: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>percentuale </a:t>
            </a:r>
            <a:r>
              <a:rPr lang="it-IT" sz="1800" dirty="0"/>
              <a:t>di persone che </a:t>
            </a:r>
            <a:r>
              <a:rPr lang="it-IT" sz="1800" dirty="0" smtClean="0"/>
              <a:t>vivono in famiglie che si trovano </a:t>
            </a:r>
            <a:r>
              <a:rPr lang="it-IT" sz="1800" dirty="0"/>
              <a:t>in </a:t>
            </a:r>
            <a:r>
              <a:rPr lang="it-IT" sz="1800" u="sng" dirty="0"/>
              <a:t>almeno una</a:t>
            </a:r>
            <a:r>
              <a:rPr lang="it-IT" sz="1800" dirty="0"/>
              <a:t> </a:t>
            </a: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>delle </a:t>
            </a:r>
            <a:r>
              <a:rPr lang="it-IT" sz="1800" dirty="0"/>
              <a:t>seguenti </a:t>
            </a:r>
            <a:r>
              <a:rPr lang="it-IT" sz="1800" dirty="0" smtClean="0"/>
              <a:t>condizioni</a:t>
            </a:r>
            <a:r>
              <a:rPr lang="it-IT" sz="1800" dirty="0"/>
              <a:t>: </a:t>
            </a: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>   </a:t>
            </a:r>
            <a:r>
              <a:rPr lang="it-IT" sz="1800" b="1" dirty="0" smtClean="0"/>
              <a:t>rischio </a:t>
            </a:r>
            <a:r>
              <a:rPr lang="it-IT" sz="1800" b="1" dirty="0"/>
              <a:t>di </a:t>
            </a:r>
            <a:r>
              <a:rPr lang="it-IT" sz="1800" b="1" dirty="0" smtClean="0"/>
              <a:t>povertà</a:t>
            </a:r>
            <a:r>
              <a:rPr lang="it-IT" sz="1800" dirty="0" smtClean="0"/>
              <a:t/>
            </a:r>
            <a:br>
              <a:rPr lang="it-IT" sz="1800" dirty="0" smtClean="0"/>
            </a:br>
            <a:endParaRPr lang="it-IT" sz="1800" dirty="0" smtClean="0"/>
          </a:p>
          <a:p>
            <a:pPr algn="l"/>
            <a:r>
              <a:rPr lang="it-IT" sz="1800" b="1" dirty="0" smtClean="0"/>
              <a:t>   bassa </a:t>
            </a:r>
            <a:r>
              <a:rPr lang="it-IT" sz="1800" b="1" dirty="0"/>
              <a:t>intensità di lavoro </a:t>
            </a:r>
            <a:endParaRPr lang="it-IT" sz="1800" b="1" dirty="0" smtClean="0"/>
          </a:p>
          <a:p>
            <a:pPr algn="l"/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>   </a:t>
            </a:r>
            <a:r>
              <a:rPr lang="it-IT" sz="1800" b="1" dirty="0" smtClean="0"/>
              <a:t>grave </a:t>
            </a:r>
            <a:r>
              <a:rPr lang="it-IT" sz="1800" b="1" dirty="0"/>
              <a:t>deprivazione </a:t>
            </a:r>
            <a:r>
              <a:rPr lang="it-IT" sz="1800" b="1" dirty="0" smtClean="0"/>
              <a:t>materiale</a:t>
            </a:r>
            <a:endParaRPr lang="it-IT" sz="1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Parentesi graffa chiusa 1"/>
          <p:cNvSpPr/>
          <p:nvPr/>
        </p:nvSpPr>
        <p:spPr>
          <a:xfrm>
            <a:off x="3597309" y="3949002"/>
            <a:ext cx="261257" cy="1768510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4089679" y="4479314"/>
            <a:ext cx="2160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>
                <a:solidFill>
                  <a:srgbClr val="BE1520"/>
                </a:solidFill>
              </a:rPr>
              <a:t>EU SILC</a:t>
            </a:r>
            <a:endParaRPr lang="it-IT" b="1" dirty="0">
              <a:solidFill>
                <a:srgbClr val="BE15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58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12" name="Sottotitolo 2"/>
          <p:cNvSpPr>
            <a:spLocks noGrp="1"/>
          </p:cNvSpPr>
          <p:nvPr>
            <p:ph type="subTitle" idx="4294967295"/>
          </p:nvPr>
        </p:nvSpPr>
        <p:spPr>
          <a:xfrm>
            <a:off x="5777406" y="1803004"/>
            <a:ext cx="5833730" cy="4075282"/>
          </a:xfrm>
          <a:prstGeom prst="rect">
            <a:avLst/>
          </a:prstGeom>
        </p:spPr>
        <p:txBody>
          <a:bodyPr/>
          <a:lstStyle/>
          <a:p>
            <a:pPr marL="0" indent="0" algn="l">
              <a:buNone/>
            </a:pPr>
            <a:r>
              <a:rPr lang="it-IT" dirty="0" smtClean="0">
                <a:ea typeface="Signika Light" charset="0"/>
                <a:cs typeface="Signika Light" charset="0"/>
              </a:rPr>
              <a:t>Crescita inclusiva</a:t>
            </a:r>
            <a:br>
              <a:rPr lang="it-IT" dirty="0" smtClean="0">
                <a:ea typeface="Signika Light" charset="0"/>
                <a:cs typeface="Signika Light" charset="0"/>
              </a:rPr>
            </a:br>
            <a:r>
              <a:rPr lang="it-IT" dirty="0" smtClean="0">
                <a:ea typeface="Signika Light" charset="0"/>
                <a:cs typeface="Signika Light" charset="0"/>
              </a:rPr>
              <a:t/>
            </a:r>
            <a:br>
              <a:rPr lang="it-IT" dirty="0" smtClean="0">
                <a:ea typeface="Signika Light" charset="0"/>
                <a:cs typeface="Signika Light" charset="0"/>
              </a:rPr>
            </a:br>
            <a:r>
              <a:rPr lang="it-IT" dirty="0" smtClean="0">
                <a:ea typeface="Signika Light" charset="0"/>
                <a:cs typeface="Signika Light" charset="0"/>
              </a:rPr>
              <a:t/>
            </a:r>
            <a:br>
              <a:rPr lang="it-IT" dirty="0" smtClean="0">
                <a:ea typeface="Signika Light" charset="0"/>
                <a:cs typeface="Signika Light" charset="0"/>
              </a:rPr>
            </a:br>
            <a:endParaRPr lang="it-IT" dirty="0" smtClean="0">
              <a:ea typeface="Signika Light" charset="0"/>
              <a:cs typeface="Signika Light" charset="0"/>
            </a:endParaRPr>
          </a:p>
          <a:p>
            <a:pPr marL="0" indent="0" algn="l">
              <a:buNone/>
            </a:pPr>
            <a:endParaRPr lang="it-IT" dirty="0">
              <a:ea typeface="Signika Light" charset="0"/>
              <a:cs typeface="Signika Light" charset="0"/>
            </a:endParaRPr>
          </a:p>
          <a:p>
            <a:pPr marL="0" indent="0" algn="l">
              <a:buNone/>
            </a:pPr>
            <a:endParaRPr lang="it-IT" sz="2000" dirty="0">
              <a:ea typeface="Signika Light" charset="0"/>
              <a:cs typeface="Signika Light" charset="0"/>
            </a:endParaRPr>
          </a:p>
        </p:txBody>
      </p:sp>
      <p:sp>
        <p:nvSpPr>
          <p:cNvPr id="13" name="Titolo 1"/>
          <p:cNvSpPr>
            <a:spLocks noGrp="1"/>
          </p:cNvSpPr>
          <p:nvPr>
            <p:ph type="ctrTitle" idx="4294967295"/>
          </p:nvPr>
        </p:nvSpPr>
        <p:spPr>
          <a:xfrm>
            <a:off x="569913" y="1716419"/>
            <a:ext cx="4380614" cy="2557129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b="1" dirty="0" smtClean="0">
                <a:solidFill>
                  <a:srgbClr val="009190"/>
                </a:solidFill>
                <a:latin typeface="+mn-lt"/>
                <a:ea typeface="Signika Semibold" charset="0"/>
                <a:cs typeface="Signika Semibold" charset="0"/>
              </a:rPr>
              <a:t>Il contesto</a:t>
            </a:r>
            <a:endParaRPr lang="it-IT" b="1" dirty="0">
              <a:solidFill>
                <a:srgbClr val="009190"/>
              </a:solidFill>
              <a:latin typeface="+mn-lt"/>
              <a:ea typeface="Signika Semibold" charset="0"/>
              <a:cs typeface="Signika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36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20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Indicatori multidimensionali: Europa 2020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8" name="Sottotitolo 2"/>
          <p:cNvSpPr txBox="1">
            <a:spLocks/>
          </p:cNvSpPr>
          <p:nvPr/>
        </p:nvSpPr>
        <p:spPr>
          <a:xfrm>
            <a:off x="569913" y="2015595"/>
            <a:ext cx="4065587" cy="370191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800" b="1" dirty="0" smtClean="0"/>
              <a:t>Rischio </a:t>
            </a:r>
            <a:r>
              <a:rPr lang="it-IT" sz="1800" b="1" dirty="0"/>
              <a:t>di povertà o di esclusione </a:t>
            </a:r>
            <a:r>
              <a:rPr lang="it-IT" sz="1800" b="1" dirty="0" smtClean="0"/>
              <a:t>sociale</a:t>
            </a:r>
            <a:br>
              <a:rPr lang="it-IT" sz="1800" b="1" dirty="0" smtClean="0"/>
            </a:br>
            <a:r>
              <a:rPr lang="it-IT" sz="1800" b="1" dirty="0" smtClean="0"/>
              <a:t>(UE – programma Europa 2020)</a:t>
            </a: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>percentuale </a:t>
            </a:r>
            <a:r>
              <a:rPr lang="it-IT" sz="1800" dirty="0"/>
              <a:t>di persone che </a:t>
            </a:r>
            <a:r>
              <a:rPr lang="it-IT" sz="1800" dirty="0" smtClean="0"/>
              <a:t>vivono in famiglie che si trovano </a:t>
            </a:r>
            <a:r>
              <a:rPr lang="it-IT" sz="1800" dirty="0"/>
              <a:t>in </a:t>
            </a:r>
            <a:r>
              <a:rPr lang="it-IT" sz="1800" u="sng" dirty="0"/>
              <a:t>almeno una</a:t>
            </a:r>
            <a:r>
              <a:rPr lang="it-IT" sz="1800" dirty="0"/>
              <a:t> </a:t>
            </a: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>delle </a:t>
            </a:r>
            <a:r>
              <a:rPr lang="it-IT" sz="1800" dirty="0"/>
              <a:t>seguenti </a:t>
            </a:r>
            <a:r>
              <a:rPr lang="it-IT" sz="1800" dirty="0" smtClean="0"/>
              <a:t>condizioni</a:t>
            </a:r>
            <a:r>
              <a:rPr lang="it-IT" sz="1800" dirty="0"/>
              <a:t>: </a:t>
            </a: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>   </a:t>
            </a:r>
            <a:r>
              <a:rPr lang="it-IT" sz="1800" b="1" dirty="0" smtClean="0"/>
              <a:t>rischio </a:t>
            </a:r>
            <a:r>
              <a:rPr lang="it-IT" sz="1800" b="1" dirty="0"/>
              <a:t>di </a:t>
            </a:r>
            <a:r>
              <a:rPr lang="it-IT" sz="1800" b="1" dirty="0" smtClean="0"/>
              <a:t>povertà</a:t>
            </a:r>
            <a:r>
              <a:rPr lang="it-IT" sz="1800" dirty="0" smtClean="0"/>
              <a:t/>
            </a:r>
            <a:br>
              <a:rPr lang="it-IT" sz="1800" dirty="0" smtClean="0"/>
            </a:br>
            <a:endParaRPr lang="it-IT" sz="1800" dirty="0" smtClean="0"/>
          </a:p>
          <a:p>
            <a:pPr algn="l"/>
            <a:r>
              <a:rPr lang="it-IT" sz="1800" b="1" dirty="0" smtClean="0"/>
              <a:t>   bassa </a:t>
            </a:r>
            <a:r>
              <a:rPr lang="it-IT" sz="1800" b="1" dirty="0"/>
              <a:t>intensità di lavoro </a:t>
            </a:r>
            <a:endParaRPr lang="it-IT" sz="1800" b="1" dirty="0" smtClean="0"/>
          </a:p>
          <a:p>
            <a:pPr algn="l"/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>   </a:t>
            </a:r>
            <a:r>
              <a:rPr lang="it-IT" sz="1800" b="1" dirty="0" smtClean="0"/>
              <a:t>grave </a:t>
            </a:r>
            <a:r>
              <a:rPr lang="it-IT" sz="1800" b="1" dirty="0"/>
              <a:t>deprivazione </a:t>
            </a:r>
            <a:r>
              <a:rPr lang="it-IT" sz="1800" b="1" dirty="0" smtClean="0"/>
              <a:t>materiale</a:t>
            </a:r>
            <a:endParaRPr lang="it-IT" sz="1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ottotitolo 2"/>
          <p:cNvSpPr txBox="1">
            <a:spLocks/>
          </p:cNvSpPr>
          <p:nvPr/>
        </p:nvSpPr>
        <p:spPr>
          <a:xfrm>
            <a:off x="6456904" y="1838848"/>
            <a:ext cx="5143499" cy="4958828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400" b="1" dirty="0" smtClean="0"/>
              <a:t>Rischio di povertà</a:t>
            </a:r>
            <a:r>
              <a:rPr lang="it-IT" sz="1400" dirty="0"/>
              <a:t/>
            </a:r>
            <a:br>
              <a:rPr lang="it-IT" sz="1400" dirty="0"/>
            </a:br>
            <a:r>
              <a:rPr lang="it-IT" sz="1400" dirty="0" smtClean="0"/>
              <a:t>percentuale </a:t>
            </a:r>
            <a:r>
              <a:rPr lang="it-IT" sz="1400" dirty="0"/>
              <a:t>di persone che vivono in famiglie con un reddito disponibile equivalente (dopo i trasferimenti sociali) inferiore </a:t>
            </a:r>
            <a:r>
              <a:rPr lang="it-IT" sz="1400" dirty="0" smtClean="0"/>
              <a:t>al </a:t>
            </a:r>
            <a:r>
              <a:rPr lang="it-IT" sz="1400" dirty="0"/>
              <a:t>60% </a:t>
            </a:r>
            <a:r>
              <a:rPr lang="it-IT" sz="1400" dirty="0" smtClean="0"/>
              <a:t>del reddito </a:t>
            </a:r>
            <a:r>
              <a:rPr lang="it-IT" sz="1400" dirty="0"/>
              <a:t>familiare disponibile equivalente </a:t>
            </a:r>
            <a:r>
              <a:rPr lang="it-IT" sz="1400" dirty="0" smtClean="0"/>
              <a:t>mediano nazionale </a:t>
            </a:r>
            <a:r>
              <a:rPr lang="it-IT" sz="1400" dirty="0" smtClean="0">
                <a:solidFill>
                  <a:srgbClr val="BE1520"/>
                </a:solidFill>
              </a:rPr>
              <a:t>[un indicatore </a:t>
            </a:r>
            <a:r>
              <a:rPr lang="it-IT" sz="1400" u="sng" dirty="0" smtClean="0">
                <a:solidFill>
                  <a:srgbClr val="BE1520"/>
                </a:solidFill>
              </a:rPr>
              <a:t>monetario</a:t>
            </a:r>
            <a:r>
              <a:rPr lang="it-IT" sz="1400" dirty="0" smtClean="0">
                <a:solidFill>
                  <a:srgbClr val="BE1520"/>
                </a:solidFill>
              </a:rPr>
              <a:t>]</a:t>
            </a:r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400" b="1" dirty="0" smtClean="0"/>
              <a:t>Bassa intensità di lavoro </a:t>
            </a:r>
            <a:r>
              <a:rPr lang="it-IT" sz="1400" dirty="0"/>
              <a:t/>
            </a:r>
            <a:br>
              <a:rPr lang="it-IT" sz="1400" dirty="0"/>
            </a:br>
            <a:r>
              <a:rPr lang="it-IT" sz="1400" dirty="0" smtClean="0"/>
              <a:t>se </a:t>
            </a:r>
            <a:r>
              <a:rPr lang="it-IT" sz="1400" dirty="0"/>
              <a:t>il </a:t>
            </a:r>
            <a:r>
              <a:rPr lang="it-IT" sz="1400" dirty="0" smtClean="0"/>
              <a:t>tempo (in mesi) dedicato al lavoro </a:t>
            </a:r>
            <a:r>
              <a:rPr lang="it-IT" sz="1400" dirty="0"/>
              <a:t>è meno di un quinto del tempo disponibile </a:t>
            </a:r>
            <a:r>
              <a:rPr lang="it-IT" sz="1400" dirty="0" smtClean="0"/>
              <a:t>totale, considerando i potenzialmente attivi </a:t>
            </a:r>
            <a:br>
              <a:rPr lang="it-IT" sz="1400" dirty="0" smtClean="0"/>
            </a:br>
            <a:r>
              <a:rPr lang="it-IT" sz="1400" dirty="0" smtClean="0"/>
              <a:t>(età 18 – 59 anni, esclusi gli studenti con meno di 24 anni)</a:t>
            </a:r>
            <a:br>
              <a:rPr lang="it-IT" sz="1400" dirty="0" smtClean="0"/>
            </a:br>
            <a:r>
              <a:rPr lang="it-IT" sz="1400" dirty="0" smtClean="0">
                <a:solidFill>
                  <a:srgbClr val="BE1520"/>
                </a:solidFill>
              </a:rPr>
              <a:t>[indicatore </a:t>
            </a:r>
            <a:r>
              <a:rPr lang="it-IT" sz="1400" u="sng" dirty="0" smtClean="0">
                <a:solidFill>
                  <a:srgbClr val="BE1520"/>
                </a:solidFill>
              </a:rPr>
              <a:t>non-monetario</a:t>
            </a:r>
            <a:r>
              <a:rPr lang="it-IT" sz="1400" dirty="0" smtClean="0">
                <a:solidFill>
                  <a:srgbClr val="BE1520"/>
                </a:solidFill>
              </a:rPr>
              <a:t>]</a:t>
            </a:r>
            <a:endParaRPr lang="it-IT" sz="1400" dirty="0" smtClean="0"/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400" b="1" dirty="0" smtClean="0"/>
              <a:t>Grave </a:t>
            </a:r>
            <a:r>
              <a:rPr lang="it-IT" sz="1400" b="1" dirty="0"/>
              <a:t>deprivazione </a:t>
            </a:r>
            <a:r>
              <a:rPr lang="it-IT" sz="1400" b="1" dirty="0" smtClean="0"/>
              <a:t>materiale</a:t>
            </a:r>
            <a:r>
              <a:rPr lang="it-IT" sz="1400" dirty="0" smtClean="0"/>
              <a:t/>
            </a:r>
            <a:br>
              <a:rPr lang="it-IT" sz="1400" dirty="0" smtClean="0"/>
            </a:br>
            <a:r>
              <a:rPr lang="it-IT" sz="1400" dirty="0" smtClean="0"/>
              <a:t>almeno </a:t>
            </a:r>
            <a:r>
              <a:rPr lang="it-IT" sz="1400" u="sng" dirty="0"/>
              <a:t>quattro</a:t>
            </a:r>
            <a:r>
              <a:rPr lang="it-IT" sz="1400" dirty="0"/>
              <a:t> dei seguenti nove segnali:</a:t>
            </a:r>
            <a:br>
              <a:rPr lang="it-IT" sz="1400" dirty="0"/>
            </a:br>
            <a:r>
              <a:rPr lang="it-IT" sz="1400" dirty="0"/>
              <a:t>1. arretrato nel pagamento di bollette, affitto, debiti…</a:t>
            </a:r>
            <a:br>
              <a:rPr lang="it-IT" sz="1400" dirty="0"/>
            </a:br>
            <a:r>
              <a:rPr lang="it-IT" sz="1400" dirty="0"/>
              <a:t>2. non poter riscaldare adeguatamente l’abitazione </a:t>
            </a:r>
            <a:br>
              <a:rPr lang="it-IT" sz="1400" dirty="0"/>
            </a:br>
            <a:r>
              <a:rPr lang="it-IT" sz="1400" dirty="0"/>
              <a:t>3. non poter sostenere spese impreviste di 800 euro </a:t>
            </a:r>
            <a:br>
              <a:rPr lang="it-IT" sz="1400" dirty="0"/>
            </a:br>
            <a:r>
              <a:rPr lang="it-IT" sz="1400" dirty="0"/>
              <a:t>4. non potersi permettere un pasto adeguato ogni due giorni</a:t>
            </a:r>
            <a:br>
              <a:rPr lang="it-IT" sz="1400" dirty="0"/>
            </a:br>
            <a:r>
              <a:rPr lang="it-IT" sz="1400" i="1" dirty="0"/>
              <a:t>non potersi permettere  </a:t>
            </a:r>
            <a:br>
              <a:rPr lang="it-IT" sz="1400" i="1" dirty="0"/>
            </a:br>
            <a:r>
              <a:rPr lang="it-IT" sz="1400" dirty="0"/>
              <a:t>5. una settimana di ferie       6. un televisore a colori          </a:t>
            </a:r>
            <a:br>
              <a:rPr lang="it-IT" sz="1400" dirty="0"/>
            </a:br>
            <a:r>
              <a:rPr lang="it-IT" sz="1400" dirty="0"/>
              <a:t>7. una lavatrice      8. un’automobile    9. un telefono</a:t>
            </a:r>
            <a:br>
              <a:rPr lang="it-IT" sz="1400" dirty="0"/>
            </a:br>
            <a:r>
              <a:rPr lang="it-IT" sz="1400" dirty="0">
                <a:solidFill>
                  <a:srgbClr val="BE1520"/>
                </a:solidFill>
              </a:rPr>
              <a:t>[indicatore </a:t>
            </a:r>
            <a:r>
              <a:rPr lang="it-IT" sz="1400" u="sng" dirty="0">
                <a:solidFill>
                  <a:srgbClr val="BE1520"/>
                </a:solidFill>
              </a:rPr>
              <a:t>non-monetario</a:t>
            </a:r>
            <a:r>
              <a:rPr lang="it-IT" sz="1400" dirty="0">
                <a:solidFill>
                  <a:srgbClr val="BE1520"/>
                </a:solidFill>
              </a:rPr>
              <a:t>]</a:t>
            </a:r>
            <a:r>
              <a:rPr lang="it-IT" sz="1400" dirty="0"/>
              <a:t/>
            </a:r>
            <a:br>
              <a:rPr lang="it-IT" sz="1400" dirty="0"/>
            </a:br>
            <a:endParaRPr lang="it-IT" sz="1200" i="1" dirty="0"/>
          </a:p>
        </p:txBody>
      </p:sp>
      <p:sp>
        <p:nvSpPr>
          <p:cNvPr id="2" name="Parentesi graffa chiusa 1"/>
          <p:cNvSpPr/>
          <p:nvPr/>
        </p:nvSpPr>
        <p:spPr>
          <a:xfrm>
            <a:off x="3597309" y="3949002"/>
            <a:ext cx="261257" cy="1768510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4089679" y="4479314"/>
            <a:ext cx="2160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>
                <a:solidFill>
                  <a:srgbClr val="BE1520"/>
                </a:solidFill>
              </a:rPr>
              <a:t>EU SILC</a:t>
            </a:r>
            <a:endParaRPr lang="it-IT" b="1" dirty="0">
              <a:solidFill>
                <a:srgbClr val="BE15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58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21</a:t>
            </a:fld>
            <a:endParaRPr lang="it-IT" dirty="0"/>
          </a:p>
        </p:txBody>
      </p:sp>
      <p:sp>
        <p:nvSpPr>
          <p:cNvPr id="12" name="Sottotitolo 2"/>
          <p:cNvSpPr>
            <a:spLocks noGrp="1"/>
          </p:cNvSpPr>
          <p:nvPr>
            <p:ph type="subTitle" idx="4294967295"/>
          </p:nvPr>
        </p:nvSpPr>
        <p:spPr>
          <a:xfrm>
            <a:off x="5777406" y="1803004"/>
            <a:ext cx="5833730" cy="4075282"/>
          </a:xfrm>
          <a:prstGeom prst="rect">
            <a:avLst/>
          </a:prstGeom>
        </p:spPr>
        <p:txBody>
          <a:bodyPr/>
          <a:lstStyle/>
          <a:p>
            <a:pPr marL="0" indent="0" algn="l">
              <a:buNone/>
            </a:pPr>
            <a:r>
              <a:rPr lang="it-IT" dirty="0" smtClean="0">
                <a:ea typeface="Signika Light" charset="0"/>
                <a:cs typeface="Signika Light" charset="0"/>
              </a:rPr>
              <a:t/>
            </a:r>
            <a:br>
              <a:rPr lang="it-IT" dirty="0" smtClean="0">
                <a:ea typeface="Signika Light" charset="0"/>
                <a:cs typeface="Signika Light" charset="0"/>
              </a:rPr>
            </a:br>
            <a:endParaRPr lang="it-IT" dirty="0">
              <a:ea typeface="Signika Light" charset="0"/>
              <a:cs typeface="Signika Light" charset="0"/>
            </a:endParaRPr>
          </a:p>
          <a:p>
            <a:pPr marL="0" indent="0" algn="l">
              <a:buNone/>
            </a:pPr>
            <a:endParaRPr lang="it-IT" sz="2000" dirty="0">
              <a:ea typeface="Signika Light" charset="0"/>
              <a:cs typeface="Signika Light" charset="0"/>
            </a:endParaRPr>
          </a:p>
        </p:txBody>
      </p:sp>
      <p:sp>
        <p:nvSpPr>
          <p:cNvPr id="13" name="Titolo 1"/>
          <p:cNvSpPr>
            <a:spLocks noGrp="1"/>
          </p:cNvSpPr>
          <p:nvPr>
            <p:ph type="ctrTitle" idx="4294967295"/>
          </p:nvPr>
        </p:nvSpPr>
        <p:spPr>
          <a:xfrm>
            <a:off x="569913" y="1716419"/>
            <a:ext cx="4380614" cy="2557129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b="1" dirty="0" smtClean="0">
                <a:solidFill>
                  <a:srgbClr val="009190"/>
                </a:solidFill>
                <a:latin typeface="+mn-lt"/>
                <a:ea typeface="Signika Semibold" charset="0"/>
                <a:cs typeface="Signika Semibold" charset="0"/>
              </a:rPr>
              <a:t>Il modello: </a:t>
            </a:r>
            <a:r>
              <a:rPr lang="it-IT" b="1" dirty="0" err="1" smtClean="0">
                <a:solidFill>
                  <a:srgbClr val="009190"/>
                </a:solidFill>
                <a:latin typeface="+mn-lt"/>
                <a:ea typeface="Signika Semibold" charset="0"/>
                <a:cs typeface="Signika Semibold" charset="0"/>
              </a:rPr>
              <a:t>FaMiMod</a:t>
            </a:r>
            <a:endParaRPr lang="it-IT" b="1" dirty="0">
              <a:solidFill>
                <a:srgbClr val="009190"/>
              </a:solidFill>
              <a:latin typeface="+mn-lt"/>
              <a:ea typeface="Signika Semibold" charset="0"/>
              <a:cs typeface="Signika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9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22</a:t>
            </a:fld>
            <a:endParaRPr lang="it-IT" dirty="0"/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569913" y="2015595"/>
            <a:ext cx="4886342" cy="305646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000" b="1" dirty="0" smtClean="0">
                <a:solidFill>
                  <a:srgbClr val="C00000"/>
                </a:solidFill>
              </a:rPr>
              <a:t>Rivista di Statistica </a:t>
            </a:r>
            <a:r>
              <a:rPr lang="it-IT" sz="2000" b="1" dirty="0">
                <a:solidFill>
                  <a:srgbClr val="C00000"/>
                </a:solidFill>
              </a:rPr>
              <a:t>Ufficiale n.2/2015</a:t>
            </a:r>
            <a:r>
              <a:rPr lang="it-IT" b="1" dirty="0">
                <a:solidFill>
                  <a:srgbClr val="C00000"/>
                </a:solidFill>
              </a:rPr>
              <a:t/>
            </a:r>
            <a:br>
              <a:rPr lang="it-IT" b="1" dirty="0">
                <a:solidFill>
                  <a:srgbClr val="C00000"/>
                </a:solidFill>
              </a:rPr>
            </a:br>
            <a:r>
              <a:rPr lang="it-IT" sz="1400" b="1" dirty="0" smtClean="0">
                <a:solidFill>
                  <a:srgbClr val="009190"/>
                </a:solidFill>
              </a:rPr>
              <a:t>http</a:t>
            </a:r>
            <a:r>
              <a:rPr lang="it-IT" sz="1400" b="1" dirty="0">
                <a:solidFill>
                  <a:srgbClr val="009190"/>
                </a:solidFill>
              </a:rPr>
              <a:t>://www.istat.it/it/archivio/171133</a:t>
            </a:r>
            <a:r>
              <a:rPr lang="it-IT" sz="1800" b="1" dirty="0">
                <a:solidFill>
                  <a:srgbClr val="C00000"/>
                </a:solidFill>
              </a:rPr>
              <a:t> </a:t>
            </a:r>
            <a:endParaRPr lang="it-IT" sz="1800" b="1" dirty="0" smtClean="0">
              <a:solidFill>
                <a:srgbClr val="C00000"/>
              </a:solidFill>
            </a:endParaRPr>
          </a:p>
          <a:p>
            <a:pPr algn="l"/>
            <a:r>
              <a:rPr lang="it-IT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it-IT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it-IT" sz="1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Per approfondire: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199" y="1274240"/>
            <a:ext cx="6986136" cy="450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61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23</a:t>
            </a:fld>
            <a:endParaRPr lang="it-IT" dirty="0"/>
          </a:p>
        </p:txBody>
      </p:sp>
      <p:sp>
        <p:nvSpPr>
          <p:cNvPr id="12" name="Sottotitolo 2"/>
          <p:cNvSpPr>
            <a:spLocks noGrp="1"/>
          </p:cNvSpPr>
          <p:nvPr>
            <p:ph type="subTitle" idx="4294967295"/>
          </p:nvPr>
        </p:nvSpPr>
        <p:spPr>
          <a:xfrm>
            <a:off x="5777406" y="1803004"/>
            <a:ext cx="5833730" cy="4075282"/>
          </a:xfrm>
          <a:prstGeom prst="rect">
            <a:avLst/>
          </a:prstGeom>
        </p:spPr>
        <p:txBody>
          <a:bodyPr/>
          <a:lstStyle/>
          <a:p>
            <a:pPr marL="0" indent="0" algn="l">
              <a:buNone/>
            </a:pPr>
            <a:r>
              <a:rPr lang="it-IT" dirty="0" smtClean="0">
                <a:ea typeface="Signika Light" charset="0"/>
                <a:cs typeface="Signika Light" charset="0"/>
              </a:rPr>
              <a:t/>
            </a:r>
            <a:br>
              <a:rPr lang="it-IT" dirty="0" smtClean="0">
                <a:ea typeface="Signika Light" charset="0"/>
                <a:cs typeface="Signika Light" charset="0"/>
              </a:rPr>
            </a:br>
            <a:r>
              <a:rPr lang="it-IT" dirty="0" smtClean="0">
                <a:ea typeface="Signika Light" charset="0"/>
                <a:cs typeface="Signika Light" charset="0"/>
              </a:rPr>
              <a:t>Base dati </a:t>
            </a:r>
            <a:br>
              <a:rPr lang="it-IT" dirty="0" smtClean="0">
                <a:ea typeface="Signika Light" charset="0"/>
                <a:cs typeface="Signika Light" charset="0"/>
              </a:rPr>
            </a:br>
            <a:r>
              <a:rPr lang="it-IT" dirty="0" smtClean="0">
                <a:ea typeface="Signika Light" charset="0"/>
                <a:cs typeface="Signika Light" charset="0"/>
              </a:rPr>
              <a:t/>
            </a:r>
            <a:br>
              <a:rPr lang="it-IT" dirty="0" smtClean="0">
                <a:ea typeface="Signika Light" charset="0"/>
                <a:cs typeface="Signika Light" charset="0"/>
              </a:rPr>
            </a:br>
            <a:endParaRPr lang="it-IT" dirty="0" smtClean="0">
              <a:ea typeface="Signika Light" charset="0"/>
              <a:cs typeface="Signika Light" charset="0"/>
            </a:endParaRPr>
          </a:p>
          <a:p>
            <a:pPr marL="0" indent="0" algn="l">
              <a:buNone/>
            </a:pPr>
            <a:r>
              <a:rPr lang="it-IT" dirty="0" smtClean="0">
                <a:ea typeface="Signika Light" charset="0"/>
                <a:cs typeface="Signika Light" charset="0"/>
              </a:rPr>
              <a:t/>
            </a:r>
            <a:br>
              <a:rPr lang="it-IT" dirty="0" smtClean="0">
                <a:ea typeface="Signika Light" charset="0"/>
                <a:cs typeface="Signika Light" charset="0"/>
              </a:rPr>
            </a:br>
            <a:endParaRPr lang="it-IT" dirty="0" smtClean="0">
              <a:ea typeface="Signika Light" charset="0"/>
              <a:cs typeface="Signika Light" charset="0"/>
            </a:endParaRPr>
          </a:p>
          <a:p>
            <a:pPr marL="0" indent="0" algn="l">
              <a:buNone/>
            </a:pPr>
            <a:endParaRPr lang="it-IT" dirty="0">
              <a:ea typeface="Signika Light" charset="0"/>
              <a:cs typeface="Signika Light" charset="0"/>
            </a:endParaRPr>
          </a:p>
          <a:p>
            <a:pPr marL="0" indent="0" algn="l">
              <a:buNone/>
            </a:pPr>
            <a:endParaRPr lang="it-IT" sz="2000" dirty="0">
              <a:ea typeface="Signika Light" charset="0"/>
              <a:cs typeface="Signika Light" charset="0"/>
            </a:endParaRPr>
          </a:p>
        </p:txBody>
      </p:sp>
      <p:sp>
        <p:nvSpPr>
          <p:cNvPr id="13" name="Titolo 1"/>
          <p:cNvSpPr>
            <a:spLocks noGrp="1"/>
          </p:cNvSpPr>
          <p:nvPr>
            <p:ph type="ctrTitle" idx="4294967295"/>
          </p:nvPr>
        </p:nvSpPr>
        <p:spPr>
          <a:xfrm>
            <a:off x="569913" y="1716419"/>
            <a:ext cx="4380614" cy="2557129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b="1" dirty="0" smtClean="0">
                <a:solidFill>
                  <a:srgbClr val="009190"/>
                </a:solidFill>
                <a:latin typeface="+mn-lt"/>
                <a:ea typeface="Signika Semibold" charset="0"/>
                <a:cs typeface="Signika Semibold" charset="0"/>
              </a:rPr>
              <a:t>Il modello: </a:t>
            </a:r>
            <a:r>
              <a:rPr lang="it-IT" b="1" dirty="0" err="1" smtClean="0">
                <a:solidFill>
                  <a:srgbClr val="009190"/>
                </a:solidFill>
                <a:latin typeface="+mn-lt"/>
                <a:ea typeface="Signika Semibold" charset="0"/>
                <a:cs typeface="Signika Semibold" charset="0"/>
              </a:rPr>
              <a:t>FaMiMod</a:t>
            </a:r>
            <a:endParaRPr lang="it-IT" b="1" dirty="0">
              <a:solidFill>
                <a:srgbClr val="009190"/>
              </a:solidFill>
              <a:latin typeface="+mn-lt"/>
              <a:ea typeface="Signika Semibold" charset="0"/>
              <a:cs typeface="Signika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81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24</a:t>
            </a:fld>
            <a:endParaRPr lang="it-IT" dirty="0"/>
          </a:p>
        </p:txBody>
      </p:sp>
      <p:sp>
        <p:nvSpPr>
          <p:cNvPr id="12" name="Sottotitolo 2"/>
          <p:cNvSpPr>
            <a:spLocks noGrp="1"/>
          </p:cNvSpPr>
          <p:nvPr>
            <p:ph type="subTitle" idx="4294967295"/>
          </p:nvPr>
        </p:nvSpPr>
        <p:spPr>
          <a:xfrm>
            <a:off x="5777406" y="1803004"/>
            <a:ext cx="5833730" cy="4075282"/>
          </a:xfrm>
          <a:prstGeom prst="rect">
            <a:avLst/>
          </a:prstGeom>
        </p:spPr>
        <p:txBody>
          <a:bodyPr/>
          <a:lstStyle/>
          <a:p>
            <a:pPr marL="0" indent="0" algn="l">
              <a:buNone/>
            </a:pPr>
            <a:r>
              <a:rPr lang="it-IT" dirty="0" smtClean="0">
                <a:ea typeface="Signika Light" charset="0"/>
                <a:cs typeface="Signika Light" charset="0"/>
              </a:rPr>
              <a:t/>
            </a:r>
            <a:br>
              <a:rPr lang="it-IT" dirty="0" smtClean="0">
                <a:ea typeface="Signika Light" charset="0"/>
                <a:cs typeface="Signika Light" charset="0"/>
              </a:rPr>
            </a:br>
            <a:r>
              <a:rPr lang="it-IT" dirty="0" smtClean="0">
                <a:ea typeface="Signika Light" charset="0"/>
                <a:cs typeface="Signika Light" charset="0"/>
              </a:rPr>
              <a:t>Base dati </a:t>
            </a:r>
            <a:br>
              <a:rPr lang="it-IT" dirty="0" smtClean="0">
                <a:ea typeface="Signika Light" charset="0"/>
                <a:cs typeface="Signika Light" charset="0"/>
              </a:rPr>
            </a:br>
            <a:r>
              <a:rPr lang="it-IT" dirty="0" smtClean="0">
                <a:ea typeface="Signika Light" charset="0"/>
                <a:cs typeface="Signika Light" charset="0"/>
              </a:rPr>
              <a:t/>
            </a:r>
            <a:br>
              <a:rPr lang="it-IT" dirty="0" smtClean="0">
                <a:ea typeface="Signika Light" charset="0"/>
                <a:cs typeface="Signika Light" charset="0"/>
              </a:rPr>
            </a:br>
            <a:r>
              <a:rPr lang="it-IT" dirty="0" smtClean="0">
                <a:ea typeface="Signika Light" charset="0"/>
                <a:cs typeface="Signika Light" charset="0"/>
              </a:rPr>
              <a:t>Struttura</a:t>
            </a:r>
            <a:br>
              <a:rPr lang="it-IT" dirty="0" smtClean="0">
                <a:ea typeface="Signika Light" charset="0"/>
                <a:cs typeface="Signika Light" charset="0"/>
              </a:rPr>
            </a:br>
            <a:r>
              <a:rPr lang="it-IT" dirty="0" smtClean="0">
                <a:ea typeface="Signika Light" charset="0"/>
                <a:cs typeface="Signika Light" charset="0"/>
              </a:rPr>
              <a:t/>
            </a:r>
            <a:br>
              <a:rPr lang="it-IT" dirty="0" smtClean="0">
                <a:ea typeface="Signika Light" charset="0"/>
                <a:cs typeface="Signika Light" charset="0"/>
              </a:rPr>
            </a:br>
            <a:r>
              <a:rPr lang="it-IT" dirty="0" smtClean="0">
                <a:ea typeface="Signika Light" charset="0"/>
                <a:cs typeface="Signika Light" charset="0"/>
              </a:rPr>
              <a:t/>
            </a:r>
            <a:br>
              <a:rPr lang="it-IT" dirty="0" smtClean="0">
                <a:ea typeface="Signika Light" charset="0"/>
                <a:cs typeface="Signika Light" charset="0"/>
              </a:rPr>
            </a:br>
            <a:endParaRPr lang="it-IT" dirty="0" smtClean="0">
              <a:ea typeface="Signika Light" charset="0"/>
              <a:cs typeface="Signika Light" charset="0"/>
            </a:endParaRPr>
          </a:p>
          <a:p>
            <a:pPr marL="0" indent="0" algn="l">
              <a:buNone/>
            </a:pPr>
            <a:endParaRPr lang="it-IT" dirty="0">
              <a:ea typeface="Signika Light" charset="0"/>
              <a:cs typeface="Signika Light" charset="0"/>
            </a:endParaRPr>
          </a:p>
          <a:p>
            <a:pPr marL="0" indent="0" algn="l">
              <a:buNone/>
            </a:pPr>
            <a:endParaRPr lang="it-IT" sz="2000" dirty="0">
              <a:ea typeface="Signika Light" charset="0"/>
              <a:cs typeface="Signika Light" charset="0"/>
            </a:endParaRPr>
          </a:p>
        </p:txBody>
      </p:sp>
      <p:sp>
        <p:nvSpPr>
          <p:cNvPr id="13" name="Titolo 1"/>
          <p:cNvSpPr>
            <a:spLocks noGrp="1"/>
          </p:cNvSpPr>
          <p:nvPr>
            <p:ph type="ctrTitle" idx="4294967295"/>
          </p:nvPr>
        </p:nvSpPr>
        <p:spPr>
          <a:xfrm>
            <a:off x="569913" y="1716419"/>
            <a:ext cx="4380614" cy="2557129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b="1" dirty="0" smtClean="0">
                <a:solidFill>
                  <a:srgbClr val="009190"/>
                </a:solidFill>
                <a:latin typeface="+mn-lt"/>
                <a:ea typeface="Signika Semibold" charset="0"/>
                <a:cs typeface="Signika Semibold" charset="0"/>
              </a:rPr>
              <a:t>Il modello: </a:t>
            </a:r>
            <a:r>
              <a:rPr lang="it-IT" b="1" dirty="0" err="1" smtClean="0">
                <a:solidFill>
                  <a:srgbClr val="009190"/>
                </a:solidFill>
                <a:latin typeface="+mn-lt"/>
                <a:ea typeface="Signika Semibold" charset="0"/>
                <a:cs typeface="Signika Semibold" charset="0"/>
              </a:rPr>
              <a:t>FaMiMod</a:t>
            </a:r>
            <a:endParaRPr lang="it-IT" b="1" dirty="0">
              <a:solidFill>
                <a:srgbClr val="009190"/>
              </a:solidFill>
              <a:latin typeface="+mn-lt"/>
              <a:ea typeface="Signika Semibold" charset="0"/>
              <a:cs typeface="Signika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81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25</a:t>
            </a:fld>
            <a:endParaRPr lang="it-IT" dirty="0"/>
          </a:p>
        </p:txBody>
      </p:sp>
      <p:sp>
        <p:nvSpPr>
          <p:cNvPr id="12" name="Sottotitolo 2"/>
          <p:cNvSpPr>
            <a:spLocks noGrp="1"/>
          </p:cNvSpPr>
          <p:nvPr>
            <p:ph type="subTitle" idx="4294967295"/>
          </p:nvPr>
        </p:nvSpPr>
        <p:spPr>
          <a:xfrm>
            <a:off x="5777406" y="1803004"/>
            <a:ext cx="5833730" cy="4075282"/>
          </a:xfrm>
          <a:prstGeom prst="rect">
            <a:avLst/>
          </a:prstGeom>
        </p:spPr>
        <p:txBody>
          <a:bodyPr/>
          <a:lstStyle/>
          <a:p>
            <a:pPr marL="0" indent="0" algn="l">
              <a:buNone/>
            </a:pPr>
            <a:r>
              <a:rPr lang="it-IT" dirty="0" smtClean="0">
                <a:ea typeface="Signika Light" charset="0"/>
                <a:cs typeface="Signika Light" charset="0"/>
              </a:rPr>
              <a:t/>
            </a:r>
            <a:br>
              <a:rPr lang="it-IT" dirty="0" smtClean="0">
                <a:ea typeface="Signika Light" charset="0"/>
                <a:cs typeface="Signika Light" charset="0"/>
              </a:rPr>
            </a:br>
            <a:r>
              <a:rPr lang="it-IT" dirty="0" smtClean="0">
                <a:ea typeface="Signika Light" charset="0"/>
                <a:cs typeface="Signika Light" charset="0"/>
              </a:rPr>
              <a:t>Base dati </a:t>
            </a:r>
            <a:br>
              <a:rPr lang="it-IT" dirty="0" smtClean="0">
                <a:ea typeface="Signika Light" charset="0"/>
                <a:cs typeface="Signika Light" charset="0"/>
              </a:rPr>
            </a:br>
            <a:r>
              <a:rPr lang="it-IT" dirty="0" smtClean="0">
                <a:ea typeface="Signika Light" charset="0"/>
                <a:cs typeface="Signika Light" charset="0"/>
              </a:rPr>
              <a:t/>
            </a:r>
            <a:br>
              <a:rPr lang="it-IT" dirty="0" smtClean="0">
                <a:ea typeface="Signika Light" charset="0"/>
                <a:cs typeface="Signika Light" charset="0"/>
              </a:rPr>
            </a:br>
            <a:r>
              <a:rPr lang="it-IT" dirty="0" smtClean="0">
                <a:ea typeface="Signika Light" charset="0"/>
                <a:cs typeface="Signika Light" charset="0"/>
              </a:rPr>
              <a:t>Struttura</a:t>
            </a:r>
            <a:br>
              <a:rPr lang="it-IT" dirty="0" smtClean="0">
                <a:ea typeface="Signika Light" charset="0"/>
                <a:cs typeface="Signika Light" charset="0"/>
              </a:rPr>
            </a:br>
            <a:r>
              <a:rPr lang="it-IT" dirty="0" smtClean="0">
                <a:ea typeface="Signika Light" charset="0"/>
                <a:cs typeface="Signika Light" charset="0"/>
              </a:rPr>
              <a:t/>
            </a:r>
            <a:br>
              <a:rPr lang="it-IT" dirty="0" smtClean="0">
                <a:ea typeface="Signika Light" charset="0"/>
                <a:cs typeface="Signika Light" charset="0"/>
              </a:rPr>
            </a:br>
            <a:r>
              <a:rPr lang="it-IT" dirty="0" smtClean="0">
                <a:ea typeface="Signika Light" charset="0"/>
                <a:cs typeface="Signika Light" charset="0"/>
              </a:rPr>
              <a:t>Simulazioni</a:t>
            </a:r>
            <a:br>
              <a:rPr lang="it-IT" dirty="0" smtClean="0">
                <a:ea typeface="Signika Light" charset="0"/>
                <a:cs typeface="Signika Light" charset="0"/>
              </a:rPr>
            </a:br>
            <a:endParaRPr lang="it-IT" dirty="0">
              <a:ea typeface="Signika Light" charset="0"/>
              <a:cs typeface="Signika Light" charset="0"/>
            </a:endParaRPr>
          </a:p>
          <a:p>
            <a:pPr marL="0" indent="0" algn="l">
              <a:buNone/>
            </a:pPr>
            <a:endParaRPr lang="it-IT" sz="2000" dirty="0">
              <a:ea typeface="Signika Light" charset="0"/>
              <a:cs typeface="Signika Light" charset="0"/>
            </a:endParaRPr>
          </a:p>
        </p:txBody>
      </p:sp>
      <p:sp>
        <p:nvSpPr>
          <p:cNvPr id="13" name="Titolo 1"/>
          <p:cNvSpPr>
            <a:spLocks noGrp="1"/>
          </p:cNvSpPr>
          <p:nvPr>
            <p:ph type="ctrTitle" idx="4294967295"/>
          </p:nvPr>
        </p:nvSpPr>
        <p:spPr>
          <a:xfrm>
            <a:off x="569913" y="1716419"/>
            <a:ext cx="4380614" cy="2557129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b="1" dirty="0" smtClean="0">
                <a:solidFill>
                  <a:srgbClr val="009190"/>
                </a:solidFill>
                <a:latin typeface="+mn-lt"/>
                <a:ea typeface="Signika Semibold" charset="0"/>
                <a:cs typeface="Signika Semibold" charset="0"/>
              </a:rPr>
              <a:t>Il modello: </a:t>
            </a:r>
            <a:r>
              <a:rPr lang="it-IT" b="1" dirty="0" err="1" smtClean="0">
                <a:solidFill>
                  <a:srgbClr val="009190"/>
                </a:solidFill>
                <a:latin typeface="+mn-lt"/>
                <a:ea typeface="Signika Semibold" charset="0"/>
                <a:cs typeface="Signika Semibold" charset="0"/>
              </a:rPr>
              <a:t>FaMiMod</a:t>
            </a:r>
            <a:endParaRPr lang="it-IT" b="1" dirty="0">
              <a:solidFill>
                <a:srgbClr val="009190"/>
              </a:solidFill>
              <a:latin typeface="+mn-lt"/>
              <a:ea typeface="Signika Semibold" charset="0"/>
              <a:cs typeface="Signika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81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26</a:t>
            </a:fld>
            <a:endParaRPr lang="it-IT" dirty="0"/>
          </a:p>
        </p:txBody>
      </p:sp>
      <p:sp>
        <p:nvSpPr>
          <p:cNvPr id="12" name="Sottotitolo 2"/>
          <p:cNvSpPr>
            <a:spLocks noGrp="1"/>
          </p:cNvSpPr>
          <p:nvPr>
            <p:ph type="subTitle" idx="4294967295"/>
          </p:nvPr>
        </p:nvSpPr>
        <p:spPr>
          <a:xfrm>
            <a:off x="5777406" y="1803004"/>
            <a:ext cx="5833730" cy="4075282"/>
          </a:xfrm>
          <a:prstGeom prst="rect">
            <a:avLst/>
          </a:prstGeom>
        </p:spPr>
        <p:txBody>
          <a:bodyPr/>
          <a:lstStyle/>
          <a:p>
            <a:pPr marL="0" indent="0" algn="l">
              <a:buNone/>
            </a:pPr>
            <a:r>
              <a:rPr lang="it-IT" dirty="0" smtClean="0">
                <a:ea typeface="Signika Light" charset="0"/>
                <a:cs typeface="Signika Light" charset="0"/>
              </a:rPr>
              <a:t/>
            </a:r>
            <a:br>
              <a:rPr lang="it-IT" dirty="0" smtClean="0">
                <a:ea typeface="Signika Light" charset="0"/>
                <a:cs typeface="Signika Light" charset="0"/>
              </a:rPr>
            </a:br>
            <a:r>
              <a:rPr lang="it-IT" dirty="0" smtClean="0">
                <a:ea typeface="Signika Light" charset="0"/>
                <a:cs typeface="Signika Light" charset="0"/>
              </a:rPr>
              <a:t>Base dati </a:t>
            </a:r>
            <a:br>
              <a:rPr lang="it-IT" dirty="0" smtClean="0">
                <a:ea typeface="Signika Light" charset="0"/>
                <a:cs typeface="Signika Light" charset="0"/>
              </a:rPr>
            </a:br>
            <a:r>
              <a:rPr lang="it-IT" dirty="0" smtClean="0">
                <a:ea typeface="Signika Light" charset="0"/>
                <a:cs typeface="Signika Light" charset="0"/>
              </a:rPr>
              <a:t/>
            </a:r>
            <a:br>
              <a:rPr lang="it-IT" dirty="0" smtClean="0">
                <a:ea typeface="Signika Light" charset="0"/>
                <a:cs typeface="Signika Light" charset="0"/>
              </a:rPr>
            </a:br>
            <a:r>
              <a:rPr lang="it-IT" dirty="0" smtClean="0">
                <a:ea typeface="Signika Light" charset="0"/>
                <a:cs typeface="Signika Light" charset="0"/>
              </a:rPr>
              <a:t>Struttura</a:t>
            </a:r>
            <a:br>
              <a:rPr lang="it-IT" dirty="0" smtClean="0">
                <a:ea typeface="Signika Light" charset="0"/>
                <a:cs typeface="Signika Light" charset="0"/>
              </a:rPr>
            </a:br>
            <a:r>
              <a:rPr lang="it-IT" dirty="0" smtClean="0">
                <a:ea typeface="Signika Light" charset="0"/>
                <a:cs typeface="Signika Light" charset="0"/>
              </a:rPr>
              <a:t/>
            </a:r>
            <a:br>
              <a:rPr lang="it-IT" dirty="0" smtClean="0">
                <a:ea typeface="Signika Light" charset="0"/>
                <a:cs typeface="Signika Light" charset="0"/>
              </a:rPr>
            </a:br>
            <a:r>
              <a:rPr lang="it-IT" dirty="0" smtClean="0">
                <a:ea typeface="Signika Light" charset="0"/>
                <a:cs typeface="Signika Light" charset="0"/>
              </a:rPr>
              <a:t>Simulazioni</a:t>
            </a:r>
            <a:br>
              <a:rPr lang="it-IT" dirty="0" smtClean="0">
                <a:ea typeface="Signika Light" charset="0"/>
                <a:cs typeface="Signika Light" charset="0"/>
              </a:rPr>
            </a:br>
            <a:r>
              <a:rPr lang="it-IT" dirty="0" smtClean="0">
                <a:ea typeface="Signika Light" charset="0"/>
                <a:cs typeface="Signika Light" charset="0"/>
              </a:rPr>
              <a:t/>
            </a:r>
            <a:br>
              <a:rPr lang="it-IT" dirty="0" smtClean="0">
                <a:ea typeface="Signika Light" charset="0"/>
                <a:cs typeface="Signika Light" charset="0"/>
              </a:rPr>
            </a:br>
            <a:r>
              <a:rPr lang="it-IT" dirty="0" smtClean="0">
                <a:ea typeface="Signika Light" charset="0"/>
                <a:cs typeface="Signika Light" charset="0"/>
              </a:rPr>
              <a:t>Prospettive</a:t>
            </a:r>
            <a:br>
              <a:rPr lang="it-IT" dirty="0" smtClean="0">
                <a:ea typeface="Signika Light" charset="0"/>
                <a:cs typeface="Signika Light" charset="0"/>
              </a:rPr>
            </a:br>
            <a:endParaRPr lang="it-IT" dirty="0">
              <a:ea typeface="Signika Light" charset="0"/>
              <a:cs typeface="Signika Light" charset="0"/>
            </a:endParaRPr>
          </a:p>
          <a:p>
            <a:pPr marL="0" indent="0" algn="l">
              <a:buNone/>
            </a:pPr>
            <a:endParaRPr lang="it-IT" sz="2000" dirty="0">
              <a:ea typeface="Signika Light" charset="0"/>
              <a:cs typeface="Signika Light" charset="0"/>
            </a:endParaRPr>
          </a:p>
        </p:txBody>
      </p:sp>
      <p:sp>
        <p:nvSpPr>
          <p:cNvPr id="13" name="Titolo 1"/>
          <p:cNvSpPr>
            <a:spLocks noGrp="1"/>
          </p:cNvSpPr>
          <p:nvPr>
            <p:ph type="ctrTitle" idx="4294967295"/>
          </p:nvPr>
        </p:nvSpPr>
        <p:spPr>
          <a:xfrm>
            <a:off x="569913" y="1716419"/>
            <a:ext cx="4380614" cy="2557129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b="1" dirty="0" smtClean="0">
                <a:solidFill>
                  <a:srgbClr val="009190"/>
                </a:solidFill>
                <a:latin typeface="+mn-lt"/>
                <a:ea typeface="Signika Semibold" charset="0"/>
                <a:cs typeface="Signika Semibold" charset="0"/>
              </a:rPr>
              <a:t>Il modello: </a:t>
            </a:r>
            <a:r>
              <a:rPr lang="it-IT" b="1" dirty="0" err="1" smtClean="0">
                <a:solidFill>
                  <a:srgbClr val="009190"/>
                </a:solidFill>
                <a:latin typeface="+mn-lt"/>
                <a:ea typeface="Signika Semibold" charset="0"/>
                <a:cs typeface="Signika Semibold" charset="0"/>
              </a:rPr>
              <a:t>FaMiMod</a:t>
            </a:r>
            <a:endParaRPr lang="it-IT" b="1" dirty="0">
              <a:solidFill>
                <a:srgbClr val="009190"/>
              </a:solidFill>
              <a:latin typeface="+mn-lt"/>
              <a:ea typeface="Signika Semibold" charset="0"/>
              <a:cs typeface="Signika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4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27</a:t>
            </a:fld>
            <a:endParaRPr lang="it-IT" dirty="0"/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569913" y="2015595"/>
            <a:ext cx="4142764" cy="344066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EU SILC è la fonte di dati di riferimento per gli indicatori ufficiali di politica economica e sociale dell’Unione Europea</a:t>
            </a:r>
          </a:p>
          <a:p>
            <a:pPr algn="l"/>
            <a:endParaRPr lang="it-IT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it-IT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Oltre a quelli previsti da Europa 2020, </a:t>
            </a:r>
            <a:br>
              <a:rPr lang="it-IT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it-IT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EU SILC è disponibile un ampio insieme di indicatori, monetari e non</a:t>
            </a:r>
          </a:p>
          <a:p>
            <a:pPr algn="l"/>
            <a:endParaRPr lang="it-IT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it-IT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E’ quindi la </a:t>
            </a:r>
            <a:r>
              <a:rPr lang="it-IT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scelta ovvia </a:t>
            </a:r>
            <a:r>
              <a:rPr lang="it-IT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come base dati </a:t>
            </a:r>
            <a:br>
              <a:rPr lang="it-IT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it-IT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 i modelli di </a:t>
            </a:r>
            <a:r>
              <a:rPr lang="it-IT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microsimulazione</a:t>
            </a:r>
            <a:r>
              <a:rPr lang="it-IT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degli effetti delle politiche sugli individui e sulle famiglie </a:t>
            </a:r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Base dati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151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28</a:t>
            </a:fld>
            <a:endParaRPr lang="it-IT" dirty="0"/>
          </a:p>
        </p:txBody>
      </p:sp>
      <p:sp>
        <p:nvSpPr>
          <p:cNvPr id="10" name="Sottotitolo 2"/>
          <p:cNvSpPr txBox="1">
            <a:spLocks/>
          </p:cNvSpPr>
          <p:nvPr/>
        </p:nvSpPr>
        <p:spPr>
          <a:xfrm>
            <a:off x="6127364" y="2030800"/>
            <a:ext cx="5143499" cy="4052888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400" dirty="0" smtClean="0"/>
              <a:t>La versione italiana di EU SILC, curata dall’Istat, </a:t>
            </a:r>
            <a:br>
              <a:rPr lang="it-IT" sz="1400" dirty="0" smtClean="0"/>
            </a:br>
            <a:r>
              <a:rPr lang="it-IT" sz="1400" dirty="0" smtClean="0"/>
              <a:t>utilizza </a:t>
            </a:r>
            <a:r>
              <a:rPr lang="it-IT" sz="1400" b="1" dirty="0" err="1" smtClean="0"/>
              <a:t>microdati</a:t>
            </a:r>
            <a:r>
              <a:rPr lang="it-IT" sz="1400" b="1" dirty="0" smtClean="0"/>
              <a:t> sia campionari sia amministrativi </a:t>
            </a:r>
            <a:r>
              <a:rPr lang="it-IT" sz="1400" dirty="0" smtClean="0"/>
              <a:t/>
            </a:r>
            <a:br>
              <a:rPr lang="it-IT" sz="1400" dirty="0" smtClean="0"/>
            </a:br>
            <a:r>
              <a:rPr lang="it-IT" sz="1400" dirty="0" smtClean="0"/>
              <a:t>(INPS, Agenzia delle Entrate). </a:t>
            </a:r>
            <a:br>
              <a:rPr lang="it-IT" sz="1400" dirty="0" smtClean="0"/>
            </a:br>
            <a:r>
              <a:rPr lang="it-IT" sz="1400" dirty="0" smtClean="0"/>
              <a:t/>
            </a:r>
            <a:br>
              <a:rPr lang="it-IT" sz="1400" dirty="0" smtClean="0"/>
            </a:br>
            <a:endParaRPr lang="it-IT" sz="1400" dirty="0" smtClean="0"/>
          </a:p>
          <a:p>
            <a:endParaRPr lang="it-IT" sz="12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2" y="1869504"/>
            <a:ext cx="3837475" cy="4640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ttore 2 6"/>
          <p:cNvCxnSpPr/>
          <p:nvPr/>
        </p:nvCxnSpPr>
        <p:spPr>
          <a:xfrm flipH="1">
            <a:off x="4407389" y="2120202"/>
            <a:ext cx="1719975" cy="82499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olo 1"/>
          <p:cNvSpPr txBox="1">
            <a:spLocks/>
          </p:cNvSpPr>
          <p:nvPr/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Base dati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935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29</a:t>
            </a:fld>
            <a:endParaRPr lang="it-IT" dirty="0"/>
          </a:p>
        </p:txBody>
      </p:sp>
      <p:sp>
        <p:nvSpPr>
          <p:cNvPr id="10" name="Sottotitolo 2"/>
          <p:cNvSpPr txBox="1">
            <a:spLocks/>
          </p:cNvSpPr>
          <p:nvPr/>
        </p:nvSpPr>
        <p:spPr>
          <a:xfrm>
            <a:off x="6127364" y="2030800"/>
            <a:ext cx="5143499" cy="4052888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400" dirty="0" smtClean="0"/>
              <a:t>La versione italiana di EU SILC, curata dall’Istat, </a:t>
            </a:r>
            <a:br>
              <a:rPr lang="it-IT" sz="1400" dirty="0" smtClean="0"/>
            </a:br>
            <a:r>
              <a:rPr lang="it-IT" sz="1400" dirty="0" smtClean="0"/>
              <a:t>utilizza </a:t>
            </a:r>
            <a:r>
              <a:rPr lang="it-IT" sz="1400" b="1" dirty="0" err="1" smtClean="0"/>
              <a:t>microdati</a:t>
            </a:r>
            <a:r>
              <a:rPr lang="it-IT" sz="1400" b="1" dirty="0" smtClean="0"/>
              <a:t> sia campionari sia amministrativi </a:t>
            </a:r>
            <a:r>
              <a:rPr lang="it-IT" sz="1400" dirty="0" smtClean="0"/>
              <a:t/>
            </a:r>
            <a:br>
              <a:rPr lang="it-IT" sz="1400" dirty="0" smtClean="0"/>
            </a:br>
            <a:r>
              <a:rPr lang="it-IT" sz="1400" dirty="0" smtClean="0"/>
              <a:t>(INPS, Agenzia delle Entrate). </a:t>
            </a:r>
            <a:br>
              <a:rPr lang="it-IT" sz="1400" dirty="0" smtClean="0"/>
            </a:br>
            <a:r>
              <a:rPr lang="it-IT" sz="1400" dirty="0" smtClean="0"/>
              <a:t/>
            </a:r>
            <a:br>
              <a:rPr lang="it-IT" sz="1400" dirty="0" smtClean="0"/>
            </a:br>
            <a:r>
              <a:rPr lang="it-IT" sz="1400" i="1" dirty="0" smtClean="0"/>
              <a:t>Record </a:t>
            </a:r>
            <a:r>
              <a:rPr lang="it-IT" sz="1400" i="1" dirty="0" err="1" smtClean="0"/>
              <a:t>linkage</a:t>
            </a:r>
            <a:r>
              <a:rPr lang="it-IT" sz="1400" i="1" dirty="0" smtClean="0"/>
              <a:t>.</a:t>
            </a:r>
            <a:r>
              <a:rPr lang="it-IT" sz="1400" dirty="0" smtClean="0"/>
              <a:t/>
            </a:r>
            <a:br>
              <a:rPr lang="it-IT" sz="1400" dirty="0" smtClean="0"/>
            </a:br>
            <a:r>
              <a:rPr lang="it-IT" sz="1400" dirty="0" smtClean="0"/>
              <a:t/>
            </a:r>
            <a:br>
              <a:rPr lang="it-IT" sz="1400" dirty="0" smtClean="0"/>
            </a:br>
            <a:r>
              <a:rPr lang="it-IT" sz="1400" dirty="0" smtClean="0"/>
              <a:t>L’integrazione dei dati richiede un complesso lavoro </a:t>
            </a:r>
            <a:br>
              <a:rPr lang="it-IT" sz="1400" dirty="0" smtClean="0"/>
            </a:br>
            <a:r>
              <a:rPr lang="it-IT" sz="1400" dirty="0" smtClean="0"/>
              <a:t>di </a:t>
            </a:r>
            <a:r>
              <a:rPr lang="it-IT" sz="1400" i="1" dirty="0" smtClean="0"/>
              <a:t>editing </a:t>
            </a:r>
            <a:r>
              <a:rPr lang="it-IT" sz="1400" dirty="0" smtClean="0"/>
              <a:t>e di riclassificazione delle variabili tributarie,</a:t>
            </a:r>
            <a:br>
              <a:rPr lang="it-IT" sz="1400" dirty="0" smtClean="0"/>
            </a:br>
            <a:r>
              <a:rPr lang="it-IT" sz="1400" dirty="0" smtClean="0"/>
              <a:t>quando non coincidono con le definizioni e classificazioni </a:t>
            </a:r>
            <a:br>
              <a:rPr lang="it-IT" sz="1400" dirty="0" smtClean="0"/>
            </a:br>
            <a:r>
              <a:rPr lang="it-IT" sz="1400" dirty="0" smtClean="0"/>
              <a:t>ESSPROS e con le raccomandazioni del Canberra Group.</a:t>
            </a:r>
            <a:br>
              <a:rPr lang="it-IT" sz="1400" dirty="0" smtClean="0"/>
            </a:br>
            <a:r>
              <a:rPr lang="it-IT" sz="1400" dirty="0" smtClean="0"/>
              <a:t> </a:t>
            </a:r>
            <a:br>
              <a:rPr lang="it-IT" sz="1400" dirty="0" smtClean="0"/>
            </a:br>
            <a:r>
              <a:rPr lang="it-IT" sz="1400" dirty="0" smtClean="0"/>
              <a:t>Per esempio: </a:t>
            </a:r>
            <a:br>
              <a:rPr lang="it-IT" sz="1400" dirty="0" smtClean="0"/>
            </a:br>
            <a:r>
              <a:rPr lang="it-IT" sz="1400" dirty="0" smtClean="0"/>
              <a:t/>
            </a:r>
            <a:br>
              <a:rPr lang="it-IT" sz="1400" dirty="0" smtClean="0"/>
            </a:br>
            <a:r>
              <a:rPr lang="it-IT" sz="1400" dirty="0" smtClean="0"/>
              <a:t>- i redditi di impresa familiare di fonte tributaria NON sono    </a:t>
            </a:r>
            <a:br>
              <a:rPr lang="it-IT" sz="1400" dirty="0" smtClean="0"/>
            </a:br>
            <a:r>
              <a:rPr lang="it-IT" sz="1400" dirty="0" smtClean="0"/>
              <a:t>  considerati reddito da lavoro autonomo se nell’intervista la  </a:t>
            </a:r>
            <a:br>
              <a:rPr lang="it-IT" sz="1400" dirty="0" smtClean="0"/>
            </a:br>
            <a:r>
              <a:rPr lang="it-IT" sz="1400" dirty="0" smtClean="0"/>
              <a:t>  persona ha dichiarato di NON lavorare nell’impresa </a:t>
            </a:r>
            <a:br>
              <a:rPr lang="it-IT" sz="1400" dirty="0" smtClean="0"/>
            </a:br>
            <a:r>
              <a:rPr lang="it-IT" sz="1400" dirty="0" smtClean="0"/>
              <a:t>  (</a:t>
            </a:r>
            <a:r>
              <a:rPr lang="it-IT" sz="1400" dirty="0" err="1" smtClean="0"/>
              <a:t>coaudiuvanti</a:t>
            </a:r>
            <a:r>
              <a:rPr lang="it-IT" sz="1400" dirty="0" smtClean="0"/>
              <a:t> di comodo)</a:t>
            </a:r>
            <a:br>
              <a:rPr lang="it-IT" sz="1400" dirty="0" smtClean="0"/>
            </a:br>
            <a:r>
              <a:rPr lang="it-IT" sz="1400" dirty="0" smtClean="0"/>
              <a:t/>
            </a:r>
            <a:br>
              <a:rPr lang="it-IT" sz="1400" dirty="0" smtClean="0"/>
            </a:br>
            <a:r>
              <a:rPr lang="it-IT" sz="1400" dirty="0" smtClean="0"/>
              <a:t>- i redditi dei Collaboratori a Progetto sono classificati come </a:t>
            </a:r>
            <a:br>
              <a:rPr lang="it-IT" sz="1400" dirty="0" smtClean="0"/>
            </a:br>
            <a:r>
              <a:rPr lang="it-IT" sz="1400" dirty="0" smtClean="0"/>
              <a:t>   redditi autonomi</a:t>
            </a:r>
          </a:p>
          <a:p>
            <a:endParaRPr lang="it-IT" sz="12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2" y="1869504"/>
            <a:ext cx="3837475" cy="4640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ttore 2 6"/>
          <p:cNvCxnSpPr/>
          <p:nvPr/>
        </p:nvCxnSpPr>
        <p:spPr>
          <a:xfrm flipH="1">
            <a:off x="4407389" y="2120202"/>
            <a:ext cx="1719975" cy="82499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olo 1"/>
          <p:cNvSpPr txBox="1">
            <a:spLocks/>
          </p:cNvSpPr>
          <p:nvPr/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Base dati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04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12" name="Sottotitolo 2"/>
          <p:cNvSpPr>
            <a:spLocks noGrp="1"/>
          </p:cNvSpPr>
          <p:nvPr>
            <p:ph type="subTitle" idx="4294967295"/>
          </p:nvPr>
        </p:nvSpPr>
        <p:spPr>
          <a:xfrm>
            <a:off x="5777406" y="1803004"/>
            <a:ext cx="5833730" cy="4075282"/>
          </a:xfrm>
          <a:prstGeom prst="rect">
            <a:avLst/>
          </a:prstGeom>
        </p:spPr>
        <p:txBody>
          <a:bodyPr/>
          <a:lstStyle/>
          <a:p>
            <a:pPr marL="0" indent="0" algn="l">
              <a:buNone/>
            </a:pPr>
            <a:r>
              <a:rPr lang="it-IT" dirty="0" smtClean="0">
                <a:ea typeface="Signika Light" charset="0"/>
                <a:cs typeface="Signika Light" charset="0"/>
              </a:rPr>
              <a:t>Crescita inclusiva</a:t>
            </a:r>
            <a:br>
              <a:rPr lang="it-IT" dirty="0" smtClean="0">
                <a:ea typeface="Signika Light" charset="0"/>
                <a:cs typeface="Signika Light" charset="0"/>
              </a:rPr>
            </a:br>
            <a:r>
              <a:rPr lang="it-IT" dirty="0" smtClean="0">
                <a:ea typeface="Signika Light" charset="0"/>
                <a:cs typeface="Signika Light" charset="0"/>
              </a:rPr>
              <a:t/>
            </a:r>
            <a:br>
              <a:rPr lang="it-IT" dirty="0" smtClean="0">
                <a:ea typeface="Signika Light" charset="0"/>
                <a:cs typeface="Signika Light" charset="0"/>
              </a:rPr>
            </a:br>
            <a:r>
              <a:rPr lang="it-IT" dirty="0" smtClean="0">
                <a:ea typeface="Signika Light" charset="0"/>
                <a:cs typeface="Signika Light" charset="0"/>
              </a:rPr>
              <a:t>Indicatori multidimensionali</a:t>
            </a:r>
            <a:br>
              <a:rPr lang="it-IT" dirty="0" smtClean="0">
                <a:ea typeface="Signika Light" charset="0"/>
                <a:cs typeface="Signika Light" charset="0"/>
              </a:rPr>
            </a:br>
            <a:endParaRPr lang="it-IT" dirty="0">
              <a:ea typeface="Signika Light" charset="0"/>
              <a:cs typeface="Signika Light" charset="0"/>
            </a:endParaRPr>
          </a:p>
          <a:p>
            <a:pPr marL="0" indent="0" algn="l">
              <a:buNone/>
            </a:pPr>
            <a:endParaRPr lang="it-IT" sz="2000" dirty="0">
              <a:ea typeface="Signika Light" charset="0"/>
              <a:cs typeface="Signika Light" charset="0"/>
            </a:endParaRPr>
          </a:p>
        </p:txBody>
      </p:sp>
      <p:sp>
        <p:nvSpPr>
          <p:cNvPr id="13" name="Titolo 1"/>
          <p:cNvSpPr>
            <a:spLocks noGrp="1"/>
          </p:cNvSpPr>
          <p:nvPr>
            <p:ph type="ctrTitle" idx="4294967295"/>
          </p:nvPr>
        </p:nvSpPr>
        <p:spPr>
          <a:xfrm>
            <a:off x="569913" y="1716419"/>
            <a:ext cx="4380614" cy="2557129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b="1" dirty="0" smtClean="0">
                <a:solidFill>
                  <a:srgbClr val="009190"/>
                </a:solidFill>
                <a:latin typeface="+mn-lt"/>
                <a:ea typeface="Signika Semibold" charset="0"/>
                <a:cs typeface="Signika Semibold" charset="0"/>
              </a:rPr>
              <a:t>Il contesto</a:t>
            </a:r>
            <a:endParaRPr lang="it-IT" b="1" dirty="0">
              <a:solidFill>
                <a:srgbClr val="009190"/>
              </a:solidFill>
              <a:latin typeface="+mn-lt"/>
              <a:ea typeface="Signika Semibold" charset="0"/>
              <a:cs typeface="Signika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99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82" y="1274240"/>
            <a:ext cx="3224200" cy="4568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ottotitolo 2"/>
          <p:cNvSpPr>
            <a:spLocks noGrp="1"/>
          </p:cNvSpPr>
          <p:nvPr>
            <p:ph type="subTitle" idx="4294967295"/>
          </p:nvPr>
        </p:nvSpPr>
        <p:spPr>
          <a:xfrm>
            <a:off x="6477000" y="1789449"/>
            <a:ext cx="5143499" cy="4052888"/>
          </a:xfrm>
          <a:prstGeom prst="rect">
            <a:avLst/>
          </a:prstGeom>
        </p:spPr>
        <p:txBody>
          <a:bodyPr lIns="0" tIns="0" rIns="0" bIns="0"/>
          <a:lstStyle/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400" b="1" dirty="0" smtClean="0"/>
              <a:t>Trattamento dei redditi da lavoro autonomo</a:t>
            </a:r>
            <a:br>
              <a:rPr lang="it-IT" sz="1400" b="1" dirty="0" smtClean="0"/>
            </a:br>
            <a:r>
              <a:rPr lang="it-IT" sz="1400" b="1" dirty="0" smtClean="0"/>
              <a:t/>
            </a:r>
            <a:br>
              <a:rPr lang="it-IT" sz="1400" b="1" dirty="0" smtClean="0"/>
            </a:br>
            <a:r>
              <a:rPr lang="it-IT" sz="1400" dirty="0" smtClean="0"/>
              <a:t>Per </a:t>
            </a:r>
            <a:r>
              <a:rPr lang="it-IT" sz="1400" dirty="0"/>
              <a:t>la versione  italiana di EU SILC, </a:t>
            </a:r>
            <a:r>
              <a:rPr lang="it-IT" sz="1400" dirty="0" smtClean="0"/>
              <a:t/>
            </a:r>
            <a:br>
              <a:rPr lang="it-IT" sz="1400" dirty="0" smtClean="0"/>
            </a:br>
            <a:r>
              <a:rPr lang="it-IT" sz="1400" dirty="0" smtClean="0"/>
              <a:t/>
            </a:r>
            <a:br>
              <a:rPr lang="it-IT" sz="1400" dirty="0" smtClean="0"/>
            </a:br>
            <a:r>
              <a:rPr lang="it-IT" sz="1400" dirty="0" smtClean="0"/>
              <a:t>quando </a:t>
            </a:r>
            <a:r>
              <a:rPr lang="it-IT" sz="1400" dirty="0"/>
              <a:t>sia la fonte campionaria sia quella amministrativa lo riportano, il reddito da lavoro autonomo è </a:t>
            </a:r>
            <a:r>
              <a:rPr lang="it-IT" sz="1400" dirty="0" smtClean="0"/>
              <a:t>determinato </a:t>
            </a:r>
            <a:r>
              <a:rPr lang="it-IT" sz="1400" dirty="0"/>
              <a:t>dal valore massimo fra: </a:t>
            </a:r>
            <a:r>
              <a:rPr lang="it-IT" sz="1400" dirty="0" smtClean="0"/>
              <a:t/>
            </a:r>
            <a:br>
              <a:rPr lang="it-IT" sz="1400" dirty="0" smtClean="0"/>
            </a:br>
            <a:r>
              <a:rPr lang="it-IT" sz="1400" dirty="0" smtClean="0"/>
              <a:t/>
            </a:r>
            <a:br>
              <a:rPr lang="it-IT" sz="1400" dirty="0" smtClean="0"/>
            </a:br>
            <a:r>
              <a:rPr lang="it-IT" sz="1400" dirty="0" smtClean="0"/>
              <a:t>- il </a:t>
            </a:r>
            <a:r>
              <a:rPr lang="it-IT" sz="1400" dirty="0"/>
              <a:t>reddito (netto) da lavoro indipendente nella </a:t>
            </a:r>
            <a:r>
              <a:rPr lang="it-IT" sz="1400" dirty="0" smtClean="0"/>
              <a:t>dichiarazione</a:t>
            </a:r>
            <a:br>
              <a:rPr lang="it-IT" sz="1400" dirty="0" smtClean="0"/>
            </a:br>
            <a:r>
              <a:rPr lang="it-IT" sz="1400" dirty="0" smtClean="0"/>
              <a:t/>
            </a:r>
            <a:br>
              <a:rPr lang="it-IT" sz="1400" dirty="0" smtClean="0"/>
            </a:br>
            <a:r>
              <a:rPr lang="it-IT" sz="1400" dirty="0" smtClean="0"/>
              <a:t>- </a:t>
            </a:r>
            <a:r>
              <a:rPr lang="it-IT" sz="1400" dirty="0"/>
              <a:t>il reddito (netto) da lavoro indipendente rilevato </a:t>
            </a:r>
            <a:r>
              <a:rPr lang="it-IT" sz="1400" dirty="0" smtClean="0"/>
              <a:t>nell’indagine </a:t>
            </a:r>
            <a:br>
              <a:rPr lang="it-IT" sz="1400" dirty="0" smtClean="0"/>
            </a:br>
            <a:r>
              <a:rPr lang="it-IT" sz="1400" dirty="0" smtClean="0"/>
              <a:t/>
            </a:r>
            <a:br>
              <a:rPr lang="it-IT" sz="1400" dirty="0" smtClean="0"/>
            </a:br>
            <a:r>
              <a:rPr lang="it-IT" sz="1400" dirty="0" smtClean="0"/>
              <a:t>Questa procedura minimizza: </a:t>
            </a:r>
            <a:br>
              <a:rPr lang="it-IT" sz="1400" dirty="0" smtClean="0"/>
            </a:br>
            <a:r>
              <a:rPr lang="it-IT" sz="1400" dirty="0" smtClean="0"/>
              <a:t/>
            </a:r>
            <a:br>
              <a:rPr lang="it-IT" sz="1400" dirty="0" smtClean="0"/>
            </a:br>
            <a:r>
              <a:rPr lang="it-IT" sz="1400" dirty="0" smtClean="0"/>
              <a:t>l’evasione/erosione </a:t>
            </a:r>
            <a:r>
              <a:rPr lang="it-IT" sz="1400" dirty="0"/>
              <a:t>nei dati </a:t>
            </a:r>
            <a:r>
              <a:rPr lang="it-IT" sz="1400" dirty="0" smtClean="0"/>
              <a:t>amministrativi</a:t>
            </a:r>
            <a:br>
              <a:rPr lang="it-IT" sz="1400" dirty="0" smtClean="0"/>
            </a:br>
            <a:r>
              <a:rPr lang="it-IT" sz="1400" dirty="0" smtClean="0"/>
              <a:t/>
            </a:r>
            <a:br>
              <a:rPr lang="it-IT" sz="1400" dirty="0" smtClean="0"/>
            </a:br>
            <a:r>
              <a:rPr lang="it-IT" sz="1400" dirty="0" smtClean="0"/>
              <a:t>o </a:t>
            </a:r>
            <a:br>
              <a:rPr lang="it-IT" sz="1400" dirty="0" smtClean="0"/>
            </a:br>
            <a:r>
              <a:rPr lang="it-IT" sz="1400" dirty="0" smtClean="0"/>
              <a:t/>
            </a:r>
            <a:br>
              <a:rPr lang="it-IT" sz="1400" dirty="0" smtClean="0"/>
            </a:br>
            <a:r>
              <a:rPr lang="it-IT" sz="1400" dirty="0" smtClean="0"/>
              <a:t>l’</a:t>
            </a:r>
            <a:r>
              <a:rPr lang="it-IT" sz="1400" i="1" dirty="0" smtClean="0"/>
              <a:t>under-reporting</a:t>
            </a:r>
            <a:r>
              <a:rPr lang="it-IT" sz="1400" dirty="0" smtClean="0"/>
              <a:t> </a:t>
            </a:r>
            <a:r>
              <a:rPr lang="it-IT" sz="1400" dirty="0"/>
              <a:t>nei dati </a:t>
            </a:r>
            <a:r>
              <a:rPr lang="it-IT" sz="1400" dirty="0" smtClean="0"/>
              <a:t>campionari</a:t>
            </a:r>
            <a:br>
              <a:rPr lang="it-IT" sz="1400" dirty="0" smtClean="0"/>
            </a:br>
            <a:r>
              <a:rPr lang="it-IT" sz="1400" dirty="0" smtClean="0"/>
              <a:t/>
            </a:r>
            <a:br>
              <a:rPr lang="it-IT" sz="1400" dirty="0" smtClean="0"/>
            </a:br>
            <a:r>
              <a:rPr lang="it-IT" sz="1400" dirty="0" smtClean="0"/>
              <a:t>a </a:t>
            </a:r>
            <a:r>
              <a:rPr lang="it-IT" sz="1400" dirty="0"/>
              <a:t>seconda di quale delle due sia </a:t>
            </a:r>
            <a:r>
              <a:rPr lang="it-IT" sz="1400" dirty="0" smtClean="0"/>
              <a:t>maggiore (nel caso individuale)</a:t>
            </a:r>
          </a:p>
          <a:p>
            <a:pPr marL="285750" indent="-285750" algn="l">
              <a:buClr>
                <a:srgbClr val="DA304A"/>
              </a:buClr>
              <a:buSzPct val="160000"/>
              <a:buFont typeface="Wingdings" charset="2"/>
              <a:buChar char="§"/>
            </a:pPr>
            <a:endParaRPr lang="it-IT" sz="1400" dirty="0" smtClean="0"/>
          </a:p>
          <a:p>
            <a:pPr algn="l"/>
            <a:endParaRPr lang="it-IT" sz="1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30</a:t>
            </a:fld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69912" y="5842337"/>
            <a:ext cx="3961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Eurostat</a:t>
            </a:r>
            <a:r>
              <a:rPr lang="en-GB" sz="1200" dirty="0"/>
              <a:t>, </a:t>
            </a:r>
            <a:r>
              <a:rPr lang="en-GB" sz="1200" i="1" dirty="0"/>
              <a:t>Comparative EU Statistics on Income and Living Conditions: Issues and Challenges</a:t>
            </a:r>
            <a:r>
              <a:rPr lang="en-GB" sz="1200" dirty="0" smtClean="0"/>
              <a:t>, chapter 3. Luxembourg</a:t>
            </a:r>
            <a:endParaRPr lang="it-IT" sz="1200" dirty="0"/>
          </a:p>
        </p:txBody>
      </p:sp>
      <p:cxnSp>
        <p:nvCxnSpPr>
          <p:cNvPr id="10" name="Connettore 2 9"/>
          <p:cNvCxnSpPr/>
          <p:nvPr/>
        </p:nvCxnSpPr>
        <p:spPr>
          <a:xfrm flipH="1">
            <a:off x="4407390" y="1868993"/>
            <a:ext cx="2069610" cy="107620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olo 1"/>
          <p:cNvSpPr txBox="1">
            <a:spLocks/>
          </p:cNvSpPr>
          <p:nvPr/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Base dati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144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4294967295"/>
          </p:nvPr>
        </p:nvSpPr>
        <p:spPr>
          <a:xfrm>
            <a:off x="1683937" y="2243745"/>
            <a:ext cx="5143499" cy="295526"/>
          </a:xfrm>
          <a:prstGeom prst="rect">
            <a:avLst/>
          </a:prstGeom>
        </p:spPr>
        <p:txBody>
          <a:bodyPr lIns="0" tIns="0" rIns="0" bIns="0"/>
          <a:lstStyle/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400" b="1" dirty="0" smtClean="0"/>
              <a:t>Vantaggi rispetto all’uso di una sola delle due fonti</a:t>
            </a:r>
            <a:r>
              <a:rPr lang="it-IT" sz="1400" dirty="0" smtClean="0"/>
              <a:t>.</a:t>
            </a:r>
          </a:p>
          <a:p>
            <a:pPr marL="0" indent="0">
              <a:buClr>
                <a:srgbClr val="DA304A"/>
              </a:buClr>
              <a:buSzPct val="160000"/>
              <a:buNone/>
            </a:pPr>
            <a:r>
              <a:rPr lang="en-GB" altLang="it-IT" sz="1400" dirty="0" smtClean="0">
                <a:solidFill>
                  <a:schemeClr val="bg2"/>
                </a:solidFill>
              </a:rPr>
              <a:t> </a:t>
            </a:r>
            <a:endParaRPr lang="it-IT" sz="1400" dirty="0" smtClean="0"/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endParaRPr lang="it-IT" sz="1400" dirty="0" smtClean="0"/>
          </a:p>
          <a:p>
            <a:pPr marL="285750" indent="-285750" algn="l">
              <a:buClr>
                <a:srgbClr val="DA304A"/>
              </a:buClr>
              <a:buSzPct val="160000"/>
              <a:buFont typeface="Wingdings" charset="2"/>
              <a:buChar char="§"/>
            </a:pPr>
            <a:endParaRPr lang="it-IT" sz="1400" dirty="0" smtClean="0"/>
          </a:p>
          <a:p>
            <a:pPr algn="l"/>
            <a:endParaRPr lang="it-IT" sz="1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31</a:t>
            </a:fld>
            <a:endParaRPr lang="it-I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854" y="2829239"/>
            <a:ext cx="90297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1309854" y="4772339"/>
            <a:ext cx="7874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Di Marco, M. (2007</a:t>
            </a:r>
            <a:r>
              <a:rPr lang="en-GB" sz="1200" b="1" dirty="0" smtClean="0"/>
              <a:t>) </a:t>
            </a:r>
            <a:r>
              <a:rPr lang="en-GB" sz="1200" dirty="0" smtClean="0"/>
              <a:t>‘</a:t>
            </a:r>
            <a:r>
              <a:rPr lang="en-GB" sz="1200" dirty="0"/>
              <a:t>Self-employment Incomes in the Italian EU-SILC: Measurement and International Comparability’, in Eurostat, </a:t>
            </a:r>
            <a:r>
              <a:rPr lang="en-GB" sz="1200" i="1" dirty="0"/>
              <a:t>Comparative EU Statistics on Income and Living Conditions: Issues and Challenges</a:t>
            </a:r>
            <a:r>
              <a:rPr lang="en-GB" sz="1200" dirty="0" smtClean="0"/>
              <a:t>, chapter 3. Luxembourg</a:t>
            </a:r>
            <a:endParaRPr lang="it-IT" sz="1200" dirty="0"/>
          </a:p>
        </p:txBody>
      </p:sp>
      <p:cxnSp>
        <p:nvCxnSpPr>
          <p:cNvPr id="5" name="Connettore 1 4"/>
          <p:cNvCxnSpPr/>
          <p:nvPr/>
        </p:nvCxnSpPr>
        <p:spPr>
          <a:xfrm>
            <a:off x="8149213" y="3064747"/>
            <a:ext cx="209005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1366511" y="3337727"/>
            <a:ext cx="620992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>
            <a:off x="7467600" y="3620756"/>
            <a:ext cx="270133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1366511" y="3892062"/>
            <a:ext cx="337628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10610848" y="2876062"/>
            <a:ext cx="1256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edizione 2006 (redditi 2005)</a:t>
            </a:r>
            <a:endParaRPr lang="it-IT" sz="1200" dirty="0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Base dati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336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32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Struttura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693" y="1586424"/>
            <a:ext cx="7268514" cy="521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033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33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Struttura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5596"/>
            <a:ext cx="6438900" cy="434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569912" y="2964262"/>
            <a:ext cx="2082853" cy="813917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410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34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Struttura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5596"/>
            <a:ext cx="6438900" cy="434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569912" y="2964262"/>
            <a:ext cx="2082853" cy="813917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Sottotitolo 2"/>
          <p:cNvSpPr txBox="1">
            <a:spLocks/>
          </p:cNvSpPr>
          <p:nvPr/>
        </p:nvSpPr>
        <p:spPr>
          <a:xfrm>
            <a:off x="6477000" y="2015595"/>
            <a:ext cx="5143499" cy="4052888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400" dirty="0" smtClean="0"/>
              <a:t>Necessità di procedere con una </a:t>
            </a:r>
            <a:r>
              <a:rPr lang="it-IT" sz="1400" b="1" dirty="0" smtClean="0"/>
              <a:t>doppia serie di variabili</a:t>
            </a:r>
            <a:r>
              <a:rPr lang="it-IT" sz="1400" dirty="0" smtClean="0"/>
              <a:t>: </a:t>
            </a:r>
            <a:br>
              <a:rPr lang="it-IT" sz="1400" dirty="0" smtClean="0"/>
            </a:br>
            <a:r>
              <a:rPr lang="it-IT" sz="1400" dirty="0" smtClean="0"/>
              <a:t/>
            </a:r>
            <a:br>
              <a:rPr lang="it-IT" sz="1400" dirty="0" smtClean="0"/>
            </a:br>
            <a:r>
              <a:rPr lang="it-IT" sz="1400" dirty="0" smtClean="0"/>
              <a:t>«tributarie» (definizioni Testo Unico Imposte sui Redditi) </a:t>
            </a:r>
            <a:br>
              <a:rPr lang="it-IT" sz="1400" dirty="0" smtClean="0"/>
            </a:br>
            <a:r>
              <a:rPr lang="it-IT" sz="1400" dirty="0" smtClean="0"/>
              <a:t>«economiche» (definizioni ESSPROS, CN, Canberra Group)</a:t>
            </a:r>
            <a:br>
              <a:rPr lang="it-IT" sz="1400" dirty="0" smtClean="0"/>
            </a:br>
            <a:r>
              <a:rPr lang="it-IT" sz="1400" dirty="0" smtClean="0"/>
              <a:t/>
            </a:r>
            <a:br>
              <a:rPr lang="it-IT" sz="1400" dirty="0" smtClean="0"/>
            </a:br>
            <a:endParaRPr lang="it-IT" sz="1400" dirty="0" smtClean="0"/>
          </a:p>
          <a:p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366703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35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Struttura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5596"/>
            <a:ext cx="6438900" cy="434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569912" y="2964262"/>
            <a:ext cx="2082853" cy="813917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Sottotitolo 2"/>
          <p:cNvSpPr txBox="1">
            <a:spLocks/>
          </p:cNvSpPr>
          <p:nvPr/>
        </p:nvSpPr>
        <p:spPr>
          <a:xfrm>
            <a:off x="6477000" y="2015595"/>
            <a:ext cx="5143499" cy="4052888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400" dirty="0" smtClean="0"/>
              <a:t>Necessità di procedere con una </a:t>
            </a:r>
            <a:r>
              <a:rPr lang="it-IT" sz="1400" b="1" dirty="0" smtClean="0"/>
              <a:t>doppia serie di variabili</a:t>
            </a:r>
            <a:r>
              <a:rPr lang="it-IT" sz="1400" dirty="0" smtClean="0"/>
              <a:t>: </a:t>
            </a:r>
            <a:br>
              <a:rPr lang="it-IT" sz="1400" dirty="0" smtClean="0"/>
            </a:br>
            <a:r>
              <a:rPr lang="it-IT" sz="1400" dirty="0" smtClean="0"/>
              <a:t/>
            </a:r>
            <a:br>
              <a:rPr lang="it-IT" sz="1400" dirty="0" smtClean="0"/>
            </a:br>
            <a:r>
              <a:rPr lang="it-IT" sz="1400" dirty="0" smtClean="0"/>
              <a:t>«tributarie» (definizioni Testo Unico Imposte sui Redditi) </a:t>
            </a:r>
            <a:br>
              <a:rPr lang="it-IT" sz="1400" dirty="0" smtClean="0"/>
            </a:br>
            <a:r>
              <a:rPr lang="it-IT" sz="1400" dirty="0" smtClean="0"/>
              <a:t>«economiche» (definizioni ESSPROS, CN, Canberra Group)</a:t>
            </a:r>
            <a:br>
              <a:rPr lang="it-IT" sz="1400" dirty="0" smtClean="0"/>
            </a:br>
            <a:r>
              <a:rPr lang="it-IT" sz="1400" dirty="0" smtClean="0"/>
              <a:t/>
            </a:r>
            <a:br>
              <a:rPr lang="it-IT" sz="1400" dirty="0" smtClean="0"/>
            </a:br>
            <a:r>
              <a:rPr lang="it-IT" sz="1400" dirty="0" smtClean="0"/>
              <a:t>Le differenze emergono in relazione a:</a:t>
            </a:r>
            <a:br>
              <a:rPr lang="it-IT" sz="1400" dirty="0" smtClean="0"/>
            </a:br>
            <a:r>
              <a:rPr lang="it-IT" sz="1400" dirty="0" smtClean="0"/>
              <a:t/>
            </a:r>
            <a:br>
              <a:rPr lang="it-IT" sz="1400" dirty="0" smtClean="0"/>
            </a:br>
            <a:r>
              <a:rPr lang="it-IT" sz="1400" dirty="0" smtClean="0"/>
              <a:t>        -   redditi esenti </a:t>
            </a:r>
            <a:br>
              <a:rPr lang="it-IT" sz="1400" dirty="0" smtClean="0"/>
            </a:br>
            <a:r>
              <a:rPr lang="it-IT" sz="1400" dirty="0" smtClean="0"/>
              <a:t>        -   redditi a tassazione forfettaria o separata o agevolata</a:t>
            </a:r>
            <a:br>
              <a:rPr lang="it-IT" sz="1400" dirty="0" smtClean="0"/>
            </a:br>
            <a:r>
              <a:rPr lang="it-IT" sz="1400" dirty="0" smtClean="0"/>
              <a:t>        -   redditi raccolti a livello familiare nell’indagine</a:t>
            </a:r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endParaRPr lang="it-IT" sz="1400" dirty="0" smtClean="0"/>
          </a:p>
          <a:p>
            <a:pPr marL="0" indent="0">
              <a:buClr>
                <a:srgbClr val="DA304A"/>
              </a:buClr>
              <a:buSzPct val="160000"/>
              <a:buNone/>
            </a:pPr>
            <a:endParaRPr lang="it-IT" sz="1400" dirty="0" smtClean="0"/>
          </a:p>
          <a:p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394651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36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Struttura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5596"/>
            <a:ext cx="6438900" cy="434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569912" y="2964262"/>
            <a:ext cx="2082853" cy="813917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Sottotitolo 2"/>
          <p:cNvSpPr txBox="1">
            <a:spLocks/>
          </p:cNvSpPr>
          <p:nvPr/>
        </p:nvSpPr>
        <p:spPr>
          <a:xfrm>
            <a:off x="6477000" y="2015595"/>
            <a:ext cx="5143499" cy="4052888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400" dirty="0" smtClean="0"/>
              <a:t>Necessità di procedere con una </a:t>
            </a:r>
            <a:r>
              <a:rPr lang="it-IT" sz="1400" b="1" dirty="0" smtClean="0"/>
              <a:t>doppia serie di variabili</a:t>
            </a:r>
            <a:r>
              <a:rPr lang="it-IT" sz="1400" dirty="0" smtClean="0"/>
              <a:t>: </a:t>
            </a:r>
            <a:br>
              <a:rPr lang="it-IT" sz="1400" dirty="0" smtClean="0"/>
            </a:br>
            <a:r>
              <a:rPr lang="it-IT" sz="1400" dirty="0" smtClean="0"/>
              <a:t/>
            </a:r>
            <a:br>
              <a:rPr lang="it-IT" sz="1400" dirty="0" smtClean="0"/>
            </a:br>
            <a:r>
              <a:rPr lang="it-IT" sz="1400" dirty="0" smtClean="0"/>
              <a:t>«tributarie» (definizioni Testo Unico Imposte sui Redditi) </a:t>
            </a:r>
            <a:br>
              <a:rPr lang="it-IT" sz="1400" dirty="0" smtClean="0"/>
            </a:br>
            <a:r>
              <a:rPr lang="it-IT" sz="1400" dirty="0" smtClean="0"/>
              <a:t>«economiche» (definizioni ESSPROS, CN, Canberra Group)</a:t>
            </a:r>
            <a:br>
              <a:rPr lang="it-IT" sz="1400" dirty="0" smtClean="0"/>
            </a:br>
            <a:r>
              <a:rPr lang="it-IT" sz="1400" dirty="0" smtClean="0"/>
              <a:t/>
            </a:r>
            <a:br>
              <a:rPr lang="it-IT" sz="1400" dirty="0" smtClean="0"/>
            </a:br>
            <a:r>
              <a:rPr lang="it-IT" sz="1400" dirty="0" smtClean="0"/>
              <a:t>Le differenze emergono in relazione a:</a:t>
            </a:r>
            <a:br>
              <a:rPr lang="it-IT" sz="1400" dirty="0" smtClean="0"/>
            </a:br>
            <a:r>
              <a:rPr lang="it-IT" sz="1400" dirty="0" smtClean="0"/>
              <a:t/>
            </a:r>
            <a:br>
              <a:rPr lang="it-IT" sz="1400" dirty="0" smtClean="0"/>
            </a:br>
            <a:r>
              <a:rPr lang="it-IT" sz="1400" dirty="0" smtClean="0"/>
              <a:t>        -   redditi esenti </a:t>
            </a:r>
            <a:br>
              <a:rPr lang="it-IT" sz="1400" dirty="0" smtClean="0"/>
            </a:br>
            <a:r>
              <a:rPr lang="it-IT" sz="1400" dirty="0" smtClean="0"/>
              <a:t>        -   redditi a tassazione forfettaria o separata o agevolata</a:t>
            </a:r>
            <a:br>
              <a:rPr lang="it-IT" sz="1400" dirty="0" smtClean="0"/>
            </a:br>
            <a:r>
              <a:rPr lang="it-IT" sz="1400" dirty="0" smtClean="0"/>
              <a:t>        -   redditi raccolti a livello familiare nell’indagine</a:t>
            </a:r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endParaRPr lang="it-IT" sz="1400" dirty="0" smtClean="0"/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400" dirty="0" smtClean="0"/>
              <a:t>Esempi:</a:t>
            </a:r>
            <a:br>
              <a:rPr lang="it-IT" sz="1400" dirty="0" smtClean="0"/>
            </a:br>
            <a:r>
              <a:rPr lang="it-IT" sz="1400" dirty="0" smtClean="0"/>
              <a:t/>
            </a:r>
            <a:br>
              <a:rPr lang="it-IT" sz="1400" dirty="0" smtClean="0"/>
            </a:br>
            <a:r>
              <a:rPr lang="it-IT" sz="1400" dirty="0"/>
              <a:t>- </a:t>
            </a:r>
            <a:r>
              <a:rPr lang="it-IT" sz="1400" dirty="0" smtClean="0"/>
              <a:t>pensioni sociali, pensioni estere </a:t>
            </a:r>
            <a:br>
              <a:rPr lang="it-IT" sz="1400" dirty="0" smtClean="0"/>
            </a:br>
            <a:r>
              <a:rPr lang="it-IT" sz="1400" dirty="0" smtClean="0"/>
              <a:t>- arretrati e liquidazioni</a:t>
            </a:r>
            <a:r>
              <a:rPr lang="it-IT" sz="1400" dirty="0"/>
              <a:t> </a:t>
            </a:r>
            <a:r>
              <a:rPr lang="it-IT" sz="1400" dirty="0" smtClean="0"/>
              <a:t/>
            </a:r>
            <a:br>
              <a:rPr lang="it-IT" sz="1400" dirty="0" smtClean="0"/>
            </a:br>
            <a:r>
              <a:rPr lang="it-IT" sz="1400" dirty="0" smtClean="0"/>
              <a:t>- impresa familiare, contribuenti minimi </a:t>
            </a:r>
            <a:br>
              <a:rPr lang="it-IT" sz="1400" dirty="0" smtClean="0"/>
            </a:br>
            <a:r>
              <a:rPr lang="it-IT" sz="1400" dirty="0" smtClean="0"/>
              <a:t>- redditi da fabbricati</a:t>
            </a:r>
            <a:br>
              <a:rPr lang="it-IT" sz="1400" dirty="0" smtClean="0"/>
            </a:br>
            <a:r>
              <a:rPr lang="it-IT" sz="1400" dirty="0" smtClean="0"/>
              <a:t/>
            </a:r>
            <a:br>
              <a:rPr lang="it-IT" sz="1400" dirty="0" smtClean="0"/>
            </a:br>
            <a:r>
              <a:rPr lang="it-IT" sz="1400" dirty="0" smtClean="0"/>
              <a:t/>
            </a:r>
            <a:br>
              <a:rPr lang="it-IT" sz="1400" dirty="0" smtClean="0"/>
            </a:br>
            <a:endParaRPr lang="it-IT" sz="1400" dirty="0" smtClean="0"/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endParaRPr lang="it-IT" sz="1400" dirty="0" smtClean="0"/>
          </a:p>
          <a:p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302410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37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Struttura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5596"/>
            <a:ext cx="6438900" cy="434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569912" y="2964262"/>
            <a:ext cx="2082853" cy="813917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Sottotitolo 2"/>
          <p:cNvSpPr txBox="1">
            <a:spLocks/>
          </p:cNvSpPr>
          <p:nvPr/>
        </p:nvSpPr>
        <p:spPr>
          <a:xfrm>
            <a:off x="6477000" y="1396721"/>
            <a:ext cx="5143499" cy="4671762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400" b="1" dirty="0" smtClean="0"/>
              <a:t>Reddito «tributario» e «campionario» </a:t>
            </a:r>
            <a:br>
              <a:rPr lang="it-IT" sz="1400" b="1" dirty="0" smtClean="0"/>
            </a:br>
            <a:r>
              <a:rPr lang="it-IT" sz="1400" i="1" dirty="0" smtClean="0">
                <a:solidFill>
                  <a:srgbClr val="009190"/>
                </a:solidFill>
              </a:rPr>
              <a:t>I </a:t>
            </a:r>
            <a:r>
              <a:rPr lang="it-IT" sz="1400" i="1" dirty="0">
                <a:solidFill>
                  <a:srgbClr val="009190"/>
                </a:solidFill>
              </a:rPr>
              <a:t>modelli di </a:t>
            </a:r>
            <a:r>
              <a:rPr lang="it-IT" sz="1400" i="1" dirty="0" err="1">
                <a:solidFill>
                  <a:srgbClr val="009190"/>
                </a:solidFill>
              </a:rPr>
              <a:t>microsimulazione</a:t>
            </a:r>
            <a:r>
              <a:rPr lang="it-IT" sz="1400" i="1" dirty="0">
                <a:solidFill>
                  <a:srgbClr val="009190"/>
                </a:solidFill>
              </a:rPr>
              <a:t> per la valutazione delle </a:t>
            </a:r>
            <a:r>
              <a:rPr lang="it-IT" sz="1400" i="1" dirty="0" err="1">
                <a:solidFill>
                  <a:srgbClr val="009190"/>
                </a:solidFill>
              </a:rPr>
              <a:t>policies</a:t>
            </a:r>
            <a:r>
              <a:rPr lang="it-IT" sz="1400" i="1" dirty="0">
                <a:solidFill>
                  <a:srgbClr val="009190"/>
                </a:solidFill>
              </a:rPr>
              <a:t> </a:t>
            </a:r>
            <a:br>
              <a:rPr lang="it-IT" sz="1400" i="1" dirty="0">
                <a:solidFill>
                  <a:srgbClr val="009190"/>
                </a:solidFill>
              </a:rPr>
            </a:br>
            <a:r>
              <a:rPr lang="it-IT" sz="1400" b="1" i="1" dirty="0">
                <a:solidFill>
                  <a:srgbClr val="009190"/>
                </a:solidFill>
              </a:rPr>
              <a:t>hanno bisogno di tutt’e </a:t>
            </a:r>
            <a:r>
              <a:rPr lang="it-IT" sz="1400" b="1" i="1" dirty="0" smtClean="0">
                <a:solidFill>
                  <a:srgbClr val="009190"/>
                </a:solidFill>
              </a:rPr>
              <a:t>due</a:t>
            </a:r>
            <a:r>
              <a:rPr lang="it-IT" sz="1400" i="1" dirty="0" smtClean="0">
                <a:solidFill>
                  <a:srgbClr val="009190"/>
                </a:solidFill>
              </a:rPr>
              <a:t/>
            </a:r>
            <a:br>
              <a:rPr lang="it-IT" sz="1400" i="1" dirty="0" smtClean="0">
                <a:solidFill>
                  <a:srgbClr val="009190"/>
                </a:solidFill>
              </a:rPr>
            </a:br>
            <a:endParaRPr lang="it-IT" sz="1400" i="1" dirty="0" smtClean="0">
              <a:solidFill>
                <a:srgbClr val="009190"/>
              </a:solidFill>
            </a:endParaRPr>
          </a:p>
          <a:p>
            <a:endParaRPr lang="it-IT" sz="12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900" y="2015596"/>
            <a:ext cx="473202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13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38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Struttura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5596"/>
            <a:ext cx="6438900" cy="434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2981517" y="2321168"/>
            <a:ext cx="2082853" cy="813917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454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39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Struttura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5596"/>
            <a:ext cx="6438900" cy="434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2981517" y="2321168"/>
            <a:ext cx="2082853" cy="813917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6477000" y="2160358"/>
            <a:ext cx="5143499" cy="4197650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400" dirty="0" smtClean="0"/>
              <a:t>Le variazioni dei redditi delle diverse fonti </a:t>
            </a:r>
            <a:br>
              <a:rPr lang="it-IT" sz="1400" dirty="0" smtClean="0"/>
            </a:br>
            <a:r>
              <a:rPr lang="it-IT" sz="1400" dirty="0" smtClean="0"/>
              <a:t>dall’anno base T all’anno </a:t>
            </a:r>
            <a:r>
              <a:rPr lang="it-IT" sz="1400" dirty="0" err="1" smtClean="0"/>
              <a:t>T+j</a:t>
            </a:r>
            <a:r>
              <a:rPr lang="it-IT" sz="1400" dirty="0" smtClean="0"/>
              <a:t> utilizzano:</a:t>
            </a:r>
            <a:br>
              <a:rPr lang="it-IT" sz="1400" dirty="0" smtClean="0"/>
            </a:br>
            <a:r>
              <a:rPr lang="it-IT" sz="1400" dirty="0" smtClean="0"/>
              <a:t/>
            </a:r>
            <a:br>
              <a:rPr lang="it-IT" sz="1400" dirty="0" smtClean="0"/>
            </a:br>
            <a:r>
              <a:rPr lang="it-IT" sz="1400" dirty="0" smtClean="0"/>
              <a:t>        -   tassi «storici» medi di Contabilità Nazionale</a:t>
            </a:r>
            <a:br>
              <a:rPr lang="it-IT" sz="1400" dirty="0" smtClean="0"/>
            </a:br>
            <a:r>
              <a:rPr lang="it-IT" sz="1400" dirty="0" smtClean="0"/>
              <a:t>        -   tassi medi previsti con modelli macroeconomici</a:t>
            </a:r>
            <a:br>
              <a:rPr lang="it-IT" sz="1400" dirty="0" smtClean="0"/>
            </a:br>
            <a:r>
              <a:rPr lang="it-IT" sz="1400" dirty="0"/>
              <a:t/>
            </a:r>
            <a:br>
              <a:rPr lang="it-IT" sz="1400" dirty="0"/>
            </a:br>
            <a:r>
              <a:rPr lang="it-IT" sz="1400" dirty="0" smtClean="0"/>
              <a:t/>
            </a:r>
            <a:br>
              <a:rPr lang="it-IT" sz="1400" dirty="0" smtClean="0"/>
            </a:br>
            <a:endParaRPr lang="it-IT" sz="1400" dirty="0" smtClean="0"/>
          </a:p>
          <a:p>
            <a:pPr marL="0" indent="0">
              <a:buClr>
                <a:srgbClr val="DA304A"/>
              </a:buClr>
              <a:buSzPct val="160000"/>
              <a:buNone/>
            </a:pPr>
            <a:r>
              <a:rPr lang="it-IT" sz="1400" dirty="0" smtClean="0"/>
              <a:t/>
            </a:r>
            <a:br>
              <a:rPr lang="it-IT" sz="1400" dirty="0" smtClean="0"/>
            </a:br>
            <a:r>
              <a:rPr lang="it-IT" sz="1400" dirty="0" smtClean="0"/>
              <a:t/>
            </a:r>
            <a:br>
              <a:rPr lang="it-IT" sz="1400" dirty="0" smtClean="0"/>
            </a:br>
            <a:endParaRPr lang="it-IT" sz="1400" dirty="0" smtClean="0"/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endParaRPr lang="it-IT" sz="1400" dirty="0" smtClean="0"/>
          </a:p>
          <a:p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12231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12" name="Sottotitolo 2"/>
          <p:cNvSpPr>
            <a:spLocks noGrp="1"/>
          </p:cNvSpPr>
          <p:nvPr>
            <p:ph type="subTitle" idx="4294967295"/>
          </p:nvPr>
        </p:nvSpPr>
        <p:spPr>
          <a:xfrm>
            <a:off x="5777406" y="1803004"/>
            <a:ext cx="5833730" cy="4075282"/>
          </a:xfrm>
          <a:prstGeom prst="rect">
            <a:avLst/>
          </a:prstGeom>
        </p:spPr>
        <p:txBody>
          <a:bodyPr/>
          <a:lstStyle/>
          <a:p>
            <a:pPr marL="0" indent="0" algn="l">
              <a:buNone/>
            </a:pPr>
            <a:r>
              <a:rPr lang="it-IT" dirty="0" smtClean="0">
                <a:ea typeface="Signika Light" charset="0"/>
                <a:cs typeface="Signika Light" charset="0"/>
              </a:rPr>
              <a:t>Crescita inclusiva</a:t>
            </a:r>
            <a:br>
              <a:rPr lang="it-IT" dirty="0" smtClean="0">
                <a:ea typeface="Signika Light" charset="0"/>
                <a:cs typeface="Signika Light" charset="0"/>
              </a:rPr>
            </a:br>
            <a:r>
              <a:rPr lang="it-IT" dirty="0" smtClean="0">
                <a:ea typeface="Signika Light" charset="0"/>
                <a:cs typeface="Signika Light" charset="0"/>
              </a:rPr>
              <a:t/>
            </a:r>
            <a:br>
              <a:rPr lang="it-IT" dirty="0" smtClean="0">
                <a:ea typeface="Signika Light" charset="0"/>
                <a:cs typeface="Signika Light" charset="0"/>
              </a:rPr>
            </a:br>
            <a:r>
              <a:rPr lang="it-IT" dirty="0" smtClean="0">
                <a:ea typeface="Signika Light" charset="0"/>
                <a:cs typeface="Signika Light" charset="0"/>
              </a:rPr>
              <a:t>Indicatori multidimensionali</a:t>
            </a:r>
            <a:br>
              <a:rPr lang="it-IT" dirty="0" smtClean="0">
                <a:ea typeface="Signika Light" charset="0"/>
                <a:cs typeface="Signika Light" charset="0"/>
              </a:rPr>
            </a:br>
            <a:r>
              <a:rPr lang="it-IT" dirty="0" smtClean="0">
                <a:ea typeface="Signika Light" charset="0"/>
                <a:cs typeface="Signika Light" charset="0"/>
              </a:rPr>
              <a:t/>
            </a:r>
            <a:br>
              <a:rPr lang="it-IT" dirty="0" smtClean="0">
                <a:ea typeface="Signika Light" charset="0"/>
                <a:cs typeface="Signika Light" charset="0"/>
              </a:rPr>
            </a:br>
            <a:r>
              <a:rPr lang="it-IT" dirty="0" smtClean="0">
                <a:ea typeface="Signika Light" charset="0"/>
                <a:cs typeface="Signika Light" charset="0"/>
              </a:rPr>
              <a:t>Pluralità di fonti di dati</a:t>
            </a:r>
            <a:br>
              <a:rPr lang="it-IT" dirty="0" smtClean="0">
                <a:ea typeface="Signika Light" charset="0"/>
                <a:cs typeface="Signika Light" charset="0"/>
              </a:rPr>
            </a:br>
            <a:endParaRPr lang="it-IT" dirty="0">
              <a:ea typeface="Signika Light" charset="0"/>
              <a:cs typeface="Signika Light" charset="0"/>
            </a:endParaRPr>
          </a:p>
          <a:p>
            <a:pPr marL="0" indent="0" algn="l">
              <a:buNone/>
            </a:pPr>
            <a:endParaRPr lang="it-IT" sz="2000" dirty="0">
              <a:ea typeface="Signika Light" charset="0"/>
              <a:cs typeface="Signika Light" charset="0"/>
            </a:endParaRPr>
          </a:p>
        </p:txBody>
      </p:sp>
      <p:sp>
        <p:nvSpPr>
          <p:cNvPr id="13" name="Titolo 1"/>
          <p:cNvSpPr>
            <a:spLocks noGrp="1"/>
          </p:cNvSpPr>
          <p:nvPr>
            <p:ph type="ctrTitle" idx="4294967295"/>
          </p:nvPr>
        </p:nvSpPr>
        <p:spPr>
          <a:xfrm>
            <a:off x="569913" y="1716419"/>
            <a:ext cx="4380614" cy="2557129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b="1" dirty="0" smtClean="0">
                <a:solidFill>
                  <a:srgbClr val="009190"/>
                </a:solidFill>
                <a:latin typeface="+mn-lt"/>
                <a:ea typeface="Signika Semibold" charset="0"/>
                <a:cs typeface="Signika Semibold" charset="0"/>
              </a:rPr>
              <a:t>Il contesto</a:t>
            </a:r>
            <a:endParaRPr lang="it-IT" b="1" dirty="0">
              <a:solidFill>
                <a:srgbClr val="009190"/>
              </a:solidFill>
              <a:latin typeface="+mn-lt"/>
              <a:ea typeface="Signika Semibold" charset="0"/>
              <a:cs typeface="Signika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99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40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Struttura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5596"/>
            <a:ext cx="6438900" cy="434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2981517" y="2321168"/>
            <a:ext cx="2082853" cy="813917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6477000" y="2160358"/>
            <a:ext cx="5143499" cy="4197650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400" dirty="0" smtClean="0"/>
              <a:t>Le variazioni dei redditi delle diverse fonti </a:t>
            </a:r>
            <a:br>
              <a:rPr lang="it-IT" sz="1400" dirty="0" smtClean="0"/>
            </a:br>
            <a:r>
              <a:rPr lang="it-IT" sz="1400" dirty="0" smtClean="0"/>
              <a:t>dall’anno base T all’anno </a:t>
            </a:r>
            <a:r>
              <a:rPr lang="it-IT" sz="1400" dirty="0" err="1" smtClean="0"/>
              <a:t>T+j</a:t>
            </a:r>
            <a:r>
              <a:rPr lang="it-IT" sz="1400" dirty="0" smtClean="0"/>
              <a:t> utilizzano:</a:t>
            </a:r>
            <a:br>
              <a:rPr lang="it-IT" sz="1400" dirty="0" smtClean="0"/>
            </a:br>
            <a:r>
              <a:rPr lang="it-IT" sz="1400" dirty="0" smtClean="0"/>
              <a:t/>
            </a:r>
            <a:br>
              <a:rPr lang="it-IT" sz="1400" dirty="0" smtClean="0"/>
            </a:br>
            <a:r>
              <a:rPr lang="it-IT" sz="1400" dirty="0" smtClean="0"/>
              <a:t>        -   tassi «storici» medi di Contabilità Nazionale</a:t>
            </a:r>
            <a:br>
              <a:rPr lang="it-IT" sz="1400" dirty="0" smtClean="0"/>
            </a:br>
            <a:r>
              <a:rPr lang="it-IT" sz="1400" dirty="0" smtClean="0"/>
              <a:t>        -   tassi medi previsti con modelli macroeconomici</a:t>
            </a:r>
            <a:br>
              <a:rPr lang="it-IT" sz="1400" dirty="0" smtClean="0"/>
            </a:br>
            <a:endParaRPr lang="it-IT" sz="1400" dirty="0" smtClean="0"/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400" dirty="0" smtClean="0"/>
              <a:t>I pesi originali dell’indagine considerano la non risposta… </a:t>
            </a:r>
            <a:br>
              <a:rPr lang="it-IT" sz="1400" dirty="0" smtClean="0"/>
            </a:br>
            <a:r>
              <a:rPr lang="it-IT" sz="1400" dirty="0" smtClean="0"/>
              <a:t>vengono ricalibrati in due passi prendendo i totali noti:</a:t>
            </a:r>
            <a:br>
              <a:rPr lang="it-IT" sz="1400" dirty="0" smtClean="0"/>
            </a:br>
            <a:r>
              <a:rPr lang="it-IT" sz="1400" dirty="0" smtClean="0"/>
              <a:t> </a:t>
            </a:r>
            <a:br>
              <a:rPr lang="it-IT" sz="1400" dirty="0" smtClean="0"/>
            </a:br>
            <a:r>
              <a:rPr lang="it-IT" sz="1400" dirty="0" smtClean="0"/>
              <a:t> - demografici dell’anno </a:t>
            </a:r>
            <a:r>
              <a:rPr lang="it-IT" sz="1400" dirty="0" err="1" smtClean="0"/>
              <a:t>T+j</a:t>
            </a:r>
            <a:r>
              <a:rPr lang="it-IT" sz="1400" dirty="0" smtClean="0"/>
              <a:t/>
            </a:r>
            <a:br>
              <a:rPr lang="it-IT" sz="1400" dirty="0" smtClean="0"/>
            </a:br>
            <a:r>
              <a:rPr lang="it-IT" sz="1400" dirty="0" smtClean="0"/>
              <a:t> </a:t>
            </a:r>
            <a:r>
              <a:rPr lang="it-IT" sz="1400" dirty="0"/>
              <a:t>- </a:t>
            </a:r>
            <a:r>
              <a:rPr lang="it-IT" sz="1400" dirty="0" smtClean="0"/>
              <a:t>occupazionali dell’anno </a:t>
            </a:r>
            <a:r>
              <a:rPr lang="it-IT" sz="1400" dirty="0" err="1" smtClean="0"/>
              <a:t>T+j</a:t>
            </a:r>
            <a:r>
              <a:rPr lang="it-IT" sz="1400" dirty="0" smtClean="0"/>
              <a:t/>
            </a:r>
            <a:br>
              <a:rPr lang="it-IT" sz="1400" dirty="0" smtClean="0"/>
            </a:br>
            <a:endParaRPr lang="it-IT" sz="1400" dirty="0" smtClean="0"/>
          </a:p>
          <a:p>
            <a:pPr marL="0" indent="0">
              <a:buClr>
                <a:srgbClr val="DA304A"/>
              </a:buClr>
              <a:buSzPct val="160000"/>
              <a:buNone/>
            </a:pPr>
            <a:r>
              <a:rPr lang="it-IT" sz="1400" dirty="0" smtClean="0"/>
              <a:t/>
            </a:r>
            <a:br>
              <a:rPr lang="it-IT" sz="1400" dirty="0" smtClean="0"/>
            </a:br>
            <a:endParaRPr lang="it-IT" sz="1400" dirty="0" smtClean="0"/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endParaRPr lang="it-IT" sz="1400" dirty="0" smtClean="0"/>
          </a:p>
          <a:p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12231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41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Struttura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5596"/>
            <a:ext cx="6438900" cy="434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2981517" y="2321168"/>
            <a:ext cx="2082853" cy="813917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6477000" y="2160358"/>
            <a:ext cx="5143499" cy="4197650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400" dirty="0" smtClean="0"/>
              <a:t>Le variazioni dei redditi delle diverse fonti </a:t>
            </a:r>
            <a:br>
              <a:rPr lang="it-IT" sz="1400" dirty="0" smtClean="0"/>
            </a:br>
            <a:r>
              <a:rPr lang="it-IT" sz="1400" dirty="0" smtClean="0"/>
              <a:t>dall’anno base T all’anno </a:t>
            </a:r>
            <a:r>
              <a:rPr lang="it-IT" sz="1400" dirty="0" err="1" smtClean="0"/>
              <a:t>T+j</a:t>
            </a:r>
            <a:r>
              <a:rPr lang="it-IT" sz="1400" dirty="0" smtClean="0"/>
              <a:t> utilizzano:</a:t>
            </a:r>
            <a:br>
              <a:rPr lang="it-IT" sz="1400" dirty="0" smtClean="0"/>
            </a:br>
            <a:r>
              <a:rPr lang="it-IT" sz="1400" dirty="0" smtClean="0"/>
              <a:t/>
            </a:r>
            <a:br>
              <a:rPr lang="it-IT" sz="1400" dirty="0" smtClean="0"/>
            </a:br>
            <a:r>
              <a:rPr lang="it-IT" sz="1400" dirty="0" smtClean="0"/>
              <a:t>        -   tassi «storici» medi di Contabilità Nazionale</a:t>
            </a:r>
            <a:br>
              <a:rPr lang="it-IT" sz="1400" dirty="0" smtClean="0"/>
            </a:br>
            <a:r>
              <a:rPr lang="it-IT" sz="1400" dirty="0" smtClean="0"/>
              <a:t>        -   tassi medi previsti con modelli macroeconomici</a:t>
            </a:r>
            <a:br>
              <a:rPr lang="it-IT" sz="1400" dirty="0" smtClean="0"/>
            </a:br>
            <a:endParaRPr lang="it-IT" sz="1400" dirty="0" smtClean="0"/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400" dirty="0" smtClean="0"/>
              <a:t>I pesi originali dell’indagine considerano la non risposta… </a:t>
            </a:r>
            <a:br>
              <a:rPr lang="it-IT" sz="1400" dirty="0" smtClean="0"/>
            </a:br>
            <a:r>
              <a:rPr lang="it-IT" sz="1400" dirty="0" smtClean="0"/>
              <a:t>vengono ricalibrati in due passi prendendo i totali noti:</a:t>
            </a:r>
            <a:br>
              <a:rPr lang="it-IT" sz="1400" dirty="0" smtClean="0"/>
            </a:br>
            <a:r>
              <a:rPr lang="it-IT" sz="1400" dirty="0" smtClean="0"/>
              <a:t> </a:t>
            </a:r>
            <a:br>
              <a:rPr lang="it-IT" sz="1400" dirty="0" smtClean="0"/>
            </a:br>
            <a:r>
              <a:rPr lang="it-IT" sz="1400" dirty="0" smtClean="0"/>
              <a:t> - demografici dell’anno </a:t>
            </a:r>
            <a:r>
              <a:rPr lang="it-IT" sz="1400" dirty="0" err="1" smtClean="0"/>
              <a:t>T+j</a:t>
            </a:r>
            <a:r>
              <a:rPr lang="it-IT" sz="1400" dirty="0" smtClean="0"/>
              <a:t/>
            </a:r>
            <a:br>
              <a:rPr lang="it-IT" sz="1400" dirty="0" smtClean="0"/>
            </a:br>
            <a:r>
              <a:rPr lang="it-IT" sz="1400" dirty="0" smtClean="0"/>
              <a:t> </a:t>
            </a:r>
            <a:r>
              <a:rPr lang="it-IT" sz="1400" dirty="0"/>
              <a:t>- </a:t>
            </a:r>
            <a:r>
              <a:rPr lang="it-IT" sz="1400" dirty="0" smtClean="0"/>
              <a:t>occupazionali dell’anno </a:t>
            </a:r>
            <a:r>
              <a:rPr lang="it-IT" sz="1400" dirty="0" err="1" smtClean="0"/>
              <a:t>T+j</a:t>
            </a:r>
            <a:r>
              <a:rPr lang="it-IT" sz="1400" dirty="0" smtClean="0"/>
              <a:t/>
            </a:r>
            <a:br>
              <a:rPr lang="it-IT" sz="1400" dirty="0" smtClean="0"/>
            </a:br>
            <a:endParaRPr lang="it-IT" sz="1400" dirty="0" smtClean="0"/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400" b="1" dirty="0" smtClean="0"/>
              <a:t>LAVORI IN CORSO</a:t>
            </a:r>
            <a:r>
              <a:rPr lang="it-IT" sz="1400" dirty="0" smtClean="0"/>
              <a:t/>
            </a:r>
            <a:br>
              <a:rPr lang="it-IT" sz="1400" dirty="0" smtClean="0"/>
            </a:br>
            <a:r>
              <a:rPr lang="it-IT" sz="1400" dirty="0" smtClean="0"/>
              <a:t/>
            </a:r>
            <a:br>
              <a:rPr lang="it-IT" sz="1400" dirty="0" smtClean="0"/>
            </a:br>
            <a:r>
              <a:rPr lang="it-IT" sz="1400" dirty="0" smtClean="0"/>
              <a:t>In seguito al </a:t>
            </a:r>
            <a:r>
              <a:rPr lang="it-IT" sz="1400" i="1" dirty="0" smtClean="0"/>
              <a:t>JOBS ACT </a:t>
            </a:r>
            <a:r>
              <a:rPr lang="it-IT" sz="1400" dirty="0" smtClean="0"/>
              <a:t>si prospetta la necessità di passare </a:t>
            </a:r>
            <a:br>
              <a:rPr lang="it-IT" sz="1400" dirty="0" smtClean="0"/>
            </a:br>
            <a:r>
              <a:rPr lang="it-IT" sz="1400" dirty="0" smtClean="0"/>
              <a:t>ad una procedura di </a:t>
            </a:r>
            <a:r>
              <a:rPr lang="it-IT" sz="1400" i="1" dirty="0" err="1" smtClean="0"/>
              <a:t>updating</a:t>
            </a:r>
            <a:r>
              <a:rPr lang="it-IT" sz="1400" i="1" dirty="0" smtClean="0"/>
              <a:t> – </a:t>
            </a:r>
            <a:r>
              <a:rPr lang="it-IT" sz="1400" i="1" dirty="0" err="1" smtClean="0"/>
              <a:t>reweighting</a:t>
            </a:r>
            <a:r>
              <a:rPr lang="it-IT" sz="1400" i="1" dirty="0" smtClean="0"/>
              <a:t> </a:t>
            </a:r>
            <a:r>
              <a:rPr lang="it-IT" sz="1400" dirty="0" smtClean="0"/>
              <a:t>dinamico</a:t>
            </a:r>
            <a:br>
              <a:rPr lang="it-IT" sz="1400" dirty="0" smtClean="0"/>
            </a:br>
            <a:r>
              <a:rPr lang="it-IT" sz="1400" dirty="0" smtClean="0"/>
              <a:t>(i lavoratori dipendenti dell’anno T forse non sono abbastanza rappresentativi di quelli dell’anno </a:t>
            </a:r>
            <a:r>
              <a:rPr lang="it-IT" sz="1400" dirty="0" err="1" smtClean="0"/>
              <a:t>T+j</a:t>
            </a:r>
            <a:r>
              <a:rPr lang="it-IT" sz="1400" dirty="0" smtClean="0"/>
              <a:t> )</a:t>
            </a:r>
            <a:br>
              <a:rPr lang="it-IT" sz="1400" dirty="0" smtClean="0"/>
            </a:br>
            <a:r>
              <a:rPr lang="it-IT" sz="1400" dirty="0" smtClean="0"/>
              <a:t/>
            </a:r>
            <a:br>
              <a:rPr lang="it-IT" sz="1400" dirty="0" smtClean="0"/>
            </a:br>
            <a:r>
              <a:rPr lang="it-IT" sz="1400" dirty="0" err="1" smtClean="0"/>
              <a:t>Ri</a:t>
            </a:r>
            <a:r>
              <a:rPr lang="it-IT" sz="1400" dirty="0" smtClean="0"/>
              <a:t>-calibrare sui totali noti tributari</a:t>
            </a:r>
            <a:r>
              <a:rPr lang="it-IT" sz="1400" dirty="0"/>
              <a:t/>
            </a:r>
            <a:br>
              <a:rPr lang="it-IT" sz="1400" dirty="0"/>
            </a:br>
            <a:r>
              <a:rPr lang="it-IT" sz="1400" dirty="0" smtClean="0"/>
              <a:t/>
            </a:r>
            <a:br>
              <a:rPr lang="it-IT" sz="1400" dirty="0" smtClean="0"/>
            </a:br>
            <a:endParaRPr lang="it-IT" sz="1400" dirty="0" smtClean="0"/>
          </a:p>
          <a:p>
            <a:pPr marL="0" indent="0">
              <a:buClr>
                <a:srgbClr val="DA304A"/>
              </a:buClr>
              <a:buSzPct val="160000"/>
              <a:buNone/>
            </a:pPr>
            <a:r>
              <a:rPr lang="it-IT" sz="1400" dirty="0" smtClean="0"/>
              <a:t/>
            </a:r>
            <a:br>
              <a:rPr lang="it-IT" sz="1400" dirty="0" smtClean="0"/>
            </a:br>
            <a:r>
              <a:rPr lang="it-IT" sz="1400" dirty="0" smtClean="0"/>
              <a:t/>
            </a:r>
            <a:br>
              <a:rPr lang="it-IT" sz="1400" dirty="0" smtClean="0"/>
            </a:br>
            <a:endParaRPr lang="it-IT" sz="1400" dirty="0" smtClean="0"/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endParaRPr lang="it-IT" sz="1400" dirty="0" smtClean="0"/>
          </a:p>
          <a:p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178550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42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Struttura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5596"/>
            <a:ext cx="6438900" cy="434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2981517" y="2321168"/>
            <a:ext cx="2082853" cy="813917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287" y="2095983"/>
            <a:ext cx="5222410" cy="380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46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43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Struttura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5596"/>
            <a:ext cx="6438900" cy="434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/>
          <p:cNvSpPr/>
          <p:nvPr/>
        </p:nvSpPr>
        <p:spPr>
          <a:xfrm>
            <a:off x="2873828" y="4186802"/>
            <a:ext cx="3428163" cy="2083369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6692202" y="2686288"/>
            <a:ext cx="884255" cy="2076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454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44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Struttura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5596"/>
            <a:ext cx="6438900" cy="434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/>
          <p:cNvSpPr/>
          <p:nvPr/>
        </p:nvSpPr>
        <p:spPr>
          <a:xfrm>
            <a:off x="2873828" y="4186802"/>
            <a:ext cx="3428163" cy="2083369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202" y="2686288"/>
            <a:ext cx="5165294" cy="243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6692202" y="2686288"/>
            <a:ext cx="884255" cy="2076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048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45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Simulazioni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424" y="1366479"/>
            <a:ext cx="7628672" cy="365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3275760" y="1366478"/>
            <a:ext cx="954594" cy="381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3481754" y="4729843"/>
            <a:ext cx="28364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>
                <a:solidFill>
                  <a:srgbClr val="C00000"/>
                </a:solidFill>
              </a:rPr>
              <a:t>Istat</a:t>
            </a:r>
            <a:r>
              <a:rPr lang="en-US" sz="1400" dirty="0">
                <a:solidFill>
                  <a:srgbClr val="C00000"/>
                </a:solidFill>
              </a:rPr>
              <a:t>, </a:t>
            </a:r>
            <a:r>
              <a:rPr lang="en-US" sz="1400" i="1" dirty="0" err="1">
                <a:solidFill>
                  <a:srgbClr val="C00000"/>
                </a:solidFill>
              </a:rPr>
              <a:t>Rapporto</a:t>
            </a:r>
            <a:r>
              <a:rPr lang="en-US" sz="1400" i="1" dirty="0">
                <a:solidFill>
                  <a:srgbClr val="C00000"/>
                </a:solidFill>
              </a:rPr>
              <a:t> </a:t>
            </a:r>
            <a:r>
              <a:rPr lang="en-US" sz="1400" i="1" dirty="0" err="1">
                <a:solidFill>
                  <a:srgbClr val="C00000"/>
                </a:solidFill>
              </a:rPr>
              <a:t>Annuale</a:t>
            </a:r>
            <a:r>
              <a:rPr lang="en-US" sz="1400" i="1" dirty="0">
                <a:solidFill>
                  <a:srgbClr val="C00000"/>
                </a:solidFill>
              </a:rPr>
              <a:t> </a:t>
            </a:r>
            <a:r>
              <a:rPr lang="en-US" sz="1400" i="1" dirty="0" smtClean="0">
                <a:solidFill>
                  <a:srgbClr val="C00000"/>
                </a:solidFill>
              </a:rPr>
              <a:t>2014, cap. 5</a:t>
            </a:r>
            <a:endParaRPr lang="it-IT" sz="1400" dirty="0">
              <a:solidFill>
                <a:srgbClr val="C00000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56716" y="5367663"/>
            <a:ext cx="605413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B = α (</a:t>
            </a:r>
            <a:r>
              <a:rPr lang="it-IT" sz="1600" dirty="0" err="1"/>
              <a:t>kZ</a:t>
            </a:r>
            <a:r>
              <a:rPr lang="it-IT" sz="1600" dirty="0"/>
              <a:t>) – βY, </a:t>
            </a:r>
            <a:r>
              <a:rPr lang="it-IT" sz="1600" dirty="0" smtClean="0"/>
              <a:t>                 per</a:t>
            </a:r>
            <a:r>
              <a:rPr lang="it-IT" sz="1600" dirty="0"/>
              <a:t>: </a:t>
            </a:r>
            <a:r>
              <a:rPr lang="it-IT" sz="1600" dirty="0" smtClean="0"/>
              <a:t>α </a:t>
            </a:r>
            <a:r>
              <a:rPr lang="it-IT" sz="1600" dirty="0"/>
              <a:t>&gt;= 1 ; 0 &lt; β &lt;= </a:t>
            </a:r>
            <a:r>
              <a:rPr lang="it-IT" sz="1600" dirty="0" smtClean="0"/>
              <a:t>1</a:t>
            </a:r>
            <a:br>
              <a:rPr lang="it-IT" sz="1600" dirty="0" smtClean="0"/>
            </a:b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400" dirty="0" smtClean="0"/>
              <a:t>B è il sussidio</a:t>
            </a:r>
            <a:br>
              <a:rPr lang="it-IT" sz="1400" dirty="0" smtClean="0"/>
            </a:br>
            <a:r>
              <a:rPr lang="it-IT" sz="1400" dirty="0" smtClean="0"/>
              <a:t>Y </a:t>
            </a:r>
            <a:r>
              <a:rPr lang="it-IT" sz="1400" dirty="0"/>
              <a:t>è il reddito familiare disponibile </a:t>
            </a:r>
            <a:r>
              <a:rPr lang="it-IT" sz="1400" dirty="0" smtClean="0"/>
              <a:t/>
            </a:r>
            <a:br>
              <a:rPr lang="it-IT" sz="1400" dirty="0" smtClean="0"/>
            </a:br>
            <a:r>
              <a:rPr lang="it-IT" sz="1400" dirty="0" smtClean="0"/>
              <a:t>Z </a:t>
            </a:r>
            <a:r>
              <a:rPr lang="it-IT" sz="1400" dirty="0"/>
              <a:t>è l’importo massimo del sussidio per una </a:t>
            </a:r>
            <a:r>
              <a:rPr lang="it-IT" sz="1400" dirty="0" smtClean="0"/>
              <a:t>persona (scala </a:t>
            </a:r>
            <a:r>
              <a:rPr lang="it-IT" sz="1400" dirty="0"/>
              <a:t>di equivalenza k</a:t>
            </a:r>
            <a:r>
              <a:rPr lang="it-IT" sz="1400" dirty="0" smtClean="0"/>
              <a:t>)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373033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46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Simulazioni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010" y="1153659"/>
            <a:ext cx="7978079" cy="5143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5878286" y="3406391"/>
            <a:ext cx="944545" cy="1276141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8541099" y="3406391"/>
            <a:ext cx="765349" cy="823965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9458848" y="4230356"/>
            <a:ext cx="689988" cy="251208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10339754" y="3406391"/>
            <a:ext cx="532562" cy="1025769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3195369" y="1296142"/>
            <a:ext cx="954594" cy="381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486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47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Simulazioni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191" y="1274240"/>
            <a:ext cx="8042645" cy="47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3235569" y="4290646"/>
            <a:ext cx="7441477" cy="271306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3235568" y="3096567"/>
            <a:ext cx="7441477" cy="430404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3235567" y="4714352"/>
            <a:ext cx="7441480" cy="271306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3114985" y="1316238"/>
            <a:ext cx="954594" cy="381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871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48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Simulazioni</a:t>
            </a:r>
            <a:b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</a:br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/>
            </a:r>
            <a:b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</a:br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  </a:t>
            </a:r>
            <a:r>
              <a:rPr lang="it-IT" sz="2400" b="1" dirty="0" smtClean="0">
                <a:solidFill>
                  <a:srgbClr val="009190"/>
                </a:solidFill>
                <a:latin typeface="+mn-lt"/>
              </a:rPr>
              <a:t>Effetti del bonus </a:t>
            </a:r>
            <a:r>
              <a:rPr lang="it-IT" sz="2400" b="1" dirty="0" err="1" smtClean="0">
                <a:solidFill>
                  <a:srgbClr val="009190"/>
                </a:solidFill>
                <a:latin typeface="+mn-lt"/>
              </a:rPr>
              <a:t>Renzi</a:t>
            </a:r>
            <a:endParaRPr lang="it-IT" sz="3200" b="1" dirty="0">
              <a:solidFill>
                <a:srgbClr val="009190"/>
              </a:solidFill>
              <a:latin typeface="+mn-lt"/>
            </a:endParaRPr>
          </a:p>
        </p:txBody>
      </p:sp>
      <p:pic>
        <p:nvPicPr>
          <p:cNvPr id="6" name="Immagin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94" y="2703006"/>
            <a:ext cx="7345345" cy="263266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</p:pic>
      <p:sp>
        <p:nvSpPr>
          <p:cNvPr id="2" name="Rettangolo 1"/>
          <p:cNvSpPr/>
          <p:nvPr/>
        </p:nvSpPr>
        <p:spPr>
          <a:xfrm>
            <a:off x="3717888" y="4139921"/>
            <a:ext cx="653143" cy="462224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4461466" y="3908809"/>
            <a:ext cx="653143" cy="462224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5328975" y="4381081"/>
            <a:ext cx="653143" cy="462224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6556548" y="4381081"/>
            <a:ext cx="653143" cy="462224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7302144" y="4401178"/>
            <a:ext cx="653143" cy="462224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052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49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Simulazioni</a:t>
            </a:r>
            <a:b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</a:br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/>
            </a:r>
            <a:b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</a:br>
            <a:r>
              <a:rPr lang="it-IT" sz="2000" b="1" dirty="0" smtClean="0">
                <a:solidFill>
                  <a:srgbClr val="009190"/>
                </a:solidFill>
              </a:rPr>
              <a:t>Effetti </a:t>
            </a:r>
            <a:r>
              <a:rPr lang="it-IT" sz="2000" b="1" dirty="0">
                <a:solidFill>
                  <a:srgbClr val="009190"/>
                </a:solidFill>
              </a:rPr>
              <a:t>del sistema di tasse e benefici </a:t>
            </a:r>
            <a:r>
              <a:rPr lang="it-IT" sz="2000" b="1" dirty="0" smtClean="0">
                <a:solidFill>
                  <a:srgbClr val="009190"/>
                </a:solidFill>
              </a:rPr>
              <a:t>«</a:t>
            </a:r>
            <a:r>
              <a:rPr lang="it-IT" sz="2000" b="1" dirty="0">
                <a:solidFill>
                  <a:srgbClr val="009190"/>
                </a:solidFill>
              </a:rPr>
              <a:t>a legislazione invariata</a:t>
            </a:r>
            <a:r>
              <a:rPr lang="it-IT" sz="2000" b="1" dirty="0" smtClean="0">
                <a:solidFill>
                  <a:srgbClr val="009190"/>
                </a:solidFill>
              </a:rPr>
              <a:t>»</a:t>
            </a:r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/>
            </a:r>
            <a:b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</a:br>
            <a:endParaRPr lang="it-IT" sz="3200" b="1" dirty="0">
              <a:solidFill>
                <a:srgbClr val="009190"/>
              </a:solidFill>
              <a:latin typeface="+mn-lt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49" y="2846729"/>
            <a:ext cx="8091141" cy="3420393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7162495" y="4270548"/>
            <a:ext cx="653143" cy="1095269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4956419" y="4270548"/>
            <a:ext cx="653143" cy="1095269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1119280" y="6267122"/>
            <a:ext cx="28364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>
                <a:solidFill>
                  <a:srgbClr val="C00000"/>
                </a:solidFill>
              </a:rPr>
              <a:t>Istat</a:t>
            </a:r>
            <a:r>
              <a:rPr lang="en-US" sz="1400" dirty="0">
                <a:solidFill>
                  <a:srgbClr val="C00000"/>
                </a:solidFill>
              </a:rPr>
              <a:t>, </a:t>
            </a:r>
            <a:r>
              <a:rPr lang="en-US" sz="1400" i="1" dirty="0" err="1">
                <a:solidFill>
                  <a:srgbClr val="C00000"/>
                </a:solidFill>
              </a:rPr>
              <a:t>Rapporto</a:t>
            </a:r>
            <a:r>
              <a:rPr lang="en-US" sz="1400" i="1" dirty="0">
                <a:solidFill>
                  <a:srgbClr val="C00000"/>
                </a:solidFill>
              </a:rPr>
              <a:t> </a:t>
            </a:r>
            <a:r>
              <a:rPr lang="en-US" sz="1400" i="1" dirty="0" err="1">
                <a:solidFill>
                  <a:srgbClr val="C00000"/>
                </a:solidFill>
              </a:rPr>
              <a:t>Annuale</a:t>
            </a:r>
            <a:r>
              <a:rPr lang="en-US" sz="1400" i="1" dirty="0">
                <a:solidFill>
                  <a:srgbClr val="C00000"/>
                </a:solidFill>
              </a:rPr>
              <a:t> </a:t>
            </a:r>
            <a:r>
              <a:rPr lang="en-US" sz="1400" i="1" dirty="0" smtClean="0">
                <a:solidFill>
                  <a:srgbClr val="C00000"/>
                </a:solidFill>
              </a:rPr>
              <a:t>2014, cap. 5</a:t>
            </a:r>
            <a:endParaRPr lang="it-IT" sz="1400" dirty="0">
              <a:solidFill>
                <a:srgbClr val="C0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7162494" y="1274240"/>
            <a:ext cx="487474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Cambiano nel tempo anche a parità di </a:t>
            </a:r>
            <a:r>
              <a:rPr lang="it-IT" dirty="0" err="1" smtClean="0"/>
              <a:t>policies</a:t>
            </a:r>
            <a:r>
              <a:rPr lang="it-IT" dirty="0" smtClean="0"/>
              <a:t>:</a:t>
            </a:r>
          </a:p>
          <a:p>
            <a:r>
              <a:rPr lang="it-IT" dirty="0" smtClean="0"/>
              <a:t>Per es. demografia - mercato del lavoro</a:t>
            </a:r>
            <a:endParaRPr lang="it-IT" dirty="0"/>
          </a:p>
        </p:txBody>
      </p:sp>
      <p:sp>
        <p:nvSpPr>
          <p:cNvPr id="16" name="Rettangolo 15"/>
          <p:cNvSpPr/>
          <p:nvPr/>
        </p:nvSpPr>
        <p:spPr>
          <a:xfrm>
            <a:off x="910849" y="2581895"/>
            <a:ext cx="1068676" cy="381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214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12" name="Sottotitolo 2"/>
          <p:cNvSpPr>
            <a:spLocks noGrp="1"/>
          </p:cNvSpPr>
          <p:nvPr>
            <p:ph type="subTitle" idx="4294967295"/>
          </p:nvPr>
        </p:nvSpPr>
        <p:spPr>
          <a:xfrm>
            <a:off x="5777406" y="1803004"/>
            <a:ext cx="5833730" cy="4075282"/>
          </a:xfrm>
          <a:prstGeom prst="rect">
            <a:avLst/>
          </a:prstGeom>
        </p:spPr>
        <p:txBody>
          <a:bodyPr/>
          <a:lstStyle/>
          <a:p>
            <a:pPr marL="0" indent="0" algn="l">
              <a:buNone/>
            </a:pPr>
            <a:r>
              <a:rPr lang="it-IT" dirty="0" smtClean="0">
                <a:ea typeface="Signika Light" charset="0"/>
                <a:cs typeface="Signika Light" charset="0"/>
              </a:rPr>
              <a:t>Crescita inclusiva</a:t>
            </a:r>
            <a:br>
              <a:rPr lang="it-IT" dirty="0" smtClean="0">
                <a:ea typeface="Signika Light" charset="0"/>
                <a:cs typeface="Signika Light" charset="0"/>
              </a:rPr>
            </a:br>
            <a:r>
              <a:rPr lang="it-IT" dirty="0" smtClean="0">
                <a:ea typeface="Signika Light" charset="0"/>
                <a:cs typeface="Signika Light" charset="0"/>
              </a:rPr>
              <a:t/>
            </a:r>
            <a:br>
              <a:rPr lang="it-IT" dirty="0" smtClean="0">
                <a:ea typeface="Signika Light" charset="0"/>
                <a:cs typeface="Signika Light" charset="0"/>
              </a:rPr>
            </a:br>
            <a:r>
              <a:rPr lang="it-IT" dirty="0" smtClean="0">
                <a:ea typeface="Signika Light" charset="0"/>
                <a:cs typeface="Signika Light" charset="0"/>
              </a:rPr>
              <a:t>Indicatori multidimensionali</a:t>
            </a:r>
            <a:br>
              <a:rPr lang="it-IT" dirty="0" smtClean="0">
                <a:ea typeface="Signika Light" charset="0"/>
                <a:cs typeface="Signika Light" charset="0"/>
              </a:rPr>
            </a:br>
            <a:r>
              <a:rPr lang="it-IT" dirty="0" smtClean="0">
                <a:ea typeface="Signika Light" charset="0"/>
                <a:cs typeface="Signika Light" charset="0"/>
              </a:rPr>
              <a:t/>
            </a:r>
            <a:br>
              <a:rPr lang="it-IT" dirty="0" smtClean="0">
                <a:ea typeface="Signika Light" charset="0"/>
                <a:cs typeface="Signika Light" charset="0"/>
              </a:rPr>
            </a:br>
            <a:r>
              <a:rPr lang="it-IT" dirty="0" smtClean="0">
                <a:ea typeface="Signika Light" charset="0"/>
                <a:cs typeface="Signika Light" charset="0"/>
              </a:rPr>
              <a:t>Pluralità di fonti di dati</a:t>
            </a:r>
            <a:br>
              <a:rPr lang="it-IT" dirty="0" smtClean="0">
                <a:ea typeface="Signika Light" charset="0"/>
                <a:cs typeface="Signika Light" charset="0"/>
              </a:rPr>
            </a:br>
            <a:r>
              <a:rPr lang="it-IT" dirty="0" smtClean="0">
                <a:ea typeface="Signika Light" charset="0"/>
                <a:cs typeface="Signika Light" charset="0"/>
              </a:rPr>
              <a:t/>
            </a:r>
            <a:br>
              <a:rPr lang="it-IT" dirty="0" smtClean="0">
                <a:ea typeface="Signika Light" charset="0"/>
                <a:cs typeface="Signika Light" charset="0"/>
              </a:rPr>
            </a:br>
            <a:r>
              <a:rPr lang="it-IT" dirty="0" smtClean="0">
                <a:ea typeface="Signika Light" charset="0"/>
                <a:cs typeface="Signika Light" charset="0"/>
              </a:rPr>
              <a:t>Utilizzo integrato dei dati</a:t>
            </a:r>
          </a:p>
          <a:p>
            <a:pPr marL="0" indent="0" algn="l">
              <a:buNone/>
            </a:pPr>
            <a:r>
              <a:rPr lang="it-IT" dirty="0" smtClean="0">
                <a:ea typeface="Signika Light" charset="0"/>
                <a:cs typeface="Signika Light" charset="0"/>
              </a:rPr>
              <a:t/>
            </a:r>
            <a:br>
              <a:rPr lang="it-IT" dirty="0" smtClean="0">
                <a:ea typeface="Signika Light" charset="0"/>
                <a:cs typeface="Signika Light" charset="0"/>
              </a:rPr>
            </a:br>
            <a:endParaRPr lang="it-IT" dirty="0" smtClean="0">
              <a:ea typeface="Signika Light" charset="0"/>
              <a:cs typeface="Signika Light" charset="0"/>
            </a:endParaRPr>
          </a:p>
          <a:p>
            <a:pPr marL="0" indent="0" algn="l">
              <a:buNone/>
            </a:pPr>
            <a:endParaRPr lang="it-IT" dirty="0">
              <a:ea typeface="Signika Light" charset="0"/>
              <a:cs typeface="Signika Light" charset="0"/>
            </a:endParaRPr>
          </a:p>
          <a:p>
            <a:pPr marL="0" indent="0" algn="l">
              <a:buNone/>
            </a:pPr>
            <a:endParaRPr lang="it-IT" sz="2000" dirty="0">
              <a:ea typeface="Signika Light" charset="0"/>
              <a:cs typeface="Signika Light" charset="0"/>
            </a:endParaRPr>
          </a:p>
        </p:txBody>
      </p:sp>
      <p:sp>
        <p:nvSpPr>
          <p:cNvPr id="13" name="Titolo 1"/>
          <p:cNvSpPr>
            <a:spLocks noGrp="1"/>
          </p:cNvSpPr>
          <p:nvPr>
            <p:ph type="ctrTitle" idx="4294967295"/>
          </p:nvPr>
        </p:nvSpPr>
        <p:spPr>
          <a:xfrm>
            <a:off x="569913" y="1716419"/>
            <a:ext cx="4380614" cy="2557129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b="1" dirty="0" smtClean="0">
                <a:solidFill>
                  <a:srgbClr val="009190"/>
                </a:solidFill>
                <a:latin typeface="+mn-lt"/>
                <a:ea typeface="Signika Semibold" charset="0"/>
                <a:cs typeface="Signika Semibold" charset="0"/>
              </a:rPr>
              <a:t>Il contesto</a:t>
            </a:r>
            <a:endParaRPr lang="it-IT" b="1" dirty="0">
              <a:solidFill>
                <a:srgbClr val="009190"/>
              </a:solidFill>
              <a:latin typeface="+mn-lt"/>
              <a:ea typeface="Signika Semibold" charset="0"/>
              <a:cs typeface="Signika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99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50</a:t>
            </a:fld>
            <a:endParaRPr lang="it-IT" dirty="0"/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569913" y="2015595"/>
            <a:ext cx="4886342" cy="305646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Temi e nodi problematici…</a:t>
            </a:r>
          </a:p>
          <a:p>
            <a:pPr algn="l"/>
            <a:endParaRPr lang="it-IT" sz="1800" b="1" dirty="0" smtClean="0">
              <a:solidFill>
                <a:srgbClr val="C00000"/>
              </a:solidFill>
            </a:endParaRPr>
          </a:p>
          <a:p>
            <a:pPr algn="l"/>
            <a:r>
              <a:rPr lang="it-IT" sz="1800" b="1" dirty="0" smtClean="0">
                <a:solidFill>
                  <a:srgbClr val="C00000"/>
                </a:solidFill>
              </a:rPr>
              <a:t/>
            </a:r>
            <a:br>
              <a:rPr lang="it-IT" sz="1800" b="1" dirty="0" smtClean="0">
                <a:solidFill>
                  <a:srgbClr val="C00000"/>
                </a:solidFill>
              </a:rPr>
            </a:br>
            <a:r>
              <a:rPr lang="it-IT" sz="1800" b="1" dirty="0" smtClean="0">
                <a:solidFill>
                  <a:srgbClr val="C00000"/>
                </a:solidFill>
              </a:rPr>
              <a:t>ASPETTI CRUCIALI PER LA CRESCITA INCLUSIVA </a:t>
            </a:r>
            <a:r>
              <a:rPr lang="it-IT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it-IT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it-IT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endParaRPr lang="it-IT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Prospettive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7" name="Sottotitolo 2"/>
          <p:cNvSpPr txBox="1">
            <a:spLocks/>
          </p:cNvSpPr>
          <p:nvPr/>
        </p:nvSpPr>
        <p:spPr>
          <a:xfrm>
            <a:off x="6477000" y="2015595"/>
            <a:ext cx="5143499" cy="4052888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400" smtClean="0"/>
              <a:t>Redistribuzione operata a valle del mercato: progressività del prelievo ed efficacia dei benefici (incl. evasione fiscale) </a:t>
            </a:r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400" smtClean="0"/>
              <a:t>Lotta alla povertà e all’esclusione sociale </a:t>
            </a:r>
            <a:br>
              <a:rPr lang="it-IT" sz="1400" smtClean="0"/>
            </a:br>
            <a:endParaRPr lang="it-IT" sz="1400" smtClean="0"/>
          </a:p>
          <a:p>
            <a:pPr marL="0" indent="0">
              <a:buClr>
                <a:srgbClr val="DA304A"/>
              </a:buClr>
              <a:buSzPct val="160000"/>
              <a:buFont typeface="Arial"/>
              <a:buNone/>
            </a:pPr>
            <a:endParaRPr lang="it-IT" sz="1400" smtClean="0"/>
          </a:p>
          <a:p>
            <a:pPr marL="0" indent="0">
              <a:buClr>
                <a:srgbClr val="DA304A"/>
              </a:buClr>
              <a:buSzPct val="160000"/>
              <a:buFont typeface="Arial"/>
              <a:buNone/>
            </a:pPr>
            <a:r>
              <a:rPr lang="it-IT" sz="1400" smtClean="0"/>
              <a:t/>
            </a:r>
            <a:br>
              <a:rPr lang="it-IT" sz="1400" smtClean="0"/>
            </a:br>
            <a:endParaRPr lang="it-IT" sz="1400" smtClean="0"/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400" smtClean="0"/>
              <a:t>Disuguaglianza primaria – cause e conseguenze </a:t>
            </a:r>
            <a:br>
              <a:rPr lang="it-IT" sz="1400" smtClean="0"/>
            </a:br>
            <a:endParaRPr lang="it-IT" sz="1400" smtClean="0"/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400" smtClean="0"/>
              <a:t>Più occupazione o più spesa sociale? (o tutt’e due?) </a:t>
            </a:r>
            <a:br>
              <a:rPr lang="it-IT" sz="1400" smtClean="0"/>
            </a:br>
            <a:endParaRPr lang="it-IT" sz="1400" smtClean="0"/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400" smtClean="0"/>
              <a:t>Occupazione flessibile e spesa sociale rigida (Maastricht) </a:t>
            </a:r>
            <a:br>
              <a:rPr lang="it-IT" sz="1400" smtClean="0"/>
            </a:br>
            <a:r>
              <a:rPr lang="it-IT" sz="1400" smtClean="0"/>
              <a:t/>
            </a:r>
            <a:br>
              <a:rPr lang="it-IT" sz="1400" smtClean="0"/>
            </a:br>
            <a:r>
              <a:rPr lang="it-IT" sz="1400" smtClean="0"/>
              <a:t/>
            </a:r>
            <a:br>
              <a:rPr lang="it-IT" sz="1400" smtClean="0"/>
            </a:br>
            <a:endParaRPr lang="it-IT" sz="1400" smtClean="0"/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400" smtClean="0"/>
              <a:t>Famiglia come ammortizzatore sociale – cambiamenti demografici</a:t>
            </a:r>
            <a:br>
              <a:rPr lang="it-IT" sz="1400" smtClean="0"/>
            </a:br>
            <a:endParaRPr lang="it-IT" sz="1400" dirty="0" smtClean="0"/>
          </a:p>
        </p:txBody>
      </p:sp>
    </p:spTree>
    <p:extLst>
      <p:ext uri="{BB962C8B-B14F-4D97-AF65-F5344CB8AC3E}">
        <p14:creationId xmlns:p14="http://schemas.microsoft.com/office/powerpoint/2010/main" val="182132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/>
        </p:nvSpPr>
        <p:spPr>
          <a:xfrm>
            <a:off x="5923920" y="1848897"/>
            <a:ext cx="5606143" cy="1075173"/>
          </a:xfrm>
          <a:prstGeom prst="rect">
            <a:avLst/>
          </a:prstGeom>
          <a:solidFill>
            <a:schemeClr val="accent1">
              <a:lumMod val="20000"/>
              <a:lumOff val="80000"/>
              <a:alpha val="9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4294967295"/>
          </p:nvPr>
        </p:nvSpPr>
        <p:spPr>
          <a:xfrm>
            <a:off x="6477000" y="2015595"/>
            <a:ext cx="5143499" cy="4052888"/>
          </a:xfrm>
          <a:prstGeom prst="rect">
            <a:avLst/>
          </a:prstGeom>
        </p:spPr>
        <p:txBody>
          <a:bodyPr lIns="0" tIns="0" rIns="0" bIns="0"/>
          <a:lstStyle/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400" dirty="0"/>
              <a:t>Redistribuzione operata a valle del mercato: progressività del prelievo ed efficacia dei benefici (</a:t>
            </a:r>
            <a:r>
              <a:rPr lang="it-IT" sz="1400" dirty="0" err="1"/>
              <a:t>incl</a:t>
            </a:r>
            <a:r>
              <a:rPr lang="it-IT" sz="1400" dirty="0"/>
              <a:t>. evasione fiscale) </a:t>
            </a:r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400" dirty="0" smtClean="0"/>
              <a:t>Lotta </a:t>
            </a:r>
            <a:r>
              <a:rPr lang="it-IT" sz="1400" dirty="0"/>
              <a:t>alla povertà e all’esclusione sociale </a:t>
            </a:r>
            <a:r>
              <a:rPr lang="it-IT" sz="1400" dirty="0" smtClean="0"/>
              <a:t/>
            </a:r>
            <a:br>
              <a:rPr lang="it-IT" sz="1400" dirty="0" smtClean="0"/>
            </a:br>
            <a:endParaRPr lang="it-IT" sz="1400" dirty="0" smtClean="0"/>
          </a:p>
          <a:p>
            <a:pPr marL="0" indent="0">
              <a:buClr>
                <a:srgbClr val="DA304A"/>
              </a:buClr>
              <a:buSzPct val="160000"/>
              <a:buNone/>
            </a:pPr>
            <a:endParaRPr lang="it-IT" sz="1400" dirty="0"/>
          </a:p>
          <a:p>
            <a:pPr marL="0" indent="0">
              <a:buClr>
                <a:srgbClr val="DA304A"/>
              </a:buClr>
              <a:buSzPct val="160000"/>
              <a:buNone/>
            </a:pPr>
            <a:r>
              <a:rPr lang="it-IT" sz="1400" dirty="0" smtClean="0"/>
              <a:t/>
            </a:r>
            <a:br>
              <a:rPr lang="it-IT" sz="1400" dirty="0" smtClean="0"/>
            </a:br>
            <a:endParaRPr lang="it-IT" sz="1400" dirty="0"/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400" dirty="0" smtClean="0"/>
              <a:t>Disuguaglianza </a:t>
            </a:r>
            <a:r>
              <a:rPr lang="it-IT" sz="1400" dirty="0"/>
              <a:t>primaria – cause e conseguenze </a:t>
            </a:r>
            <a:r>
              <a:rPr lang="it-IT" sz="1400" dirty="0" smtClean="0"/>
              <a:t/>
            </a:r>
            <a:br>
              <a:rPr lang="it-IT" sz="1400" dirty="0" smtClean="0"/>
            </a:br>
            <a:endParaRPr lang="it-IT" sz="1400" dirty="0" smtClean="0"/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400" dirty="0" smtClean="0"/>
              <a:t>Più </a:t>
            </a:r>
            <a:r>
              <a:rPr lang="it-IT" sz="1400" dirty="0"/>
              <a:t>occupazione o più spesa sociale? (o tutt’e due?) </a:t>
            </a:r>
            <a:r>
              <a:rPr lang="it-IT" sz="1400" dirty="0" smtClean="0"/>
              <a:t/>
            </a:r>
            <a:br>
              <a:rPr lang="it-IT" sz="1400" dirty="0" smtClean="0"/>
            </a:br>
            <a:endParaRPr lang="it-IT" sz="1400" dirty="0" smtClean="0"/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400" dirty="0" smtClean="0"/>
              <a:t>Occupazione </a:t>
            </a:r>
            <a:r>
              <a:rPr lang="it-IT" sz="1400" dirty="0"/>
              <a:t>flessibile e spesa sociale rigida (Maastricht) </a:t>
            </a:r>
            <a:r>
              <a:rPr lang="it-IT" sz="1400" dirty="0" smtClean="0"/>
              <a:t/>
            </a:r>
            <a:br>
              <a:rPr lang="it-IT" sz="1400" dirty="0" smtClean="0"/>
            </a:br>
            <a:r>
              <a:rPr lang="it-IT" sz="1400" dirty="0" smtClean="0"/>
              <a:t/>
            </a:r>
            <a:br>
              <a:rPr lang="it-IT" sz="1400" dirty="0" smtClean="0"/>
            </a:br>
            <a:r>
              <a:rPr lang="it-IT" sz="1400" dirty="0" smtClean="0"/>
              <a:t/>
            </a:r>
            <a:br>
              <a:rPr lang="it-IT" sz="1400" dirty="0" smtClean="0"/>
            </a:br>
            <a:endParaRPr lang="it-IT" sz="1400" dirty="0" smtClean="0"/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400" dirty="0" smtClean="0"/>
              <a:t>Famiglia </a:t>
            </a:r>
            <a:r>
              <a:rPr lang="it-IT" sz="1400" dirty="0"/>
              <a:t>come ammortizzatore sociale – cambiamenti </a:t>
            </a:r>
            <a:r>
              <a:rPr lang="it-IT" sz="1400" dirty="0" smtClean="0"/>
              <a:t>demografici</a:t>
            </a:r>
            <a:br>
              <a:rPr lang="it-IT" sz="1400" dirty="0" smtClean="0"/>
            </a:br>
            <a:endParaRPr lang="it-IT" sz="140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51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Prospettive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1" name="Sottotitolo 2"/>
          <p:cNvSpPr txBox="1">
            <a:spLocks/>
          </p:cNvSpPr>
          <p:nvPr/>
        </p:nvSpPr>
        <p:spPr>
          <a:xfrm>
            <a:off x="569913" y="2015595"/>
            <a:ext cx="4142764" cy="3782304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it-IT" sz="1800" dirty="0" smtClean="0"/>
              <a:t>dare continuità alla capacità di analisi già acquisita con le esperienze recenti, potenziando la rappresentatività del modello attraverso l’utilizzo delle fonti di dati amministrativi</a:t>
            </a:r>
          </a:p>
          <a:p>
            <a:pPr lvl="0" algn="l"/>
            <a:endParaRPr lang="it-IT" sz="1800" dirty="0" smtClean="0"/>
          </a:p>
        </p:txBody>
      </p:sp>
    </p:spTree>
    <p:extLst>
      <p:ext uri="{BB962C8B-B14F-4D97-AF65-F5344CB8AC3E}">
        <p14:creationId xmlns:p14="http://schemas.microsoft.com/office/powerpoint/2010/main" val="425864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6014356" y="2662812"/>
            <a:ext cx="5606143" cy="462224"/>
          </a:xfrm>
          <a:prstGeom prst="rect">
            <a:avLst/>
          </a:prstGeom>
          <a:solidFill>
            <a:schemeClr val="accent1">
              <a:lumMod val="20000"/>
              <a:lumOff val="80000"/>
              <a:alpha val="9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4294967295"/>
          </p:nvPr>
        </p:nvSpPr>
        <p:spPr>
          <a:xfrm>
            <a:off x="6477000" y="2015595"/>
            <a:ext cx="5143499" cy="4052888"/>
          </a:xfrm>
          <a:prstGeom prst="rect">
            <a:avLst/>
          </a:prstGeom>
        </p:spPr>
        <p:txBody>
          <a:bodyPr lIns="0" tIns="0" rIns="0" bIns="0"/>
          <a:lstStyle/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400" dirty="0"/>
              <a:t>Redistribuzione operata a valle del mercato: progressività del prelievo ed efficacia dei benefici (</a:t>
            </a:r>
            <a:r>
              <a:rPr lang="it-IT" sz="1400" dirty="0" err="1"/>
              <a:t>incl</a:t>
            </a:r>
            <a:r>
              <a:rPr lang="it-IT" sz="1400" dirty="0"/>
              <a:t>. evasione fiscale) </a:t>
            </a:r>
          </a:p>
          <a:p>
            <a:pPr marL="0" indent="0">
              <a:buClr>
                <a:srgbClr val="DA304A"/>
              </a:buClr>
              <a:buSzPct val="160000"/>
              <a:buNone/>
            </a:pPr>
            <a:endParaRPr lang="it-IT" sz="1400" dirty="0"/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400" dirty="0"/>
              <a:t>Lotta alla povertà e all’esclusione sociale </a:t>
            </a:r>
            <a:r>
              <a:rPr lang="it-IT" sz="1400" dirty="0" smtClean="0"/>
              <a:t/>
            </a:r>
            <a:br>
              <a:rPr lang="it-IT" sz="1400" dirty="0" smtClean="0"/>
            </a:br>
            <a:r>
              <a:rPr lang="it-IT" sz="1400" dirty="0" smtClean="0"/>
              <a:t/>
            </a:r>
            <a:br>
              <a:rPr lang="it-IT" sz="1400" dirty="0" smtClean="0"/>
            </a:br>
            <a:endParaRPr lang="it-IT" sz="1400" dirty="0"/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400" dirty="0" smtClean="0"/>
              <a:t>Disuguaglianza </a:t>
            </a:r>
            <a:r>
              <a:rPr lang="it-IT" sz="1400" dirty="0"/>
              <a:t>primaria – cause e conseguenze </a:t>
            </a:r>
            <a:r>
              <a:rPr lang="it-IT" sz="1400" dirty="0" smtClean="0"/>
              <a:t/>
            </a:r>
            <a:br>
              <a:rPr lang="it-IT" sz="1400" dirty="0" smtClean="0"/>
            </a:br>
            <a:endParaRPr lang="it-IT" sz="1400" dirty="0" smtClean="0"/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400" dirty="0" smtClean="0"/>
              <a:t>Più </a:t>
            </a:r>
            <a:r>
              <a:rPr lang="it-IT" sz="1400" dirty="0"/>
              <a:t>occupazione o più spesa sociale? (o tutt’e due?) </a:t>
            </a:r>
            <a:r>
              <a:rPr lang="it-IT" sz="1400" dirty="0" smtClean="0"/>
              <a:t/>
            </a:r>
            <a:br>
              <a:rPr lang="it-IT" sz="1400" dirty="0" smtClean="0"/>
            </a:br>
            <a:endParaRPr lang="it-IT" sz="1400" dirty="0" smtClean="0"/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400" dirty="0" smtClean="0"/>
              <a:t>Occupazione </a:t>
            </a:r>
            <a:r>
              <a:rPr lang="it-IT" sz="1400" dirty="0"/>
              <a:t>flessibile e spesa sociale rigida (Maastricht) </a:t>
            </a:r>
            <a:r>
              <a:rPr lang="it-IT" sz="1400" dirty="0" smtClean="0"/>
              <a:t/>
            </a:r>
            <a:br>
              <a:rPr lang="it-IT" sz="1400" dirty="0" smtClean="0"/>
            </a:br>
            <a:r>
              <a:rPr lang="it-IT" sz="1400" dirty="0" smtClean="0"/>
              <a:t/>
            </a:r>
            <a:br>
              <a:rPr lang="it-IT" sz="1400" dirty="0" smtClean="0"/>
            </a:br>
            <a:r>
              <a:rPr lang="it-IT" sz="1400" dirty="0" smtClean="0"/>
              <a:t/>
            </a:r>
            <a:br>
              <a:rPr lang="it-IT" sz="1400" dirty="0" smtClean="0"/>
            </a:br>
            <a:endParaRPr lang="it-IT" sz="1400" dirty="0" smtClean="0"/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400" dirty="0" smtClean="0"/>
              <a:t>Famiglia </a:t>
            </a:r>
            <a:r>
              <a:rPr lang="it-IT" sz="1400" dirty="0"/>
              <a:t>come ammortizzatore sociale – cambiamenti </a:t>
            </a:r>
            <a:r>
              <a:rPr lang="it-IT" sz="1400" dirty="0" smtClean="0"/>
              <a:t>demografici</a:t>
            </a:r>
            <a:br>
              <a:rPr lang="it-IT" sz="1400" dirty="0" smtClean="0"/>
            </a:br>
            <a:endParaRPr lang="it-IT" sz="140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52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Prospettive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1" name="Sottotitolo 2"/>
          <p:cNvSpPr txBox="1">
            <a:spLocks/>
          </p:cNvSpPr>
          <p:nvPr/>
        </p:nvSpPr>
        <p:spPr>
          <a:xfrm>
            <a:off x="569913" y="2015595"/>
            <a:ext cx="4142764" cy="4254576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>formulare </a:t>
            </a:r>
            <a:r>
              <a:rPr lang="it-IT" sz="1800" dirty="0"/>
              <a:t>le valutazioni delle </a:t>
            </a:r>
            <a:r>
              <a:rPr lang="it-IT" sz="1800" dirty="0" err="1"/>
              <a:t>policies</a:t>
            </a:r>
            <a:r>
              <a:rPr lang="it-IT" sz="1800" dirty="0"/>
              <a:t> anche in termini </a:t>
            </a:r>
            <a:r>
              <a:rPr lang="it-IT" sz="1800" dirty="0" smtClean="0"/>
              <a:t>di </a:t>
            </a:r>
            <a:r>
              <a:rPr lang="it-IT" sz="1800" dirty="0"/>
              <a:t>indicatori non monetari </a:t>
            </a:r>
            <a:r>
              <a:rPr lang="it-IT" sz="1800" dirty="0" smtClean="0"/>
              <a:t>(per es. quelli </a:t>
            </a:r>
            <a:r>
              <a:rPr lang="it-IT" sz="1800" dirty="0"/>
              <a:t>sul disagio materiale di Eu </a:t>
            </a:r>
            <a:r>
              <a:rPr lang="it-IT" sz="1800" dirty="0" err="1" smtClean="0"/>
              <a:t>Silc</a:t>
            </a:r>
            <a:r>
              <a:rPr lang="it-IT" sz="1800" dirty="0" smtClean="0"/>
              <a:t>)</a:t>
            </a:r>
            <a:br>
              <a:rPr lang="it-IT" sz="1800" dirty="0" smtClean="0"/>
            </a:b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>coerente con Benessere Equo e Sostenibile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307696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6014356" y="3567164"/>
            <a:ext cx="5606143" cy="1868993"/>
          </a:xfrm>
          <a:prstGeom prst="rect">
            <a:avLst/>
          </a:prstGeom>
          <a:solidFill>
            <a:schemeClr val="accent1">
              <a:lumMod val="20000"/>
              <a:lumOff val="80000"/>
              <a:alpha val="9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4294967295"/>
          </p:nvPr>
        </p:nvSpPr>
        <p:spPr>
          <a:xfrm>
            <a:off x="6477000" y="2015595"/>
            <a:ext cx="5143499" cy="4052888"/>
          </a:xfrm>
          <a:prstGeom prst="rect">
            <a:avLst/>
          </a:prstGeom>
        </p:spPr>
        <p:txBody>
          <a:bodyPr lIns="0" tIns="0" rIns="0" bIns="0"/>
          <a:lstStyle/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400" dirty="0"/>
              <a:t>Redistribuzione operata a valle del mercato: progressività del prelievo ed efficacia dei benefici (</a:t>
            </a:r>
            <a:r>
              <a:rPr lang="it-IT" sz="1400" dirty="0" err="1"/>
              <a:t>incl</a:t>
            </a:r>
            <a:r>
              <a:rPr lang="it-IT" sz="1400" dirty="0"/>
              <a:t>. evasione fiscale) </a:t>
            </a:r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400" dirty="0" smtClean="0"/>
              <a:t>Lotta </a:t>
            </a:r>
            <a:r>
              <a:rPr lang="it-IT" sz="1400" dirty="0"/>
              <a:t>alla povertà e all’esclusione sociale </a:t>
            </a:r>
            <a:r>
              <a:rPr lang="it-IT" sz="1400" dirty="0" smtClean="0"/>
              <a:t/>
            </a:r>
            <a:br>
              <a:rPr lang="it-IT" sz="1400" dirty="0" smtClean="0"/>
            </a:br>
            <a:endParaRPr lang="it-IT" sz="1400" dirty="0" smtClean="0"/>
          </a:p>
          <a:p>
            <a:pPr marL="0" indent="0">
              <a:buClr>
                <a:srgbClr val="DA304A"/>
              </a:buClr>
              <a:buSzPct val="160000"/>
              <a:buNone/>
            </a:pPr>
            <a:endParaRPr lang="it-IT" sz="1400" dirty="0"/>
          </a:p>
          <a:p>
            <a:pPr marL="0" indent="0">
              <a:buClr>
                <a:srgbClr val="DA304A"/>
              </a:buClr>
              <a:buSzPct val="160000"/>
              <a:buNone/>
            </a:pPr>
            <a:r>
              <a:rPr lang="it-IT" sz="1400" dirty="0" smtClean="0"/>
              <a:t/>
            </a:r>
            <a:br>
              <a:rPr lang="it-IT" sz="1400" dirty="0" smtClean="0"/>
            </a:br>
            <a:endParaRPr lang="it-IT" sz="1400" dirty="0"/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400" dirty="0" smtClean="0"/>
              <a:t>Disuguaglianza </a:t>
            </a:r>
            <a:r>
              <a:rPr lang="it-IT" sz="1400" dirty="0"/>
              <a:t>primaria – cause e conseguenze </a:t>
            </a:r>
            <a:r>
              <a:rPr lang="it-IT" sz="1400" dirty="0" smtClean="0"/>
              <a:t/>
            </a:r>
            <a:br>
              <a:rPr lang="it-IT" sz="1400" dirty="0" smtClean="0"/>
            </a:br>
            <a:endParaRPr lang="it-IT" sz="1400" dirty="0" smtClean="0"/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400" dirty="0" smtClean="0"/>
              <a:t>Più </a:t>
            </a:r>
            <a:r>
              <a:rPr lang="it-IT" sz="1400" dirty="0"/>
              <a:t>occupazione o più spesa sociale? (o tutt’e due?) </a:t>
            </a:r>
            <a:r>
              <a:rPr lang="it-IT" sz="1400" dirty="0" smtClean="0"/>
              <a:t/>
            </a:r>
            <a:br>
              <a:rPr lang="it-IT" sz="1400" dirty="0" smtClean="0"/>
            </a:br>
            <a:endParaRPr lang="it-IT" sz="1400" dirty="0" smtClean="0"/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400" dirty="0" smtClean="0"/>
              <a:t>Occupazione </a:t>
            </a:r>
            <a:r>
              <a:rPr lang="it-IT" sz="1400" dirty="0"/>
              <a:t>flessibile e spesa sociale rigida (Maastricht) </a:t>
            </a:r>
            <a:r>
              <a:rPr lang="it-IT" sz="1400" dirty="0" smtClean="0"/>
              <a:t/>
            </a:r>
            <a:br>
              <a:rPr lang="it-IT" sz="1400" dirty="0" smtClean="0"/>
            </a:br>
            <a:r>
              <a:rPr lang="it-IT" sz="1400" dirty="0" smtClean="0"/>
              <a:t/>
            </a:r>
            <a:br>
              <a:rPr lang="it-IT" sz="1400" dirty="0" smtClean="0"/>
            </a:br>
            <a:r>
              <a:rPr lang="it-IT" sz="1400" dirty="0" smtClean="0"/>
              <a:t/>
            </a:r>
            <a:br>
              <a:rPr lang="it-IT" sz="1400" dirty="0" smtClean="0"/>
            </a:br>
            <a:endParaRPr lang="it-IT" sz="1400" dirty="0" smtClean="0"/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400" dirty="0" smtClean="0"/>
              <a:t>Famiglia </a:t>
            </a:r>
            <a:r>
              <a:rPr lang="it-IT" sz="1400" dirty="0"/>
              <a:t>come ammortizzatore sociale – cambiamenti </a:t>
            </a:r>
            <a:r>
              <a:rPr lang="it-IT" sz="1400" dirty="0" smtClean="0"/>
              <a:t>demografici</a:t>
            </a:r>
            <a:br>
              <a:rPr lang="it-IT" sz="1400" dirty="0" smtClean="0"/>
            </a:br>
            <a:endParaRPr lang="it-IT" sz="140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53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Prospettive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1" name="Sottotitolo 2"/>
          <p:cNvSpPr txBox="1">
            <a:spLocks/>
          </p:cNvSpPr>
          <p:nvPr/>
        </p:nvSpPr>
        <p:spPr>
          <a:xfrm>
            <a:off x="569913" y="2015595"/>
            <a:ext cx="4142764" cy="3782304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/>
            </a:r>
            <a:br>
              <a:rPr lang="it-IT" sz="1800" dirty="0" smtClean="0"/>
            </a:br>
            <a:endParaRPr lang="it-IT" sz="1800" dirty="0" smtClean="0"/>
          </a:p>
          <a:p>
            <a:pPr lvl="0" algn="l"/>
            <a:r>
              <a:rPr lang="it-IT" sz="1800" dirty="0" smtClean="0"/>
              <a:t>armonizzare </a:t>
            </a:r>
            <a:r>
              <a:rPr lang="it-IT" sz="1800" dirty="0"/>
              <a:t>le valutazioni degli effetti delle politiche sulle famiglie ottenuti tramite </a:t>
            </a:r>
            <a:r>
              <a:rPr lang="it-IT" sz="1800" b="1" dirty="0"/>
              <a:t>modelli macroeconomici e microeconomici</a:t>
            </a:r>
            <a:r>
              <a:rPr lang="it-IT" sz="1800" dirty="0"/>
              <a:t>, integrando le fonti di dati di input dei modelli e le tecniche di utilizzo congiunto dei modelli stessi</a:t>
            </a:r>
            <a:br>
              <a:rPr lang="it-IT" sz="1800" dirty="0"/>
            </a:b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399080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6150428" y="5345724"/>
            <a:ext cx="5606143" cy="462224"/>
          </a:xfrm>
          <a:prstGeom prst="rect">
            <a:avLst/>
          </a:prstGeom>
          <a:solidFill>
            <a:schemeClr val="accent1">
              <a:lumMod val="20000"/>
              <a:lumOff val="80000"/>
              <a:alpha val="9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4294967295"/>
          </p:nvPr>
        </p:nvSpPr>
        <p:spPr>
          <a:xfrm>
            <a:off x="6477000" y="2015595"/>
            <a:ext cx="5143499" cy="4052888"/>
          </a:xfrm>
          <a:prstGeom prst="rect">
            <a:avLst/>
          </a:prstGeom>
        </p:spPr>
        <p:txBody>
          <a:bodyPr lIns="0" tIns="0" rIns="0" bIns="0"/>
          <a:lstStyle/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400" dirty="0"/>
              <a:t>Redistribuzione operata a valle del mercato: progressività del prelievo ed efficacia dei benefici (</a:t>
            </a:r>
            <a:r>
              <a:rPr lang="it-IT" sz="1400" dirty="0" err="1"/>
              <a:t>incl</a:t>
            </a:r>
            <a:r>
              <a:rPr lang="it-IT" sz="1400" dirty="0"/>
              <a:t>. evasione fiscale) </a:t>
            </a:r>
          </a:p>
          <a:p>
            <a:pPr marL="0" indent="0">
              <a:buClr>
                <a:srgbClr val="DA304A"/>
              </a:buClr>
              <a:buSzPct val="160000"/>
              <a:buNone/>
            </a:pPr>
            <a:endParaRPr lang="it-IT" sz="1400" dirty="0"/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400" dirty="0"/>
              <a:t>Lotta alla povertà e all’esclusione sociale </a:t>
            </a:r>
            <a:r>
              <a:rPr lang="it-IT" sz="1400" dirty="0" smtClean="0"/>
              <a:t/>
            </a:r>
            <a:br>
              <a:rPr lang="it-IT" sz="1400" dirty="0" smtClean="0"/>
            </a:br>
            <a:r>
              <a:rPr lang="it-IT" sz="1400" dirty="0" smtClean="0"/>
              <a:t/>
            </a:r>
            <a:br>
              <a:rPr lang="it-IT" sz="1400" dirty="0" smtClean="0"/>
            </a:br>
            <a:endParaRPr lang="it-IT" sz="1400" dirty="0"/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400" dirty="0" smtClean="0"/>
              <a:t>Disuguaglianza </a:t>
            </a:r>
            <a:r>
              <a:rPr lang="it-IT" sz="1400" dirty="0"/>
              <a:t>primaria – cause e conseguenze </a:t>
            </a:r>
            <a:r>
              <a:rPr lang="it-IT" sz="1400" dirty="0" smtClean="0"/>
              <a:t/>
            </a:r>
            <a:br>
              <a:rPr lang="it-IT" sz="1400" dirty="0" smtClean="0"/>
            </a:br>
            <a:endParaRPr lang="it-IT" sz="1400" dirty="0" smtClean="0"/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400" dirty="0" smtClean="0"/>
              <a:t>Più </a:t>
            </a:r>
            <a:r>
              <a:rPr lang="it-IT" sz="1400" dirty="0"/>
              <a:t>occupazione o più spesa sociale? (o tutt’e due?) </a:t>
            </a:r>
            <a:r>
              <a:rPr lang="it-IT" sz="1400" dirty="0" smtClean="0"/>
              <a:t/>
            </a:r>
            <a:br>
              <a:rPr lang="it-IT" sz="1400" dirty="0" smtClean="0"/>
            </a:br>
            <a:endParaRPr lang="it-IT" sz="1400" dirty="0" smtClean="0"/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400" dirty="0" smtClean="0"/>
              <a:t>Occupazione </a:t>
            </a:r>
            <a:r>
              <a:rPr lang="it-IT" sz="1400" dirty="0"/>
              <a:t>flessibile e spesa sociale rigida (Maastricht) </a:t>
            </a:r>
            <a:r>
              <a:rPr lang="it-IT" sz="1400" dirty="0" smtClean="0"/>
              <a:t/>
            </a:r>
            <a:br>
              <a:rPr lang="it-IT" sz="1400" dirty="0" smtClean="0"/>
            </a:br>
            <a:r>
              <a:rPr lang="it-IT" sz="1400" dirty="0" smtClean="0"/>
              <a:t/>
            </a:r>
            <a:br>
              <a:rPr lang="it-IT" sz="1400" dirty="0" smtClean="0"/>
            </a:br>
            <a:r>
              <a:rPr lang="it-IT" sz="1400" dirty="0" smtClean="0"/>
              <a:t/>
            </a:r>
            <a:br>
              <a:rPr lang="it-IT" sz="1400" dirty="0" smtClean="0"/>
            </a:br>
            <a:endParaRPr lang="it-IT" sz="1400" dirty="0" smtClean="0"/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400" dirty="0" smtClean="0"/>
              <a:t>Famiglia </a:t>
            </a:r>
            <a:r>
              <a:rPr lang="it-IT" sz="1400" dirty="0"/>
              <a:t>come ammortizzatore sociale – cambiamenti </a:t>
            </a:r>
            <a:r>
              <a:rPr lang="it-IT" sz="1400" dirty="0" smtClean="0"/>
              <a:t>demografici</a:t>
            </a:r>
            <a:br>
              <a:rPr lang="it-IT" sz="1400" dirty="0" smtClean="0"/>
            </a:br>
            <a:endParaRPr lang="it-IT" sz="140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54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Prospettive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1" name="Sottotitolo 2"/>
          <p:cNvSpPr txBox="1">
            <a:spLocks/>
          </p:cNvSpPr>
          <p:nvPr/>
        </p:nvSpPr>
        <p:spPr>
          <a:xfrm>
            <a:off x="569913" y="2015594"/>
            <a:ext cx="4142764" cy="4566075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it-IT" sz="1800" dirty="0"/>
              <a:t>u</a:t>
            </a:r>
            <a:r>
              <a:rPr lang="it-IT" sz="1800" dirty="0" smtClean="0"/>
              <a:t>na </a:t>
            </a:r>
            <a:r>
              <a:rPr lang="it-IT" sz="1800" dirty="0"/>
              <a:t>politica che aumentasse l’occupazione </a:t>
            </a:r>
            <a:r>
              <a:rPr lang="it-IT" sz="1800" dirty="0" smtClean="0"/>
              <a:t>potrebbe </a:t>
            </a:r>
            <a:r>
              <a:rPr lang="it-IT" sz="1800" dirty="0"/>
              <a:t>indurre un aumento della quota di famiglie giovani con </a:t>
            </a:r>
            <a:r>
              <a:rPr lang="it-IT" sz="1800" dirty="0" smtClean="0"/>
              <a:t>figli. </a:t>
            </a:r>
            <a:r>
              <a:rPr lang="it-IT" sz="1800" dirty="0"/>
              <a:t>Questo </a:t>
            </a:r>
            <a:r>
              <a:rPr lang="it-IT" sz="1800" dirty="0" smtClean="0"/>
              <a:t>potrebbe </a:t>
            </a:r>
            <a:r>
              <a:rPr lang="it-IT" sz="1800" dirty="0"/>
              <a:t>tradursi in una maggiore </a:t>
            </a:r>
            <a:r>
              <a:rPr lang="it-IT" sz="1800" dirty="0" smtClean="0"/>
              <a:t>disuguaglianza «misurata» </a:t>
            </a:r>
            <a:br>
              <a:rPr lang="it-IT" sz="1800" dirty="0" smtClean="0"/>
            </a:b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>un aspetto analogo è </a:t>
            </a:r>
            <a:r>
              <a:rPr lang="it-IT" sz="1800" dirty="0"/>
              <a:t>legato a variazioni demografiche (per </a:t>
            </a:r>
            <a:r>
              <a:rPr lang="it-IT" sz="1800" dirty="0" smtClean="0"/>
              <a:t>es. </a:t>
            </a:r>
            <a:r>
              <a:rPr lang="it-IT" sz="1800" dirty="0"/>
              <a:t>ritardo nella formazione di nuovi nuclei familiari) compensative del rischio di </a:t>
            </a:r>
            <a:r>
              <a:rPr lang="it-IT" sz="1800" dirty="0" smtClean="0"/>
              <a:t>impoverimento </a:t>
            </a:r>
            <a:br>
              <a:rPr lang="it-IT" sz="1800" dirty="0" smtClean="0"/>
            </a:b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>valutare </a:t>
            </a:r>
            <a:r>
              <a:rPr lang="it-IT" sz="1800" dirty="0"/>
              <a:t>le politiche con indicatori delle conseguenze che siano “a parità di </a:t>
            </a:r>
            <a:r>
              <a:rPr lang="it-IT" sz="1800" dirty="0" smtClean="0"/>
              <a:t>struttura </a:t>
            </a:r>
            <a:r>
              <a:rPr lang="it-IT" sz="1800" dirty="0"/>
              <a:t>demografica</a:t>
            </a:r>
            <a:r>
              <a:rPr lang="it-IT" sz="1800" dirty="0" smtClean="0"/>
              <a:t>”</a:t>
            </a:r>
            <a:br>
              <a:rPr lang="it-IT" sz="1800" dirty="0" smtClean="0"/>
            </a:b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>sperimentare modelli degli </a:t>
            </a:r>
            <a:r>
              <a:rPr lang="it-IT" sz="1800" dirty="0"/>
              <a:t>effetti delle politiche sulla </a:t>
            </a:r>
            <a:r>
              <a:rPr lang="it-IT" sz="1800" dirty="0" smtClean="0"/>
              <a:t>demografia (</a:t>
            </a:r>
            <a:r>
              <a:rPr lang="it-IT" sz="1800" dirty="0" err="1" smtClean="0"/>
              <a:t>incl</a:t>
            </a:r>
            <a:r>
              <a:rPr lang="it-IT" sz="1800" dirty="0" smtClean="0"/>
              <a:t>. Immigrazione).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290714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569913" y="2015595"/>
            <a:ext cx="4886342" cy="305646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 è delineato…</a:t>
            </a:r>
          </a:p>
          <a:p>
            <a:pPr algn="l"/>
            <a:r>
              <a:rPr lang="it-IT" sz="1800" b="1" dirty="0" smtClean="0">
                <a:solidFill>
                  <a:srgbClr val="C00000"/>
                </a:solidFill>
              </a:rPr>
              <a:t>UN </a:t>
            </a:r>
            <a:r>
              <a:rPr lang="it-IT" sz="1800" b="1" dirty="0">
                <a:solidFill>
                  <a:srgbClr val="C00000"/>
                </a:solidFill>
              </a:rPr>
              <a:t>NUOVO CONTESTO TEORICO: </a:t>
            </a:r>
            <a:r>
              <a:rPr lang="it-IT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it-IT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it-IT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Crescita inclusiva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990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569913" y="2015595"/>
            <a:ext cx="4886342" cy="305646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 è delineato…</a:t>
            </a:r>
          </a:p>
          <a:p>
            <a:pPr algn="l"/>
            <a:r>
              <a:rPr lang="it-IT" sz="1800" b="1" dirty="0" smtClean="0">
                <a:solidFill>
                  <a:srgbClr val="C00000"/>
                </a:solidFill>
              </a:rPr>
              <a:t>UN </a:t>
            </a:r>
            <a:r>
              <a:rPr lang="it-IT" sz="1800" b="1" dirty="0">
                <a:solidFill>
                  <a:srgbClr val="C00000"/>
                </a:solidFill>
              </a:rPr>
              <a:t>NUOVO CONTESTO TEORICO: </a:t>
            </a:r>
            <a:r>
              <a:rPr lang="it-IT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it-IT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it-IT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it-IT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che ha ridefinito…</a:t>
            </a:r>
          </a:p>
          <a:p>
            <a:pPr algn="l"/>
            <a:r>
              <a:rPr lang="it-IT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algn="l"/>
            <a:r>
              <a:rPr lang="it-IT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 RELAZIONE </a:t>
            </a:r>
            <a:r>
              <a:rPr lang="it-IT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FRA EQUITA’ E CRESCITA </a:t>
            </a:r>
            <a:endParaRPr lang="it-IT" sz="1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it-IT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endParaRPr lang="it-IT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it-IT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GLI OBIETTIVI </a:t>
            </a:r>
            <a:r>
              <a:rPr lang="it-IT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 POLITICA ECONOMICA E SOCIALE</a:t>
            </a:r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Crescita inclusiva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185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4294967295"/>
          </p:nvPr>
        </p:nvSpPr>
        <p:spPr>
          <a:xfrm>
            <a:off x="6477000" y="2015595"/>
            <a:ext cx="5143499" cy="1441038"/>
          </a:xfrm>
          <a:prstGeom prst="rect">
            <a:avLst/>
          </a:prstGeom>
        </p:spPr>
        <p:txBody>
          <a:bodyPr lIns="0" tIns="0" rIns="0" bIns="0"/>
          <a:lstStyle/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400" dirty="0"/>
              <a:t>Il risultato più importante </a:t>
            </a:r>
            <a:r>
              <a:rPr lang="it-IT" sz="1400" dirty="0" smtClean="0"/>
              <a:t>di recenti studi </a:t>
            </a:r>
            <a:r>
              <a:rPr lang="it-IT" sz="1400" dirty="0"/>
              <a:t>dell’OECD, che ha influenzato largamente il dibattito, è </a:t>
            </a:r>
            <a:r>
              <a:rPr lang="it-IT" sz="1400" b="1" dirty="0"/>
              <a:t>il superamento della visione tradizionale che considerava inevitabile un </a:t>
            </a:r>
            <a:r>
              <a:rPr lang="it-IT" sz="1400" b="1" i="1" dirty="0" err="1"/>
              <a:t>trade</a:t>
            </a:r>
            <a:r>
              <a:rPr lang="it-IT" sz="1400" b="1" i="1" dirty="0"/>
              <a:t>-off</a:t>
            </a:r>
            <a:r>
              <a:rPr lang="it-IT" sz="1400" b="1" dirty="0"/>
              <a:t> fra equità e </a:t>
            </a:r>
            <a:r>
              <a:rPr lang="it-IT" sz="1400" b="1" dirty="0" smtClean="0"/>
              <a:t>crescita </a:t>
            </a:r>
            <a:br>
              <a:rPr lang="it-IT" sz="1400" b="1" dirty="0" smtClean="0"/>
            </a:br>
            <a:r>
              <a:rPr lang="en-US" sz="1200" dirty="0" smtClean="0">
                <a:solidFill>
                  <a:srgbClr val="C00000"/>
                </a:solidFill>
              </a:rPr>
              <a:t>OECD </a:t>
            </a:r>
            <a:r>
              <a:rPr lang="en-US" sz="1200" dirty="0">
                <a:solidFill>
                  <a:srgbClr val="C00000"/>
                </a:solidFill>
              </a:rPr>
              <a:t>(2008), </a:t>
            </a:r>
            <a:r>
              <a:rPr lang="en-US" sz="1200" i="1" dirty="0">
                <a:solidFill>
                  <a:srgbClr val="C00000"/>
                </a:solidFill>
              </a:rPr>
              <a:t>Growing Unequal</a:t>
            </a:r>
            <a:r>
              <a:rPr lang="en-US" sz="1200" i="1" dirty="0" smtClean="0">
                <a:solidFill>
                  <a:srgbClr val="C00000"/>
                </a:solidFill>
              </a:rPr>
              <a:t>?</a:t>
            </a:r>
            <a:r>
              <a:rPr lang="en-US" sz="1200" dirty="0" smtClean="0">
                <a:solidFill>
                  <a:srgbClr val="C00000"/>
                </a:solidFill>
              </a:rPr>
              <a:t> </a:t>
            </a:r>
            <a:br>
              <a:rPr lang="en-US" sz="1200" dirty="0" smtClean="0">
                <a:solidFill>
                  <a:srgbClr val="C00000"/>
                </a:solidFill>
              </a:rPr>
            </a:br>
            <a:r>
              <a:rPr lang="en-US" sz="1200" dirty="0" smtClean="0">
                <a:solidFill>
                  <a:srgbClr val="C00000"/>
                </a:solidFill>
              </a:rPr>
              <a:t>OECD </a:t>
            </a:r>
            <a:r>
              <a:rPr lang="en-US" sz="1200" dirty="0">
                <a:solidFill>
                  <a:srgbClr val="C00000"/>
                </a:solidFill>
              </a:rPr>
              <a:t>(</a:t>
            </a:r>
            <a:r>
              <a:rPr lang="en-US" sz="1200" dirty="0" smtClean="0">
                <a:solidFill>
                  <a:srgbClr val="C00000"/>
                </a:solidFill>
              </a:rPr>
              <a:t>2015), </a:t>
            </a:r>
            <a:r>
              <a:rPr lang="en-US" sz="1200" i="1" dirty="0">
                <a:solidFill>
                  <a:srgbClr val="C00000"/>
                </a:solidFill>
              </a:rPr>
              <a:t>All on Board: Making Inclusive Growth </a:t>
            </a:r>
            <a:r>
              <a:rPr lang="en-US" sz="1200" i="1" dirty="0" smtClean="0">
                <a:solidFill>
                  <a:srgbClr val="C00000"/>
                </a:solidFill>
              </a:rPr>
              <a:t>Happen</a:t>
            </a:r>
            <a:r>
              <a:rPr lang="en-US" sz="1200" dirty="0" smtClean="0">
                <a:solidFill>
                  <a:srgbClr val="C00000"/>
                </a:solidFill>
              </a:rPr>
              <a:t> </a:t>
            </a:r>
            <a:br>
              <a:rPr lang="en-US" sz="1200" dirty="0" smtClean="0">
                <a:solidFill>
                  <a:srgbClr val="C00000"/>
                </a:solidFill>
              </a:rPr>
            </a:br>
            <a:r>
              <a:rPr lang="en-US" sz="1200" dirty="0" smtClean="0">
                <a:solidFill>
                  <a:srgbClr val="C00000"/>
                </a:solidFill>
              </a:rPr>
              <a:t>OECD </a:t>
            </a:r>
            <a:r>
              <a:rPr lang="en-US" sz="1200" dirty="0">
                <a:solidFill>
                  <a:srgbClr val="C00000"/>
                </a:solidFill>
              </a:rPr>
              <a:t>(</a:t>
            </a:r>
            <a:r>
              <a:rPr lang="en-US" sz="1200" dirty="0" smtClean="0">
                <a:solidFill>
                  <a:srgbClr val="C00000"/>
                </a:solidFill>
              </a:rPr>
              <a:t>2015), </a:t>
            </a:r>
            <a:r>
              <a:rPr lang="en-US" sz="1200" i="1" dirty="0">
                <a:solidFill>
                  <a:srgbClr val="C00000"/>
                </a:solidFill>
              </a:rPr>
              <a:t>In It Together: Why Less Inequality Benefits </a:t>
            </a:r>
            <a:r>
              <a:rPr lang="en-US" sz="1200" i="1" dirty="0" smtClean="0">
                <a:solidFill>
                  <a:srgbClr val="C00000"/>
                </a:solidFill>
              </a:rPr>
              <a:t>All</a:t>
            </a:r>
            <a:br>
              <a:rPr lang="en-US" sz="1200" i="1" dirty="0" smtClean="0">
                <a:solidFill>
                  <a:srgbClr val="C00000"/>
                </a:solidFill>
              </a:rPr>
            </a:br>
            <a:endParaRPr lang="en-US" sz="1400" i="1" dirty="0" smtClean="0">
              <a:solidFill>
                <a:srgbClr val="C00000"/>
              </a:solidFill>
            </a:endParaRPr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endParaRPr lang="it-IT" sz="1400" dirty="0"/>
          </a:p>
          <a:p>
            <a:pPr marL="285750" indent="-285750" algn="l">
              <a:buClr>
                <a:srgbClr val="DA304A"/>
              </a:buClr>
              <a:buSzPct val="160000"/>
              <a:buFont typeface="Wingdings" charset="2"/>
              <a:buChar char="§"/>
            </a:pPr>
            <a:endParaRPr lang="it-IT" sz="1400" dirty="0"/>
          </a:p>
          <a:p>
            <a:pPr algn="l"/>
            <a:endParaRPr lang="it-IT" sz="1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569913" y="2015595"/>
            <a:ext cx="4886342" cy="305646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 è delineato…</a:t>
            </a:r>
          </a:p>
          <a:p>
            <a:pPr algn="l"/>
            <a:r>
              <a:rPr lang="it-IT" sz="1800" b="1" dirty="0" smtClean="0">
                <a:solidFill>
                  <a:srgbClr val="C00000"/>
                </a:solidFill>
              </a:rPr>
              <a:t>UN </a:t>
            </a:r>
            <a:r>
              <a:rPr lang="it-IT" sz="1800" b="1" dirty="0">
                <a:solidFill>
                  <a:srgbClr val="C00000"/>
                </a:solidFill>
              </a:rPr>
              <a:t>NUOVO CONTESTO TEORICO: </a:t>
            </a:r>
            <a:r>
              <a:rPr lang="it-IT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it-IT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it-IT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it-IT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che ha ridefinito…</a:t>
            </a:r>
          </a:p>
          <a:p>
            <a:pPr algn="l"/>
            <a:r>
              <a:rPr lang="it-IT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algn="l"/>
            <a:r>
              <a:rPr lang="it-IT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 RELAZIONE </a:t>
            </a:r>
            <a:r>
              <a:rPr lang="it-IT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FRA EQUITA’ E CRESCITA </a:t>
            </a:r>
            <a:endParaRPr lang="it-IT" sz="1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it-IT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endParaRPr lang="it-IT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it-IT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GLI OBIETTIVI </a:t>
            </a:r>
            <a:r>
              <a:rPr lang="it-IT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 POLITICA ECONOMICA E SOCIALE</a:t>
            </a:r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Crescita inclusiva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185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4294967295"/>
          </p:nvPr>
        </p:nvSpPr>
        <p:spPr>
          <a:xfrm>
            <a:off x="6477000" y="2015595"/>
            <a:ext cx="5143499" cy="1441038"/>
          </a:xfrm>
          <a:prstGeom prst="rect">
            <a:avLst/>
          </a:prstGeom>
        </p:spPr>
        <p:txBody>
          <a:bodyPr lIns="0" tIns="0" rIns="0" bIns="0"/>
          <a:lstStyle/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400" dirty="0"/>
              <a:t>Il risultato più importante </a:t>
            </a:r>
            <a:r>
              <a:rPr lang="it-IT" sz="1400" dirty="0" smtClean="0"/>
              <a:t>di recenti studi </a:t>
            </a:r>
            <a:r>
              <a:rPr lang="it-IT" sz="1400" dirty="0"/>
              <a:t>dell’OECD, che ha influenzato largamente il dibattito, è </a:t>
            </a:r>
            <a:r>
              <a:rPr lang="it-IT" sz="1400" b="1" dirty="0"/>
              <a:t>il superamento della visione tradizionale che considerava inevitabile un </a:t>
            </a:r>
            <a:r>
              <a:rPr lang="it-IT" sz="1400" b="1" i="1" dirty="0" err="1"/>
              <a:t>trade</a:t>
            </a:r>
            <a:r>
              <a:rPr lang="it-IT" sz="1400" b="1" i="1" dirty="0"/>
              <a:t>-off</a:t>
            </a:r>
            <a:r>
              <a:rPr lang="it-IT" sz="1400" b="1" dirty="0"/>
              <a:t> fra equità e </a:t>
            </a:r>
            <a:r>
              <a:rPr lang="it-IT" sz="1400" b="1" dirty="0" smtClean="0"/>
              <a:t>crescita </a:t>
            </a:r>
            <a:br>
              <a:rPr lang="it-IT" sz="1400" b="1" dirty="0" smtClean="0"/>
            </a:br>
            <a:r>
              <a:rPr lang="en-US" sz="1200" dirty="0" smtClean="0">
                <a:solidFill>
                  <a:srgbClr val="C00000"/>
                </a:solidFill>
              </a:rPr>
              <a:t>OECD </a:t>
            </a:r>
            <a:r>
              <a:rPr lang="en-US" sz="1200" dirty="0">
                <a:solidFill>
                  <a:srgbClr val="C00000"/>
                </a:solidFill>
              </a:rPr>
              <a:t>(2008), </a:t>
            </a:r>
            <a:r>
              <a:rPr lang="en-US" sz="1200" i="1" dirty="0">
                <a:solidFill>
                  <a:srgbClr val="C00000"/>
                </a:solidFill>
              </a:rPr>
              <a:t>Growing Unequal</a:t>
            </a:r>
            <a:r>
              <a:rPr lang="en-US" sz="1200" i="1" dirty="0" smtClean="0">
                <a:solidFill>
                  <a:srgbClr val="C00000"/>
                </a:solidFill>
              </a:rPr>
              <a:t>?</a:t>
            </a:r>
            <a:r>
              <a:rPr lang="en-US" sz="1200" dirty="0" smtClean="0">
                <a:solidFill>
                  <a:srgbClr val="C00000"/>
                </a:solidFill>
              </a:rPr>
              <a:t> </a:t>
            </a:r>
            <a:br>
              <a:rPr lang="en-US" sz="1200" dirty="0" smtClean="0">
                <a:solidFill>
                  <a:srgbClr val="C00000"/>
                </a:solidFill>
              </a:rPr>
            </a:br>
            <a:r>
              <a:rPr lang="en-US" sz="1200" dirty="0" smtClean="0">
                <a:solidFill>
                  <a:srgbClr val="C00000"/>
                </a:solidFill>
              </a:rPr>
              <a:t>OECD </a:t>
            </a:r>
            <a:r>
              <a:rPr lang="en-US" sz="1200" dirty="0">
                <a:solidFill>
                  <a:srgbClr val="C00000"/>
                </a:solidFill>
              </a:rPr>
              <a:t>(</a:t>
            </a:r>
            <a:r>
              <a:rPr lang="en-US" sz="1200" dirty="0" smtClean="0">
                <a:solidFill>
                  <a:srgbClr val="C00000"/>
                </a:solidFill>
              </a:rPr>
              <a:t>2015), </a:t>
            </a:r>
            <a:r>
              <a:rPr lang="en-US" sz="1200" i="1" dirty="0">
                <a:solidFill>
                  <a:srgbClr val="C00000"/>
                </a:solidFill>
              </a:rPr>
              <a:t>All on Board: Making Inclusive Growth </a:t>
            </a:r>
            <a:r>
              <a:rPr lang="en-US" sz="1200" i="1" dirty="0" smtClean="0">
                <a:solidFill>
                  <a:srgbClr val="C00000"/>
                </a:solidFill>
              </a:rPr>
              <a:t>Happen</a:t>
            </a:r>
            <a:r>
              <a:rPr lang="en-US" sz="1200" dirty="0" smtClean="0">
                <a:solidFill>
                  <a:srgbClr val="C00000"/>
                </a:solidFill>
              </a:rPr>
              <a:t> </a:t>
            </a:r>
            <a:br>
              <a:rPr lang="en-US" sz="1200" dirty="0" smtClean="0">
                <a:solidFill>
                  <a:srgbClr val="C00000"/>
                </a:solidFill>
              </a:rPr>
            </a:br>
            <a:r>
              <a:rPr lang="en-US" sz="1200" dirty="0" smtClean="0">
                <a:solidFill>
                  <a:srgbClr val="C00000"/>
                </a:solidFill>
              </a:rPr>
              <a:t>OECD </a:t>
            </a:r>
            <a:r>
              <a:rPr lang="en-US" sz="1200" dirty="0">
                <a:solidFill>
                  <a:srgbClr val="C00000"/>
                </a:solidFill>
              </a:rPr>
              <a:t>(</a:t>
            </a:r>
            <a:r>
              <a:rPr lang="en-US" sz="1200" dirty="0" smtClean="0">
                <a:solidFill>
                  <a:srgbClr val="C00000"/>
                </a:solidFill>
              </a:rPr>
              <a:t>2015), </a:t>
            </a:r>
            <a:r>
              <a:rPr lang="en-US" sz="1200" i="1" dirty="0">
                <a:solidFill>
                  <a:srgbClr val="C00000"/>
                </a:solidFill>
              </a:rPr>
              <a:t>In It Together: Why Less Inequality Benefits </a:t>
            </a:r>
            <a:r>
              <a:rPr lang="en-US" sz="1200" i="1" dirty="0" smtClean="0">
                <a:solidFill>
                  <a:srgbClr val="C00000"/>
                </a:solidFill>
              </a:rPr>
              <a:t>All</a:t>
            </a:r>
            <a:br>
              <a:rPr lang="en-US" sz="1200" i="1" dirty="0" smtClean="0">
                <a:solidFill>
                  <a:srgbClr val="C00000"/>
                </a:solidFill>
              </a:rPr>
            </a:br>
            <a:endParaRPr lang="en-US" sz="1400" i="1" dirty="0" smtClean="0">
              <a:solidFill>
                <a:srgbClr val="C00000"/>
              </a:solidFill>
            </a:endParaRPr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endParaRPr lang="it-IT" sz="1400" dirty="0"/>
          </a:p>
          <a:p>
            <a:pPr marL="285750" indent="-285750" algn="l">
              <a:buClr>
                <a:srgbClr val="DA304A"/>
              </a:buClr>
              <a:buSzPct val="160000"/>
              <a:buFont typeface="Wingdings" charset="2"/>
              <a:buChar char="§"/>
            </a:pPr>
            <a:endParaRPr lang="it-IT" sz="1400" dirty="0"/>
          </a:p>
          <a:p>
            <a:pPr algn="l"/>
            <a:endParaRPr lang="it-IT" sz="1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569913" y="2015595"/>
            <a:ext cx="4886342" cy="305646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 è delineato…</a:t>
            </a:r>
          </a:p>
          <a:p>
            <a:pPr algn="l"/>
            <a:r>
              <a:rPr lang="it-IT" sz="1800" b="1" dirty="0" smtClean="0">
                <a:solidFill>
                  <a:srgbClr val="C00000"/>
                </a:solidFill>
              </a:rPr>
              <a:t>UN </a:t>
            </a:r>
            <a:r>
              <a:rPr lang="it-IT" sz="1800" b="1" dirty="0">
                <a:solidFill>
                  <a:srgbClr val="C00000"/>
                </a:solidFill>
              </a:rPr>
              <a:t>NUOVO CONTESTO TEORICO: </a:t>
            </a:r>
            <a:r>
              <a:rPr lang="it-IT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it-IT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it-IT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it-IT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che ha ridefinito…</a:t>
            </a:r>
          </a:p>
          <a:p>
            <a:pPr algn="l"/>
            <a:r>
              <a:rPr lang="it-IT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algn="l"/>
            <a:r>
              <a:rPr lang="it-IT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 RELAZIONE </a:t>
            </a:r>
            <a:r>
              <a:rPr lang="it-IT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FRA EQUITA’ E CRESCITA </a:t>
            </a:r>
            <a:endParaRPr lang="it-IT" sz="1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it-IT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endParaRPr lang="it-IT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it-IT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GLI OBIETTIVI </a:t>
            </a:r>
            <a:r>
              <a:rPr lang="it-IT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 POLITICA ECONOMICA E SOCIALE</a:t>
            </a:r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Crescita inclusiva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89925" y="2786266"/>
            <a:ext cx="2355490" cy="431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ttore 1 7"/>
          <p:cNvCxnSpPr/>
          <p:nvPr/>
        </p:nvCxnSpPr>
        <p:spPr>
          <a:xfrm>
            <a:off x="7633553" y="4200918"/>
            <a:ext cx="2944059" cy="1082866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tangolo 11"/>
          <p:cNvSpPr/>
          <p:nvPr/>
        </p:nvSpPr>
        <p:spPr>
          <a:xfrm>
            <a:off x="6684390" y="6119383"/>
            <a:ext cx="23150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>
                <a:solidFill>
                  <a:srgbClr val="C00000"/>
                </a:solidFill>
              </a:rPr>
              <a:t>Istat</a:t>
            </a:r>
            <a:r>
              <a:rPr lang="en-US" sz="1400" dirty="0">
                <a:solidFill>
                  <a:srgbClr val="C00000"/>
                </a:solidFill>
              </a:rPr>
              <a:t>, </a:t>
            </a:r>
            <a:r>
              <a:rPr lang="en-US" sz="1400" i="1" dirty="0" err="1">
                <a:solidFill>
                  <a:srgbClr val="C00000"/>
                </a:solidFill>
              </a:rPr>
              <a:t>Rapporto</a:t>
            </a:r>
            <a:r>
              <a:rPr lang="en-US" sz="1400" i="1" dirty="0">
                <a:solidFill>
                  <a:srgbClr val="C00000"/>
                </a:solidFill>
              </a:rPr>
              <a:t> </a:t>
            </a:r>
            <a:r>
              <a:rPr lang="en-US" sz="1400" i="1" dirty="0" err="1">
                <a:solidFill>
                  <a:srgbClr val="C00000"/>
                </a:solidFill>
              </a:rPr>
              <a:t>Annuale</a:t>
            </a:r>
            <a:r>
              <a:rPr lang="en-US" sz="1400" i="1" dirty="0">
                <a:solidFill>
                  <a:srgbClr val="C00000"/>
                </a:solidFill>
              </a:rPr>
              <a:t> 2012</a:t>
            </a:r>
            <a:endParaRPr lang="it-IT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90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1812</TotalTime>
  <Words>871</Words>
  <Application>Microsoft Office PowerPoint</Application>
  <PresentationFormat>Personalizzato</PresentationFormat>
  <Paragraphs>294</Paragraphs>
  <Slides>54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54</vt:i4>
      </vt:variant>
    </vt:vector>
  </HeadingPairs>
  <TitlesOfParts>
    <vt:vector size="55" baseType="lpstr">
      <vt:lpstr>Personalizza struttura</vt:lpstr>
      <vt:lpstr>COMPORTAMENTI INDIVIDUALI  E RELAZIONI SOCIALI  IN TRASFORMAZIONE  UNA SFIDA PER LA  STATISTICA UFFICIALE </vt:lpstr>
      <vt:lpstr>Il contesto</vt:lpstr>
      <vt:lpstr>Il contesto</vt:lpstr>
      <vt:lpstr>Il contesto</vt:lpstr>
      <vt:lpstr>Il contesto</vt:lpstr>
      <vt:lpstr>Crescita inclusiva</vt:lpstr>
      <vt:lpstr>Crescita inclusiva</vt:lpstr>
      <vt:lpstr>Crescita inclusiva</vt:lpstr>
      <vt:lpstr>Crescita inclusiva</vt:lpstr>
      <vt:lpstr>Indicatori multidimensionali</vt:lpstr>
      <vt:lpstr>Indicatori multidimensionali</vt:lpstr>
      <vt:lpstr>Indicatori multidimensionali</vt:lpstr>
      <vt:lpstr>Indicatori multidimensionali</vt:lpstr>
      <vt:lpstr>Indicatori multidimensionali: Europa 2020</vt:lpstr>
      <vt:lpstr>Indicatori multidimensionali: Europa 2020</vt:lpstr>
      <vt:lpstr>Indicatori multidimensionali: Europa 2020</vt:lpstr>
      <vt:lpstr>Indicatori multidimensionali: Europa 2020</vt:lpstr>
      <vt:lpstr>Indicatori multidimensionali: Europa 2020</vt:lpstr>
      <vt:lpstr>Indicatori multidimensionali: Europa 2020</vt:lpstr>
      <vt:lpstr>Indicatori multidimensionali: Europa 2020</vt:lpstr>
      <vt:lpstr>Il modello: FaMiMod</vt:lpstr>
      <vt:lpstr>Per approfondire:</vt:lpstr>
      <vt:lpstr>Il modello: FaMiMod</vt:lpstr>
      <vt:lpstr>Il modello: FaMiMod</vt:lpstr>
      <vt:lpstr>Il modello: FaMiMod</vt:lpstr>
      <vt:lpstr>Il modello: FaMiMod</vt:lpstr>
      <vt:lpstr>Base dati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Struttura</vt:lpstr>
      <vt:lpstr>Struttura</vt:lpstr>
      <vt:lpstr>Struttura</vt:lpstr>
      <vt:lpstr>Struttura</vt:lpstr>
      <vt:lpstr>Struttura</vt:lpstr>
      <vt:lpstr>Struttura</vt:lpstr>
      <vt:lpstr>Struttura</vt:lpstr>
      <vt:lpstr>Struttura</vt:lpstr>
      <vt:lpstr>Struttura</vt:lpstr>
      <vt:lpstr>Struttura</vt:lpstr>
      <vt:lpstr>Struttura</vt:lpstr>
      <vt:lpstr>Struttura</vt:lpstr>
      <vt:lpstr>Struttura</vt:lpstr>
      <vt:lpstr>Simulazioni</vt:lpstr>
      <vt:lpstr>Simulazioni</vt:lpstr>
      <vt:lpstr>Simulazioni</vt:lpstr>
      <vt:lpstr>Simulazioni     Effetti del bonus Renzi</vt:lpstr>
      <vt:lpstr>Simulazioni  Effetti del sistema di tasse e benefici «a legislazione invariata» </vt:lpstr>
      <vt:lpstr>Prospettive</vt:lpstr>
      <vt:lpstr>Prospettive</vt:lpstr>
      <vt:lpstr>Prospettive</vt:lpstr>
      <vt:lpstr>Prospettive</vt:lpstr>
      <vt:lpstr>Prospettive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user</cp:lastModifiedBy>
  <cp:revision>206</cp:revision>
  <cp:lastPrinted>2016-03-21T17:06:08Z</cp:lastPrinted>
  <dcterms:created xsi:type="dcterms:W3CDTF">2016-03-11T16:10:26Z</dcterms:created>
  <dcterms:modified xsi:type="dcterms:W3CDTF">2016-06-22T08:41:27Z</dcterms:modified>
</cp:coreProperties>
</file>