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1">
          <p15:clr>
            <a:srgbClr val="A4A3A4"/>
          </p15:clr>
        </p15:guide>
        <p15:guide id="2" orient="horz" pos="2368" userDrawn="1">
          <p15:clr>
            <a:srgbClr val="A4A3A4"/>
          </p15:clr>
        </p15:guide>
        <p15:guide id="3" pos="22" userDrawn="1">
          <p15:clr>
            <a:srgbClr val="A4A3A4"/>
          </p15:clr>
        </p15:guide>
        <p15:guide id="4" orient="horz" pos="395" userDrawn="1">
          <p15:clr>
            <a:srgbClr val="A4A3A4"/>
          </p15:clr>
        </p15:guide>
        <p15:guide id="7" orient="horz" pos="282" userDrawn="1">
          <p15:clr>
            <a:srgbClr val="A4A3A4"/>
          </p15:clr>
        </p15:guide>
        <p15:guide id="8" pos="5692" userDrawn="1">
          <p15:clr>
            <a:srgbClr val="A4A3A4"/>
          </p15:clr>
        </p15:guide>
        <p15:guide id="9" pos="1270" userDrawn="1">
          <p15:clr>
            <a:srgbClr val="A4A3A4"/>
          </p15:clr>
        </p15:guide>
        <p15:guide id="11" pos="5329" userDrawn="1">
          <p15:clr>
            <a:srgbClr val="A4A3A4"/>
          </p15:clr>
        </p15:guide>
        <p15:guide id="12" orient="horz" pos="9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EA9"/>
    <a:srgbClr val="D01E23"/>
    <a:srgbClr val="000000"/>
    <a:srgbClr val="AB263B"/>
    <a:srgbClr val="CF1E23"/>
    <a:srgbClr val="AE1023"/>
    <a:srgbClr val="CF1E24"/>
    <a:srgbClr val="F4C34F"/>
    <a:srgbClr val="4479CB"/>
    <a:srgbClr val="FDB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1" autoAdjust="0"/>
    <p:restoredTop sz="89320" autoAdjust="0"/>
  </p:normalViewPr>
  <p:slideViewPr>
    <p:cSldViewPr snapToGrid="0" snapToObjects="1" showGuides="1">
      <p:cViewPr varScale="1">
        <p:scale>
          <a:sx n="146" d="100"/>
          <a:sy n="146" d="100"/>
        </p:scale>
        <p:origin x="1456" y="168"/>
      </p:cViewPr>
      <p:guideLst>
        <p:guide orient="horz" pos="3411"/>
        <p:guide orient="horz" pos="2368"/>
        <p:guide pos="22"/>
        <p:guide orient="horz" pos="395"/>
        <p:guide orient="horz" pos="282"/>
        <p:guide pos="5692"/>
        <p:guide pos="1270"/>
        <p:guide pos="5329"/>
        <p:guide orient="horz" pos="9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pos="213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dirty="0"/>
              <a:t>Quanti</a:t>
            </a:r>
            <a:r>
              <a:rPr lang="it-IT" sz="1600" b="1" baseline="0" dirty="0"/>
              <a:t> e chi</a:t>
            </a:r>
            <a:r>
              <a:rPr lang="it-IT" sz="1600" b="1" dirty="0"/>
              <a:t>?</a:t>
            </a:r>
          </a:p>
        </c:rich>
      </c:tx>
      <c:layout>
        <c:manualLayout>
          <c:xMode val="edge"/>
          <c:yMode val="edge"/>
          <c:x val="0.3942306860107167"/>
          <c:y val="1.282051605605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Piramidi!$D$2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Piramidi!$A$3:$A$103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Piramidi!$D$3:$D$103</c:f>
              <c:numCache>
                <c:formatCode>#,##0</c:formatCode>
                <c:ptCount val="101"/>
                <c:pt idx="0">
                  <c:v>214673</c:v>
                </c:pt>
                <c:pt idx="1">
                  <c:v>227513</c:v>
                </c:pt>
                <c:pt idx="2">
                  <c:v>238271</c:v>
                </c:pt>
                <c:pt idx="3">
                  <c:v>245376</c:v>
                </c:pt>
                <c:pt idx="4">
                  <c:v>251949</c:v>
                </c:pt>
                <c:pt idx="5">
                  <c:v>260068</c:v>
                </c:pt>
                <c:pt idx="6">
                  <c:v>264067</c:v>
                </c:pt>
                <c:pt idx="7">
                  <c:v>275732</c:v>
                </c:pt>
                <c:pt idx="8">
                  <c:v>280097</c:v>
                </c:pt>
                <c:pt idx="9">
                  <c:v>288663</c:v>
                </c:pt>
                <c:pt idx="10">
                  <c:v>292946</c:v>
                </c:pt>
                <c:pt idx="11">
                  <c:v>295859</c:v>
                </c:pt>
                <c:pt idx="12">
                  <c:v>295927</c:v>
                </c:pt>
                <c:pt idx="13">
                  <c:v>296777</c:v>
                </c:pt>
                <c:pt idx="14">
                  <c:v>295258</c:v>
                </c:pt>
                <c:pt idx="15">
                  <c:v>297593</c:v>
                </c:pt>
                <c:pt idx="16">
                  <c:v>295803</c:v>
                </c:pt>
                <c:pt idx="17">
                  <c:v>294861</c:v>
                </c:pt>
                <c:pt idx="18">
                  <c:v>300955</c:v>
                </c:pt>
                <c:pt idx="19">
                  <c:v>311545</c:v>
                </c:pt>
                <c:pt idx="20">
                  <c:v>311602</c:v>
                </c:pt>
                <c:pt idx="21">
                  <c:v>316724</c:v>
                </c:pt>
                <c:pt idx="22">
                  <c:v>313606</c:v>
                </c:pt>
                <c:pt idx="23">
                  <c:v>313364</c:v>
                </c:pt>
                <c:pt idx="24">
                  <c:v>311705</c:v>
                </c:pt>
                <c:pt idx="25">
                  <c:v>313089</c:v>
                </c:pt>
                <c:pt idx="26">
                  <c:v>317516</c:v>
                </c:pt>
                <c:pt idx="27">
                  <c:v>330617</c:v>
                </c:pt>
                <c:pt idx="28">
                  <c:v>328700</c:v>
                </c:pt>
                <c:pt idx="29">
                  <c:v>335401</c:v>
                </c:pt>
                <c:pt idx="30">
                  <c:v>332424</c:v>
                </c:pt>
                <c:pt idx="31">
                  <c:v>340116</c:v>
                </c:pt>
                <c:pt idx="32">
                  <c:v>332614</c:v>
                </c:pt>
                <c:pt idx="33">
                  <c:v>333921</c:v>
                </c:pt>
                <c:pt idx="34">
                  <c:v>343039</c:v>
                </c:pt>
                <c:pt idx="35">
                  <c:v>349476</c:v>
                </c:pt>
                <c:pt idx="36">
                  <c:v>355215</c:v>
                </c:pt>
                <c:pt idx="37">
                  <c:v>366616</c:v>
                </c:pt>
                <c:pt idx="38">
                  <c:v>368196</c:v>
                </c:pt>
                <c:pt idx="39">
                  <c:v>378972</c:v>
                </c:pt>
                <c:pt idx="40">
                  <c:v>388352</c:v>
                </c:pt>
                <c:pt idx="41">
                  <c:v>409131</c:v>
                </c:pt>
                <c:pt idx="42">
                  <c:v>420685</c:v>
                </c:pt>
                <c:pt idx="43">
                  <c:v>438536</c:v>
                </c:pt>
                <c:pt idx="44">
                  <c:v>458412</c:v>
                </c:pt>
                <c:pt idx="45">
                  <c:v>476308</c:v>
                </c:pt>
                <c:pt idx="46">
                  <c:v>471989</c:v>
                </c:pt>
                <c:pt idx="47">
                  <c:v>477089</c:v>
                </c:pt>
                <c:pt idx="48">
                  <c:v>479564</c:v>
                </c:pt>
                <c:pt idx="49">
                  <c:v>475356</c:v>
                </c:pt>
                <c:pt idx="50">
                  <c:v>486699</c:v>
                </c:pt>
                <c:pt idx="51">
                  <c:v>482541</c:v>
                </c:pt>
                <c:pt idx="52">
                  <c:v>482544</c:v>
                </c:pt>
                <c:pt idx="53">
                  <c:v>487850</c:v>
                </c:pt>
                <c:pt idx="54">
                  <c:v>485666</c:v>
                </c:pt>
                <c:pt idx="55">
                  <c:v>490737</c:v>
                </c:pt>
                <c:pt idx="56">
                  <c:v>457066</c:v>
                </c:pt>
                <c:pt idx="57">
                  <c:v>439681</c:v>
                </c:pt>
                <c:pt idx="58">
                  <c:v>429082</c:v>
                </c:pt>
                <c:pt idx="59">
                  <c:v>414387</c:v>
                </c:pt>
                <c:pt idx="60">
                  <c:v>402958</c:v>
                </c:pt>
                <c:pt idx="61">
                  <c:v>382456</c:v>
                </c:pt>
                <c:pt idx="62">
                  <c:v>377215</c:v>
                </c:pt>
                <c:pt idx="63">
                  <c:v>367975</c:v>
                </c:pt>
                <c:pt idx="64">
                  <c:v>359026</c:v>
                </c:pt>
                <c:pt idx="65">
                  <c:v>351017</c:v>
                </c:pt>
                <c:pt idx="66">
                  <c:v>334343</c:v>
                </c:pt>
                <c:pt idx="67">
                  <c:v>325741</c:v>
                </c:pt>
                <c:pt idx="68">
                  <c:v>322322</c:v>
                </c:pt>
                <c:pt idx="69">
                  <c:v>331381</c:v>
                </c:pt>
                <c:pt idx="70">
                  <c:v>330347</c:v>
                </c:pt>
                <c:pt idx="71">
                  <c:v>340060</c:v>
                </c:pt>
                <c:pt idx="72">
                  <c:v>328678</c:v>
                </c:pt>
                <c:pt idx="73">
                  <c:v>322432</c:v>
                </c:pt>
                <c:pt idx="74">
                  <c:v>244145</c:v>
                </c:pt>
                <c:pt idx="75">
                  <c:v>245749</c:v>
                </c:pt>
                <c:pt idx="76">
                  <c:v>240826</c:v>
                </c:pt>
                <c:pt idx="77">
                  <c:v>233130</c:v>
                </c:pt>
                <c:pt idx="78">
                  <c:v>227110</c:v>
                </c:pt>
                <c:pt idx="79">
                  <c:v>241387</c:v>
                </c:pt>
                <c:pt idx="80">
                  <c:v>228844</c:v>
                </c:pt>
                <c:pt idx="81">
                  <c:v>210924</c:v>
                </c:pt>
                <c:pt idx="82">
                  <c:v>184099</c:v>
                </c:pt>
                <c:pt idx="83">
                  <c:v>160247</c:v>
                </c:pt>
                <c:pt idx="84">
                  <c:v>151846</c:v>
                </c:pt>
                <c:pt idx="85">
                  <c:v>133657</c:v>
                </c:pt>
                <c:pt idx="86">
                  <c:v>116564</c:v>
                </c:pt>
                <c:pt idx="87">
                  <c:v>99038</c:v>
                </c:pt>
                <c:pt idx="88">
                  <c:v>86151</c:v>
                </c:pt>
                <c:pt idx="89">
                  <c:v>74913</c:v>
                </c:pt>
                <c:pt idx="90">
                  <c:v>56826</c:v>
                </c:pt>
                <c:pt idx="91">
                  <c:v>44583</c:v>
                </c:pt>
                <c:pt idx="92">
                  <c:v>34741</c:v>
                </c:pt>
                <c:pt idx="93">
                  <c:v>25497</c:v>
                </c:pt>
                <c:pt idx="94">
                  <c:v>18281</c:v>
                </c:pt>
                <c:pt idx="95">
                  <c:v>13198</c:v>
                </c:pt>
                <c:pt idx="96">
                  <c:v>9333</c:v>
                </c:pt>
                <c:pt idx="97">
                  <c:v>6136</c:v>
                </c:pt>
                <c:pt idx="98">
                  <c:v>4007</c:v>
                </c:pt>
                <c:pt idx="99">
                  <c:v>2529</c:v>
                </c:pt>
                <c:pt idx="100">
                  <c:v>2332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E-784D-9014-7E7915AC84E7}"/>
            </c:ext>
          </c:extLst>
        </c:ser>
        <c:ser>
          <c:idx val="1"/>
          <c:order val="1"/>
          <c:tx>
            <c:strRef>
              <c:f>Piramidi!$E$2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Piramidi!$A$3:$A$103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Piramidi!$K$3:$K$103</c:f>
              <c:numCache>
                <c:formatCode>0</c:formatCode>
                <c:ptCount val="101"/>
                <c:pt idx="0">
                  <c:v>-204067</c:v>
                </c:pt>
                <c:pt idx="1">
                  <c:v>-214934</c:v>
                </c:pt>
                <c:pt idx="2">
                  <c:v>-225091</c:v>
                </c:pt>
                <c:pt idx="3">
                  <c:v>-232620</c:v>
                </c:pt>
                <c:pt idx="4">
                  <c:v>-238294</c:v>
                </c:pt>
                <c:pt idx="5">
                  <c:v>-245493</c:v>
                </c:pt>
                <c:pt idx="6">
                  <c:v>-249598</c:v>
                </c:pt>
                <c:pt idx="7">
                  <c:v>-260409</c:v>
                </c:pt>
                <c:pt idx="8">
                  <c:v>-264291</c:v>
                </c:pt>
                <c:pt idx="9">
                  <c:v>-271510</c:v>
                </c:pt>
                <c:pt idx="10">
                  <c:v>-276302</c:v>
                </c:pt>
                <c:pt idx="11">
                  <c:v>-279965</c:v>
                </c:pt>
                <c:pt idx="12">
                  <c:v>-278434</c:v>
                </c:pt>
                <c:pt idx="13">
                  <c:v>-278494</c:v>
                </c:pt>
                <c:pt idx="14">
                  <c:v>-276670</c:v>
                </c:pt>
                <c:pt idx="15">
                  <c:v>-280603</c:v>
                </c:pt>
                <c:pt idx="16">
                  <c:v>-278093</c:v>
                </c:pt>
                <c:pt idx="17">
                  <c:v>-276456</c:v>
                </c:pt>
                <c:pt idx="18">
                  <c:v>-279364</c:v>
                </c:pt>
                <c:pt idx="19">
                  <c:v>-285083</c:v>
                </c:pt>
                <c:pt idx="20">
                  <c:v>-282113</c:v>
                </c:pt>
                <c:pt idx="21">
                  <c:v>-282760</c:v>
                </c:pt>
                <c:pt idx="22">
                  <c:v>-284142</c:v>
                </c:pt>
                <c:pt idx="23">
                  <c:v>-286311</c:v>
                </c:pt>
                <c:pt idx="24">
                  <c:v>-286971</c:v>
                </c:pt>
                <c:pt idx="25">
                  <c:v>-292725</c:v>
                </c:pt>
                <c:pt idx="26">
                  <c:v>-300240</c:v>
                </c:pt>
                <c:pt idx="27">
                  <c:v>-314075</c:v>
                </c:pt>
                <c:pt idx="28">
                  <c:v>-314462</c:v>
                </c:pt>
                <c:pt idx="29">
                  <c:v>-321060</c:v>
                </c:pt>
                <c:pt idx="30">
                  <c:v>-323199</c:v>
                </c:pt>
                <c:pt idx="31">
                  <c:v>-330893</c:v>
                </c:pt>
                <c:pt idx="32">
                  <c:v>-326039</c:v>
                </c:pt>
                <c:pt idx="33">
                  <c:v>-328111</c:v>
                </c:pt>
                <c:pt idx="34">
                  <c:v>-339260</c:v>
                </c:pt>
                <c:pt idx="35">
                  <c:v>-345415</c:v>
                </c:pt>
                <c:pt idx="36">
                  <c:v>-351524</c:v>
                </c:pt>
                <c:pt idx="37">
                  <c:v>-364472</c:v>
                </c:pt>
                <c:pt idx="38">
                  <c:v>-367828</c:v>
                </c:pt>
                <c:pt idx="39">
                  <c:v>-375390</c:v>
                </c:pt>
                <c:pt idx="40">
                  <c:v>-388942</c:v>
                </c:pt>
                <c:pt idx="41">
                  <c:v>-408923</c:v>
                </c:pt>
                <c:pt idx="42">
                  <c:v>-423019</c:v>
                </c:pt>
                <c:pt idx="43">
                  <c:v>-441504</c:v>
                </c:pt>
                <c:pt idx="44">
                  <c:v>-462580</c:v>
                </c:pt>
                <c:pt idx="45">
                  <c:v>-481273</c:v>
                </c:pt>
                <c:pt idx="46">
                  <c:v>-479348</c:v>
                </c:pt>
                <c:pt idx="47">
                  <c:v>-483307</c:v>
                </c:pt>
                <c:pt idx="48">
                  <c:v>-489977</c:v>
                </c:pt>
                <c:pt idx="49">
                  <c:v>-485504</c:v>
                </c:pt>
                <c:pt idx="50">
                  <c:v>-499170</c:v>
                </c:pt>
                <c:pt idx="51">
                  <c:v>-496176</c:v>
                </c:pt>
                <c:pt idx="52">
                  <c:v>-499522</c:v>
                </c:pt>
                <c:pt idx="53">
                  <c:v>-501881</c:v>
                </c:pt>
                <c:pt idx="54">
                  <c:v>-501020</c:v>
                </c:pt>
                <c:pt idx="55">
                  <c:v>-508130</c:v>
                </c:pt>
                <c:pt idx="56">
                  <c:v>-479129</c:v>
                </c:pt>
                <c:pt idx="57">
                  <c:v>-463836</c:v>
                </c:pt>
                <c:pt idx="58">
                  <c:v>-455101</c:v>
                </c:pt>
                <c:pt idx="59">
                  <c:v>-440962</c:v>
                </c:pt>
                <c:pt idx="60">
                  <c:v>-429882</c:v>
                </c:pt>
                <c:pt idx="61">
                  <c:v>-411909</c:v>
                </c:pt>
                <c:pt idx="62">
                  <c:v>-406983</c:v>
                </c:pt>
                <c:pt idx="63">
                  <c:v>-398226</c:v>
                </c:pt>
                <c:pt idx="64">
                  <c:v>-390469</c:v>
                </c:pt>
                <c:pt idx="65">
                  <c:v>-384560</c:v>
                </c:pt>
                <c:pt idx="66">
                  <c:v>-364677</c:v>
                </c:pt>
                <c:pt idx="67">
                  <c:v>-359032</c:v>
                </c:pt>
                <c:pt idx="68">
                  <c:v>-356714</c:v>
                </c:pt>
                <c:pt idx="69">
                  <c:v>-368289</c:v>
                </c:pt>
                <c:pt idx="70">
                  <c:v>-368855</c:v>
                </c:pt>
                <c:pt idx="71">
                  <c:v>-383786</c:v>
                </c:pt>
                <c:pt idx="72">
                  <c:v>-372627</c:v>
                </c:pt>
                <c:pt idx="73">
                  <c:v>-371092</c:v>
                </c:pt>
                <c:pt idx="74">
                  <c:v>-285073</c:v>
                </c:pt>
                <c:pt idx="75">
                  <c:v>-291388</c:v>
                </c:pt>
                <c:pt idx="76">
                  <c:v>-292999</c:v>
                </c:pt>
                <c:pt idx="77">
                  <c:v>-288342</c:v>
                </c:pt>
                <c:pt idx="78">
                  <c:v>-287140</c:v>
                </c:pt>
                <c:pt idx="79">
                  <c:v>-311664</c:v>
                </c:pt>
                <c:pt idx="80">
                  <c:v>-300276</c:v>
                </c:pt>
                <c:pt idx="81">
                  <c:v>-285716</c:v>
                </c:pt>
                <c:pt idx="82">
                  <c:v>-257366</c:v>
                </c:pt>
                <c:pt idx="83">
                  <c:v>-234835</c:v>
                </c:pt>
                <c:pt idx="84">
                  <c:v>-229687</c:v>
                </c:pt>
                <c:pt idx="85">
                  <c:v>-212466</c:v>
                </c:pt>
                <c:pt idx="86">
                  <c:v>-193830</c:v>
                </c:pt>
                <c:pt idx="87">
                  <c:v>-175719</c:v>
                </c:pt>
                <c:pt idx="88">
                  <c:v>-160529</c:v>
                </c:pt>
                <c:pt idx="89">
                  <c:v>-150769</c:v>
                </c:pt>
                <c:pt idx="90">
                  <c:v>-122053</c:v>
                </c:pt>
                <c:pt idx="91">
                  <c:v>-104338</c:v>
                </c:pt>
                <c:pt idx="92">
                  <c:v>-87136</c:v>
                </c:pt>
                <c:pt idx="93">
                  <c:v>-70155</c:v>
                </c:pt>
                <c:pt idx="94">
                  <c:v>-55441</c:v>
                </c:pt>
                <c:pt idx="95">
                  <c:v>-42608</c:v>
                </c:pt>
                <c:pt idx="96">
                  <c:v>-32233</c:v>
                </c:pt>
                <c:pt idx="97">
                  <c:v>-23229</c:v>
                </c:pt>
                <c:pt idx="98">
                  <c:v>-16552</c:v>
                </c:pt>
                <c:pt idx="99">
                  <c:v>-10892</c:v>
                </c:pt>
                <c:pt idx="100">
                  <c:v>-12472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E-784D-9014-7E7915AC8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8914640"/>
        <c:axId val="318915952"/>
      </c:barChart>
      <c:catAx>
        <c:axId val="318914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Età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8915952"/>
        <c:crosses val="autoZero"/>
        <c:auto val="1"/>
        <c:lblAlgn val="ctr"/>
        <c:lblOffset val="100"/>
        <c:tickLblSkip val="5"/>
        <c:noMultiLvlLbl val="0"/>
      </c:catAx>
      <c:valAx>
        <c:axId val="31891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31891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/>
              <a:t>1°</a:t>
            </a:r>
            <a:r>
              <a:rPr lang="it-IT" b="1" baseline="0"/>
              <a:t> gennaio 2020</a:t>
            </a:r>
            <a:endParaRPr lang="it-I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Popolazione residente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4"/>
            <c:marker>
              <c:symbol val="circle"/>
              <c:size val="3"/>
              <c:spPr>
                <a:solidFill>
                  <a:schemeClr val="tx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379-2446-A1C6-4FA8282C2C38}"/>
              </c:ext>
            </c:extLst>
          </c:dPt>
          <c:dLbls>
            <c:dLbl>
              <c:idx val="8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79-2446-A1C6-4FA8282C2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'grafici vari'!$A$5:$A$89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cat>
          <c:val>
            <c:numRef>
              <c:f>'grafici vari'!$E$5:$E$89</c:f>
              <c:numCache>
                <c:formatCode>0</c:formatCode>
                <c:ptCount val="85"/>
                <c:pt idx="0">
                  <c:v>418.74</c:v>
                </c:pt>
                <c:pt idx="1">
                  <c:v>442.447</c:v>
                </c:pt>
                <c:pt idx="2">
                  <c:v>463.36200000000002</c:v>
                </c:pt>
                <c:pt idx="3">
                  <c:v>477.99599999999998</c:v>
                </c:pt>
                <c:pt idx="4">
                  <c:v>490.24299999999999</c:v>
                </c:pt>
                <c:pt idx="5">
                  <c:v>505.56099999999998</c:v>
                </c:pt>
                <c:pt idx="6">
                  <c:v>513.66499999999996</c:v>
                </c:pt>
                <c:pt idx="7">
                  <c:v>536.14099999999996</c:v>
                </c:pt>
                <c:pt idx="8">
                  <c:v>544.38800000000003</c:v>
                </c:pt>
                <c:pt idx="9">
                  <c:v>560.173</c:v>
                </c:pt>
                <c:pt idx="10">
                  <c:v>569.24800000000005</c:v>
                </c:pt>
                <c:pt idx="11">
                  <c:v>575.82399999999996</c:v>
                </c:pt>
                <c:pt idx="12">
                  <c:v>574.36099999999999</c:v>
                </c:pt>
                <c:pt idx="13">
                  <c:v>575.27099999999996</c:v>
                </c:pt>
                <c:pt idx="14">
                  <c:v>571.928</c:v>
                </c:pt>
                <c:pt idx="15">
                  <c:v>578.19600000000003</c:v>
                </c:pt>
                <c:pt idx="16">
                  <c:v>573.89599999999996</c:v>
                </c:pt>
                <c:pt idx="17">
                  <c:v>571.31700000000001</c:v>
                </c:pt>
                <c:pt idx="18">
                  <c:v>580.31899999999996</c:v>
                </c:pt>
                <c:pt idx="19">
                  <c:v>596.62800000000004</c:v>
                </c:pt>
                <c:pt idx="20">
                  <c:v>593.71500000000003</c:v>
                </c:pt>
                <c:pt idx="21">
                  <c:v>599.48400000000004</c:v>
                </c:pt>
                <c:pt idx="22">
                  <c:v>597.74800000000005</c:v>
                </c:pt>
                <c:pt idx="23">
                  <c:v>599.67499999999995</c:v>
                </c:pt>
                <c:pt idx="24">
                  <c:v>598.67600000000004</c:v>
                </c:pt>
                <c:pt idx="25">
                  <c:v>605.81399999999996</c:v>
                </c:pt>
                <c:pt idx="26">
                  <c:v>617.75599999999997</c:v>
                </c:pt>
                <c:pt idx="27">
                  <c:v>644.69200000000001</c:v>
                </c:pt>
                <c:pt idx="28">
                  <c:v>643.16200000000003</c:v>
                </c:pt>
                <c:pt idx="29">
                  <c:v>656.46100000000001</c:v>
                </c:pt>
                <c:pt idx="30">
                  <c:v>655.62300000000005</c:v>
                </c:pt>
                <c:pt idx="31">
                  <c:v>671.00900000000001</c:v>
                </c:pt>
                <c:pt idx="32">
                  <c:v>658.65300000000002</c:v>
                </c:pt>
                <c:pt idx="33">
                  <c:v>662.03200000000004</c:v>
                </c:pt>
                <c:pt idx="34">
                  <c:v>682.29899999999998</c:v>
                </c:pt>
                <c:pt idx="35">
                  <c:v>694.89099999999996</c:v>
                </c:pt>
                <c:pt idx="36">
                  <c:v>706.73900000000003</c:v>
                </c:pt>
                <c:pt idx="37">
                  <c:v>731.08799999999997</c:v>
                </c:pt>
                <c:pt idx="38">
                  <c:v>736.024</c:v>
                </c:pt>
                <c:pt idx="39">
                  <c:v>754.36199999999997</c:v>
                </c:pt>
                <c:pt idx="40">
                  <c:v>777.29399999999998</c:v>
                </c:pt>
                <c:pt idx="41">
                  <c:v>818.05399999999997</c:v>
                </c:pt>
                <c:pt idx="42">
                  <c:v>843.70399999999995</c:v>
                </c:pt>
                <c:pt idx="43">
                  <c:v>880.04</c:v>
                </c:pt>
                <c:pt idx="44">
                  <c:v>920.99199999999996</c:v>
                </c:pt>
                <c:pt idx="45">
                  <c:v>957.58100000000002</c:v>
                </c:pt>
                <c:pt idx="46">
                  <c:v>951.33699999999999</c:v>
                </c:pt>
                <c:pt idx="47">
                  <c:v>960.39599999999996</c:v>
                </c:pt>
                <c:pt idx="48">
                  <c:v>969.54100000000005</c:v>
                </c:pt>
                <c:pt idx="49">
                  <c:v>960.86</c:v>
                </c:pt>
                <c:pt idx="50">
                  <c:v>985.86900000000003</c:v>
                </c:pt>
                <c:pt idx="51">
                  <c:v>978.71699999999998</c:v>
                </c:pt>
                <c:pt idx="52">
                  <c:v>982.06600000000003</c:v>
                </c:pt>
                <c:pt idx="53">
                  <c:v>989.73099999999999</c:v>
                </c:pt>
                <c:pt idx="54">
                  <c:v>986.68600000000004</c:v>
                </c:pt>
                <c:pt idx="55">
                  <c:v>998.86699999999996</c:v>
                </c:pt>
                <c:pt idx="56">
                  <c:v>936.19500000000005</c:v>
                </c:pt>
                <c:pt idx="57">
                  <c:v>903.51700000000005</c:v>
                </c:pt>
                <c:pt idx="58">
                  <c:v>884.18299999999999</c:v>
                </c:pt>
                <c:pt idx="59">
                  <c:v>855.34900000000005</c:v>
                </c:pt>
                <c:pt idx="60">
                  <c:v>832.84</c:v>
                </c:pt>
                <c:pt idx="61">
                  <c:v>794.36500000000001</c:v>
                </c:pt>
                <c:pt idx="62">
                  <c:v>784.19799999999998</c:v>
                </c:pt>
                <c:pt idx="63">
                  <c:v>766.20100000000002</c:v>
                </c:pt>
                <c:pt idx="64">
                  <c:v>749.495</c:v>
                </c:pt>
                <c:pt idx="65">
                  <c:v>735.577</c:v>
                </c:pt>
                <c:pt idx="66">
                  <c:v>699.02</c:v>
                </c:pt>
                <c:pt idx="67">
                  <c:v>684.77300000000002</c:v>
                </c:pt>
                <c:pt idx="68">
                  <c:v>679.03599999999994</c:v>
                </c:pt>
                <c:pt idx="69">
                  <c:v>699.67</c:v>
                </c:pt>
                <c:pt idx="70">
                  <c:v>699.202</c:v>
                </c:pt>
                <c:pt idx="71">
                  <c:v>723.846</c:v>
                </c:pt>
                <c:pt idx="72">
                  <c:v>701.30499999999995</c:v>
                </c:pt>
                <c:pt idx="73">
                  <c:v>693.524</c:v>
                </c:pt>
                <c:pt idx="74">
                  <c:v>529.21799999999996</c:v>
                </c:pt>
                <c:pt idx="75">
                  <c:v>537.13699999999994</c:v>
                </c:pt>
                <c:pt idx="76">
                  <c:v>533.82500000000005</c:v>
                </c:pt>
                <c:pt idx="77">
                  <c:v>521.47199999999998</c:v>
                </c:pt>
                <c:pt idx="78">
                  <c:v>514.25</c:v>
                </c:pt>
                <c:pt idx="79">
                  <c:v>553.05100000000004</c:v>
                </c:pt>
                <c:pt idx="80">
                  <c:v>529.12</c:v>
                </c:pt>
                <c:pt idx="81">
                  <c:v>496.64</c:v>
                </c:pt>
                <c:pt idx="82">
                  <c:v>441.46499999999997</c:v>
                </c:pt>
                <c:pt idx="83">
                  <c:v>395.08199999999999</c:v>
                </c:pt>
                <c:pt idx="84">
                  <c:v>381.53300000000002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79-2446-A1C6-4FA8282C2C38}"/>
            </c:ext>
          </c:extLst>
        </c:ser>
        <c:ser>
          <c:idx val="1"/>
          <c:order val="1"/>
          <c:tx>
            <c:strRef>
              <c:f>'grafici vari'!$F$4</c:f>
              <c:strCache>
                <c:ptCount val="1"/>
                <c:pt idx="0">
                  <c:v>Nati corrispondenti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3"/>
              <c:spPr>
                <a:solidFill>
                  <a:schemeClr val="tx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79-2446-A1C6-4FA8282C2C38}"/>
              </c:ext>
            </c:extLst>
          </c:dPt>
          <c:dPt>
            <c:idx val="41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379-2446-A1C6-4FA8282C2C38}"/>
              </c:ext>
            </c:extLst>
          </c:dPt>
          <c:dPt>
            <c:idx val="55"/>
            <c:marker>
              <c:symbol val="circle"/>
              <c:size val="3"/>
              <c:spPr>
                <a:solidFill>
                  <a:schemeClr val="tx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379-2446-A1C6-4FA8282C2C38}"/>
              </c:ext>
            </c:extLst>
          </c:dPt>
          <c:dPt>
            <c:idx val="84"/>
            <c:marker>
              <c:symbol val="circle"/>
              <c:size val="3"/>
              <c:spPr>
                <a:solidFill>
                  <a:schemeClr val="tx1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379-2446-A1C6-4FA8282C2C38}"/>
              </c:ext>
            </c:extLst>
          </c:dPt>
          <c:dLbls>
            <c:dLbl>
              <c:idx val="0"/>
              <c:layout>
                <c:manualLayout>
                  <c:x val="-1.9471483913246983E-2"/>
                  <c:y val="4.2253521126760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79-2446-A1C6-4FA8282C2C38}"/>
                </c:ext>
              </c:extLst>
            </c:dLbl>
            <c:dLbl>
              <c:idx val="55"/>
              <c:layout>
                <c:manualLayout>
                  <c:x val="-6.3968095677921943E-2"/>
                  <c:y val="-3.5141488227511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79-2446-A1C6-4FA8282C2C38}"/>
                </c:ext>
              </c:extLst>
            </c:dLbl>
            <c:dLbl>
              <c:idx val="8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79-2446-A1C6-4FA8282C2C38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'grafici vari'!$A$5:$A$89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cat>
          <c:val>
            <c:numRef>
              <c:f>'grafici vari'!$F$5:$F$89</c:f>
              <c:numCache>
                <c:formatCode>0</c:formatCode>
                <c:ptCount val="85"/>
                <c:pt idx="0">
                  <c:v>420</c:v>
                </c:pt>
                <c:pt idx="1">
                  <c:v>440</c:v>
                </c:pt>
                <c:pt idx="2">
                  <c:v>458</c:v>
                </c:pt>
                <c:pt idx="3">
                  <c:v>473</c:v>
                </c:pt>
                <c:pt idx="4">
                  <c:v>486</c:v>
                </c:pt>
                <c:pt idx="5">
                  <c:v>503</c:v>
                </c:pt>
                <c:pt idx="6">
                  <c:v>514</c:v>
                </c:pt>
                <c:pt idx="7">
                  <c:v>534</c:v>
                </c:pt>
                <c:pt idx="8">
                  <c:v>547</c:v>
                </c:pt>
                <c:pt idx="9">
                  <c:v>562</c:v>
                </c:pt>
                <c:pt idx="10">
                  <c:v>568.85699999999997</c:v>
                </c:pt>
                <c:pt idx="11">
                  <c:v>576.65899999999999</c:v>
                </c:pt>
                <c:pt idx="12">
                  <c:v>563.93299999999999</c:v>
                </c:pt>
                <c:pt idx="13">
                  <c:v>560.01</c:v>
                </c:pt>
                <c:pt idx="14">
                  <c:v>554.02200000000005</c:v>
                </c:pt>
                <c:pt idx="15">
                  <c:v>562.59900000000005</c:v>
                </c:pt>
                <c:pt idx="16">
                  <c:v>544.06299999999999</c:v>
                </c:pt>
                <c:pt idx="17">
                  <c:v>538.19799999999998</c:v>
                </c:pt>
                <c:pt idx="18">
                  <c:v>535.28200000000004</c:v>
                </c:pt>
                <c:pt idx="19">
                  <c:v>543.03899999999999</c:v>
                </c:pt>
                <c:pt idx="20">
                  <c:v>537.24199999999996</c:v>
                </c:pt>
                <c:pt idx="21">
                  <c:v>532.84299999999996</c:v>
                </c:pt>
                <c:pt idx="22">
                  <c:v>540.048</c:v>
                </c:pt>
                <c:pt idx="23">
                  <c:v>536.74</c:v>
                </c:pt>
                <c:pt idx="24">
                  <c:v>526.06399999999996</c:v>
                </c:pt>
                <c:pt idx="25">
                  <c:v>536.66499999999996</c:v>
                </c:pt>
                <c:pt idx="26">
                  <c:v>552.58699999999999</c:v>
                </c:pt>
                <c:pt idx="27">
                  <c:v>575.21600000000001</c:v>
                </c:pt>
                <c:pt idx="28">
                  <c:v>556.17499999999995</c:v>
                </c:pt>
                <c:pt idx="29">
                  <c:v>580.76099999999997</c:v>
                </c:pt>
                <c:pt idx="30">
                  <c:v>567.26800000000003</c:v>
                </c:pt>
                <c:pt idx="31">
                  <c:v>577.85599999999999</c:v>
                </c:pt>
                <c:pt idx="32">
                  <c:v>560.26499999999999</c:v>
                </c:pt>
                <c:pt idx="33">
                  <c:v>562.51199999999994</c:v>
                </c:pt>
                <c:pt idx="34">
                  <c:v>589.23299999999995</c:v>
                </c:pt>
                <c:pt idx="35">
                  <c:v>597.55999999999995</c:v>
                </c:pt>
                <c:pt idx="36">
                  <c:v>612.93600000000004</c:v>
                </c:pt>
                <c:pt idx="37">
                  <c:v>634.678</c:v>
                </c:pt>
                <c:pt idx="38">
                  <c:v>628.11300000000006</c:v>
                </c:pt>
                <c:pt idx="39">
                  <c:v>657.27800000000002</c:v>
                </c:pt>
                <c:pt idx="40">
                  <c:v>682.74199999999996</c:v>
                </c:pt>
                <c:pt idx="41">
                  <c:v>720.54499999999996</c:v>
                </c:pt>
                <c:pt idx="42">
                  <c:v>757.28099999999995</c:v>
                </c:pt>
                <c:pt idx="43">
                  <c:v>806.35799999999995</c:v>
                </c:pt>
                <c:pt idx="44">
                  <c:v>841.85799999999995</c:v>
                </c:pt>
                <c:pt idx="45">
                  <c:v>886.31</c:v>
                </c:pt>
                <c:pt idx="46">
                  <c:v>887.95299999999997</c:v>
                </c:pt>
                <c:pt idx="47">
                  <c:v>893.06100000000004</c:v>
                </c:pt>
                <c:pt idx="48">
                  <c:v>911.08399999999995</c:v>
                </c:pt>
                <c:pt idx="49">
                  <c:v>917.49599999999998</c:v>
                </c:pt>
                <c:pt idx="50">
                  <c:v>949.15499999999997</c:v>
                </c:pt>
                <c:pt idx="51">
                  <c:v>944.83699999999999</c:v>
                </c:pt>
                <c:pt idx="52">
                  <c:v>962.197</c:v>
                </c:pt>
                <c:pt idx="53">
                  <c:v>999.31600000000003</c:v>
                </c:pt>
                <c:pt idx="54">
                  <c:v>1017.944</c:v>
                </c:pt>
                <c:pt idx="55">
                  <c:v>1035.2070000000001</c:v>
                </c:pt>
                <c:pt idx="56">
                  <c:v>978.14300000000003</c:v>
                </c:pt>
                <c:pt idx="57">
                  <c:v>945.84199999999998</c:v>
                </c:pt>
                <c:pt idx="58">
                  <c:v>924.20299999999997</c:v>
                </c:pt>
                <c:pt idx="59">
                  <c:v>923.00400000000002</c:v>
                </c:pt>
                <c:pt idx="60">
                  <c:v>910.62800000000004</c:v>
                </c:pt>
                <c:pt idx="61">
                  <c:v>880.36099999999999</c:v>
                </c:pt>
                <c:pt idx="62">
                  <c:v>885.81200000000001</c:v>
                </c:pt>
                <c:pt idx="63">
                  <c:v>884.04300000000001</c:v>
                </c:pt>
                <c:pt idx="64">
                  <c:v>879.13</c:v>
                </c:pt>
                <c:pt idx="65">
                  <c:v>881.84500000000003</c:v>
                </c:pt>
                <c:pt idx="66">
                  <c:v>860.34500000000003</c:v>
                </c:pt>
                <c:pt idx="67">
                  <c:v>863.66099999999994</c:v>
                </c:pt>
                <c:pt idx="68">
                  <c:v>866</c:v>
                </c:pt>
                <c:pt idx="69">
                  <c:v>914</c:v>
                </c:pt>
                <c:pt idx="70">
                  <c:v>942</c:v>
                </c:pt>
                <c:pt idx="71">
                  <c:v>1011</c:v>
                </c:pt>
                <c:pt idx="72">
                  <c:v>1018</c:v>
                </c:pt>
                <c:pt idx="73">
                  <c:v>1044</c:v>
                </c:pt>
                <c:pt idx="74">
                  <c:v>821</c:v>
                </c:pt>
                <c:pt idx="75">
                  <c:v>822</c:v>
                </c:pt>
                <c:pt idx="76">
                  <c:v>890</c:v>
                </c:pt>
                <c:pt idx="77">
                  <c:v>919</c:v>
                </c:pt>
                <c:pt idx="78">
                  <c:v>930</c:v>
                </c:pt>
                <c:pt idx="79">
                  <c:v>1040</c:v>
                </c:pt>
                <c:pt idx="80">
                  <c:v>1034</c:v>
                </c:pt>
                <c:pt idx="81">
                  <c:v>1031</c:v>
                </c:pt>
                <c:pt idx="82">
                  <c:v>986</c:v>
                </c:pt>
                <c:pt idx="83">
                  <c:v>958</c:v>
                </c:pt>
                <c:pt idx="84">
                  <c:v>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379-2446-A1C6-4FA8282C2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322208"/>
        <c:axId val="502319912"/>
      </c:lineChart>
      <c:catAx>
        <c:axId val="50232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2319912"/>
        <c:crosses val="autoZero"/>
        <c:auto val="1"/>
        <c:lblAlgn val="ctr"/>
        <c:lblOffset val="100"/>
        <c:tickLblSkip val="10"/>
        <c:noMultiLvlLbl val="0"/>
      </c:catAx>
      <c:valAx>
        <c:axId val="502319912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0232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Quanti</a:t>
            </a:r>
            <a:r>
              <a:rPr lang="it-IT" b="1" baseline="0" dirty="0"/>
              <a:t> a</a:t>
            </a:r>
            <a:r>
              <a:rPr lang="it-IT" b="1" dirty="0"/>
              <a:t>nni</a:t>
            </a:r>
            <a:r>
              <a:rPr lang="it-IT" b="1" baseline="0" dirty="0"/>
              <a:t> ancora da vivere (complessivamente) ?</a:t>
            </a:r>
            <a:endParaRPr lang="it-IT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Piramidi!$H$2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Piramidi!$J$3:$J$103</c:f>
              <c:numCache>
                <c:formatCode>General</c:formatCode>
                <c:ptCount val="10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1992</c:v>
                </c:pt>
                <c:pt idx="28">
                  <c:v>1991</c:v>
                </c:pt>
                <c:pt idx="29">
                  <c:v>1990</c:v>
                </c:pt>
                <c:pt idx="30">
                  <c:v>1989</c:v>
                </c:pt>
                <c:pt idx="31">
                  <c:v>1988</c:v>
                </c:pt>
                <c:pt idx="32">
                  <c:v>1987</c:v>
                </c:pt>
                <c:pt idx="33">
                  <c:v>1986</c:v>
                </c:pt>
                <c:pt idx="34">
                  <c:v>1985</c:v>
                </c:pt>
                <c:pt idx="35">
                  <c:v>1984</c:v>
                </c:pt>
                <c:pt idx="36">
                  <c:v>1983</c:v>
                </c:pt>
                <c:pt idx="37">
                  <c:v>1982</c:v>
                </c:pt>
                <c:pt idx="38">
                  <c:v>1981</c:v>
                </c:pt>
                <c:pt idx="39">
                  <c:v>1980</c:v>
                </c:pt>
                <c:pt idx="40">
                  <c:v>1979</c:v>
                </c:pt>
                <c:pt idx="41">
                  <c:v>1978</c:v>
                </c:pt>
                <c:pt idx="42">
                  <c:v>1977</c:v>
                </c:pt>
                <c:pt idx="43">
                  <c:v>1976</c:v>
                </c:pt>
                <c:pt idx="44">
                  <c:v>1975</c:v>
                </c:pt>
                <c:pt idx="45">
                  <c:v>1974</c:v>
                </c:pt>
                <c:pt idx="46">
                  <c:v>1973</c:v>
                </c:pt>
                <c:pt idx="47">
                  <c:v>1972</c:v>
                </c:pt>
                <c:pt idx="48">
                  <c:v>1971</c:v>
                </c:pt>
                <c:pt idx="49">
                  <c:v>1970</c:v>
                </c:pt>
                <c:pt idx="50">
                  <c:v>1969</c:v>
                </c:pt>
                <c:pt idx="51">
                  <c:v>1968</c:v>
                </c:pt>
                <c:pt idx="52">
                  <c:v>1967</c:v>
                </c:pt>
                <c:pt idx="53">
                  <c:v>1966</c:v>
                </c:pt>
                <c:pt idx="54">
                  <c:v>1965</c:v>
                </c:pt>
                <c:pt idx="55">
                  <c:v>1964</c:v>
                </c:pt>
                <c:pt idx="56">
                  <c:v>1963</c:v>
                </c:pt>
                <c:pt idx="57">
                  <c:v>1962</c:v>
                </c:pt>
                <c:pt idx="58">
                  <c:v>1961</c:v>
                </c:pt>
                <c:pt idx="59">
                  <c:v>1960</c:v>
                </c:pt>
                <c:pt idx="60">
                  <c:v>1959</c:v>
                </c:pt>
                <c:pt idx="61">
                  <c:v>1958</c:v>
                </c:pt>
                <c:pt idx="62">
                  <c:v>1957</c:v>
                </c:pt>
                <c:pt idx="63">
                  <c:v>1956</c:v>
                </c:pt>
                <c:pt idx="64">
                  <c:v>1955</c:v>
                </c:pt>
                <c:pt idx="65">
                  <c:v>1954</c:v>
                </c:pt>
                <c:pt idx="66">
                  <c:v>1953</c:v>
                </c:pt>
                <c:pt idx="67">
                  <c:v>1952</c:v>
                </c:pt>
                <c:pt idx="68">
                  <c:v>1951</c:v>
                </c:pt>
                <c:pt idx="69">
                  <c:v>1950</c:v>
                </c:pt>
                <c:pt idx="70">
                  <c:v>1949</c:v>
                </c:pt>
                <c:pt idx="71">
                  <c:v>1948</c:v>
                </c:pt>
                <c:pt idx="72">
                  <c:v>1947</c:v>
                </c:pt>
                <c:pt idx="73">
                  <c:v>1946</c:v>
                </c:pt>
                <c:pt idx="74">
                  <c:v>1945</c:v>
                </c:pt>
                <c:pt idx="75">
                  <c:v>1944</c:v>
                </c:pt>
                <c:pt idx="76">
                  <c:v>1943</c:v>
                </c:pt>
                <c:pt idx="77">
                  <c:v>1942</c:v>
                </c:pt>
                <c:pt idx="78">
                  <c:v>1941</c:v>
                </c:pt>
                <c:pt idx="79">
                  <c:v>1940</c:v>
                </c:pt>
                <c:pt idx="80">
                  <c:v>1939</c:v>
                </c:pt>
                <c:pt idx="81">
                  <c:v>1938</c:v>
                </c:pt>
                <c:pt idx="82">
                  <c:v>1937</c:v>
                </c:pt>
                <c:pt idx="83">
                  <c:v>1936</c:v>
                </c:pt>
                <c:pt idx="84">
                  <c:v>1935</c:v>
                </c:pt>
                <c:pt idx="85">
                  <c:v>1934</c:v>
                </c:pt>
                <c:pt idx="86">
                  <c:v>1933</c:v>
                </c:pt>
                <c:pt idx="87">
                  <c:v>1932</c:v>
                </c:pt>
                <c:pt idx="88">
                  <c:v>1931</c:v>
                </c:pt>
                <c:pt idx="89">
                  <c:v>1930</c:v>
                </c:pt>
                <c:pt idx="90">
                  <c:v>1929</c:v>
                </c:pt>
                <c:pt idx="91">
                  <c:v>1928</c:v>
                </c:pt>
                <c:pt idx="92">
                  <c:v>1927</c:v>
                </c:pt>
                <c:pt idx="93">
                  <c:v>1926</c:v>
                </c:pt>
                <c:pt idx="94">
                  <c:v>1925</c:v>
                </c:pt>
                <c:pt idx="95">
                  <c:v>1924</c:v>
                </c:pt>
                <c:pt idx="96">
                  <c:v>1923</c:v>
                </c:pt>
                <c:pt idx="97">
                  <c:v>1922</c:v>
                </c:pt>
                <c:pt idx="98">
                  <c:v>1921</c:v>
                </c:pt>
                <c:pt idx="99">
                  <c:v>1920</c:v>
                </c:pt>
                <c:pt idx="100">
                  <c:v>1919</c:v>
                </c:pt>
              </c:numCache>
            </c:numRef>
          </c:cat>
          <c:val>
            <c:numRef>
              <c:f>Piramidi!$H$3:$H$103</c:f>
              <c:numCache>
                <c:formatCode>#,##0</c:formatCode>
                <c:ptCount val="101"/>
                <c:pt idx="0">
                  <c:v>17306576.403525401</c:v>
                </c:pt>
                <c:pt idx="1">
                  <c:v>18119505.910821062</c:v>
                </c:pt>
                <c:pt idx="2">
                  <c:v>18741614.745251212</c:v>
                </c:pt>
                <c:pt idx="3">
                  <c:v>19057596.742322668</c:v>
                </c:pt>
                <c:pt idx="4">
                  <c:v>19318298.881108668</c:v>
                </c:pt>
                <c:pt idx="5">
                  <c:v>19682548.429093391</c:v>
                </c:pt>
                <c:pt idx="6">
                  <c:v>19722928.69967876</c:v>
                </c:pt>
                <c:pt idx="7">
                  <c:v>20320088.107000511</c:v>
                </c:pt>
                <c:pt idx="8">
                  <c:v>20363522.67489307</c:v>
                </c:pt>
                <c:pt idx="9">
                  <c:v>20699296.492860727</c:v>
                </c:pt>
                <c:pt idx="10">
                  <c:v>20715358.927154776</c:v>
                </c:pt>
                <c:pt idx="11">
                  <c:v>20627367.209396217</c:v>
                </c:pt>
                <c:pt idx="12">
                  <c:v>20338032.852058496</c:v>
                </c:pt>
                <c:pt idx="13">
                  <c:v>20101910.703923579</c:v>
                </c:pt>
                <c:pt idx="14">
                  <c:v>19706357.302152924</c:v>
                </c:pt>
                <c:pt idx="15">
                  <c:v>19567778.094596226</c:v>
                </c:pt>
                <c:pt idx="16">
                  <c:v>19158156.066796981</c:v>
                </c:pt>
                <c:pt idx="17">
                  <c:v>18807237.754169304</c:v>
                </c:pt>
                <c:pt idx="18">
                  <c:v>18900915.789473683</c:v>
                </c:pt>
                <c:pt idx="19">
                  <c:v>19261094.441264637</c:v>
                </c:pt>
                <c:pt idx="20">
                  <c:v>18960131.163723271</c:v>
                </c:pt>
                <c:pt idx="21">
                  <c:v>18962570.947169203</c:v>
                </c:pt>
                <c:pt idx="22">
                  <c:v>18469787.723130841</c:v>
                </c:pt>
                <c:pt idx="23">
                  <c:v>18149914.445402704</c:v>
                </c:pt>
                <c:pt idx="24">
                  <c:v>17749697.699774221</c:v>
                </c:pt>
                <c:pt idx="25">
                  <c:v>17523259.954743464</c:v>
                </c:pt>
                <c:pt idx="26">
                  <c:v>17461336.345506638</c:v>
                </c:pt>
                <c:pt idx="27">
                  <c:v>17859372.810267564</c:v>
                </c:pt>
                <c:pt idx="28">
                  <c:v>17435113.08035624</c:v>
                </c:pt>
                <c:pt idx="29">
                  <c:v>17463162.033281475</c:v>
                </c:pt>
                <c:pt idx="30">
                  <c:v>16983705.544768199</c:v>
                </c:pt>
                <c:pt idx="31">
                  <c:v>17044929.074169576</c:v>
                </c:pt>
                <c:pt idx="32">
                  <c:v>16345033.82858675</c:v>
                </c:pt>
                <c:pt idx="33">
                  <c:v>16084383.174100092</c:v>
                </c:pt>
                <c:pt idx="34">
                  <c:v>16189982.56025463</c:v>
                </c:pt>
                <c:pt idx="35">
                  <c:v>16154228.903831925</c:v>
                </c:pt>
                <c:pt idx="36">
                  <c:v>16074835.928002069</c:v>
                </c:pt>
                <c:pt idx="37">
                  <c:v>16235481.237154832</c:v>
                </c:pt>
                <c:pt idx="38">
                  <c:v>15949370.84878891</c:v>
                </c:pt>
                <c:pt idx="39">
                  <c:v>16050548.914132381</c:v>
                </c:pt>
                <c:pt idx="40">
                  <c:v>16074514.440865576</c:v>
                </c:pt>
                <c:pt idx="41">
                  <c:v>16542497.60051633</c:v>
                </c:pt>
                <c:pt idx="42">
                  <c:v>16607475.909644695</c:v>
                </c:pt>
                <c:pt idx="43">
                  <c:v>16894236.031112518</c:v>
                </c:pt>
                <c:pt idx="44">
                  <c:v>17223977.828538138</c:v>
                </c:pt>
                <c:pt idx="45">
                  <c:v>17445019.987328943</c:v>
                </c:pt>
                <c:pt idx="46">
                  <c:v>16841588.42906202</c:v>
                </c:pt>
                <c:pt idx="47">
                  <c:v>16575608.053167455</c:v>
                </c:pt>
                <c:pt idx="48">
                  <c:v>16213459.600864241</c:v>
                </c:pt>
                <c:pt idx="49">
                  <c:v>15628811.644242367</c:v>
                </c:pt>
                <c:pt idx="50">
                  <c:v>15551036.905664861</c:v>
                </c:pt>
                <c:pt idx="51">
                  <c:v>14973845.251111064</c:v>
                </c:pt>
                <c:pt idx="52">
                  <c:v>14532258.049240615</c:v>
                </c:pt>
                <c:pt idx="53">
                  <c:v>14248314.273098605</c:v>
                </c:pt>
                <c:pt idx="54">
                  <c:v>13745796.973276736</c:v>
                </c:pt>
                <c:pt idx="55">
                  <c:v>13449126.048072282</c:v>
                </c:pt>
                <c:pt idx="56">
                  <c:v>12120070.491475416</c:v>
                </c:pt>
                <c:pt idx="57">
                  <c:v>11272064.660066478</c:v>
                </c:pt>
                <c:pt idx="58">
                  <c:v>10626571.719455233</c:v>
                </c:pt>
                <c:pt idx="59">
                  <c:v>9905493.4922634903</c:v>
                </c:pt>
                <c:pt idx="60">
                  <c:v>9288335.4954130426</c:v>
                </c:pt>
                <c:pt idx="61">
                  <c:v>8493052.2288118135</c:v>
                </c:pt>
                <c:pt idx="62">
                  <c:v>8062070.6837151628</c:v>
                </c:pt>
                <c:pt idx="63">
                  <c:v>7560662.8555455189</c:v>
                </c:pt>
                <c:pt idx="64">
                  <c:v>7083291.1918027503</c:v>
                </c:pt>
                <c:pt idx="65">
                  <c:v>6642169.3455216093</c:v>
                </c:pt>
                <c:pt idx="66">
                  <c:v>6060841.3458691435</c:v>
                </c:pt>
                <c:pt idx="67">
                  <c:v>5650045.3524946272</c:v>
                </c:pt>
                <c:pt idx="68">
                  <c:v>5342684.3930539535</c:v>
                </c:pt>
                <c:pt idx="69">
                  <c:v>5242170.563700445</c:v>
                </c:pt>
                <c:pt idx="70">
                  <c:v>4978691.1530823233</c:v>
                </c:pt>
                <c:pt idx="71">
                  <c:v>4872674.7997259535</c:v>
                </c:pt>
                <c:pt idx="72">
                  <c:v>4469456.7148273801</c:v>
                </c:pt>
                <c:pt idx="73">
                  <c:v>4154182.8220990249</c:v>
                </c:pt>
                <c:pt idx="74">
                  <c:v>2975817.6662966833</c:v>
                </c:pt>
                <c:pt idx="75">
                  <c:v>2830531.4521360863</c:v>
                </c:pt>
                <c:pt idx="76">
                  <c:v>2617702.3463105103</c:v>
                </c:pt>
                <c:pt idx="77">
                  <c:v>2385968.9432054502</c:v>
                </c:pt>
                <c:pt idx="78">
                  <c:v>2182982.4568695808</c:v>
                </c:pt>
                <c:pt idx="79">
                  <c:v>2172754.8617665791</c:v>
                </c:pt>
                <c:pt idx="80">
                  <c:v>1923117.2852935912</c:v>
                </c:pt>
                <c:pt idx="81">
                  <c:v>1650749.7258282914</c:v>
                </c:pt>
                <c:pt idx="82">
                  <c:v>1339289.5010913655</c:v>
                </c:pt>
                <c:pt idx="83">
                  <c:v>1081775.6535751133</c:v>
                </c:pt>
                <c:pt idx="84">
                  <c:v>949663.53735801438</c:v>
                </c:pt>
                <c:pt idx="85">
                  <c:v>773967.31480970455</c:v>
                </c:pt>
                <c:pt idx="86">
                  <c:v>624755.37007793796</c:v>
                </c:pt>
                <c:pt idx="87">
                  <c:v>490792.27557614224</c:v>
                </c:pt>
                <c:pt idx="88">
                  <c:v>394574.38850855746</c:v>
                </c:pt>
                <c:pt idx="89">
                  <c:v>317174.58083062258</c:v>
                </c:pt>
                <c:pt idx="90">
                  <c:v>222411.6028169014</c:v>
                </c:pt>
                <c:pt idx="91">
                  <c:v>161549.56804925471</c:v>
                </c:pt>
                <c:pt idx="92">
                  <c:v>116984.59702440655</c:v>
                </c:pt>
                <c:pt idx="93">
                  <c:v>80088.118578585374</c:v>
                </c:pt>
                <c:pt idx="94">
                  <c:v>53766.040989047462</c:v>
                </c:pt>
                <c:pt idx="95">
                  <c:v>36594.988430732723</c:v>
                </c:pt>
                <c:pt idx="96">
                  <c:v>24531.041649652921</c:v>
                </c:pt>
                <c:pt idx="97">
                  <c:v>15245.14056684798</c:v>
                </c:pt>
                <c:pt idx="98">
                  <c:v>9278.5974817221759</c:v>
                </c:pt>
                <c:pt idx="99">
                  <c:v>5354.1358313817336</c:v>
                </c:pt>
                <c:pt idx="100">
                  <c:v>4449.5047951176984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E-FA46-8FB5-8C55E9DFC502}"/>
            </c:ext>
          </c:extLst>
        </c:ser>
        <c:ser>
          <c:idx val="1"/>
          <c:order val="1"/>
          <c:tx>
            <c:strRef>
              <c:f>Piramidi!$I$2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Piramidi!$J$3:$J$103</c:f>
              <c:numCache>
                <c:formatCode>General</c:formatCode>
                <c:ptCount val="101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2002</c:v>
                </c:pt>
                <c:pt idx="18">
                  <c:v>2001</c:v>
                </c:pt>
                <c:pt idx="19">
                  <c:v>2000</c:v>
                </c:pt>
                <c:pt idx="20">
                  <c:v>1999</c:v>
                </c:pt>
                <c:pt idx="21">
                  <c:v>1998</c:v>
                </c:pt>
                <c:pt idx="22">
                  <c:v>1997</c:v>
                </c:pt>
                <c:pt idx="23">
                  <c:v>1996</c:v>
                </c:pt>
                <c:pt idx="24">
                  <c:v>1995</c:v>
                </c:pt>
                <c:pt idx="25">
                  <c:v>1994</c:v>
                </c:pt>
                <c:pt idx="26">
                  <c:v>1993</c:v>
                </c:pt>
                <c:pt idx="27">
                  <c:v>1992</c:v>
                </c:pt>
                <c:pt idx="28">
                  <c:v>1991</c:v>
                </c:pt>
                <c:pt idx="29">
                  <c:v>1990</c:v>
                </c:pt>
                <c:pt idx="30">
                  <c:v>1989</c:v>
                </c:pt>
                <c:pt idx="31">
                  <c:v>1988</c:v>
                </c:pt>
                <c:pt idx="32">
                  <c:v>1987</c:v>
                </c:pt>
                <c:pt idx="33">
                  <c:v>1986</c:v>
                </c:pt>
                <c:pt idx="34">
                  <c:v>1985</c:v>
                </c:pt>
                <c:pt idx="35">
                  <c:v>1984</c:v>
                </c:pt>
                <c:pt idx="36">
                  <c:v>1983</c:v>
                </c:pt>
                <c:pt idx="37">
                  <c:v>1982</c:v>
                </c:pt>
                <c:pt idx="38">
                  <c:v>1981</c:v>
                </c:pt>
                <c:pt idx="39">
                  <c:v>1980</c:v>
                </c:pt>
                <c:pt idx="40">
                  <c:v>1979</c:v>
                </c:pt>
                <c:pt idx="41">
                  <c:v>1978</c:v>
                </c:pt>
                <c:pt idx="42">
                  <c:v>1977</c:v>
                </c:pt>
                <c:pt idx="43">
                  <c:v>1976</c:v>
                </c:pt>
                <c:pt idx="44">
                  <c:v>1975</c:v>
                </c:pt>
                <c:pt idx="45">
                  <c:v>1974</c:v>
                </c:pt>
                <c:pt idx="46">
                  <c:v>1973</c:v>
                </c:pt>
                <c:pt idx="47">
                  <c:v>1972</c:v>
                </c:pt>
                <c:pt idx="48">
                  <c:v>1971</c:v>
                </c:pt>
                <c:pt idx="49">
                  <c:v>1970</c:v>
                </c:pt>
                <c:pt idx="50">
                  <c:v>1969</c:v>
                </c:pt>
                <c:pt idx="51">
                  <c:v>1968</c:v>
                </c:pt>
                <c:pt idx="52">
                  <c:v>1967</c:v>
                </c:pt>
                <c:pt idx="53">
                  <c:v>1966</c:v>
                </c:pt>
                <c:pt idx="54">
                  <c:v>1965</c:v>
                </c:pt>
                <c:pt idx="55">
                  <c:v>1964</c:v>
                </c:pt>
                <c:pt idx="56">
                  <c:v>1963</c:v>
                </c:pt>
                <c:pt idx="57">
                  <c:v>1962</c:v>
                </c:pt>
                <c:pt idx="58">
                  <c:v>1961</c:v>
                </c:pt>
                <c:pt idx="59">
                  <c:v>1960</c:v>
                </c:pt>
                <c:pt idx="60">
                  <c:v>1959</c:v>
                </c:pt>
                <c:pt idx="61">
                  <c:v>1958</c:v>
                </c:pt>
                <c:pt idx="62">
                  <c:v>1957</c:v>
                </c:pt>
                <c:pt idx="63">
                  <c:v>1956</c:v>
                </c:pt>
                <c:pt idx="64">
                  <c:v>1955</c:v>
                </c:pt>
                <c:pt idx="65">
                  <c:v>1954</c:v>
                </c:pt>
                <c:pt idx="66">
                  <c:v>1953</c:v>
                </c:pt>
                <c:pt idx="67">
                  <c:v>1952</c:v>
                </c:pt>
                <c:pt idx="68">
                  <c:v>1951</c:v>
                </c:pt>
                <c:pt idx="69">
                  <c:v>1950</c:v>
                </c:pt>
                <c:pt idx="70">
                  <c:v>1949</c:v>
                </c:pt>
                <c:pt idx="71">
                  <c:v>1948</c:v>
                </c:pt>
                <c:pt idx="72">
                  <c:v>1947</c:v>
                </c:pt>
                <c:pt idx="73">
                  <c:v>1946</c:v>
                </c:pt>
                <c:pt idx="74">
                  <c:v>1945</c:v>
                </c:pt>
                <c:pt idx="75">
                  <c:v>1944</c:v>
                </c:pt>
                <c:pt idx="76">
                  <c:v>1943</c:v>
                </c:pt>
                <c:pt idx="77">
                  <c:v>1942</c:v>
                </c:pt>
                <c:pt idx="78">
                  <c:v>1941</c:v>
                </c:pt>
                <c:pt idx="79">
                  <c:v>1940</c:v>
                </c:pt>
                <c:pt idx="80">
                  <c:v>1939</c:v>
                </c:pt>
                <c:pt idx="81">
                  <c:v>1938</c:v>
                </c:pt>
                <c:pt idx="82">
                  <c:v>1937</c:v>
                </c:pt>
                <c:pt idx="83">
                  <c:v>1936</c:v>
                </c:pt>
                <c:pt idx="84">
                  <c:v>1935</c:v>
                </c:pt>
                <c:pt idx="85">
                  <c:v>1934</c:v>
                </c:pt>
                <c:pt idx="86">
                  <c:v>1933</c:v>
                </c:pt>
                <c:pt idx="87">
                  <c:v>1932</c:v>
                </c:pt>
                <c:pt idx="88">
                  <c:v>1931</c:v>
                </c:pt>
                <c:pt idx="89">
                  <c:v>1930</c:v>
                </c:pt>
                <c:pt idx="90">
                  <c:v>1929</c:v>
                </c:pt>
                <c:pt idx="91">
                  <c:v>1928</c:v>
                </c:pt>
                <c:pt idx="92">
                  <c:v>1927</c:v>
                </c:pt>
                <c:pt idx="93">
                  <c:v>1926</c:v>
                </c:pt>
                <c:pt idx="94">
                  <c:v>1925</c:v>
                </c:pt>
                <c:pt idx="95">
                  <c:v>1924</c:v>
                </c:pt>
                <c:pt idx="96">
                  <c:v>1923</c:v>
                </c:pt>
                <c:pt idx="97">
                  <c:v>1922</c:v>
                </c:pt>
                <c:pt idx="98">
                  <c:v>1921</c:v>
                </c:pt>
                <c:pt idx="99">
                  <c:v>1920</c:v>
                </c:pt>
                <c:pt idx="100">
                  <c:v>1919</c:v>
                </c:pt>
              </c:numCache>
            </c:numRef>
          </c:cat>
          <c:val>
            <c:numRef>
              <c:f>Piramidi!$M$3:$M$103</c:f>
              <c:numCache>
                <c:formatCode>0</c:formatCode>
                <c:ptCount val="101"/>
                <c:pt idx="0">
                  <c:v>-17325107.032593437</c:v>
                </c:pt>
                <c:pt idx="1">
                  <c:v>-18037319.518817879</c:v>
                </c:pt>
                <c:pt idx="2">
                  <c:v>-18667620.004809283</c:v>
                </c:pt>
                <c:pt idx="3">
                  <c:v>-19061523.361352965</c:v>
                </c:pt>
                <c:pt idx="4">
                  <c:v>-19289924.759016082</c:v>
                </c:pt>
                <c:pt idx="5">
                  <c:v>-19628974.88615888</c:v>
                </c:pt>
                <c:pt idx="6">
                  <c:v>-19708994.800676253</c:v>
                </c:pt>
                <c:pt idx="7">
                  <c:v>-20303689.422366045</c:v>
                </c:pt>
                <c:pt idx="8">
                  <c:v>-20343510.180581618</c:v>
                </c:pt>
                <c:pt idx="9">
                  <c:v>-20628925.015855972</c:v>
                </c:pt>
                <c:pt idx="10">
                  <c:v>-20718177.14646728</c:v>
                </c:pt>
                <c:pt idx="11">
                  <c:v>-20714342.925862916</c:v>
                </c:pt>
                <c:pt idx="12">
                  <c:v>-20324069.404713627</c:v>
                </c:pt>
                <c:pt idx="13">
                  <c:v>-20051779.071373362</c:v>
                </c:pt>
                <c:pt idx="14">
                  <c:v>-19645567.085876636</c:v>
                </c:pt>
                <c:pt idx="15">
                  <c:v>-19646420.58047431</c:v>
                </c:pt>
                <c:pt idx="16">
                  <c:v>-19194725.236971062</c:v>
                </c:pt>
                <c:pt idx="17">
                  <c:v>-18807562.049611345</c:v>
                </c:pt>
                <c:pt idx="18">
                  <c:v>-18728495.385361739</c:v>
                </c:pt>
                <c:pt idx="19">
                  <c:v>-18829289.98325431</c:v>
                </c:pt>
                <c:pt idx="20">
                  <c:v>-18353799.914666492</c:v>
                </c:pt>
                <c:pt idx="21">
                  <c:v>-18116067.550066821</c:v>
                </c:pt>
                <c:pt idx="22">
                  <c:v>-17923373.002713539</c:v>
                </c:pt>
                <c:pt idx="23">
                  <c:v>-17776941.893812072</c:v>
                </c:pt>
                <c:pt idx="24">
                  <c:v>-17533970.799295243</c:v>
                </c:pt>
                <c:pt idx="25">
                  <c:v>-17595848.393665161</c:v>
                </c:pt>
                <c:pt idx="26">
                  <c:v>-17750758.836580142</c:v>
                </c:pt>
                <c:pt idx="27">
                  <c:v>-18258154.212771095</c:v>
                </c:pt>
                <c:pt idx="28">
                  <c:v>-17969471.828782424</c:v>
                </c:pt>
                <c:pt idx="29">
                  <c:v>-18029105.011974964</c:v>
                </c:pt>
                <c:pt idx="30">
                  <c:v>-17829642.343770761</c:v>
                </c:pt>
                <c:pt idx="31">
                  <c:v>-17927386.058818497</c:v>
                </c:pt>
                <c:pt idx="32">
                  <c:v>-17342769.080659777</c:v>
                </c:pt>
                <c:pt idx="33">
                  <c:v>-17129574.467999276</c:v>
                </c:pt>
                <c:pt idx="34">
                  <c:v>-17377668.772179067</c:v>
                </c:pt>
                <c:pt idx="35">
                  <c:v>-17353177.590508685</c:v>
                </c:pt>
                <c:pt idx="36">
                  <c:v>-17314907.735453364</c:v>
                </c:pt>
                <c:pt idx="37">
                  <c:v>-17595560.40774662</c:v>
                </c:pt>
                <c:pt idx="38">
                  <c:v>-17397907.314267259</c:v>
                </c:pt>
                <c:pt idx="39">
                  <c:v>-17389061.30194661</c:v>
                </c:pt>
                <c:pt idx="40">
                  <c:v>-17637966.470986381</c:v>
                </c:pt>
                <c:pt idx="41">
                  <c:v>-18146276.40770055</c:v>
                </c:pt>
                <c:pt idx="42">
                  <c:v>-18360981.313722022</c:v>
                </c:pt>
                <c:pt idx="43">
                  <c:v>-18735425.491294842</c:v>
                </c:pt>
                <c:pt idx="44">
                  <c:v>-19182739.874889832</c:v>
                </c:pt>
                <c:pt idx="45">
                  <c:v>-19494040.307079267</c:v>
                </c:pt>
                <c:pt idx="46">
                  <c:v>-18955598.681667328</c:v>
                </c:pt>
                <c:pt idx="47">
                  <c:v>-18649171.765842333</c:v>
                </c:pt>
                <c:pt idx="48">
                  <c:v>-18438967.679939982</c:v>
                </c:pt>
                <c:pt idx="49">
                  <c:v>-17809006.259923603</c:v>
                </c:pt>
                <c:pt idx="50">
                  <c:v>-17837655.188205771</c:v>
                </c:pt>
                <c:pt idx="51">
                  <c:v>-17262354.657839078</c:v>
                </c:pt>
                <c:pt idx="52">
                  <c:v>-16909221.550786048</c:v>
                </c:pt>
                <c:pt idx="53">
                  <c:v>-16519119.916200086</c:v>
                </c:pt>
                <c:pt idx="54">
                  <c:v>-16023303.504115418</c:v>
                </c:pt>
                <c:pt idx="55">
                  <c:v>-15778310.420803295</c:v>
                </c:pt>
                <c:pt idx="56">
                  <c:v>-14433709.189845975</c:v>
                </c:pt>
                <c:pt idx="57">
                  <c:v>-13544871.017916102</c:v>
                </c:pt>
                <c:pt idx="58">
                  <c:v>-12872248.823095288</c:v>
                </c:pt>
                <c:pt idx="59">
                  <c:v>-12070668.935583971</c:v>
                </c:pt>
                <c:pt idx="60">
                  <c:v>-11377929.472742092</c:v>
                </c:pt>
                <c:pt idx="61">
                  <c:v>-10531046.77301907</c:v>
                </c:pt>
                <c:pt idx="62">
                  <c:v>-10040244.28997704</c:v>
                </c:pt>
                <c:pt idx="63">
                  <c:v>-9469467.94156483</c:v>
                </c:pt>
                <c:pt idx="64">
                  <c:v>-8940068.5120262858</c:v>
                </c:pt>
                <c:pt idx="65">
                  <c:v>-8468011.1999999993</c:v>
                </c:pt>
                <c:pt idx="66">
                  <c:v>-7713378.721390306</c:v>
                </c:pt>
                <c:pt idx="67">
                  <c:v>-7284570.3157894742</c:v>
                </c:pt>
                <c:pt idx="68">
                  <c:v>-6932342.0764800208</c:v>
                </c:pt>
                <c:pt idx="69">
                  <c:v>-6845129.6961204754</c:v>
                </c:pt>
                <c:pt idx="70">
                  <c:v>-6545629.533746006</c:v>
                </c:pt>
                <c:pt idx="71">
                  <c:v>-6490109.6690110872</c:v>
                </c:pt>
                <c:pt idx="72">
                  <c:v>-5993417.4195979899</c:v>
                </c:pt>
                <c:pt idx="73">
                  <c:v>-5666518.2301525492</c:v>
                </c:pt>
                <c:pt idx="74">
                  <c:v>-4124687.5033892402</c:v>
                </c:pt>
                <c:pt idx="75">
                  <c:v>-3987516.592633626</c:v>
                </c:pt>
                <c:pt idx="76">
                  <c:v>-3784815.2502278942</c:v>
                </c:pt>
                <c:pt idx="77">
                  <c:v>-3507714.1878348952</c:v>
                </c:pt>
                <c:pt idx="78">
                  <c:v>-3281499.1677404018</c:v>
                </c:pt>
                <c:pt idx="79">
                  <c:v>-3336201.4678842602</c:v>
                </c:pt>
                <c:pt idx="80">
                  <c:v>-3002328.1135331998</c:v>
                </c:pt>
                <c:pt idx="81">
                  <c:v>-2662427.6812930508</c:v>
                </c:pt>
                <c:pt idx="82">
                  <c:v>-2230769.3096905928</c:v>
                </c:pt>
                <c:pt idx="83">
                  <c:v>-1890053.889115626</c:v>
                </c:pt>
                <c:pt idx="84">
                  <c:v>-1713325.1273825546</c:v>
                </c:pt>
                <c:pt idx="85">
                  <c:v>-1466621.5968971602</c:v>
                </c:pt>
                <c:pt idx="86">
                  <c:v>-1236604.4753975209</c:v>
                </c:pt>
                <c:pt idx="87">
                  <c:v>-1034360.6729805339</c:v>
                </c:pt>
                <c:pt idx="88">
                  <c:v>-870834.7499091822</c:v>
                </c:pt>
                <c:pt idx="89">
                  <c:v>-753285.87716725096</c:v>
                </c:pt>
                <c:pt idx="90">
                  <c:v>-561636.67518129665</c:v>
                </c:pt>
                <c:pt idx="91">
                  <c:v>-442586.22004629922</c:v>
                </c:pt>
                <c:pt idx="92">
                  <c:v>-341253.71141633438</c:v>
                </c:pt>
                <c:pt idx="93">
                  <c:v>-254273.56713024873</c:v>
                </c:pt>
                <c:pt idx="94">
                  <c:v>-186837.88416519435</c:v>
                </c:pt>
                <c:pt idx="95">
                  <c:v>-134539.58682803265</c:v>
                </c:pt>
                <c:pt idx="96">
                  <c:v>-95996.992034257302</c:v>
                </c:pt>
                <c:pt idx="97">
                  <c:v>-65067.985157016687</c:v>
                </c:pt>
                <c:pt idx="98">
                  <c:v>-42919.213190436931</c:v>
                </c:pt>
                <c:pt idx="99">
                  <c:v>-25631.331535176447</c:v>
                </c:pt>
                <c:pt idx="100">
                  <c:v>-26285.075268817203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E-FA46-8FB5-8C55E9DFC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6637392"/>
        <c:axId val="486636080"/>
      </c:barChart>
      <c:catAx>
        <c:axId val="486637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Generazione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636080"/>
        <c:crosses val="autoZero"/>
        <c:auto val="1"/>
        <c:lblAlgn val="ctr"/>
        <c:lblOffset val="100"/>
        <c:tickLblSkip val="5"/>
        <c:noMultiLvlLbl val="0"/>
      </c:catAx>
      <c:valAx>
        <c:axId val="486636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6637392"/>
        <c:crosses val="autoZero"/>
        <c:crossBetween val="between"/>
        <c:majorUnit val="15000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23/09/20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23/09/20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277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88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394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96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313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30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836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30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15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49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12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80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26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90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14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23/09/20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23/09/20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23/09/20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23/09/20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23/09/20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23/09/20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23/09/20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23/09/20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23/09/20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23/09/20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23/09/20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23/09/20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1162539" y="-1"/>
            <a:ext cx="8049193" cy="447675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76788" y="1714500"/>
            <a:ext cx="3922712" cy="3049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it-IT" sz="3200" b="1" dirty="0">
                <a:solidFill>
                  <a:srgbClr val="CF1E24"/>
                </a:solidFill>
              </a:rPr>
              <a:t>Dagli «anni vissuti» </a:t>
            </a:r>
            <a:br>
              <a:rPr lang="it-IT" sz="3200" b="1" dirty="0">
                <a:solidFill>
                  <a:srgbClr val="CF1E24"/>
                </a:solidFill>
              </a:rPr>
            </a:br>
            <a:r>
              <a:rPr lang="it-IT" sz="3200" b="1" dirty="0">
                <a:solidFill>
                  <a:srgbClr val="CF1E24"/>
                </a:solidFill>
              </a:rPr>
              <a:t>agli «anni da vivere»:</a:t>
            </a:r>
            <a:br>
              <a:rPr lang="it-IT" sz="4400" dirty="0">
                <a:latin typeface="Brush Script MT" panose="03060802040406070304" pitchFamily="66" charset="0"/>
              </a:rPr>
            </a:br>
            <a:r>
              <a:rPr lang="it-IT" sz="3200" b="1" dirty="0">
                <a:solidFill>
                  <a:srgbClr val="CF1E24"/>
                </a:solidFill>
              </a:rPr>
              <a:t>il «Patrimonio demografico» </a:t>
            </a:r>
            <a:br>
              <a:rPr lang="it-IT" sz="3200" b="1" dirty="0">
                <a:solidFill>
                  <a:srgbClr val="CF1E24"/>
                </a:solidFill>
              </a:rPr>
            </a:br>
            <a:r>
              <a:rPr lang="it-IT" sz="3200" b="1" dirty="0">
                <a:solidFill>
                  <a:srgbClr val="CF1E24"/>
                </a:solidFill>
              </a:rPr>
              <a:t>al tempo del Covid-19</a:t>
            </a:r>
          </a:p>
          <a:p>
            <a:pPr fontAlgn="base">
              <a:lnSpc>
                <a:spcPts val="3000"/>
              </a:lnSpc>
            </a:pPr>
            <a:endParaRPr lang="it-IT" sz="3200" b="1" dirty="0">
              <a:solidFill>
                <a:srgbClr val="CF1E24"/>
              </a:solidFill>
            </a:endParaRPr>
          </a:p>
          <a:p>
            <a:pPr fontAlgn="base">
              <a:lnSpc>
                <a:spcPts val="3000"/>
              </a:lnSpc>
            </a:pPr>
            <a:endParaRPr lang="it-IT" sz="2000" b="1" dirty="0"/>
          </a:p>
          <a:p>
            <a:pPr fontAlgn="base">
              <a:lnSpc>
                <a:spcPts val="3000"/>
              </a:lnSpc>
            </a:pPr>
            <a:endParaRPr lang="it-I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776788" y="511675"/>
            <a:ext cx="26818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/>
              <a:t>Treviso, 18 settembre 2020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DCC37D4-405F-234D-9448-9F4FFA1FBB36}"/>
              </a:ext>
            </a:extLst>
          </p:cNvPr>
          <p:cNvSpPr/>
          <p:nvPr/>
        </p:nvSpPr>
        <p:spPr>
          <a:xfrm>
            <a:off x="4776788" y="3896127"/>
            <a:ext cx="4572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Gian Carlo </a:t>
            </a:r>
            <a:r>
              <a:rPr lang="it-IT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Blangiardo</a:t>
            </a:r>
            <a:endParaRPr lang="it-IT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Presidente Istat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E73A8D5-F325-7441-99F5-186573256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17" t="1524" r="8599" b="14366"/>
          <a:stretch/>
        </p:blipFill>
        <p:spPr>
          <a:xfrm>
            <a:off x="1084162" y="447675"/>
            <a:ext cx="2782444" cy="40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250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  <a:latin typeface="+mj-lt"/>
              </a:rPr>
              <a:t>Il Patrimonio demografico della popolazione italiana al 1° gennaio 2020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E2D19F-88FC-C541-8411-0C54D0D89B93}"/>
              </a:ext>
            </a:extLst>
          </p:cNvPr>
          <p:cNvSpPr txBox="1"/>
          <p:nvPr/>
        </p:nvSpPr>
        <p:spPr>
          <a:xfrm>
            <a:off x="1304925" y="1078543"/>
            <a:ext cx="167099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it-IT" sz="1800" b="1" dirty="0">
                <a:solidFill>
                  <a:srgbClr val="D01E23"/>
                </a:solidFill>
              </a:rPr>
              <a:t>2 miliardi </a:t>
            </a:r>
            <a:br>
              <a:rPr lang="it-IT" sz="1800" b="1" dirty="0">
                <a:solidFill>
                  <a:srgbClr val="D01E23"/>
                </a:solidFill>
              </a:rPr>
            </a:br>
            <a:r>
              <a:rPr lang="it-IT" sz="1800" b="1" dirty="0">
                <a:solidFill>
                  <a:srgbClr val="D01E23"/>
                </a:solidFill>
              </a:rPr>
              <a:t>e 379 milioni </a:t>
            </a:r>
            <a:br>
              <a:rPr lang="it-IT" sz="1800" b="1" dirty="0">
                <a:solidFill>
                  <a:srgbClr val="D01E23"/>
                </a:solidFill>
              </a:rPr>
            </a:br>
            <a:r>
              <a:rPr lang="it-IT" sz="1800" b="1" dirty="0">
                <a:solidFill>
                  <a:srgbClr val="D01E23"/>
                </a:solidFill>
              </a:rPr>
              <a:t>di anni-vita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A2FF973-E8D4-F840-9F95-E0D0218F000A}"/>
              </a:ext>
            </a:extLst>
          </p:cNvPr>
          <p:cNvSpPr txBox="1"/>
          <p:nvPr/>
        </p:nvSpPr>
        <p:spPr>
          <a:xfrm>
            <a:off x="1304925" y="1918971"/>
            <a:ext cx="12641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cui:</a:t>
            </a:r>
          </a:p>
          <a:p>
            <a:pPr>
              <a:spcAft>
                <a:spcPts val="60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1miliardo 278 milioni al lavoro (67 e + anni)</a:t>
            </a:r>
          </a:p>
          <a:p>
            <a:pPr>
              <a:spcAft>
                <a:spcPts val="60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994 milioni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pensione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(20-66 anni)</a:t>
            </a:r>
          </a:p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107 milioni in età infantile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scolare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(&lt;20 anni)</a:t>
            </a:r>
          </a:p>
        </p:txBody>
      </p:sp>
      <p:graphicFrame>
        <p:nvGraphicFramePr>
          <p:cNvPr id="25" name="Grafico 24">
            <a:extLst>
              <a:ext uri="{FF2B5EF4-FFF2-40B4-BE49-F238E27FC236}">
                <a16:creationId xmlns:a16="http://schemas.microsoft.com/office/drawing/2014/main" id="{145A2DBA-ED17-7149-A00A-52A3560DC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004557"/>
              </p:ext>
            </p:extLst>
          </p:nvPr>
        </p:nvGraphicFramePr>
        <p:xfrm>
          <a:off x="2505941" y="653190"/>
          <a:ext cx="6530109" cy="355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392404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>
            <a:extLst>
              <a:ext uri="{FF2B5EF4-FFF2-40B4-BE49-F238E27FC236}">
                <a16:creationId xmlns:a16="http://schemas.microsoft.com/office/drawing/2014/main" id="{4B1D392B-7C52-4B4D-998E-AFF1772EBE35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31B7AD3-B47B-4E4C-BCD1-D2939B32EDC9}"/>
              </a:ext>
            </a:extLst>
          </p:cNvPr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Ieri, oggi e domani: il Patrimonio demografico di figli, genitori e nonni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EE7C07-2A35-A240-9309-922DA0B9AA85}"/>
              </a:ext>
            </a:extLst>
          </p:cNvPr>
          <p:cNvSpPr/>
          <p:nvPr/>
        </p:nvSpPr>
        <p:spPr>
          <a:xfrm>
            <a:off x="3656095" y="627063"/>
            <a:ext cx="260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dirty="0">
                <a:latin typeface="+mj-lt"/>
              </a:rPr>
              <a:t>(generazioni a confronto) </a:t>
            </a:r>
          </a:p>
        </p:txBody>
      </p:sp>
      <p:graphicFrame>
        <p:nvGraphicFramePr>
          <p:cNvPr id="28" name="Tabella 27">
            <a:extLst>
              <a:ext uri="{FF2B5EF4-FFF2-40B4-BE49-F238E27FC236}">
                <a16:creationId xmlns:a16="http://schemas.microsoft.com/office/drawing/2014/main" id="{C15B27DF-846F-1549-83B7-7D882FC3C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04850"/>
              </p:ext>
            </p:extLst>
          </p:nvPr>
        </p:nvGraphicFramePr>
        <p:xfrm>
          <a:off x="2016124" y="1574210"/>
          <a:ext cx="6443664" cy="157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373">
                  <a:extLst>
                    <a:ext uri="{9D8B030D-6E8A-4147-A177-3AD203B41FA5}">
                      <a16:colId xmlns:a16="http://schemas.microsoft.com/office/drawing/2014/main" val="2364925296"/>
                    </a:ext>
                  </a:extLst>
                </a:gridCol>
                <a:gridCol w="601908">
                  <a:extLst>
                    <a:ext uri="{9D8B030D-6E8A-4147-A177-3AD203B41FA5}">
                      <a16:colId xmlns:a16="http://schemas.microsoft.com/office/drawing/2014/main" val="1336476873"/>
                    </a:ext>
                  </a:extLst>
                </a:gridCol>
                <a:gridCol w="876208">
                  <a:extLst>
                    <a:ext uri="{9D8B030D-6E8A-4147-A177-3AD203B41FA5}">
                      <a16:colId xmlns:a16="http://schemas.microsoft.com/office/drawing/2014/main" val="3492478306"/>
                    </a:ext>
                  </a:extLst>
                </a:gridCol>
                <a:gridCol w="920272">
                  <a:extLst>
                    <a:ext uri="{9D8B030D-6E8A-4147-A177-3AD203B41FA5}">
                      <a16:colId xmlns:a16="http://schemas.microsoft.com/office/drawing/2014/main" val="1272863706"/>
                    </a:ext>
                  </a:extLst>
                </a:gridCol>
                <a:gridCol w="945765">
                  <a:extLst>
                    <a:ext uri="{9D8B030D-6E8A-4147-A177-3AD203B41FA5}">
                      <a16:colId xmlns:a16="http://schemas.microsoft.com/office/drawing/2014/main" val="3522127919"/>
                    </a:ext>
                  </a:extLst>
                </a:gridCol>
                <a:gridCol w="924977">
                  <a:extLst>
                    <a:ext uri="{9D8B030D-6E8A-4147-A177-3AD203B41FA5}">
                      <a16:colId xmlns:a16="http://schemas.microsoft.com/office/drawing/2014/main" val="1222387545"/>
                    </a:ext>
                  </a:extLst>
                </a:gridCol>
                <a:gridCol w="639170">
                  <a:extLst>
                    <a:ext uri="{9D8B030D-6E8A-4147-A177-3AD203B41FA5}">
                      <a16:colId xmlns:a16="http://schemas.microsoft.com/office/drawing/2014/main" val="3117547842"/>
                    </a:ext>
                  </a:extLst>
                </a:gridCol>
                <a:gridCol w="607991">
                  <a:extLst>
                    <a:ext uri="{9D8B030D-6E8A-4147-A177-3AD203B41FA5}">
                      <a16:colId xmlns:a16="http://schemas.microsoft.com/office/drawing/2014/main" val="3414997014"/>
                    </a:ext>
                  </a:extLst>
                </a:gridCol>
              </a:tblGrid>
              <a:tr h="45277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u="none" strike="noStrike" dirty="0">
                          <a:effectLst/>
                        </a:rPr>
                        <a:t>Generazione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u="none" strike="noStrike" dirty="0">
                          <a:effectLst/>
                        </a:rPr>
                        <a:t>Età  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u="none" strike="noStrike">
                          <a:effectLst/>
                        </a:rPr>
                        <a:t>Anni vissuti</a:t>
                      </a:r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u="none" strike="noStrike" dirty="0">
                          <a:effectLst/>
                        </a:rPr>
                        <a:t>Anni </a:t>
                      </a:r>
                      <a:br>
                        <a:rPr lang="it-IT" sz="1300" b="1" u="none" strike="noStrike" dirty="0">
                          <a:effectLst/>
                        </a:rPr>
                      </a:br>
                      <a:r>
                        <a:rPr lang="it-IT" sz="1300" b="1" u="none" strike="noStrike" dirty="0">
                          <a:effectLst/>
                        </a:rPr>
                        <a:t>da vivere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u="none" strike="noStrike" dirty="0">
                          <a:effectLst/>
                        </a:rPr>
                        <a:t>Anni vissuti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u="none" strike="noStrike" dirty="0">
                          <a:effectLst/>
                        </a:rPr>
                        <a:t>Anni </a:t>
                      </a:r>
                      <a:br>
                        <a:rPr lang="it-IT" sz="1300" b="1" u="none" strike="noStrike" dirty="0">
                          <a:effectLst/>
                        </a:rPr>
                      </a:br>
                      <a:r>
                        <a:rPr lang="it-IT" sz="1300" b="1" u="none" strike="noStrike" dirty="0">
                          <a:effectLst/>
                        </a:rPr>
                        <a:t>da vivere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300" b="1" u="none" strike="noStrike" dirty="0">
                          <a:effectLst/>
                        </a:rPr>
                        <a:t>Consistenza attuale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04" marR="79204" marT="39602" marB="39602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48772"/>
                  </a:ext>
                </a:extLst>
              </a:tr>
              <a:tr h="2726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226EA9"/>
                          </a:solidFill>
                          <a:effectLst/>
                          <a:latin typeface="Calibri" panose="020F0502020204030204" pitchFamily="34" charset="0"/>
                        </a:rPr>
                        <a:t>nati nel:</a:t>
                      </a: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3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rgbClr val="226EA9"/>
                          </a:solidFill>
                          <a:effectLst/>
                        </a:rPr>
                        <a:t>Milioni di anni</a:t>
                      </a:r>
                      <a:endParaRPr lang="it-IT" sz="13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04" marR="79204" marT="39602" marB="39602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rgbClr val="226EA9"/>
                          </a:solidFill>
                          <a:effectLst/>
                        </a:rPr>
                        <a:t>% sull'intera popolazione</a:t>
                      </a:r>
                      <a:endParaRPr lang="it-IT" sz="13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204" marR="79204" marT="39602" marB="39602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rgbClr val="226EA9"/>
                          </a:solidFill>
                          <a:effectLst/>
                        </a:rPr>
                        <a:t>Migliaia</a:t>
                      </a:r>
                      <a:endParaRPr lang="it-IT" sz="13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solidFill>
                            <a:srgbClr val="226EA9"/>
                          </a:solidFill>
                          <a:effectLst/>
                        </a:rPr>
                        <a:t>% </a:t>
                      </a:r>
                      <a:endParaRPr lang="it-IT" sz="13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extLst>
                  <a:ext uri="{0D108BD9-81ED-4DB2-BD59-A6C34878D82A}">
                    <a16:rowId xmlns:a16="http://schemas.microsoft.com/office/drawing/2014/main" val="2572613098"/>
                  </a:ext>
                </a:extLst>
              </a:tr>
              <a:tr h="2726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1995-2001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18-24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89,6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257,7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3,3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10,8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4.166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6,9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extLst>
                  <a:ext uri="{0D108BD9-81ED-4DB2-BD59-A6C34878D82A}">
                    <a16:rowId xmlns:a16="http://schemas.microsoft.com/office/drawing/2014/main" val="1535846503"/>
                  </a:ext>
                </a:extLst>
              </a:tr>
              <a:tr h="2726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1956-1971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48-54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353,1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225,7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12,8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9,5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6.853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11,4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extLst>
                  <a:ext uri="{0D108BD9-81ED-4DB2-BD59-A6C34878D82A}">
                    <a16:rowId xmlns:a16="http://schemas.microsoft.com/office/drawing/2014/main" val="1813490728"/>
                  </a:ext>
                </a:extLst>
              </a:tr>
              <a:tr h="2726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1935-1941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78-84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>
                          <a:effectLst/>
                        </a:rPr>
                        <a:t>269,1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29,4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9,8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1,2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3.311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</a:rPr>
                        <a:t>5,5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6" marR="4076" marT="4076" marB="0" anchor="b"/>
                </a:tc>
                <a:extLst>
                  <a:ext uri="{0D108BD9-81ED-4DB2-BD59-A6C34878D82A}">
                    <a16:rowId xmlns:a16="http://schemas.microsoft.com/office/drawing/2014/main" val="147226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03568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>
            <a:extLst>
              <a:ext uri="{FF2B5EF4-FFF2-40B4-BE49-F238E27FC236}">
                <a16:creationId xmlns:a16="http://schemas.microsoft.com/office/drawing/2014/main" id="{4B1D392B-7C52-4B4D-998E-AFF1772EBE35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31B7AD3-B47B-4E4C-BCD1-D2939B32EDC9}"/>
              </a:ext>
            </a:extLst>
          </p:cNvPr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Cosa determina il cambiamento del Patrimonio demografico 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EE7C07-2A35-A240-9309-922DA0B9AA85}"/>
              </a:ext>
            </a:extLst>
          </p:cNvPr>
          <p:cNvSpPr/>
          <p:nvPr/>
        </p:nvSpPr>
        <p:spPr>
          <a:xfrm>
            <a:off x="2770372" y="627063"/>
            <a:ext cx="437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dirty="0">
                <a:latin typeface="+mj-lt"/>
              </a:rPr>
              <a:t>Significato e componenti del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Pil Demografico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B7966393-4D6F-A443-8D3F-9EF44B922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474"/>
              </p:ext>
            </p:extLst>
          </p:nvPr>
        </p:nvGraphicFramePr>
        <p:xfrm>
          <a:off x="2011016" y="1585130"/>
          <a:ext cx="6448772" cy="2208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712">
                  <a:extLst>
                    <a:ext uri="{9D8B030D-6E8A-4147-A177-3AD203B41FA5}">
                      <a16:colId xmlns:a16="http://schemas.microsoft.com/office/drawing/2014/main" val="3038163465"/>
                    </a:ext>
                  </a:extLst>
                </a:gridCol>
                <a:gridCol w="799699">
                  <a:extLst>
                    <a:ext uri="{9D8B030D-6E8A-4147-A177-3AD203B41FA5}">
                      <a16:colId xmlns:a16="http://schemas.microsoft.com/office/drawing/2014/main" val="4279935930"/>
                    </a:ext>
                  </a:extLst>
                </a:gridCol>
                <a:gridCol w="838083">
                  <a:extLst>
                    <a:ext uri="{9D8B030D-6E8A-4147-A177-3AD203B41FA5}">
                      <a16:colId xmlns:a16="http://schemas.microsoft.com/office/drawing/2014/main" val="3225980082"/>
                    </a:ext>
                  </a:extLst>
                </a:gridCol>
                <a:gridCol w="774109">
                  <a:extLst>
                    <a:ext uri="{9D8B030D-6E8A-4147-A177-3AD203B41FA5}">
                      <a16:colId xmlns:a16="http://schemas.microsoft.com/office/drawing/2014/main" val="1884848263"/>
                    </a:ext>
                  </a:extLst>
                </a:gridCol>
                <a:gridCol w="761313">
                  <a:extLst>
                    <a:ext uri="{9D8B030D-6E8A-4147-A177-3AD203B41FA5}">
                      <a16:colId xmlns:a16="http://schemas.microsoft.com/office/drawing/2014/main" val="1445763390"/>
                    </a:ext>
                  </a:extLst>
                </a:gridCol>
                <a:gridCol w="786903">
                  <a:extLst>
                    <a:ext uri="{9D8B030D-6E8A-4147-A177-3AD203B41FA5}">
                      <a16:colId xmlns:a16="http://schemas.microsoft.com/office/drawing/2014/main" val="1213864135"/>
                    </a:ext>
                  </a:extLst>
                </a:gridCol>
                <a:gridCol w="748517">
                  <a:extLst>
                    <a:ext uri="{9D8B030D-6E8A-4147-A177-3AD203B41FA5}">
                      <a16:colId xmlns:a16="http://schemas.microsoft.com/office/drawing/2014/main" val="274679739"/>
                    </a:ext>
                  </a:extLst>
                </a:gridCol>
                <a:gridCol w="524603">
                  <a:extLst>
                    <a:ext uri="{9D8B030D-6E8A-4147-A177-3AD203B41FA5}">
                      <a16:colId xmlns:a16="http://schemas.microsoft.com/office/drawing/2014/main" val="959118419"/>
                    </a:ext>
                  </a:extLst>
                </a:gridCol>
                <a:gridCol w="447833">
                  <a:extLst>
                    <a:ext uri="{9D8B030D-6E8A-4147-A177-3AD203B41FA5}">
                      <a16:colId xmlns:a16="http://schemas.microsoft.com/office/drawing/2014/main" val="1312000180"/>
                    </a:ext>
                  </a:extLst>
                </a:gridCol>
              </a:tblGrid>
              <a:tr h="26731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Milioni di anni-vita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14" marR="89914" marT="44957" marB="44957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481877"/>
                  </a:ext>
                </a:extLst>
              </a:tr>
              <a:tr h="4171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3986" marR="3986" marT="398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Componenti </a:t>
                      </a:r>
                      <a:b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 PIL prodotto</a:t>
                      </a:r>
                    </a:p>
                  </a:txBody>
                  <a:tcPr marL="89914" marR="89914" marT="44957" marB="44957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Componenti</a:t>
                      </a:r>
                      <a:r>
                        <a:rPr lang="it-IT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del PIL consumato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244" marR="6244" marT="624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D01E23"/>
                          </a:solidFill>
                          <a:effectLst/>
                        </a:rPr>
                        <a:t>PIL netto</a:t>
                      </a:r>
                      <a:endParaRPr lang="it-IT" sz="1200" b="1" i="0" u="none" strike="noStrike" dirty="0">
                        <a:solidFill>
                          <a:srgbClr val="D01E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4" marR="6244" marT="6244" marB="0" anchor="b"/>
                </a:tc>
                <a:extLst>
                  <a:ext uri="{0D108BD9-81ED-4DB2-BD59-A6C34878D82A}">
                    <a16:rowId xmlns:a16="http://schemas.microsoft.com/office/drawing/2014/main" val="3507842312"/>
                  </a:ext>
                </a:extLst>
              </a:tr>
              <a:tr h="417168"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marL="0" algn="ctr" defTabSz="456981" rtl="0" eaLnBrk="1" fontAlgn="b" latinLnBrk="0" hangingPunct="1"/>
                      <a:r>
                        <a:rPr lang="it-IT" sz="1200" u="none" strike="noStrike" kern="1200" dirty="0" err="1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PatDemo</a:t>
                      </a:r>
                      <a:r>
                        <a:rPr lang="it-IT" sz="1200" u="none" strike="noStrike" kern="1200" dirty="0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456981" rtl="0" eaLnBrk="1" fontAlgn="b" latinLnBrk="0" hangingPunct="1"/>
                      <a:r>
                        <a:rPr lang="it-IT" sz="1200" u="none" strike="noStrike" kern="1200" dirty="0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31.12</a:t>
                      </a: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marL="0" algn="ctr" defTabSz="456981" rtl="0" eaLnBrk="1" fontAlgn="b" latinLnBrk="0" hangingPunct="1"/>
                      <a:r>
                        <a:rPr lang="it-IT" sz="1200" u="none" strike="noStrike" kern="1200" dirty="0" err="1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PatDemo</a:t>
                      </a:r>
                      <a:r>
                        <a:rPr lang="it-IT" sz="1200" u="none" strike="noStrike" kern="1200" dirty="0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456981" rtl="0" eaLnBrk="1" fontAlgn="b" latinLnBrk="0" hangingPunct="1"/>
                      <a:r>
                        <a:rPr lang="it-IT" sz="1200" u="none" strike="noStrike" kern="1200" dirty="0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capite</a:t>
                      </a: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kern="1200" dirty="0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  nascite</a:t>
                      </a: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solidFill>
                            <a:srgbClr val="D01E23"/>
                          </a:solidFill>
                          <a:effectLst/>
                        </a:rPr>
                        <a:t>Effetto migrazioni</a:t>
                      </a:r>
                      <a:endParaRPr lang="it-IT" sz="1200" b="0" i="0" u="none" strike="noStrike" dirty="0">
                        <a:solidFill>
                          <a:srgbClr val="D01E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marL="0" algn="ctr" defTabSz="456981" rtl="0" eaLnBrk="1" fontAlgn="b" latinLnBrk="0" hangingPunct="1"/>
                      <a:r>
                        <a:rPr lang="it-IT" sz="1200" u="none" strike="noStrike" kern="1200" dirty="0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Consumati vivendo</a:t>
                      </a:r>
                    </a:p>
                  </a:txBody>
                  <a:tcPr marL="3986" marR="3986" marT="3986" marB="0" anchor="b"/>
                </a:tc>
                <a:tc gridSpan="2">
                  <a:txBody>
                    <a:bodyPr/>
                    <a:lstStyle/>
                    <a:p>
                      <a:pPr marL="0" algn="ctr" defTabSz="456981" rtl="0" eaLnBrk="1" fontAlgn="b" latinLnBrk="0" hangingPunct="1"/>
                      <a:r>
                        <a:rPr lang="it-IT" sz="1200" u="none" strike="noStrike" kern="1200" dirty="0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Persi  per morte </a:t>
                      </a:r>
                    </a:p>
                    <a:p>
                      <a:pPr marL="0" algn="ctr" defTabSz="456981" rtl="0" eaLnBrk="1" fontAlgn="b" latinLnBrk="0" hangingPunct="1"/>
                      <a:r>
                        <a:rPr lang="it-IT" sz="1000" u="none" strike="noStrike" kern="1200" dirty="0">
                          <a:solidFill>
                            <a:srgbClr val="D01E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[anni media]</a:t>
                      </a:r>
                    </a:p>
                  </a:txBody>
                  <a:tcPr marL="89914" marR="89914" marT="44957" marB="44957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7971458"/>
                  </a:ext>
                </a:extLst>
              </a:tr>
              <a:tr h="2485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1954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1.986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41,0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57,6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-4,2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39,0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7,6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[17,0]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6,8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3980922933"/>
                  </a:ext>
                </a:extLst>
              </a:tr>
              <a:tr h="2485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1984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2.329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41,2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44,6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-1,4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49,8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6,5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[12,1]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-13,1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3205068298"/>
                  </a:ext>
                </a:extLst>
              </a:tr>
              <a:tr h="2485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2014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2.451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40,3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40,9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6,7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54,2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6,2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[10,4]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-12,8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813168033"/>
                  </a:ext>
                </a:extLst>
              </a:tr>
              <a:tr h="2485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2019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2.379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39,5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34,6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5,1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53,1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[9,9]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-19,7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6" marR="3986" marT="3986" marB="0" anchor="b"/>
                </a:tc>
                <a:extLst>
                  <a:ext uri="{0D108BD9-81ED-4DB2-BD59-A6C34878D82A}">
                    <a16:rowId xmlns:a16="http://schemas.microsoft.com/office/drawing/2014/main" val="366189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3080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25110" y="1129020"/>
            <a:ext cx="7612061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3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Quale effetto di Covid-19 </a:t>
            </a:r>
          </a:p>
          <a:p>
            <a:pPr algn="ctr"/>
            <a:r>
              <a:rPr lang="it-IT" sz="3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</a:t>
            </a:r>
            <a:r>
              <a:rPr lang="it-IT" sz="3400" i="1" dirty="0">
                <a:solidFill>
                  <a:srgbClr val="CF1E23"/>
                </a:solidFill>
                <a:latin typeface="+mj-lt"/>
              </a:rPr>
              <a:t> Patrimonio e Pil demografico </a:t>
            </a:r>
          </a:p>
          <a:p>
            <a:pPr algn="ctr"/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(che ne determina le variazioni)?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10879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25110" y="1129020"/>
            <a:ext cx="76120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3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Cala il contributo al Pil </a:t>
            </a:r>
            <a:br>
              <a:rPr lang="it-IT" sz="3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3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 parte delle nascite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9515147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1">
            <a:extLst>
              <a:ext uri="{FF2B5EF4-FFF2-40B4-BE49-F238E27FC236}">
                <a16:creationId xmlns:a16="http://schemas.microsoft.com/office/drawing/2014/main" id="{4B1D392B-7C52-4B4D-998E-AFF1772EBE35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31B7AD3-B47B-4E4C-BCD1-D2939B32EDC9}"/>
              </a:ext>
            </a:extLst>
          </p:cNvPr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Cosa determina il cambiamento del Patrimonio demografico ?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EE7C07-2A35-A240-9309-922DA0B9AA85}"/>
              </a:ext>
            </a:extLst>
          </p:cNvPr>
          <p:cNvSpPr/>
          <p:nvPr/>
        </p:nvSpPr>
        <p:spPr>
          <a:xfrm>
            <a:off x="2770372" y="627063"/>
            <a:ext cx="437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800" dirty="0">
                <a:latin typeface="+mj-lt"/>
              </a:rPr>
              <a:t>Significato e componenti del </a:t>
            </a:r>
            <a:r>
              <a:rPr lang="it-IT" sz="1800" dirty="0">
                <a:solidFill>
                  <a:srgbClr val="FF0000"/>
                </a:solidFill>
                <a:latin typeface="+mj-lt"/>
              </a:rPr>
              <a:t>Pil Demografico</a:t>
            </a:r>
          </a:p>
        </p:txBody>
      </p:sp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674F9B0D-7AB7-CC4E-99F0-7E7EFE216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10300"/>
              </p:ext>
            </p:extLst>
          </p:nvPr>
        </p:nvGraphicFramePr>
        <p:xfrm>
          <a:off x="2016124" y="1563688"/>
          <a:ext cx="6443662" cy="2423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572">
                  <a:extLst>
                    <a:ext uri="{9D8B030D-6E8A-4147-A177-3AD203B41FA5}">
                      <a16:colId xmlns:a16="http://schemas.microsoft.com/office/drawing/2014/main" val="2438110697"/>
                    </a:ext>
                  </a:extLst>
                </a:gridCol>
                <a:gridCol w="1346064">
                  <a:extLst>
                    <a:ext uri="{9D8B030D-6E8A-4147-A177-3AD203B41FA5}">
                      <a16:colId xmlns:a16="http://schemas.microsoft.com/office/drawing/2014/main" val="1270429455"/>
                    </a:ext>
                  </a:extLst>
                </a:gridCol>
                <a:gridCol w="2044026">
                  <a:extLst>
                    <a:ext uri="{9D8B030D-6E8A-4147-A177-3AD203B41FA5}">
                      <a16:colId xmlns:a16="http://schemas.microsoft.com/office/drawing/2014/main" val="3804417678"/>
                    </a:ext>
                  </a:extLst>
                </a:gridCol>
              </a:tblGrid>
              <a:tr h="27838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 2020</a:t>
                      </a:r>
                    </a:p>
                  </a:txBody>
                  <a:tcPr marL="4643" marR="4643" marT="464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Ipotesi di simulazione sulla mortalità </a:t>
                      </a:r>
                      <a:br>
                        <a:rPr lang="it-IT" sz="1400" b="1" u="none" strike="noStrike" dirty="0">
                          <a:effectLst/>
                        </a:rPr>
                      </a:br>
                      <a:r>
                        <a:rPr lang="it-IT" sz="1400" b="1" u="none" strike="noStrike" dirty="0">
                          <a:effectLst/>
                        </a:rPr>
                        <a:t>per le età 60 e +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37508"/>
                  </a:ext>
                </a:extLst>
              </a:tr>
              <a:tr h="356263">
                <a:tc vMerge="1"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 mese +50%; 1 mese +30%; 1 mese +20%</a:t>
                      </a:r>
                      <a:endParaRPr lang="it-IT" dirty="0"/>
                    </a:p>
                  </a:txBody>
                  <a:tcPr marL="66863" marR="66863" marT="33432" marB="3343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u="none" strike="noStrike" dirty="0">
                          <a:solidFill>
                            <a:srgbClr val="AB263B"/>
                          </a:solidFill>
                          <a:effectLst/>
                        </a:rPr>
                        <a:t>1 mese +50%; 1 mese +30%; </a:t>
                      </a:r>
                      <a:br>
                        <a:rPr lang="it-IT" sz="1000" b="1" u="none" strike="noStrike" dirty="0">
                          <a:solidFill>
                            <a:srgbClr val="AB263B"/>
                          </a:solidFill>
                          <a:effectLst/>
                        </a:rPr>
                      </a:br>
                      <a:r>
                        <a:rPr lang="it-IT" sz="1000" b="1" u="none" strike="noStrike" dirty="0">
                          <a:solidFill>
                            <a:srgbClr val="AB263B"/>
                          </a:solidFill>
                          <a:effectLst/>
                        </a:rPr>
                        <a:t>4 mesi +20%</a:t>
                      </a:r>
                      <a:endParaRPr lang="it-IT" sz="1000" b="1" i="0" u="none" strike="noStrike" dirty="0">
                        <a:solidFill>
                          <a:srgbClr val="AB263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3" marR="66863" marT="33432" marB="33432" anchor="b"/>
                </a:tc>
                <a:extLst>
                  <a:ext uri="{0D108BD9-81ED-4DB2-BD59-A6C34878D82A}">
                    <a16:rowId xmlns:a16="http://schemas.microsoft.com/office/drawing/2014/main" val="3380121049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Aumento del numero di morti nel 2020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3" marR="66863" marT="33432" marB="3343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48.849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78.159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extLst>
                  <a:ext uri="{0D108BD9-81ED-4DB2-BD59-A6C34878D82A}">
                    <a16:rowId xmlns:a16="http://schemas.microsoft.com/office/drawing/2014/main" val="972435772"/>
                  </a:ext>
                </a:extLst>
              </a:tr>
              <a:tr h="3550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Patrimonio Demografico  perso </a:t>
                      </a:r>
                      <a:br>
                        <a:rPr lang="it-IT" sz="1200" u="none" strike="noStrike" dirty="0">
                          <a:effectLst/>
                        </a:rPr>
                      </a:br>
                      <a:r>
                        <a:rPr lang="it-IT" sz="1200" u="none" strike="noStrike" dirty="0">
                          <a:effectLst/>
                        </a:rPr>
                        <a:t>(anni-vita)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408.994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638.033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extLst>
                  <a:ext uri="{0D108BD9-81ED-4DB2-BD59-A6C34878D82A}">
                    <a16:rowId xmlns:a16="http://schemas.microsoft.com/office/drawing/2014/main" val="3694838681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Variazione della speranza di vita all'età 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3" marR="66863" marT="33432" marB="3343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-0,59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-0,92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extLst>
                  <a:ext uri="{0D108BD9-81ED-4DB2-BD59-A6C34878D82A}">
                    <a16:rowId xmlns:a16="http://schemas.microsoft.com/office/drawing/2014/main" val="1976644611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Variazione della speranza di vita alla nascita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3" marR="66863" marT="33432" marB="3343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-0,60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-0,93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extLst>
                  <a:ext uri="{0D108BD9-81ED-4DB2-BD59-A6C34878D82A}">
                    <a16:rowId xmlns:a16="http://schemas.microsoft.com/office/drawing/2014/main" val="1203648141"/>
                  </a:ext>
                </a:extLst>
              </a:tr>
              <a:tr h="50107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</a:rPr>
                        <a:t>PatDemo</a:t>
                      </a:r>
                      <a:r>
                        <a:rPr lang="it-IT" sz="1200" u="none" strike="noStrike" dirty="0">
                          <a:effectLst/>
                        </a:rPr>
                        <a:t> perso se il modello di mortalità </a:t>
                      </a:r>
                      <a:br>
                        <a:rPr lang="it-IT" sz="1200" u="none" strike="noStrike" dirty="0">
                          <a:effectLst/>
                        </a:rPr>
                      </a:br>
                      <a:r>
                        <a:rPr lang="it-IT" sz="1200" u="none" strike="noStrike" dirty="0">
                          <a:effectLst/>
                        </a:rPr>
                        <a:t>fosse stabile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63" marR="66863" marT="33432" marB="3343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34.561.100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53.858.414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3" marR="4643" marT="4643" marB="0" anchor="b"/>
                </a:tc>
                <a:extLst>
                  <a:ext uri="{0D108BD9-81ED-4DB2-BD59-A6C34878D82A}">
                    <a16:rowId xmlns:a16="http://schemas.microsoft.com/office/drawing/2014/main" val="243069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36411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16125" y="632627"/>
            <a:ext cx="6443663" cy="3808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Il bilancio del 2020 dovrebbe verosimilmente segnare, rispetto all’anno precedente,  un calo del Patrimonio Demografico della popolazione italiana che, </a:t>
            </a:r>
            <a:b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 di là degli effetti legati al movimento migratorio, si può valutare </a:t>
            </a:r>
            <a:b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1,5 milioni di anni-vita persi, di cui 2/3 per minori nascite e 1/3 per maggiori morti.</a:t>
            </a:r>
          </a:p>
          <a:p>
            <a:pPr>
              <a:spcAft>
                <a:spcPts val="300"/>
              </a:spcAft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Il bilancio del 2021 presenta maggiori incognite. La perdita, sempre rispetto </a:t>
            </a:r>
            <a:b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 1° gennaio 2020, dovuta al calo dei nati è valutata in 2,2 milioni di anni-vita, mentre quella derivante dalla mortalità è soggetta all’incertezza nell’evoluzione della pandemia.</a:t>
            </a:r>
          </a:p>
          <a:p>
            <a:pPr>
              <a:spcAft>
                <a:spcPts val="300"/>
              </a:spcAft>
            </a:pP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Ciò che è indubbio è che andranno con ogni mezzo contrastate le condizioni </a:t>
            </a:r>
            <a:b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che hanno portato nel 2020 alla caduta della speranza di vita, perché se tale fenomeno perdesse il suo carattere transitorio e il modello di mortalità del 2020 diventasse regola, allora la perdita stimata del Patrimonio demografico sarebbe </a:t>
            </a:r>
            <a:b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 35 e 54 milioni di anni-vita. </a:t>
            </a:r>
          </a:p>
          <a:p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Questo significherebbe tornare ai livelli della metà degli anni ‘80 pur disponendo </a:t>
            </a:r>
            <a:b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 quasi 4 milioni di residenti in più.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Conclusioni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4806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25110" y="1137726"/>
            <a:ext cx="7612061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CF1E24"/>
              </a:buClr>
              <a:buSzPct val="90000"/>
              <a:defRPr/>
            </a:pP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Partiamo da un’immagine </a:t>
            </a:r>
            <a:b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che racchiude la sintesi </a:t>
            </a:r>
            <a:b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 circa cent’anni di storia </a:t>
            </a:r>
            <a:b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della popolazione italiana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74591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>
                <a:solidFill>
                  <a:schemeClr val="bg1"/>
                </a:solidFill>
                <a:latin typeface="+mj-lt"/>
              </a:rPr>
              <a:t>La piramide delle età al 1° gennaio 2020</a:t>
            </a: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9B91390C-BB4D-834E-8AF6-449032EC5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839408"/>
              </p:ext>
            </p:extLst>
          </p:nvPr>
        </p:nvGraphicFramePr>
        <p:xfrm>
          <a:off x="3119175" y="651561"/>
          <a:ext cx="5910818" cy="382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E2D19F-88FC-C541-8411-0C54D0D89B93}"/>
              </a:ext>
            </a:extLst>
          </p:cNvPr>
          <p:cNvSpPr txBox="1"/>
          <p:nvPr/>
        </p:nvSpPr>
        <p:spPr>
          <a:xfrm>
            <a:off x="1304925" y="1078543"/>
            <a:ext cx="167099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 milioni </a:t>
            </a:r>
            <a:b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245 mila</a:t>
            </a:r>
          </a:p>
          <a:p>
            <a:pPr>
              <a:lnSpc>
                <a:spcPts val="1900"/>
              </a:lnSpc>
            </a:pP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A2FF973-E8D4-F840-9F95-E0D0218F000A}"/>
              </a:ext>
            </a:extLst>
          </p:cNvPr>
          <p:cNvSpPr txBox="1"/>
          <p:nvPr/>
        </p:nvSpPr>
        <p:spPr>
          <a:xfrm>
            <a:off x="1304925" y="1918971"/>
            <a:ext cx="1679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sopravviventi di circa 100  generazioni</a:t>
            </a:r>
          </a:p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cui la metà oggi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 almeno 47 anni</a:t>
            </a:r>
          </a:p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un quarto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ha almeno 63 anni.</a:t>
            </a:r>
          </a:p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Nel 1985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corrispondenti valori erano, rispettivamente 35 e  54 anni</a:t>
            </a:r>
          </a:p>
        </p:txBody>
      </p:sp>
    </p:spTree>
    <p:extLst>
      <p:ext uri="{BB962C8B-B14F-4D97-AF65-F5344CB8AC3E}">
        <p14:creationId xmlns:p14="http://schemas.microsoft.com/office/powerpoint/2010/main" val="91482627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25110" y="1137722"/>
            <a:ext cx="761206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Guardiamo dietro la fotografia</a:t>
            </a:r>
          </a:p>
          <a:p>
            <a:pPr algn="ctr"/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(per cogliere e comprendere i contorni dell’immagine)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>
                <a:solidFill>
                  <a:schemeClr val="bg1"/>
                </a:solidFill>
                <a:latin typeface="+mj-lt"/>
              </a:rPr>
              <a:t>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89343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A2FF973-E8D4-F840-9F95-E0D0218F000A}"/>
              </a:ext>
            </a:extLst>
          </p:cNvPr>
          <p:cNvSpPr txBox="1"/>
          <p:nvPr/>
        </p:nvSpPr>
        <p:spPr>
          <a:xfrm>
            <a:off x="1296216" y="1561924"/>
            <a:ext cx="1679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confronto tra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numerosità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dei soggetti di una certa generazione attualmente residenti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Italia (la piramide)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il corrispondente numero di nascite </a:t>
            </a:r>
            <a:b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 Italia) che, a suo tempo, hanno dato origine a quella generazione</a:t>
            </a:r>
          </a:p>
        </p:txBody>
      </p:sp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id="{602544CC-00CB-F743-B74C-14668B6C12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441933"/>
              </p:ext>
            </p:extLst>
          </p:nvPr>
        </p:nvGraphicFramePr>
        <p:xfrm>
          <a:off x="3139170" y="1001482"/>
          <a:ext cx="5849637" cy="301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65518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1">
            <a:extLst>
              <a:ext uri="{FF2B5EF4-FFF2-40B4-BE49-F238E27FC236}">
                <a16:creationId xmlns:a16="http://schemas.microsoft.com/office/drawing/2014/main" id="{BB909FBD-55F5-2946-AAC6-38B59F85A8FA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7536C32B-6859-B34E-8104-67D3BD136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4004"/>
              </p:ext>
            </p:extLst>
          </p:nvPr>
        </p:nvGraphicFramePr>
        <p:xfrm>
          <a:off x="2030156" y="1158242"/>
          <a:ext cx="6425867" cy="2561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977">
                  <a:extLst>
                    <a:ext uri="{9D8B030D-6E8A-4147-A177-3AD203B41FA5}">
                      <a16:colId xmlns:a16="http://schemas.microsoft.com/office/drawing/2014/main" val="41564288"/>
                    </a:ext>
                  </a:extLst>
                </a:gridCol>
                <a:gridCol w="1327566">
                  <a:extLst>
                    <a:ext uri="{9D8B030D-6E8A-4147-A177-3AD203B41FA5}">
                      <a16:colId xmlns:a16="http://schemas.microsoft.com/office/drawing/2014/main" val="905873698"/>
                    </a:ext>
                  </a:extLst>
                </a:gridCol>
                <a:gridCol w="568957">
                  <a:extLst>
                    <a:ext uri="{9D8B030D-6E8A-4147-A177-3AD203B41FA5}">
                      <a16:colId xmlns:a16="http://schemas.microsoft.com/office/drawing/2014/main" val="947963034"/>
                    </a:ext>
                  </a:extLst>
                </a:gridCol>
                <a:gridCol w="602426">
                  <a:extLst>
                    <a:ext uri="{9D8B030D-6E8A-4147-A177-3AD203B41FA5}">
                      <a16:colId xmlns:a16="http://schemas.microsoft.com/office/drawing/2014/main" val="1200382329"/>
                    </a:ext>
                  </a:extLst>
                </a:gridCol>
                <a:gridCol w="1517218">
                  <a:extLst>
                    <a:ext uri="{9D8B030D-6E8A-4147-A177-3AD203B41FA5}">
                      <a16:colId xmlns:a16="http://schemas.microsoft.com/office/drawing/2014/main" val="4059015777"/>
                    </a:ext>
                  </a:extLst>
                </a:gridCol>
                <a:gridCol w="1338723">
                  <a:extLst>
                    <a:ext uri="{9D8B030D-6E8A-4147-A177-3AD203B41FA5}">
                      <a16:colId xmlns:a16="http://schemas.microsoft.com/office/drawing/2014/main" val="1546773667"/>
                    </a:ext>
                  </a:extLst>
                </a:gridCol>
              </a:tblGrid>
              <a:tr h="481230">
                <a:tc>
                  <a:txBody>
                    <a:bodyPr/>
                    <a:lstStyle/>
                    <a:p>
                      <a:pPr algn="ctr" fontAlgn="b"/>
                      <a:endParaRPr lang="it-IT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9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Bilancio demografico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83" marR="85783" marT="42892" marB="42892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extLst>
                  <a:ext uri="{0D108BD9-81ED-4DB2-BD59-A6C34878D82A}">
                    <a16:rowId xmlns:a16="http://schemas.microsoft.com/office/drawing/2014/main" val="1891075181"/>
                  </a:ext>
                </a:extLst>
              </a:tr>
              <a:tr h="343501">
                <a:tc>
                  <a:txBody>
                    <a:bodyPr/>
                    <a:lstStyle/>
                    <a:p>
                      <a:pPr algn="ctr" fontAlgn="b"/>
                      <a:endParaRPr lang="it-IT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Pop. media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Età media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Anni vissuti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extLst>
                  <a:ext uri="{0D108BD9-81ED-4DB2-BD59-A6C34878D82A}">
                    <a16:rowId xmlns:a16="http://schemas.microsoft.com/office/drawing/2014/main" val="838733456"/>
                  </a:ext>
                </a:extLst>
              </a:tr>
              <a:tr h="35881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226E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</a:t>
                      </a:r>
                      <a:endParaRPr lang="it-IT" sz="16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226E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(migliaia)</a:t>
                      </a:r>
                      <a:endParaRPr lang="it-IT" sz="16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5783" marR="85783" marT="42892" marB="42892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226E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(anni)</a:t>
                      </a:r>
                      <a:endParaRPr lang="it-IT" sz="16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rgbClr val="226EA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(milioni)</a:t>
                      </a:r>
                      <a:endParaRPr lang="it-IT" sz="1600" b="0" i="0" u="none" strike="noStrike" dirty="0">
                        <a:solidFill>
                          <a:srgbClr val="226EA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extLst>
                  <a:ext uri="{0D108BD9-81ED-4DB2-BD59-A6C34878D82A}">
                    <a16:rowId xmlns:a16="http://schemas.microsoft.com/office/drawing/2014/main" val="2075088151"/>
                  </a:ext>
                </a:extLst>
              </a:tr>
              <a:tr h="3445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1954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48.300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882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>
                    <a:solidFill>
                      <a:srgbClr val="AB26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446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>
                    <a:solidFill>
                      <a:srgbClr val="AB26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1.579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extLst>
                  <a:ext uri="{0D108BD9-81ED-4DB2-BD59-A6C34878D82A}">
                    <a16:rowId xmlns:a16="http://schemas.microsoft.com/office/drawing/2014/main" val="3920011080"/>
                  </a:ext>
                </a:extLst>
              </a:tr>
              <a:tr h="3445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56.577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2.103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extLst>
                  <a:ext uri="{0D108BD9-81ED-4DB2-BD59-A6C34878D82A}">
                    <a16:rowId xmlns:a16="http://schemas.microsoft.com/office/drawing/2014/main" val="1219412986"/>
                  </a:ext>
                </a:extLst>
              </a:tr>
              <a:tr h="3445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60.789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503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44,4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extLst>
                  <a:ext uri="{0D108BD9-81ED-4DB2-BD59-A6C34878D82A}">
                    <a16:rowId xmlns:a16="http://schemas.microsoft.com/office/drawing/2014/main" val="2924739348"/>
                  </a:ext>
                </a:extLst>
              </a:tr>
              <a:tr h="3445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60.302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420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>
                    <a:solidFill>
                      <a:srgbClr val="CF1E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634</a:t>
                      </a:r>
                      <a:endParaRPr lang="it-IT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>
                    <a:solidFill>
                      <a:srgbClr val="CF1E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45,7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2.752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57" marR="5957" marT="5957" marB="0" anchor="b"/>
                </a:tc>
                <a:extLst>
                  <a:ext uri="{0D108BD9-81ED-4DB2-BD59-A6C34878D82A}">
                    <a16:rowId xmlns:a16="http://schemas.microsoft.com/office/drawing/2014/main" val="3636848860"/>
                  </a:ext>
                </a:extLst>
              </a:tr>
            </a:tbl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31B7AD3-B47B-4E4C-BCD1-D2939B32EDC9}"/>
              </a:ext>
            </a:extLst>
          </p:cNvPr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Sullo sfondo: i numeri di uno straordinario salto generazionale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9EA67D-818D-9646-843C-A813C5D07BCD}"/>
              </a:ext>
            </a:extLst>
          </p:cNvPr>
          <p:cNvSpPr txBox="1"/>
          <p:nvPr/>
        </p:nvSpPr>
        <p:spPr>
          <a:xfrm>
            <a:off x="6148250" y="3849185"/>
            <a:ext cx="186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 nati per ogni 3 morti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AE30EA2-8691-7B48-8EB5-8C9EA470D88D}"/>
              </a:ext>
            </a:extLst>
          </p:cNvPr>
          <p:cNvCxnSpPr>
            <a:cxnSpLocks/>
          </p:cNvCxnSpPr>
          <p:nvPr/>
        </p:nvCxnSpPr>
        <p:spPr>
          <a:xfrm flipH="1">
            <a:off x="4101737" y="2682240"/>
            <a:ext cx="478973" cy="1219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92AF016-03BB-7F4A-884A-CE0DB27C34C7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5522163" y="3646769"/>
            <a:ext cx="626087" cy="35630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9EE2FB3-4616-5940-8282-5B2A6D3D4A02}"/>
              </a:ext>
            </a:extLst>
          </p:cNvPr>
          <p:cNvSpPr txBox="1"/>
          <p:nvPr/>
        </p:nvSpPr>
        <p:spPr>
          <a:xfrm>
            <a:off x="3095625" y="3809993"/>
            <a:ext cx="1750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2 nati per ogni morto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C04CB18-3742-3B4A-9CC6-1F9E9C74DCB2}"/>
              </a:ext>
            </a:extLst>
          </p:cNvPr>
          <p:cNvSpPr txBox="1"/>
          <p:nvPr/>
        </p:nvSpPr>
        <p:spPr>
          <a:xfrm>
            <a:off x="6679474" y="55739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u="sng" dirty="0"/>
              <a:t>Parole chiave</a:t>
            </a:r>
            <a:r>
              <a:rPr lang="it-IT" sz="1400" dirty="0"/>
              <a:t>:</a:t>
            </a:r>
          </a:p>
          <a:p>
            <a:pPr algn="r"/>
            <a:r>
              <a:rPr lang="it-IT" sz="1400" dirty="0"/>
              <a:t>Maturità e esperienza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6385FD49-4F49-8947-8E62-335C44B7DC32}"/>
              </a:ext>
            </a:extLst>
          </p:cNvPr>
          <p:cNvCxnSpPr>
            <a:cxnSpLocks/>
          </p:cNvCxnSpPr>
          <p:nvPr/>
        </p:nvCxnSpPr>
        <p:spPr>
          <a:xfrm flipH="1">
            <a:off x="6383383" y="1049383"/>
            <a:ext cx="896983" cy="63572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206A2E9E-902B-0D43-9B3E-215490D26E50}"/>
              </a:ext>
            </a:extLst>
          </p:cNvPr>
          <p:cNvCxnSpPr>
            <a:cxnSpLocks/>
          </p:cNvCxnSpPr>
          <p:nvPr/>
        </p:nvCxnSpPr>
        <p:spPr>
          <a:xfrm flipH="1">
            <a:off x="7476309" y="1049383"/>
            <a:ext cx="896983" cy="63572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B208875-D798-2D46-8BFA-D6B6BCA3B24B}"/>
              </a:ext>
            </a:extLst>
          </p:cNvPr>
          <p:cNvSpPr txBox="1"/>
          <p:nvPr/>
        </p:nvSpPr>
        <p:spPr>
          <a:xfrm>
            <a:off x="2011681" y="4258489"/>
            <a:ext cx="6444343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+mj-lt"/>
              </a:rPr>
              <a:t>20 milioni di abitanti in più, tredici anni di aumento dell’età media</a:t>
            </a:r>
          </a:p>
        </p:txBody>
      </p:sp>
    </p:spTree>
    <p:extLst>
      <p:ext uri="{BB962C8B-B14F-4D97-AF65-F5344CB8AC3E}">
        <p14:creationId xmlns:p14="http://schemas.microsoft.com/office/powerpoint/2010/main" val="32254675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25110" y="1129018"/>
            <a:ext cx="761206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scoperta del </a:t>
            </a:r>
            <a:r>
              <a:rPr lang="it-IT" sz="3600" dirty="0">
                <a:solidFill>
                  <a:srgbClr val="CF1E23"/>
                </a:solidFill>
                <a:latin typeface="+mj-lt"/>
              </a:rPr>
              <a:t>Patrimonio demografico</a:t>
            </a:r>
          </a:p>
          <a:p>
            <a:pPr algn="ctr"/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(per dare valore a ogni anno-vita)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9FCA029-1894-5F48-9797-044536BDB40E}"/>
              </a:ext>
            </a:extLst>
          </p:cNvPr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Dagli «anni vissuti» agli «anni da vivere»</a:t>
            </a:r>
          </a:p>
        </p:txBody>
      </p:sp>
    </p:spTree>
    <p:extLst>
      <p:ext uri="{BB962C8B-B14F-4D97-AF65-F5344CB8AC3E}">
        <p14:creationId xmlns:p14="http://schemas.microsoft.com/office/powerpoint/2010/main" val="40265306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25110" y="1129020"/>
            <a:ext cx="761206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È il totale di anni che, in un dato istante, una popolazione </a:t>
            </a:r>
            <a:b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(nel complesso) ha ancora davanti a sé sulla base </a:t>
            </a:r>
            <a:b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della sua composizione per sesso ed età e delle aspettative </a:t>
            </a:r>
            <a:b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 vita che competono, distintamente per sesso, </a:t>
            </a:r>
            <a:b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 ogni singola età.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7367AF1-3402-E241-BB30-7514D79AFEF7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D5B3A6C-1A23-4D4D-82D0-D6015F6127B5}"/>
              </a:ext>
            </a:extLst>
          </p:cNvPr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b="1" dirty="0">
                <a:solidFill>
                  <a:schemeClr val="bg1"/>
                </a:solidFill>
              </a:rPr>
              <a:t>Ma cos’è mai il Patrimonio demografico?</a:t>
            </a:r>
          </a:p>
        </p:txBody>
      </p:sp>
    </p:spTree>
    <p:extLst>
      <p:ext uri="{BB962C8B-B14F-4D97-AF65-F5344CB8AC3E}">
        <p14:creationId xmlns:p14="http://schemas.microsoft.com/office/powerpoint/2010/main" val="334997462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olo 1">
            <a:extLst>
              <a:ext uri="{FF2B5EF4-FFF2-40B4-BE49-F238E27FC236}">
                <a16:creationId xmlns:a16="http://schemas.microsoft.com/office/drawing/2014/main" id="{C66341E5-DDE0-3248-BCEE-B0F6CA5D4FB2}"/>
              </a:ext>
            </a:extLst>
          </p:cNvPr>
          <p:cNvSpPr txBox="1">
            <a:spLocks/>
          </p:cNvSpPr>
          <p:nvPr/>
        </p:nvSpPr>
        <p:spPr>
          <a:xfrm>
            <a:off x="1" y="-2"/>
            <a:ext cx="1071154" cy="5143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396" tIns="45699" rIns="91396" bIns="456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62999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76680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2">
            <a:extLst>
              <a:ext uri="{FF2B5EF4-FFF2-40B4-BE49-F238E27FC236}">
                <a16:creationId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4B9BBAB-5C71-A04E-9E6B-F90F5B40D2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6" t="46561" r="8380" b="48652"/>
          <a:stretch/>
        </p:blipFill>
        <p:spPr>
          <a:xfrm>
            <a:off x="6102968" y="4744903"/>
            <a:ext cx="2812431" cy="231828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35DEED1B-90ED-3643-8E98-B7406B734B01}"/>
              </a:ext>
            </a:extLst>
          </p:cNvPr>
          <p:cNvGrpSpPr/>
          <p:nvPr/>
        </p:nvGrpSpPr>
        <p:grpSpPr>
          <a:xfrm>
            <a:off x="108802" y="3582258"/>
            <a:ext cx="863792" cy="1358538"/>
            <a:chOff x="117511" y="3582258"/>
            <a:chExt cx="863792" cy="1358538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88A8770-6F46-8A4D-85E1-71529FBD738C}"/>
                </a:ext>
              </a:extLst>
            </p:cNvPr>
            <p:cNvSpPr/>
            <p:nvPr/>
          </p:nvSpPr>
          <p:spPr>
            <a:xfrm>
              <a:off x="124689" y="3651085"/>
              <a:ext cx="856614" cy="123110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Treviso 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18 settembre 2020</a:t>
              </a: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Ore 11.30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Dagli “anni vissuti”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agli “anni da vivere” </a:t>
              </a:r>
            </a:p>
            <a:p>
              <a:r>
                <a:rPr lang="it-IT" sz="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al tempo del Covid19</a:t>
              </a:r>
            </a:p>
            <a:p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Gian Carlo </a:t>
              </a:r>
              <a:r>
                <a:rPr lang="it-IT" sz="800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Blangiardo</a:t>
              </a:r>
              <a:endParaRPr lang="it-IT" sz="800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r>
                <a:rPr lang="it-IT" sz="8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Presidente Istat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4131F680-7E3B-284A-A968-E48D7BD68DF3}"/>
                </a:ext>
              </a:extLst>
            </p:cNvPr>
            <p:cNvGrpSpPr/>
            <p:nvPr/>
          </p:nvGrpSpPr>
          <p:grpSpPr>
            <a:xfrm>
              <a:off x="117511" y="3582258"/>
              <a:ext cx="863792" cy="1358538"/>
              <a:chOff x="117511" y="3582258"/>
              <a:chExt cx="788180" cy="1358538"/>
            </a:xfrm>
          </p:grpSpPr>
          <p:cxnSp>
            <p:nvCxnSpPr>
              <p:cNvPr id="14" name="Connettore 1 13">
                <a:extLst>
                  <a:ext uri="{FF2B5EF4-FFF2-40B4-BE49-F238E27FC236}">
                    <a16:creationId xmlns:a16="http://schemas.microsoft.com/office/drawing/2014/main" id="{4FC4B839-3219-9D48-AEC2-1CD5C23A16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56632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>
                <a:extLst>
                  <a:ext uri="{FF2B5EF4-FFF2-40B4-BE49-F238E27FC236}">
                    <a16:creationId xmlns:a16="http://schemas.microsoft.com/office/drawing/2014/main" id="{406167AA-88EC-294A-B71B-E32EABECD4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078647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6F7E50B-3E94-7540-89EA-8B257353D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3582258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1 17">
                <a:extLst>
                  <a:ext uri="{FF2B5EF4-FFF2-40B4-BE49-F238E27FC236}">
                    <a16:creationId xmlns:a16="http://schemas.microsoft.com/office/drawing/2014/main" id="{E311AAFE-2CE0-9D47-A1D2-80972A80B3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511" y="4940796"/>
                <a:ext cx="788180" cy="0"/>
              </a:xfrm>
              <a:prstGeom prst="line">
                <a:avLst/>
              </a:prstGeom>
              <a:ln w="9525" cmpd="sng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31B7AD3-B47B-4E4C-BCD1-D2939B32EDC9}"/>
              </a:ext>
            </a:extLst>
          </p:cNvPr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Patrimonio demografico della popolazione italiana 1955-2020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9EA67D-818D-9646-843C-A813C5D07BCD}"/>
              </a:ext>
            </a:extLst>
          </p:cNvPr>
          <p:cNvSpPr txBox="1"/>
          <p:nvPr/>
        </p:nvSpPr>
        <p:spPr>
          <a:xfrm>
            <a:off x="6378442" y="3849185"/>
            <a:ext cx="224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Il 46% della vita è nel futuro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92AF016-03BB-7F4A-884A-CE0DB27C34C7}"/>
              </a:ext>
            </a:extLst>
          </p:cNvPr>
          <p:cNvCxnSpPr>
            <a:cxnSpLocks/>
          </p:cNvCxnSpPr>
          <p:nvPr/>
        </p:nvCxnSpPr>
        <p:spPr>
          <a:xfrm>
            <a:off x="7098414" y="3546122"/>
            <a:ext cx="626087" cy="35630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9EE2FB3-4616-5940-8282-5B2A6D3D4A02}"/>
              </a:ext>
            </a:extLst>
          </p:cNvPr>
          <p:cNvSpPr txBox="1"/>
          <p:nvPr/>
        </p:nvSpPr>
        <p:spPr>
          <a:xfrm>
            <a:off x="3095625" y="3809993"/>
            <a:ext cx="2216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Il 56% della vita è nel futuro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EE7C07-2A35-A240-9309-922DA0B9AA85}"/>
              </a:ext>
            </a:extLst>
          </p:cNvPr>
          <p:cNvSpPr/>
          <p:nvPr/>
        </p:nvSpPr>
        <p:spPr>
          <a:xfrm>
            <a:off x="2657521" y="627063"/>
            <a:ext cx="460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b="1" dirty="0">
                <a:solidFill>
                  <a:srgbClr val="D01E23"/>
                </a:solidFill>
                <a:latin typeface="+mj-lt"/>
              </a:rPr>
              <a:t>+ 20% a livello globale -4% a livello individuale</a:t>
            </a:r>
          </a:p>
        </p:txBody>
      </p:sp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4A0C680A-2E3D-D54C-AEBA-7DEFF86FF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74642"/>
              </p:ext>
            </p:extLst>
          </p:nvPr>
        </p:nvGraphicFramePr>
        <p:xfrm>
          <a:off x="2016125" y="1332185"/>
          <a:ext cx="6443663" cy="2356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610">
                  <a:extLst>
                    <a:ext uri="{9D8B030D-6E8A-4147-A177-3AD203B41FA5}">
                      <a16:colId xmlns:a16="http://schemas.microsoft.com/office/drawing/2014/main" val="846953162"/>
                    </a:ext>
                  </a:extLst>
                </a:gridCol>
                <a:gridCol w="1177506">
                  <a:extLst>
                    <a:ext uri="{9D8B030D-6E8A-4147-A177-3AD203B41FA5}">
                      <a16:colId xmlns:a16="http://schemas.microsoft.com/office/drawing/2014/main" val="642653933"/>
                    </a:ext>
                  </a:extLst>
                </a:gridCol>
                <a:gridCol w="1093398">
                  <a:extLst>
                    <a:ext uri="{9D8B030D-6E8A-4147-A177-3AD203B41FA5}">
                      <a16:colId xmlns:a16="http://schemas.microsoft.com/office/drawing/2014/main" val="3883313915"/>
                    </a:ext>
                  </a:extLst>
                </a:gridCol>
                <a:gridCol w="1069367">
                  <a:extLst>
                    <a:ext uri="{9D8B030D-6E8A-4147-A177-3AD203B41FA5}">
                      <a16:colId xmlns:a16="http://schemas.microsoft.com/office/drawing/2014/main" val="1114544224"/>
                    </a:ext>
                  </a:extLst>
                </a:gridCol>
                <a:gridCol w="1199914">
                  <a:extLst>
                    <a:ext uri="{9D8B030D-6E8A-4147-A177-3AD203B41FA5}">
                      <a16:colId xmlns:a16="http://schemas.microsoft.com/office/drawing/2014/main" val="1605243354"/>
                    </a:ext>
                  </a:extLst>
                </a:gridCol>
                <a:gridCol w="974868">
                  <a:extLst>
                    <a:ext uri="{9D8B030D-6E8A-4147-A177-3AD203B41FA5}">
                      <a16:colId xmlns:a16="http://schemas.microsoft.com/office/drawing/2014/main" val="2648939029"/>
                    </a:ext>
                  </a:extLst>
                </a:gridCol>
              </a:tblGrid>
              <a:tr h="395640">
                <a:tc>
                  <a:txBody>
                    <a:bodyPr/>
                    <a:lstStyle/>
                    <a:p>
                      <a:pPr algn="l" fontAlgn="b"/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Anni vissuti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Anni da vivere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Anni vissuti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Anni da vivere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marL="0" marR="0" lvl="0" indent="0" algn="l" defTabSz="45698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>
                          <a:effectLst/>
                        </a:rPr>
                        <a:t>Durata media della vita </a:t>
                      </a:r>
                      <a:br>
                        <a:rPr lang="it-IT" sz="1300" b="1" u="none" strike="noStrike" dirty="0">
                          <a:effectLst/>
                        </a:rPr>
                      </a:br>
                      <a:r>
                        <a:rPr lang="it-IT" sz="800" u="none" strike="noStrike" dirty="0">
                          <a:effectLst/>
                        </a:rPr>
                        <a:t>(per ogni residente)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extLst>
                  <a:ext uri="{0D108BD9-81ED-4DB2-BD59-A6C34878D82A}">
                    <a16:rowId xmlns:a16="http://schemas.microsoft.com/office/drawing/2014/main" val="2049472741"/>
                  </a:ext>
                </a:extLst>
              </a:tr>
              <a:tr h="395640">
                <a:tc>
                  <a:txBody>
                    <a:bodyPr/>
                    <a:lstStyle/>
                    <a:p>
                      <a:pPr algn="l" fontAlgn="b"/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 gridSpan="2">
                  <a:txBody>
                    <a:bodyPr/>
                    <a:lstStyle/>
                    <a:p>
                      <a:pPr marL="0" algn="ctr" defTabSz="456981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226E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Totali (milioni di anni)</a:t>
                      </a:r>
                    </a:p>
                  </a:txBody>
                  <a:tcPr marL="76720" marR="76720" marT="38360" marB="3836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6981" rtl="0" eaLnBrk="1" fontAlgn="b" latinLnBrk="0" hangingPunct="1"/>
                      <a:r>
                        <a:rPr lang="it-IT" sz="1400" u="none" strike="noStrike" kern="1200" dirty="0">
                          <a:solidFill>
                            <a:srgbClr val="226EA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capite (anni)</a:t>
                      </a:r>
                    </a:p>
                  </a:txBody>
                  <a:tcPr marL="76720" marR="76720" marT="38360" marB="3836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extLst>
                  <a:ext uri="{0D108BD9-81ED-4DB2-BD59-A6C34878D82A}">
                    <a16:rowId xmlns:a16="http://schemas.microsoft.com/office/drawing/2014/main" val="3918462790"/>
                  </a:ext>
                </a:extLst>
              </a:tr>
              <a:tr h="359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700" u="none" strike="noStrike">
                          <a:effectLst/>
                        </a:rPr>
                        <a:t>01-gen-55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1.579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1.986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32,6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41,0</a:t>
                      </a:r>
                      <a:endParaRPr lang="it-IT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>
                    <a:solidFill>
                      <a:srgbClr val="AB26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73,6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extLst>
                  <a:ext uri="{0D108BD9-81ED-4DB2-BD59-A6C34878D82A}">
                    <a16:rowId xmlns:a16="http://schemas.microsoft.com/office/drawing/2014/main" val="1462162280"/>
                  </a:ext>
                </a:extLst>
              </a:tr>
              <a:tr h="359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700" u="none" strike="noStrike">
                          <a:effectLst/>
                        </a:rPr>
                        <a:t>01-gen-85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2.103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2.329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37,2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41,2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78,4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extLst>
                  <a:ext uri="{0D108BD9-81ED-4DB2-BD59-A6C34878D82A}">
                    <a16:rowId xmlns:a16="http://schemas.microsoft.com/office/drawing/2014/main" val="1444537295"/>
                  </a:ext>
                </a:extLst>
              </a:tr>
              <a:tr h="359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700" u="none" strike="noStrike">
                          <a:effectLst/>
                        </a:rPr>
                        <a:t>01-gen-15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2.700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2.451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44,4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40,3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84,7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extLst>
                  <a:ext uri="{0D108BD9-81ED-4DB2-BD59-A6C34878D82A}">
                    <a16:rowId xmlns:a16="http://schemas.microsoft.com/office/drawing/2014/main" val="711967078"/>
                  </a:ext>
                </a:extLst>
              </a:tr>
              <a:tr h="359585">
                <a:tc>
                  <a:txBody>
                    <a:bodyPr/>
                    <a:lstStyle/>
                    <a:p>
                      <a:pPr algn="r" fontAlgn="b"/>
                      <a:r>
                        <a:rPr lang="it-IT" sz="1700" u="none" strike="noStrike" dirty="0">
                          <a:effectLst/>
                        </a:rPr>
                        <a:t>01-gen-20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2.752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2.379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>
                          <a:effectLst/>
                        </a:rPr>
                        <a:t>45,7</a:t>
                      </a:r>
                      <a:endParaRPr lang="it-IT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39,5</a:t>
                      </a:r>
                      <a:endParaRPr lang="it-IT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>
                    <a:solidFill>
                      <a:srgbClr val="D01E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700" u="none" strike="noStrike" dirty="0">
                          <a:effectLst/>
                        </a:rPr>
                        <a:t>85,2</a:t>
                      </a:r>
                      <a:endParaRPr lang="it-IT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1" marR="4471" marT="4471" marB="0" anchor="b"/>
                </a:tc>
                <a:extLst>
                  <a:ext uri="{0D108BD9-81ED-4DB2-BD59-A6C34878D82A}">
                    <a16:rowId xmlns:a16="http://schemas.microsoft.com/office/drawing/2014/main" val="582433538"/>
                  </a:ext>
                </a:extLst>
              </a:tr>
            </a:tbl>
          </a:graphicData>
        </a:graphic>
      </p:graphicFrame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AE30EA2-8691-7B48-8EB5-8C9EA470D88D}"/>
              </a:ext>
            </a:extLst>
          </p:cNvPr>
          <p:cNvCxnSpPr>
            <a:cxnSpLocks/>
          </p:cNvCxnSpPr>
          <p:nvPr/>
        </p:nvCxnSpPr>
        <p:spPr>
          <a:xfrm flipH="1">
            <a:off x="4284618" y="2455817"/>
            <a:ext cx="2360022" cy="143691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6468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INTRANET-14-139</_dlc_DocId>
    <_dlc_DocIdUrl xmlns="459159c4-d20a-4ff3-9b11-fbd127bd52e5">
      <Url>https://intranet.istat.it/Collaborativi/_layouts/15/DocIdRedir.aspx?ID=INTRANET-14-139</Url>
      <Description>INTRANET-14-139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0E81DE-5F0B-421A-93B4-EF95C1639E19}">
  <ds:schemaRefs>
    <ds:schemaRef ds:uri="http://schemas.microsoft.com/office/2006/metadata/properties"/>
    <ds:schemaRef ds:uri="http://schemas.microsoft.com/office/infopath/2007/PartnerControls"/>
    <ds:schemaRef ds:uri="679261c3-551f-4e86-913f-177e0e529669"/>
    <ds:schemaRef ds:uri="c58f2efd-82a8-4ecf-b395-8c25e928921d"/>
    <ds:schemaRef ds:uri="459159c4-d20a-4ff3-9b11-fbd127bd52e5"/>
  </ds:schemaRefs>
</ds:datastoreItem>
</file>

<file path=customXml/itemProps2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13809</TotalTime>
  <Words>1420</Words>
  <Application>Microsoft Macintosh PowerPoint</Application>
  <PresentationFormat>Presentazione su schermo (16:9)</PresentationFormat>
  <Paragraphs>415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Brush Script MT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Bruna Tabanella</cp:lastModifiedBy>
  <cp:revision>1336</cp:revision>
  <cp:lastPrinted>2017-02-22T13:28:22Z</cp:lastPrinted>
  <dcterms:created xsi:type="dcterms:W3CDTF">2015-05-13T08:31:54Z</dcterms:created>
  <dcterms:modified xsi:type="dcterms:W3CDTF">2020-09-23T16:47:57Z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8c6d7b5c-1769-4f4f-a262-e9abfd7e697e</vt:lpwstr>
  </property>
</Properties>
</file>