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1"/>
  </p:notesMasterIdLst>
  <p:sldIdLst>
    <p:sldId id="315" r:id="rId6"/>
    <p:sldId id="334" r:id="rId7"/>
    <p:sldId id="405" r:id="rId8"/>
    <p:sldId id="406" r:id="rId9"/>
    <p:sldId id="408" r:id="rId10"/>
    <p:sldId id="410" r:id="rId11"/>
    <p:sldId id="411" r:id="rId12"/>
    <p:sldId id="412" r:id="rId13"/>
    <p:sldId id="415" r:id="rId14"/>
    <p:sldId id="416" r:id="rId15"/>
    <p:sldId id="417" r:id="rId16"/>
    <p:sldId id="418" r:id="rId17"/>
    <p:sldId id="420" r:id="rId18"/>
    <p:sldId id="419" r:id="rId19"/>
    <p:sldId id="421" r:id="rId20"/>
    <p:sldId id="422" r:id="rId21"/>
    <p:sldId id="413" r:id="rId22"/>
    <p:sldId id="423" r:id="rId23"/>
    <p:sldId id="424" r:id="rId24"/>
    <p:sldId id="425" r:id="rId25"/>
    <p:sldId id="426" r:id="rId26"/>
    <p:sldId id="409" r:id="rId27"/>
    <p:sldId id="427" r:id="rId28"/>
    <p:sldId id="428" r:id="rId29"/>
    <p:sldId id="404" r:id="rId3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>
          <p15:clr>
            <a:srgbClr val="A4A3A4"/>
          </p15:clr>
        </p15:guide>
        <p15:guide id="2" orient="horz" pos="39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80000"/>
    <a:srgbClr val="5F5F5F"/>
    <a:srgbClr val="932338"/>
    <a:srgbClr val="15ACC5"/>
    <a:srgbClr val="18C2DE"/>
    <a:srgbClr val="18B4DE"/>
    <a:srgbClr val="2FB1C7"/>
    <a:srgbClr val="DDDDDD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3978" autoAdjust="0"/>
  </p:normalViewPr>
  <p:slideViewPr>
    <p:cSldViewPr snapToGrid="0" showGuides="1">
      <p:cViewPr varScale="1">
        <p:scale>
          <a:sx n="64" d="100"/>
          <a:sy n="64" d="100"/>
        </p:scale>
        <p:origin x="1416" y="66"/>
      </p:cViewPr>
      <p:guideLst>
        <p:guide pos="7401"/>
        <p:guide orient="horz" pos="39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54000" cy="54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SDGs_Home\Formazione\AEE_Educazione_Economica_2020_Ottobre\ISTAT%20UDA\GOAL%2012\NEW\Grafi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'22_2'!$Z$29:$Z$50</c:f>
              <c:strCache>
                <c:ptCount val="22"/>
                <c:pt idx="0">
                  <c:v>Molise</c:v>
                </c:pt>
                <c:pt idx="1">
                  <c:v>Sicilia</c:v>
                </c:pt>
                <c:pt idx="2">
                  <c:v>Piemonte</c:v>
                </c:pt>
                <c:pt idx="3">
                  <c:v>Campania</c:v>
                </c:pt>
                <c:pt idx="4">
                  <c:v>Puglia</c:v>
                </c:pt>
                <c:pt idx="5">
                  <c:v>Lombardia</c:v>
                </c:pt>
                <c:pt idx="6">
                  <c:v>Abruzzo</c:v>
                </c:pt>
                <c:pt idx="7">
                  <c:v>Basilicata</c:v>
                </c:pt>
                <c:pt idx="8">
                  <c:v>Calabria</c:v>
                </c:pt>
                <c:pt idx="9">
                  <c:v>Umbria</c:v>
                </c:pt>
                <c:pt idx="10">
                  <c:v>Lazio</c:v>
                </c:pt>
                <c:pt idx="11">
                  <c:v>Marche</c:v>
                </c:pt>
                <c:pt idx="12">
                  <c:v>Friuli-Venezia Giulia</c:v>
                </c:pt>
                <c:pt idx="13">
                  <c:v>Emilia-Romagna</c:v>
                </c:pt>
                <c:pt idx="14">
                  <c:v>Sardegna</c:v>
                </c:pt>
                <c:pt idx="15">
                  <c:v>Liguria</c:v>
                </c:pt>
                <c:pt idx="16">
                  <c:v>Toscana</c:v>
                </c:pt>
                <c:pt idx="17">
                  <c:v>Veneto</c:v>
                </c:pt>
                <c:pt idx="18">
                  <c:v>Valle d'Aosta/Vallée d'Aoste</c:v>
                </c:pt>
                <c:pt idx="19">
                  <c:v>Trento</c:v>
                </c:pt>
                <c:pt idx="20">
                  <c:v>Trentino-Alto Adige/Südtirol</c:v>
                </c:pt>
                <c:pt idx="21">
                  <c:v>Bolzano/Bozen</c:v>
                </c:pt>
              </c:strCache>
            </c:strRef>
          </c:cat>
          <c:val>
            <c:numRef>
              <c:f>'22_2'!$AA$29:$AA$50</c:f>
              <c:numCache>
                <c:formatCode>0.0</c:formatCode>
                <c:ptCount val="22"/>
                <c:pt idx="0">
                  <c:v>19.819202848924807</c:v>
                </c:pt>
                <c:pt idx="1">
                  <c:v>42.172305163676214</c:v>
                </c:pt>
                <c:pt idx="2">
                  <c:v>47.116833310505413</c:v>
                </c:pt>
                <c:pt idx="3">
                  <c:v>52.52705108889193</c:v>
                </c:pt>
                <c:pt idx="4">
                  <c:v>53.198192028489245</c:v>
                </c:pt>
                <c:pt idx="5">
                  <c:v>55.389672647582522</c:v>
                </c:pt>
                <c:pt idx="6">
                  <c:v>65.045884125462266</c:v>
                </c:pt>
                <c:pt idx="7">
                  <c:v>67.031913436515538</c:v>
                </c:pt>
                <c:pt idx="8">
                  <c:v>68.113956992192854</c:v>
                </c:pt>
                <c:pt idx="9">
                  <c:v>92.316121079304196</c:v>
                </c:pt>
                <c:pt idx="10">
                  <c:v>92.603752910560203</c:v>
                </c:pt>
                <c:pt idx="11">
                  <c:v>93.425558142720178</c:v>
                </c:pt>
                <c:pt idx="12">
                  <c:v>102.43802218874127</c:v>
                </c:pt>
                <c:pt idx="13">
                  <c:v>123.95562251746337</c:v>
                </c:pt>
                <c:pt idx="14">
                  <c:v>127.8728941240926</c:v>
                </c:pt>
                <c:pt idx="15">
                  <c:v>134.69387755102039</c:v>
                </c:pt>
                <c:pt idx="16">
                  <c:v>177.90713600876592</c:v>
                </c:pt>
                <c:pt idx="17">
                  <c:v>199.75345843035203</c:v>
                </c:pt>
                <c:pt idx="18">
                  <c:v>395.20613614573347</c:v>
                </c:pt>
                <c:pt idx="19">
                  <c:v>464.29256266264895</c:v>
                </c:pt>
                <c:pt idx="20">
                  <c:v>664.08711135460896</c:v>
                </c:pt>
                <c:pt idx="21">
                  <c:v>868.93576222435286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91-4F85-A4F7-1DF897794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4108288"/>
        <c:axId val="314108848"/>
      </c:barChart>
      <c:catAx>
        <c:axId val="31410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14108848"/>
        <c:crosses val="autoZero"/>
        <c:auto val="1"/>
        <c:lblAlgn val="ctr"/>
        <c:lblOffset val="100"/>
        <c:noMultiLvlLbl val="0"/>
      </c:catAx>
      <c:valAx>
        <c:axId val="31410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1410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F835E2-227D-43BA-B3A5-E9E433264387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F5882C-B867-4FE7-97C9-87FBF93DC8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03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0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070" y="2621956"/>
            <a:ext cx="9818337" cy="2782819"/>
          </a:xfrm>
          <a:effectLst/>
        </p:spPr>
        <p:txBody>
          <a:bodyPr lIns="0" tIns="0" rIns="0" bIns="0" anchor="ctr">
            <a:normAutofit/>
          </a:bodyPr>
          <a:lstStyle>
            <a:lvl1pPr>
              <a:lnSpc>
                <a:spcPts val="3400"/>
              </a:lnSpc>
              <a:defRPr sz="3200" b="0" cap="none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FARE CLIC PER MODIFICARE LO STILE DEL TITOLO DELLO SCHEMA 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84E50FF-EF10-4A0E-8686-237E66B2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771492F8-659D-4E4C-A49D-B7C5675391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9185" y="1287956"/>
            <a:ext cx="3689746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500"/>
              </a:lnSpc>
              <a:spcAft>
                <a:spcPts val="600"/>
              </a:spcAft>
              <a:buNone/>
              <a:def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384E50FF-EF10-4A0E-8686-237E66B249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9184" y="1522956"/>
            <a:ext cx="3689747" cy="108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rgbClr val="63646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84E50FF-EF10-4A0E-8686-237E66B249C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9184" y="6297672"/>
            <a:ext cx="7481115" cy="18851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A8FC9CB7-7D84-419A-988C-7B8817E18EDB}"/>
              </a:ext>
            </a:extLst>
          </p:cNvPr>
          <p:cNvSpPr/>
          <p:nvPr userDrawn="1"/>
        </p:nvSpPr>
        <p:spPr>
          <a:xfrm>
            <a:off x="463550" y="0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F57BA760-D00A-4F5B-B978-07F3F810367F}"/>
              </a:ext>
            </a:extLst>
          </p:cNvPr>
          <p:cNvSpPr/>
          <p:nvPr userDrawn="1"/>
        </p:nvSpPr>
        <p:spPr>
          <a:xfrm>
            <a:off x="4251325" y="0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17FA033-79E9-4921-B88E-03D9DAAC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37832"/>
            <a:ext cx="2700000" cy="461927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821E4C3A-67D5-4B9E-B373-7B560EA0839E}"/>
              </a:ext>
            </a:extLst>
          </p:cNvPr>
          <p:cNvSpPr/>
          <p:nvPr userDrawn="1"/>
        </p:nvSpPr>
        <p:spPr>
          <a:xfrm>
            <a:off x="8037513" y="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C4E55C6-EF6B-A343-9950-1B648E67F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1120" y="5813918"/>
            <a:ext cx="819721" cy="8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9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affia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2F57ACB-1A9A-42A2-B0B9-3C24FCCE916F}"/>
              </a:ext>
            </a:extLst>
          </p:cNvPr>
          <p:cNvSpPr/>
          <p:nvPr userDrawn="1"/>
        </p:nvSpPr>
        <p:spPr>
          <a:xfrm>
            <a:off x="471488" y="1571124"/>
            <a:ext cx="5472112" cy="4392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A0C542E8-A419-4B8E-8AE4-1D0DC75ADF2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2922" y="1691683"/>
            <a:ext cx="5304733" cy="3873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3F3446B5-6360-4947-B444-A1DBFD6552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2922" y="2172243"/>
            <a:ext cx="5304733" cy="36687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1E69494B-016F-4C49-BDD4-600C730A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D17306DB-EF2B-46DB-BE4C-67BA4581EC8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="" id="{27663729-5A18-460D-BCC5-1C121255BEC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88AE038F-3265-4340-AFAF-203DBF97366C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5203E877-BB68-4C3E-A95D-262A3B383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DDB77A0D-9AB4-48A1-82C5-A09A7D4F7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ABB3C7F1-D02D-4858-A51B-B1211EF06E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2E11952F-B65E-4BC4-A306-BA5F2E5E1051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10FF5994-804D-479E-8547-F402AE8DD1D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="" id="{4C0547B4-6D28-4C23-830C-984AB52D9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C7552434-7F8E-7644-A889-BDAA2903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2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ascalia+grafico o tavol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83042" cy="662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86" y="2319687"/>
            <a:ext cx="11283042" cy="3630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D0FB10A6-C138-494B-9E13-24A27B828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A4B33C25-F53C-40FF-87FE-5A1021509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79352D96-40A8-432B-A6AF-A4023916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96897485-CF07-4D6A-ABB8-A29D7DC5710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BC91E05A-8494-49B6-B257-61F68DA8B315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422199A7-2A62-43D5-872A-CD0B9A3D6E61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1B2ED1D9-25D5-4BB7-87C2-D519D93363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1E22265-0DAD-184D-9594-EE2DAF723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8A4B74D-95FF-4ECC-AED0-C183993F8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324380-A91B-40DB-8B06-87F1716A8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376CEDB-6160-4575-AAD8-45EA5C0ED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E697EB0-1318-3E42-BE7B-7A8D1830D4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786" y="1796902"/>
            <a:ext cx="11283042" cy="1839433"/>
          </a:xfrm>
          <a:effectLst/>
        </p:spPr>
        <p:txBody>
          <a:bodyPr anchor="ctr">
            <a:noAutofit/>
          </a:bodyPr>
          <a:lstStyle>
            <a:lvl1pPr algn="ctr">
              <a:defRPr sz="70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5894EA2-4831-F84E-BBDE-8E89A351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093" y="3683529"/>
            <a:ext cx="5624623" cy="423612"/>
          </a:xfrm>
        </p:spPr>
        <p:txBody>
          <a:bodyPr spcCol="3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02837C0E-8F15-489B-800B-6F1CBBB23F06}"/>
              </a:ext>
            </a:extLst>
          </p:cNvPr>
          <p:cNvSpPr/>
          <p:nvPr userDrawn="1"/>
        </p:nvSpPr>
        <p:spPr>
          <a:xfrm>
            <a:off x="463550" y="5773825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1C3885B9-D4F0-42E8-A6EE-EB419237E845}"/>
              </a:ext>
            </a:extLst>
          </p:cNvPr>
          <p:cNvSpPr/>
          <p:nvPr userDrawn="1"/>
        </p:nvSpPr>
        <p:spPr>
          <a:xfrm>
            <a:off x="4251325" y="5773825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F54AFB7-6D67-44BA-975B-F9E2C29BB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092375"/>
            <a:ext cx="2700000" cy="461927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B4CD4512-1FFA-4544-ACEE-31F0A9CA9D05}"/>
              </a:ext>
            </a:extLst>
          </p:cNvPr>
          <p:cNvSpPr/>
          <p:nvPr userDrawn="1"/>
        </p:nvSpPr>
        <p:spPr>
          <a:xfrm>
            <a:off x="8037513" y="679085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F0129EC-514B-3E4B-9E32-86055F4B0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5886" y="6140324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81153"/>
          </a:xfrm>
        </p:spPr>
        <p:txBody>
          <a:bodyPr lIns="0" tIns="0" rIns="0" bIns="0">
            <a:noAutofit/>
          </a:bodyPr>
          <a:lstStyle>
            <a:lvl1pPr marL="285750" indent="-285750">
              <a:spcAft>
                <a:spcPts val="1800"/>
              </a:spcAft>
              <a:buSzPct val="120000"/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385672B4-73ED-0645-AF4D-5916A1BE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6BE73488-10D2-46C5-8886-B5262B4036E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9DFCC48B-BCC3-4AAB-8EE4-592BE912D5A8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0C81863-A60F-DA43-9923-4D883C2939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7252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86F2967F-3AC1-482F-9FA1-FB5058EE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BB147208-B303-4867-B415-427BFDB712A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3AC1916D-DE81-4DEB-837D-9B1EBBEBAB9E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EA5C2815-3F5D-4F03-A9B8-AD61D140AB8F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211B9727-26D5-42C6-AA8E-16F0A9551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3DB52600-6114-4FF8-A64F-1419078C0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C98E623A-5D96-4DDD-91E6-E567C5082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F579802-1A74-7647-BD49-39E08F2F98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76765" cy="4472526"/>
          </a:xfrm>
        </p:spPr>
        <p:txBody>
          <a:bodyPr lIns="0" tIns="0" rIns="0" bIns="0" numCol="2" spcCol="54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16646B22-D32D-450C-B8B3-3F24728D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85F80FCE-DB62-4AE9-8E37-C5ECE83CEA2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5337BA55-D4F4-482D-9902-A7DF343CF4BD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1E77F523-A47D-4ED1-A730-DF546267408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B35A5DA5-9B3D-430B-9B7D-12A49C896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BC87520E-C40B-4CBE-A2FA-D2587AA99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98ED1510-B77E-4E58-8FB2-F06301CA4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42C9CC9-DC40-634D-BF81-1C7EB33B4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7" y="1557337"/>
            <a:ext cx="11269308" cy="4392613"/>
          </a:xfrm>
        </p:spPr>
        <p:txBody>
          <a:bodyPr lIns="0" tIns="0" rIns="0" bIns="0" numCol="3" spcCol="432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7F9CACAF-3239-4351-994F-DE11211F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A97EA33F-8FE6-43F7-B87B-F8A75881DC82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4457ED34-8FD7-4334-B58D-DE5268F487B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DE95361B-2753-4630-8435-D8D6DFA2E2B3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9953CB5C-8C23-4943-AA23-507887A04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2EA2B975-3B1B-40A2-9512-420987E41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2FD83117-18D4-4F50-B150-B24C3ADCC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1C081B2-0B4D-2E4A-8C6A-F5ECBDA22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0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grafic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FAF148-8C21-EB4F-9093-19ADD1A51882}"/>
              </a:ext>
            </a:extLst>
          </p:cNvPr>
          <p:cNvSpPr/>
          <p:nvPr userDrawn="1"/>
        </p:nvSpPr>
        <p:spPr>
          <a:xfrm>
            <a:off x="8081963" y="1557338"/>
            <a:ext cx="365378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519" y="1557338"/>
            <a:ext cx="7305513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FE997AC-2DEF-4982-9219-0DE8E80C2C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62224" y="1696688"/>
            <a:ext cx="3492000" cy="4572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5014FC49-70B3-48C6-AAEA-1B6DEB762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2222" y="2261938"/>
            <a:ext cx="3492000" cy="360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84C2C5B2-1920-4576-BE36-977D28F5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BFF0EAD9-FB2A-4B10-AC7E-2867676F5114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4DE85F56-C820-4265-A4F2-F29B8154D70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6D6C4BEC-89CF-43B7-9CD5-49EE71B2792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665B96CC-8D49-494F-9C8A-BD8535137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C1DD249C-FFFA-4674-9CB5-ABEFDF504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48756CF5-11CA-40E9-BF7A-4F15C16E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DC74515F-6DB3-1149-8037-B9D0FBC7A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iccolo+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FAF148-8C21-EB4F-9093-19ADD1A51882}"/>
              </a:ext>
            </a:extLst>
          </p:cNvPr>
          <p:cNvSpPr/>
          <p:nvPr userDrawn="1"/>
        </p:nvSpPr>
        <p:spPr>
          <a:xfrm>
            <a:off x="425132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895" y="1557338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6695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94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7A6C27B6-0FD2-433C-8ED7-73353859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6C03E07E-3B47-479C-ADF1-A58628B5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FEB390D3-3C7D-E146-8FC0-7C7AF2DFEC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+ colonna libera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FAF148-8C21-EB4F-9093-19ADD1A51882}"/>
              </a:ext>
            </a:extLst>
          </p:cNvPr>
          <p:cNvSpPr/>
          <p:nvPr userDrawn="1"/>
        </p:nvSpPr>
        <p:spPr>
          <a:xfrm>
            <a:off x="47307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39" y="1560749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870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9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7A6C27B6-0FD2-433C-8ED7-73353859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FB3668A3-50F9-4865-BCB1-15BD808B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821B8388-517B-2744-A6FC-FA88CA6E5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0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testo+metà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FAF148-8C21-EB4F-9093-19ADD1A51882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5472000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1BE1843A-CB5F-4920-B032-23C22AAE931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22E57A97-B19C-4884-84CD-94CF8F624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8A88554E-4F18-43CE-BBC9-32DFBF9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EBDED907-CBCE-4C48-8974-1732296AB56B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F1D4BD23-7064-4A1A-B3B8-22936DC971A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5DD4428-CB25-4CE0-B3BD-9E45A9B024CE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CFFE7A2-271E-4180-8862-1207E565D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0A34ABB8-E594-41C5-B46B-F19275F5E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EB9757BE-24B5-4D77-9B24-FA59816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C133E36F-EE54-EF43-9C28-DDB6244B7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939800"/>
            <a:ext cx="11204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2103438"/>
            <a:ext cx="112045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0" r:id="rId8"/>
    <p:sldLayoutId id="2147483714" r:id="rId9"/>
    <p:sldLayoutId id="2147483716" r:id="rId10"/>
    <p:sldLayoutId id="2147483715" r:id="rId11"/>
    <p:sldLayoutId id="2147483717" r:id="rId12"/>
    <p:sldLayoutId id="2147483718" r:id="rId13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5959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rtl="0" fontAlgn="t">
        <a:spcBef>
          <a:spcPct val="0"/>
        </a:spcBef>
        <a:spcAft>
          <a:spcPts val="1200"/>
        </a:spcAft>
        <a:buClr>
          <a:srgbClr val="CC2A2A"/>
        </a:buClr>
        <a:buSzPct val="100000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86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6475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6838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giovanna.tagliacozzo@istat.i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2">
            <a:extLst>
              <a:ext uri="{FF2B5EF4-FFF2-40B4-BE49-F238E27FC236}">
                <a16:creationId xmlns:a16="http://schemas.microsoft.com/office/drawing/2014/main" xmlns="" id="{ADFE67CC-0EAE-4BEC-A961-535FE506A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/>
          <a:lstStyle/>
          <a:p>
            <a:r>
              <a:rPr lang="it-IT" dirty="0" smtClean="0"/>
              <a:t>Istituto </a:t>
            </a:r>
            <a:r>
              <a:rPr lang="it-IT" dirty="0"/>
              <a:t>Nazionale di Statistica - Istat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xmlns="" id="{1D87B255-EFEE-4DEF-9FE3-EB483176489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69184" y="6297672"/>
            <a:ext cx="7481115" cy="179536"/>
          </a:xfrm>
        </p:spPr>
        <p:txBody>
          <a:bodyPr/>
          <a:lstStyle/>
          <a:p>
            <a:r>
              <a:rPr lang="it-IT" dirty="0" smtClean="0"/>
              <a:t>Paola Ungaro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89785" y="1638497"/>
            <a:ext cx="81412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it-IT" sz="3200" b="1" dirty="0" smtClean="0">
                <a:solidFill>
                  <a:srgbClr val="CF1E24"/>
                </a:solidFill>
              </a:rPr>
              <a:t>Goal 12 - </a:t>
            </a:r>
            <a:r>
              <a:rPr lang="it-IT" sz="3200" b="1" dirty="0">
                <a:solidFill>
                  <a:srgbClr val="CF1E24"/>
                </a:solidFill>
              </a:rPr>
              <a:t>GARANTIRE MODELLI </a:t>
            </a:r>
            <a:endParaRPr lang="it-IT" sz="3200" b="1" dirty="0" smtClean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it-IT" sz="3200" b="1" dirty="0" smtClean="0">
                <a:solidFill>
                  <a:srgbClr val="CF1E24"/>
                </a:solidFill>
              </a:rPr>
              <a:t>SOSTENIBILI </a:t>
            </a:r>
            <a:r>
              <a:rPr lang="it-IT" sz="3200" b="1" dirty="0">
                <a:solidFill>
                  <a:srgbClr val="CF1E24"/>
                </a:solidFill>
              </a:rPr>
              <a:t>DI PRODUZIONE E </a:t>
            </a:r>
            <a:endParaRPr lang="it-IT" sz="3200" b="1" dirty="0" smtClean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it-IT" sz="3200" b="1" dirty="0" smtClean="0">
                <a:solidFill>
                  <a:srgbClr val="CF1E24"/>
                </a:solidFill>
              </a:rPr>
              <a:t>CONSUMO</a:t>
            </a:r>
            <a:endParaRPr lang="it-IT" sz="3200" b="1" dirty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endParaRPr lang="it-IT" sz="3200" b="1" dirty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endParaRPr lang="it-IT" sz="3200" b="1" dirty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endParaRPr lang="it-IT" sz="2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75" y="2792659"/>
            <a:ext cx="2553380" cy="25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Goal 12: </a:t>
            </a:r>
            <a:r>
              <a:rPr lang="it-IT" altLang="it-IT" dirty="0" smtClean="0"/>
              <a:t>la gestione dei rifiuti</a:t>
            </a:r>
            <a:endParaRPr lang="it-IT" dirty="0"/>
          </a:p>
        </p:txBody>
      </p:sp>
      <p:pic>
        <p:nvPicPr>
          <p:cNvPr id="11" name="Immagine 10" descr="Decalogo per la corretta raccolta differenziata - Comune Pontecorvo (FR) |  Portale istituziona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10608" r="2790" b="4152"/>
          <a:stretch/>
        </p:blipFill>
        <p:spPr bwMode="auto">
          <a:xfrm>
            <a:off x="10461201" y="203384"/>
            <a:ext cx="1262254" cy="669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47684" y="1233178"/>
            <a:ext cx="112680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12.5 </a:t>
            </a:r>
            <a:r>
              <a:rPr lang="it-IT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Entro il 2030, ridurre in modo sostanziale la produzione di rifiuti attraverso la prevenzione, la riduzione, il riciclaggio e il riutilizzo</a:t>
            </a: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Indicatore di monitoraggio definito da UN-IAEG-SDG: 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12.5.1 - Tasso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riciclaggio nazionale, tonnellate di materiale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riciclato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II)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calcolate dall’Istat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84" y="3091381"/>
            <a:ext cx="11304000" cy="301639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47684" y="6133330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Istat, Rapporto </a:t>
            </a:r>
            <a:r>
              <a:rPr lang="it-IT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Goal 12: </a:t>
            </a:r>
            <a:r>
              <a:rPr lang="it-IT" altLang="it-IT" dirty="0" smtClean="0"/>
              <a:t>la sostenibilità del mondo produttivo</a:t>
            </a:r>
            <a:endParaRPr lang="it-IT" dirty="0"/>
          </a:p>
        </p:txBody>
      </p:sp>
      <p:pic>
        <p:nvPicPr>
          <p:cNvPr id="8" name="Immagine 7" descr="Green economy: in Italia sono 385mila le imprese verdi, più di una su  quattro - MeteoWe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-1" r="18981" b="-6"/>
          <a:stretch/>
        </p:blipFill>
        <p:spPr bwMode="auto">
          <a:xfrm>
            <a:off x="10690690" y="179792"/>
            <a:ext cx="1003269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77180" y="1276515"/>
            <a:ext cx="11268000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12.6 </a:t>
            </a:r>
            <a:r>
              <a:rPr lang="it-IT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Incoraggiare </a:t>
            </a:r>
            <a:r>
              <a:rPr lang="it-IT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imprese, soprattutto le aziende di grandi dimensioni e le multinazionali, ad adottare pratiche sostenibili e integrare le informazioni sulla sostenibilità nella loro rendicontazione periodica.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Indicatore di monitoraggio definito da UN-IAEG-SDG: 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12.6.1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Numero di società che pubblicano rapporti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sostenibilità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calcolate dall’Istat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80" y="3345346"/>
            <a:ext cx="11268000" cy="249962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74294" y="5868461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Istat, Rapporto </a:t>
            </a:r>
            <a:r>
              <a:rPr lang="it-IT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Goal 12: il Green Public </a:t>
            </a:r>
            <a:r>
              <a:rPr lang="it-IT" altLang="it-IT" dirty="0" err="1"/>
              <a:t>Procurement</a:t>
            </a:r>
            <a:r>
              <a:rPr lang="it-IT" altLang="it-IT" dirty="0"/>
              <a:t> (GPP</a:t>
            </a:r>
            <a:r>
              <a:rPr lang="it-IT" altLang="it-IT" dirty="0" smtClean="0"/>
              <a:t>)</a:t>
            </a:r>
            <a:endParaRPr lang="it-IT" dirty="0"/>
          </a:p>
        </p:txBody>
      </p:sp>
      <p:pic>
        <p:nvPicPr>
          <p:cNvPr id="11" name="Immagine 10" descr="Acquisti verdi PA: nuove regole per i veicoli a motore | Negozio per le  imprese New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06614"/>
            <a:ext cx="1195171" cy="8435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698400" y="5648604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Istat, Rapporto </a:t>
            </a:r>
            <a:r>
              <a:rPr lang="it-IT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80416" y="1307308"/>
            <a:ext cx="10908000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12.7 </a:t>
            </a:r>
            <a:r>
              <a:rPr lang="it-IT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 </a:t>
            </a:r>
            <a:r>
              <a:rPr lang="it-IT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pratiche sostenibili in materia di appalti pubblici, in conformità alle politiche e alle priorità nazionali.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Indicatore di monitoraggio definito da UN-IAEG-SDG: 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12.7.1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Grado di attuazione di politiche sostenibili e piani d'azione in materia di appalti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pubblici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calcolate dall’Istat: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6" y="3490823"/>
            <a:ext cx="10908000" cy="210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Goal 12: gli strumenti di attuazione dell’Agenda 2030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68895" y="6117446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Istat, Rapporto </a:t>
            </a:r>
            <a:r>
              <a:rPr lang="it-IT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ooperazione: più responsabilità o meno risorse? / Dalle regioni /  Cooperazione / Home - Osservatorio Balcani e Caucaso Trans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135" y="95208"/>
            <a:ext cx="919068" cy="8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>
            <a:spLocks noChangeAspect="1"/>
          </p:cNvSpPr>
          <p:nvPr/>
        </p:nvSpPr>
        <p:spPr>
          <a:xfrm>
            <a:off x="452888" y="1359165"/>
            <a:ext cx="11268000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12.a - Sostenere </a:t>
            </a:r>
            <a:r>
              <a:rPr lang="it-IT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Paesi in via di sviluppo nel rafforzamento della loro capacita scientifica e tecnologica, cosi da indirizzarsi verso modelli più sostenibili di consumo e di produzione.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Indicatore di monitoraggio definito da UN-IAEG-SDG: 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12.a.1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Capacità di generazione di energia rinnovabile installata nei paesi in via di sviluppo (in Watt pro capite)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calcolate dall’Istat: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01" y="3440113"/>
            <a:ext cx="11268000" cy="26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Goal 12: gli strumenti di attuazione dell’Agenda 2030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74294" y="6268028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Istat, Rapporto </a:t>
            </a:r>
            <a:r>
              <a:rPr lang="it-IT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ooperazione: più responsabilità o meno risorse? / Dalle regioni /  Cooperazione / Home - Osservatorio Balcani e Caucaso Trans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135" y="95208"/>
            <a:ext cx="919068" cy="8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409904" y="1144362"/>
            <a:ext cx="11269308" cy="1944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12.b - Sviluppare </a:t>
            </a:r>
            <a:r>
              <a:rPr lang="it-IT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applicare strumenti di monitoraggio degli impatti dello sviluppo sostenibile per il turismo sostenibile, che crea posti di lavoro e promuove la cultura e i prodotti locali.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Indicatore di monitoraggio definito da UN-IAEG-SDG:  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12.b.1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Implementazione di strumenti contabili standard per monitorare gli aspetti economici e ambientali della sostenibilità del turismo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</a:p>
          <a:p>
            <a:pPr>
              <a:buClr>
                <a:srgbClr val="CF1E24"/>
              </a:buClr>
              <a:buSzPct val="90000"/>
              <a:defRPr/>
            </a:pP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calcolate dall’Istat: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55" y="3097225"/>
            <a:ext cx="10368000" cy="31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Goal 12: gli strumenti di attuazione dell’Agenda 2030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99549" y="6079077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Istat, Rapporto </a:t>
            </a:r>
            <a:r>
              <a:rPr lang="it-IT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ooperazione: più responsabilità o meno risorse? / Dalle regioni /  Cooperazione / Home - Osservatorio Balcani e Caucaso Trans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135" y="95208"/>
            <a:ext cx="919068" cy="8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99549" y="1175991"/>
            <a:ext cx="11808000" cy="2980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12.b - </a:t>
            </a:r>
            <a:r>
              <a:rPr lang="it-IT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Razionalizzare i sussidi inefficienti ai combustibili fossili che incoraggiano lo spreco, eliminando le distorsioni del mercato, tenuto conto delle situazioni nazionali, anche riformando i sistemi di tassazione ed eliminando progressivamente i sussidi dannosi, ove esistenti, in modo che essi corrispondano al loro impatto ambientale, tenendo pienamente conto delle esigenze specifiche e delle condizioni dei Paesi in via di sviluppo e riducendo al minimo i possibili effetti negativi sul loro sviluppo, in un modo che protegga le comunità povere e quelle </a:t>
            </a:r>
            <a:r>
              <a:rPr lang="it-IT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colpite</a:t>
            </a:r>
            <a:r>
              <a:rPr lang="it-IT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Indicatore di monitoraggio definito da UN-IAEG-SDG:  </a:t>
            </a:r>
          </a:p>
          <a:p>
            <a:pPr algn="just">
              <a:buClr>
                <a:srgbClr val="CF1E24"/>
              </a:buClr>
              <a:buSzPct val="90000"/>
              <a:defRPr/>
            </a:pPr>
            <a:endParaRPr lang="it-IT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12.c.1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a) Importo delle sovvenzioni ai combustibili fossili in percentuale del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(b) Importo delle sovvenzioni ai combustibili fossili in proporzione della spesa totale nazionale per combustibili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fossili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I)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calcolate dall’Istat:</a:t>
            </a:r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9" y="4208165"/>
            <a:ext cx="10980000" cy="18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Il consumo di materia: </a:t>
            </a:r>
            <a:r>
              <a:rPr lang="it-IT" altLang="it-IT" dirty="0"/>
              <a:t>l’Italia in </a:t>
            </a:r>
            <a:r>
              <a:rPr lang="it-IT" altLang="it-IT" dirty="0" smtClean="0"/>
              <a:t>EU</a:t>
            </a:r>
            <a:endParaRPr lang="it-IT" dirty="0"/>
          </a:p>
        </p:txBody>
      </p:sp>
      <p:pic>
        <p:nvPicPr>
          <p:cNvPr id="7" name="Immagine 6" descr="Impronta ecologica: cos'è e come calcolarla - L'EcoPos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16705" r="19264" b="13833"/>
          <a:stretch/>
        </p:blipFill>
        <p:spPr bwMode="auto">
          <a:xfrm>
            <a:off x="11019600" y="201600"/>
            <a:ext cx="672584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5" y="1576870"/>
            <a:ext cx="4661282" cy="2475754"/>
          </a:xfrm>
          <a:prstGeom prst="rect">
            <a:avLst/>
          </a:prstGeom>
          <a:noFill/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10" y="3315530"/>
            <a:ext cx="5724000" cy="2950188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5486401" y="1064864"/>
            <a:ext cx="6518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Nell’ultimo decennio,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rapporto tra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consumo materiale interno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(CMI) e prodotto interno lordo (Pil) è diminuito per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l’Ue28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le principali economie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dell’Unione (anche a causa della progressiva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terziarizzazione dei sistemi economici 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dei processi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delocalizzazione della produzione in aree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extra-europee).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Spagna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Italia hanno mostrato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miglioramenti superiori agli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 Paesi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considerati.</a:t>
            </a:r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155" y="4254301"/>
            <a:ext cx="4661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 in posizione virtuosa rispetto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all’Ue28: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nostro paese si colloca al terzo posto nella graduatoria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crescente in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termini di CMI/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(62% della media dell’Ue) e al primo posto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quella relativa al CMI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 capite (59%)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20810" y="3098301"/>
            <a:ext cx="62944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Consumo di materiale interno pro capite e per unità di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aese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- Anno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ton. pro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capite e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1.000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68895" y="1310379"/>
            <a:ext cx="50175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Consumo di materiale interno per unità di </a:t>
            </a:r>
            <a:r>
              <a:rPr lang="it-IT" sz="9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</a:t>
            </a:r>
            <a:r>
              <a:rPr lang="it-IT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per Paese - Anni 2009-2018</a:t>
            </a:r>
            <a:r>
              <a:rPr lang="it-I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(2009 </a:t>
            </a:r>
            <a:r>
              <a:rPr lang="it-I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100) 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Il </a:t>
            </a:r>
            <a:r>
              <a:rPr lang="it-IT" altLang="it-IT" dirty="0"/>
              <a:t>consumo di </a:t>
            </a:r>
            <a:r>
              <a:rPr lang="it-IT" altLang="it-IT" dirty="0" smtClean="0"/>
              <a:t>materia </a:t>
            </a:r>
            <a:endParaRPr lang="it-IT" dirty="0"/>
          </a:p>
        </p:txBody>
      </p:sp>
      <p:pic>
        <p:nvPicPr>
          <p:cNvPr id="7" name="Immagine 6" descr="Impronta ecologica: cos'è e come calcolarla - L'EcoPos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16705" r="19264" b="13833"/>
          <a:stretch/>
        </p:blipFill>
        <p:spPr bwMode="auto">
          <a:xfrm>
            <a:off x="11019600" y="201600"/>
            <a:ext cx="672584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220342" y="1171935"/>
            <a:ext cx="6814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Italia,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nell’ultimo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decennio,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CMI ridotto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30% circa, con una più pronunciata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contrazione tra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2009 e il 2012 condizionata dalla crisi economica. La progressiva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riduzione del rapporto CMI/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evidenzia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l’emergere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un disaccoppiamento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materiale rispetto all’attività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economica.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Dopo il lieve incremento registrato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nel 2018,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2019 il CMI è tornato a diminuire lievemente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(-0,7%), fino a raggiungere 8,0 ton. pro capite e 0,28 ton. per 1.000 euro di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2415" y="4440814"/>
            <a:ext cx="51370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Notevoli disparità a livello regionale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relazione alla caratterizzazione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settoriale e alla diversità nei processi produttivi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termini di CMI pro capite si va delle 3,7 tonnellate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abitante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Valle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d'Aosta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 Campania alle 15,6 della Sardegna.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15" y="1435811"/>
            <a:ext cx="5047926" cy="289585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43" y="3748985"/>
            <a:ext cx="4516834" cy="250389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72415" y="1242404"/>
            <a:ext cx="51370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CMI pro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capite e per unità di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 -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Anni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2010-2019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ton. pro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capite e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1.000 Euro)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429043" y="3506714"/>
            <a:ext cx="49160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CMI pro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capite e per unità di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 per regione-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Anno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(ton. pro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capite e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1.000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90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La gestione dei rifiuti</a:t>
            </a:r>
            <a:endParaRPr lang="it-IT" dirty="0"/>
          </a:p>
        </p:txBody>
      </p:sp>
      <p:pic>
        <p:nvPicPr>
          <p:cNvPr id="11" name="Immagine 10" descr="Decalogo per la corretta raccolta differenziata - Comune Pontecorvo (FR) |  Portale istituziona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10608" r="2790" b="4152"/>
          <a:stretch/>
        </p:blipFill>
        <p:spPr bwMode="auto">
          <a:xfrm>
            <a:off x="10461201" y="203384"/>
            <a:ext cx="1262254" cy="669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020857" y="1215947"/>
            <a:ext cx="30982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Percentuale di riciclaggio – Anni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2010-2019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34296" y="3146886"/>
            <a:ext cx="54190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Rifiuti urbani oggetto di raccolta differenziata - Anni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(milioni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ton. e % sul totale)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34296" y="1252918"/>
            <a:ext cx="6446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 il 2010 e il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percentuale di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riciclaggio dei rifiuti urbani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(RU) è passata dal 36,7% al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53,3%.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Sin dal 2018,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l’Italia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superato l’obiettivo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50% stabilito dall’Ue per il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nostro Paese si colloca al di sopra della media Ue28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termini di incidenza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RU riciclati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sul totale dei RU.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853298" y="4158095"/>
            <a:ext cx="61823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Nonostante l’Italia sia ancora in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ritardo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agli obiettivi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normativa nazionale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nell’ultimo decennio, il volume di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 oggetto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raccolta differenziata è aumentato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il 60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Nel 2019,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raccolta differenziata rappresenta il 61,3%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produzione nazionale di rifiuti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una quota in crescita rispetto allo scorso anno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3,1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punti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percentuali.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857" y="1413297"/>
            <a:ext cx="4702598" cy="25243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8" y="3371966"/>
            <a:ext cx="5054022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La gestione dei rifiuti</a:t>
            </a:r>
            <a:endParaRPr lang="it-IT" dirty="0"/>
          </a:p>
        </p:txBody>
      </p:sp>
      <p:pic>
        <p:nvPicPr>
          <p:cNvPr id="11" name="Immagine 10" descr="Decalogo per la corretta raccolta differenziata - Comune Pontecorvo (FR) |  Portale istituzional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10608" r="2790" b="4152"/>
          <a:stretch/>
        </p:blipFill>
        <p:spPr bwMode="auto">
          <a:xfrm>
            <a:off x="10461201" y="203384"/>
            <a:ext cx="1262254" cy="669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5711247" y="1864200"/>
            <a:ext cx="48317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Percentuale di rifiuti urbani oggetto di raccolta differenziata, per regione – Anno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3469" y="1237228"/>
            <a:ext cx="5252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Elevata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variabilità sul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territorio della raccolta differenziata.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Nonostante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notevole recupero segnato nell’ultimo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decennio, il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(58%) 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Mezzogiorno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(51%) sono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ancora distanti dagli standard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settentrionali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(68%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Nord-Ovest 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72%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Nord-Est).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 Provincia Autonoma di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oltre i tre quarti dei rifiuti urbani vengono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differenziati; la percentuale di raccolta differenziata supera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70% in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Veneto, Sardegna, Trentino-Alto Adige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Lombardia, Emilia-Romagna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Marche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Ancora in ritardo la Sicilia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che differenzia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poco meno del 40% dei RU. Anche Calabria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Basilicata, Molise e Puglia registrano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minori. 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Treviso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Mantova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ai primi posti della graduatoria provinciale (rispettivamente, 88 e 87%).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810" y="2110274"/>
            <a:ext cx="6130698" cy="36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Il Goal </a:t>
            </a:r>
            <a:r>
              <a:rPr lang="it-IT" altLang="it-IT" dirty="0"/>
              <a:t>12 nell’Agenda 2030: «</a:t>
            </a:r>
            <a:r>
              <a:rPr lang="it-IT" altLang="it-IT" dirty="0" err="1"/>
              <a:t>doing</a:t>
            </a:r>
            <a:r>
              <a:rPr lang="it-IT" altLang="it-IT" dirty="0"/>
              <a:t> more with </a:t>
            </a:r>
            <a:r>
              <a:rPr lang="it-IT" altLang="it-IT" dirty="0" err="1"/>
              <a:t>less</a:t>
            </a:r>
            <a:r>
              <a:rPr lang="it-IT" altLang="it-IT" dirty="0"/>
              <a:t>»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9432" y="1605748"/>
            <a:ext cx="11267768" cy="4452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6981" eaLnBrk="1" fontAlgn="auto" hangingPunct="1">
              <a:spcBef>
                <a:spcPts val="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Goal 12 dell’Agenda 2030 si articola in 8 target e 3 strumenti di attuazione che si incentrano intorno a un fondamentale principio dello sviluppo sostenibile: </a:t>
            </a:r>
          </a:p>
          <a:p>
            <a:pPr algn="ctr" defTabSz="456981" eaLnBrk="1" fontAlgn="auto" hangingPunct="1">
              <a:spcBef>
                <a:spcPts val="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MORE WITH LESS</a:t>
            </a:r>
          </a:p>
          <a:p>
            <a:pPr algn="just" defTabSz="456981" eaLnBrk="1" fontAlgn="auto" hangingPunct="1">
              <a:spcBef>
                <a:spcPts val="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promozione di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 di Produzione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Consumo Sostenibile (PCS)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risponde a più obiettivi:</a:t>
            </a:r>
          </a:p>
          <a:p>
            <a:pPr marL="285750" indent="-285750" algn="just" defTabSz="45698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F1E2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dell’impronta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 dei sistemi socio-economici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(consumo di risorse naturali rispetto alla capacità di rigenerazione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 defTabSz="45698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F1E2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contrasto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povertà 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miglioramento degli standard di vita</a:t>
            </a:r>
          </a:p>
          <a:p>
            <a:pPr marL="285750" indent="-285750" algn="just" defTabSz="45698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F1E24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rescita economica e competitività </a:t>
            </a:r>
          </a:p>
          <a:p>
            <a:pPr marL="285750" indent="-285750" algn="just" defTabSz="45698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F1E24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it-IT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6981" eaLnBrk="1" fontAlgn="auto" hangingPunct="1">
              <a:spcBef>
                <a:spcPts val="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600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previsti dal Goal 12 sono </a:t>
            </a:r>
            <a:r>
              <a:rPr lang="it-IT" sz="1600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importanti per </a:t>
            </a:r>
            <a:r>
              <a:rPr lang="it-IT" sz="1600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raggiungimento di altri obiettivi di </a:t>
            </a:r>
            <a:r>
              <a:rPr lang="it-IT" sz="1600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sostenibilità</a:t>
            </a:r>
            <a:r>
              <a:rPr lang="it-IT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 </a:t>
            </a:r>
            <a:r>
              <a:rPr lang="it-IT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povertà (Goal 1), fame (Goal 2), salute (Goal 3), promozione di una cultura della sostenibilità (Goal 4 ,12 e 13), gestione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sostenibile </a:t>
            </a:r>
            <a:r>
              <a:rPr lang="it-IT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acqua (Goal 6) ed energia (Goal 7), riduzione delle disuguaglianze (Goal 10), mitigazione del cambiamento climatico (Goal 13), protezione degli ecosistemi marini e terrestri (Goal 14 e 15), sostegno ai paesi in via di sviluppo nel raggiungimento di una maggiore sostenibilità (Goal 17).</a:t>
            </a:r>
          </a:p>
          <a:p>
            <a:pPr algn="just" defTabSz="456981" eaLnBrk="1" fontAlgn="auto" hangingPunct="1">
              <a:spcBef>
                <a:spcPts val="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La sostenibilità del mondo produttivo</a:t>
            </a:r>
            <a:endParaRPr lang="it-IT" dirty="0"/>
          </a:p>
        </p:txBody>
      </p:sp>
      <p:pic>
        <p:nvPicPr>
          <p:cNvPr id="8" name="Immagine 7" descr="Green economy: in Italia sono 385mila le imprese verdi, più di una su  quattro - MeteoWe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-1" r="18981" b="-6"/>
          <a:stretch/>
        </p:blipFill>
        <p:spPr bwMode="auto">
          <a:xfrm>
            <a:off x="10690690" y="179792"/>
            <a:ext cx="1003269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5941533" y="1254153"/>
            <a:ext cx="575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Percentuale di istituzioni pubbliche che hanno adottato forme di rendicontazione sociale e/o ambientale, per regione - Anni </a:t>
            </a:r>
            <a:r>
              <a:rPr lang="it-IT" sz="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2016-2017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74294" y="1775471"/>
            <a:ext cx="47196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16,1%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istituzioni pubbliche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adotta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 di rendicontazione sociale e/o ambientale. 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differenze territoriali sono ampie: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tra le ripartizioni, è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Nord-ovest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 registrare la più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bassa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percentuale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13,1%).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rendicontazione non finanziaria risulta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più diffusa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Emilia-Romagna,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Umbria, Sicilia, Puglia e Liguria e meno frequente in Molise, Piemonte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Lombardia e Provincia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Autonoma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Bolzano.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533" y="1829431"/>
            <a:ext cx="6119228" cy="36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Il Green </a:t>
            </a:r>
            <a:r>
              <a:rPr lang="it-IT" altLang="it-IT" dirty="0"/>
              <a:t>Public </a:t>
            </a:r>
            <a:r>
              <a:rPr lang="it-IT" altLang="it-IT" dirty="0" err="1"/>
              <a:t>Procurement</a:t>
            </a:r>
            <a:r>
              <a:rPr lang="it-IT" altLang="it-IT" dirty="0"/>
              <a:t> (GPP</a:t>
            </a:r>
            <a:r>
              <a:rPr lang="it-IT" altLang="it-IT" dirty="0" smtClean="0"/>
              <a:t>)</a:t>
            </a:r>
            <a:endParaRPr lang="it-IT" dirty="0"/>
          </a:p>
        </p:txBody>
      </p:sp>
      <p:pic>
        <p:nvPicPr>
          <p:cNvPr id="11" name="Immagine 10" descr="Acquisti verdi PA: nuove regole per i veicoli a motore | Negozio per le  imprese New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06614"/>
            <a:ext cx="1195171" cy="84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5" y="2343269"/>
            <a:ext cx="5751013" cy="328827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68895" y="1863052"/>
            <a:ext cx="5780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Percentuale di istituzioni pubbliche che acquistano beni e/o servizi adottando criteri ambientali minimi (CAM), in almeno una procedura di acquisto (</a:t>
            </a:r>
            <a:r>
              <a:rPr lang="it-IT" sz="9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Public </a:t>
            </a:r>
            <a:r>
              <a:rPr lang="it-IT" sz="9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Procurement</a:t>
            </a:r>
            <a:r>
              <a:rPr lang="it-IT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per regione – Anno 2015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371299" y="1556334"/>
            <a:ext cx="536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63% delle amministrazioni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pubbliche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effettuato almeno una procedura di acquisto verde. 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di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Public 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risultano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frequentemente adottate nel Nord-Est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(67%) 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 nelle Isole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(58%). 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fronte di una non elevata variabilità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territoriale, la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percentuale di pubbliche amministrazioni che adottano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criteri ambientali minimi per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appalti e procedure di acquisto è più alta nelle Provincie Autonome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Trento e Bolzano, in Liguria, Emilia-Romagna 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Veneto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più contenuta in Molise 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Sicilia, Valle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d’Aosta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 Puglia.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68895" y="1143374"/>
            <a:ext cx="4425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Intensità turistica – Anni </a:t>
            </a:r>
            <a:r>
              <a:rPr lang="it-IT" sz="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2007-2019 </a:t>
            </a:r>
            <a:r>
              <a:rPr lang="it-I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(presenze per 1.000 abitanti)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80378" y="2835350"/>
            <a:ext cx="5579536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 algn="just">
              <a:lnSpc>
                <a:spcPts val="1100"/>
              </a:lnSpc>
              <a:spcBef>
                <a:spcPts val="760"/>
              </a:spcBef>
              <a:spcAft>
                <a:spcPts val="0"/>
              </a:spcAft>
              <a:tabLst>
                <a:tab pos="540385" algn="l"/>
                <a:tab pos="648335" algn="l"/>
                <a:tab pos="449580" algn="l"/>
              </a:tabLst>
            </a:pPr>
            <a:r>
              <a:rPr lang="it-IT" sz="900" b="1" dirty="0" smtClean="0">
                <a:latin typeface="Arial" panose="020B0604020202020204" pitchFamily="34" charset="0"/>
                <a:ea typeface="Helvetica LT Std Cond"/>
                <a:cs typeface="Arial" panose="020B0604020202020204" pitchFamily="34" charset="0"/>
              </a:rPr>
              <a:t>Intensità </a:t>
            </a:r>
            <a:r>
              <a:rPr lang="it-IT" sz="900" b="1" dirty="0">
                <a:latin typeface="Arial" panose="020B0604020202020204" pitchFamily="34" charset="0"/>
                <a:ea typeface="Helvetica LT Std Cond"/>
                <a:cs typeface="Arial" panose="020B0604020202020204" pitchFamily="34" charset="0"/>
              </a:rPr>
              <a:t>turistica, per regione – </a:t>
            </a:r>
            <a:r>
              <a:rPr lang="it-IT" sz="900" b="1" dirty="0" smtClean="0">
                <a:latin typeface="Arial" panose="020B0604020202020204" pitchFamily="34" charset="0"/>
                <a:ea typeface="Helvetica LT Std Cond"/>
                <a:cs typeface="Arial" panose="020B0604020202020204" pitchFamily="34" charset="0"/>
              </a:rPr>
              <a:t>Anno 2019 </a:t>
            </a:r>
            <a:r>
              <a:rPr lang="it-IT" sz="900" dirty="0">
                <a:latin typeface="Arial" panose="020B0604020202020204" pitchFamily="34" charset="0"/>
                <a:ea typeface="Helvetica LT Std Cond"/>
                <a:cs typeface="Arial" panose="020B0604020202020204" pitchFamily="34" charset="0"/>
              </a:rPr>
              <a:t>(presenze per 1.000 abitanti, numeri indice, Italia = 100)</a:t>
            </a:r>
            <a:endParaRPr lang="it-IT" sz="900" dirty="0">
              <a:effectLst/>
              <a:latin typeface="Arial" panose="020B0604020202020204" pitchFamily="34" charset="0"/>
              <a:ea typeface="Helvetica LT Std Cond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20810" y="1343429"/>
            <a:ext cx="5880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Ancora nel 2019 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prosegue l’incremento di intensità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turistica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registrato 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partire dal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2015 che, con 7.301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presenze per 1.000 abitanti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(+3,0%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rispetto all’anno precedente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), tocca il massimo degli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ultimi venti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anni.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7311" y="4179742"/>
            <a:ext cx="5983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Notevolissima variabilità territoriale: la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 Autonoma di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Bolzano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(oltre 63.000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presenze/1.000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abitanti), nel 2019,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raggiunge un livello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intensità turistica pari a circa 9 volte il profilo medio italiano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Elevati i livelli di Trento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Valle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d’Aosta, grazie soprattutto al contributo del turismo di montagna.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(20%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della media italiana)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Sicilia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42%)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mostrano invece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livelli inferiori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urismo sostenibile in Sicilia - Le 7 proposte dell'IRSSAT - SICILIA  SOSTENI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81" y="178084"/>
            <a:ext cx="81092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La sostenibilità del turismo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5" y="1343429"/>
            <a:ext cx="4584589" cy="2755631"/>
          </a:xfrm>
          <a:prstGeom prst="rect">
            <a:avLst/>
          </a:prstGeom>
        </p:spPr>
      </p:pic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576768"/>
              </p:ext>
            </p:extLst>
          </p:nvPr>
        </p:nvGraphicFramePr>
        <p:xfrm>
          <a:off x="6280378" y="2998991"/>
          <a:ext cx="5579536" cy="310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52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pic>
        <p:nvPicPr>
          <p:cNvPr id="10" name="Picture 2" descr="Turismo sostenibile in Sicilia - Le 7 proposte dell'IRSSAT - SICILIA  SOSTENI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81" y="178084"/>
            <a:ext cx="81092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La sostenibilità del turismo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5720809" y="1943928"/>
            <a:ext cx="49836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ea typeface="Helvetica LT Std Cond"/>
                <a:cs typeface="Arial" panose="020B0604020202020204" pitchFamily="34" charset="0"/>
              </a:rPr>
              <a:t>Incidenza del turismo sui </a:t>
            </a:r>
            <a:r>
              <a:rPr lang="it-IT" sz="900" b="1" dirty="0" smtClean="0">
                <a:latin typeface="Arial" panose="020B0604020202020204" pitchFamily="34" charset="0"/>
                <a:ea typeface="Helvetica LT Std Cond"/>
                <a:cs typeface="Arial" panose="020B0604020202020204" pitchFamily="34" charset="0"/>
              </a:rPr>
              <a:t>rifiuti – Anni 2006- 2017</a:t>
            </a:r>
            <a:r>
              <a:rPr lang="it-IT" sz="900" dirty="0" smtClean="0">
                <a:latin typeface="Arial" panose="020B0604020202020204" pitchFamily="34" charset="0"/>
                <a:ea typeface="Helvetica LT Std Cond"/>
                <a:cs typeface="Arial" panose="020B0604020202020204" pitchFamily="34" charset="0"/>
              </a:rPr>
              <a:t> </a:t>
            </a:r>
            <a:r>
              <a:rPr lang="it-IT" sz="900" dirty="0">
                <a:latin typeface="Arial" panose="020B0604020202020204" pitchFamily="34" charset="0"/>
                <a:ea typeface="Helvetica LT Std Cond"/>
                <a:cs typeface="Arial" panose="020B0604020202020204" pitchFamily="34" charset="0"/>
              </a:rPr>
              <a:t>(Kg per abitante equivalente)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68895" y="1364047"/>
            <a:ext cx="49253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degli impatti più significativi del fenomeno turistico è determinato dall’incremento della produzione dei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rifiuti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con rilevanti conseguenze in termini di sostenibilità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turismo nel territorio.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L’apporto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settore turistico alla produzione di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RU,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caratterizzato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 una prima fase crescente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una successiva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flessione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torna a crescere in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concomitanza con la ripresa del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2017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l’incidenza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turismo sui rifiuti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raggiunge 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 chilogrammi per abitante equivalente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it-IT" sz="14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07" y="2238426"/>
            <a:ext cx="6123269" cy="36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Il Goal 12 : uno sguardo d’insieme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68895" y="1457400"/>
            <a:ext cx="109476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corso degli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ultimi dieci anni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ci sono stati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importanti avanzamenti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dell’Italia nel raggiungimento di più elevati livelli di sostenibilità della produzione e del consumo, ma il 2018 si è caratterizzato per andamenti divergenti delle misure statistiche, evidenziando la complessità e la varietà dei fenomeni implicati. Nell’ultimo anno,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12 risulta uno dei goal con la più bassa quota di indicatori in miglioramento rispetto all’ anno precedente.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dieci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Miglioramenti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campo della gestione dei rifiuti, ma l’Italia si colloca ancora al di sotto degli obiettivi normativi relativi alla raccolta differenziata di rifiuti urbani.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Ancora in crescita la percentuale di riciclaggio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che, dopo aver superato, nel 2018,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l’obiettivo Europeo al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2020, si colloca nel 2019 al 53,3%.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ripresa del fenomeno turistico porta con sé alcune criticità, legate alla produzione dei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rifiuti.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L’Italia occupa una posizione virtuosa in Europa rispetto ad alcune delle misure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disparità a livello regionale sono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elevate in relazione alla maggior parte delle misure adottate per il monitoraggio degli avanzamenti del Goal 12.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203" y="1681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07821B-5649-449D-A1C2-3F67CA468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2857493-CE83-4A58-B836-860B262B8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929" y="3636334"/>
            <a:ext cx="7524535" cy="1114959"/>
          </a:xfrm>
        </p:spPr>
        <p:txBody>
          <a:bodyPr/>
          <a:lstStyle/>
          <a:p>
            <a:r>
              <a:rPr lang="it-IT" dirty="0" smtClean="0"/>
              <a:t>PAOLA UNGARO | </a:t>
            </a:r>
            <a:r>
              <a:rPr lang="it-IT" dirty="0" smtClean="0">
                <a:hlinkClick r:id="rId2"/>
              </a:rPr>
              <a:t>paola.ungaro@istat.it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0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Il </a:t>
            </a:r>
            <a:r>
              <a:rPr lang="it-IT" altLang="it-IT" dirty="0"/>
              <a:t>modello DPSIR</a:t>
            </a:r>
            <a:r>
              <a:rPr lang="it-IT" altLang="it-IT" sz="2000" dirty="0">
                <a:solidFill>
                  <a:schemeClr val="bg1"/>
                </a:solidFill>
              </a:rPr>
              <a:t> </a:t>
            </a:r>
            <a:r>
              <a:rPr lang="it-IT" altLang="it-IT" dirty="0" smtClean="0"/>
              <a:t>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95" y="1934093"/>
            <a:ext cx="4986172" cy="400010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727700" y="1283147"/>
            <a:ext cx="58117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rapporto tra sistema antropico e ambiente nell’Agenda 2030 può essere esemplificato dal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 DPSIR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 Determinanti-Pressione-Stato-Impatti-Risposte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che, a partire dagli anni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‘90,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orientato la definizione delle politiche ambientali e contribuito alla messa a punto di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strumenti statistici per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monitoraggio e il reporting in campo ambientale.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attività antropiche rappresentano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che generano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che alterano lo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dell’ambiente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provocando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che richiedono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Risposte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sistema antropico agiscono sulle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abbattendo/riducendo/prevenendo le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ripristinando lo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dell’ambiente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24089" y="1554933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Il modello DPSIR</a:t>
            </a:r>
          </a:p>
        </p:txBody>
      </p:sp>
    </p:spTree>
    <p:extLst>
      <p:ext uri="{BB962C8B-B14F-4D97-AF65-F5344CB8AC3E}">
        <p14:creationId xmlns:p14="http://schemas.microsoft.com/office/powerpoint/2010/main" val="16169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Il Goal 12 nell’Agenda 2030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660401" y="1773651"/>
            <a:ext cx="106299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L’adozione di modelli di PCS rappresenta un’efficace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finalizzata a ridurre gli Impatti sull’ambiente e sulla salute umana che richiede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dei prelievi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risorse dall’ambiente;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efficiente delle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 naturali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nelle attività di produzione 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distribuzione;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consapevole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restituzione all’ambiente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nel breve e nel lungo periodo, di rifiuti, emissioni atmosferiche, inquinanti e altre sostanze nocive per gli ecosistemi e la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salute;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 delle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imprese, dei cittadini, </a:t>
            </a: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amministrazioni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pubbliche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coinvolgimento di tutti i Paesi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 quelli più sviluppati chiamati a sostenere i Paesi in via di sviluppo, anche nel rafforzamento della loro capacità scientifica e tecnologica.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1600" dirty="0"/>
          </a:p>
          <a:p>
            <a:pPr algn="just">
              <a:buClr>
                <a:srgbClr val="C00000"/>
              </a:buClr>
            </a:pP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 OBIETTIVI POSSONO ESSERE RAGGIUNTI ATTRAVERSO LA TRANSIZIONE DELL’ECONOMIA DA UN MODELLO LINEARE AD UN MODELLO CIRCOLARE.</a:t>
            </a:r>
            <a:endParaRPr lang="it-IT" b="1" dirty="0">
              <a:solidFill>
                <a:srgbClr val="CF1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pic>
        <p:nvPicPr>
          <p:cNvPr id="8" name="Immagine 7" descr="Comune di Collegno - Acquisti ver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03" y="20079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C:\Users\UTENTE\Desktop\SDGs_Home\NUOVO\Papi\Post_rientro_Istat\Incidente\eco-circo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09" y="3835507"/>
            <a:ext cx="9053801" cy="2096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758203" y="1396524"/>
            <a:ext cx="10620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</a:t>
            </a:r>
            <a:r>
              <a:rPr lang="it-IT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che ha tradizionalmente guidato lo sviluppo economico si definisce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modello lineare si configura come un flusso “aperto”, che parte dal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prelievo di risorse dall’ambiente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(materie prime), passa per le fasi di produzione, distribuzione e consumo e si conclude con </a:t>
            </a:r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restituzione all’ambiente di rifiuti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E’ il modello del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«prendi, produci, usa e getta»</a:t>
            </a:r>
          </a:p>
          <a:p>
            <a:pPr algn="just"/>
            <a:endParaRPr lang="it-IT" sz="1600" dirty="0" smtClean="0"/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L’economia circolare: un cambio di paradigma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9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pic>
        <p:nvPicPr>
          <p:cNvPr id="8" name="Immagine 7" descr="Comune di Collegno - Acquisti ver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03" y="200793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L’economia circolare: un cambio di paradigma</a:t>
            </a:r>
            <a:endParaRPr lang="it-IT" dirty="0"/>
          </a:p>
        </p:txBody>
      </p:sp>
      <p:pic>
        <p:nvPicPr>
          <p:cNvPr id="12" name="Immagine 11" descr="C:\Users\UTENTE\Desktop\SDGs_Home\Formazione\AEE_Educazione_Economica_2020_Ottobre\eco-circo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8" y="2958147"/>
            <a:ext cx="5015515" cy="3144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tangolo 13"/>
          <p:cNvSpPr/>
          <p:nvPr/>
        </p:nvSpPr>
        <p:spPr>
          <a:xfrm>
            <a:off x="6817453" y="3099013"/>
            <a:ext cx="4596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E1023"/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ridurre il consumo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«materie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prime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vergini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AE1023"/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aumentare il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ricorso alle «materie prime seconde» (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riciclate);</a:t>
            </a:r>
          </a:p>
          <a:p>
            <a:pPr marL="285750" indent="-285750">
              <a:buClr>
                <a:srgbClr val="AE1023"/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aumentare il ricorso alle  fonti rinnovabili (non ad esaurimento)</a:t>
            </a:r>
          </a:p>
          <a:p>
            <a:pPr marL="285750" indent="-285750">
              <a:buClr>
                <a:srgbClr val="AE1023"/>
              </a:buClr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allungare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vita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E1023"/>
              </a:buClr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minimizzare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sprechi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E1023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ssicurare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un’efficiente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rifiuti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secondo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principio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quattro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93549" y="1203821"/>
            <a:ext cx="10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 circolare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economia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prodotti di oggi costituiscono le risorse di domani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valore dei materiali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viene il più possibile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mantenuto o recuperato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scarti e gli impatti sull’ambiente sono minimizzati. 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E’ il modello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chiude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riutilizzo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riciclo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pic>
        <p:nvPicPr>
          <p:cNvPr id="8" name="Immagine 7" descr="Comune di Collegno - Acquisti verd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203" y="200793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L’economia circolare: </a:t>
            </a:r>
            <a:r>
              <a:rPr lang="it-IT" altLang="it-IT" dirty="0" smtClean="0"/>
              <a:t>il principio delle 4 R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759954" y="1818193"/>
            <a:ext cx="4978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della produzione dei rifiuti (ricorso a processi più efficienti e tecnologie pulite);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Riutilizzo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reimpiego di prodotti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e/o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loro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componenti per la stessa finalità per cui sono stati creati (senza trasformazioni);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 smtClean="0">
              <a:solidFill>
                <a:srgbClr val="CF1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Riciclaggio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trasformazione dei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rifiuti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ottenere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nuovi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prodotti, sostanze o materiali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 smtClean="0">
              <a:solidFill>
                <a:srgbClr val="CF1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valorizzazione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dei rifiuti per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ricavare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materie seconde 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energia. </a:t>
            </a:r>
          </a:p>
        </p:txBody>
      </p:sp>
      <p:pic>
        <p:nvPicPr>
          <p:cNvPr id="11" name="Immagine 10" descr="Premio Comuni Ricicloni. In crescita i comuni rifiuti free | infoSOStenibil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r="7106" b="2319"/>
          <a:stretch/>
        </p:blipFill>
        <p:spPr bwMode="auto">
          <a:xfrm>
            <a:off x="646126" y="1799304"/>
            <a:ext cx="5502270" cy="3420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17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Goal 12: il consumo di materia</a:t>
            </a:r>
            <a:endParaRPr lang="it-IT" dirty="0"/>
          </a:p>
        </p:txBody>
      </p:sp>
      <p:pic>
        <p:nvPicPr>
          <p:cNvPr id="7" name="Immagine 6" descr="Impronta ecologica: cos'è e come calcolarla - L'EcoPos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16705" r="19264" b="13833"/>
          <a:stretch/>
        </p:blipFill>
        <p:spPr bwMode="auto">
          <a:xfrm>
            <a:off x="11019600" y="201600"/>
            <a:ext cx="672584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61546" y="1187851"/>
            <a:ext cx="11268000" cy="2072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 12.2 </a:t>
            </a:r>
            <a:r>
              <a:rPr lang="it-IT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Entro il 2030, raggiungere la gestione sostenibile e l’uso efficiente delle risorse naturali</a:t>
            </a:r>
            <a:r>
              <a:rPr lang="it-IT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Indicatori di monitoraggio definiti dall’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Agency Expert Group on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(UN-IAEG-SDG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12.2.1 - Impronta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materiale,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impronta materiale pro-capite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impronta materiale per unità di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II)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12.2.2 - Consumo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materiale interno, consumo di materiale interno pro capite e consumo di materiale interno per unità di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  <a:defRPr/>
            </a:pPr>
            <a:endParaRPr lang="it-IT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calcolate dall’Istat: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2" y="3312000"/>
            <a:ext cx="11208421" cy="290681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74294" y="6235460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Istat, Rapporto </a:t>
            </a:r>
            <a:r>
              <a:rPr lang="it-IT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12 –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sostenibili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e </a:t>
            </a:r>
            <a:r>
              <a:rPr lang="en-US" dirty="0" err="1" smtClean="0"/>
              <a:t>consumo</a:t>
            </a:r>
            <a:endParaRPr lang="en-US" dirty="0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Goal 12: </a:t>
            </a:r>
            <a:r>
              <a:rPr lang="it-IT" altLang="it-IT" dirty="0" smtClean="0"/>
              <a:t>la gestione dei rifiuti</a:t>
            </a:r>
            <a:endParaRPr lang="it-IT" dirty="0"/>
          </a:p>
        </p:txBody>
      </p:sp>
      <p:pic>
        <p:nvPicPr>
          <p:cNvPr id="11" name="Immagine 10" descr="Decalogo per la corretta raccolta differenziata - Comune Pontecorvo (FR) |  Portale istituziona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10608" r="2790" b="4152"/>
          <a:stretch/>
        </p:blipFill>
        <p:spPr bwMode="auto">
          <a:xfrm>
            <a:off x="10461201" y="203384"/>
            <a:ext cx="1262254" cy="669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01252" y="1154498"/>
            <a:ext cx="11810671" cy="2682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 12.4 </a:t>
            </a:r>
            <a:r>
              <a:rPr lang="it-IT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Entro il 2020, raggiungere la gestione ecocompatibile di sostanze chimiche e di tutti i rifiuti in tutto il loro ciclo di vita, in conformità agli accordi internazionali, e ridurre significativamente il loro rilascio nell’aria, nell’acqua e nel suolo, al fine di minimizzare i loro effetti negativi sulla salute umana e sull’ambiente.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Indicatori di monitoraggio definiti da UN-IAEG-SDG:  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12.4.1	Numero di parti di accordi internazionali multilaterali ambientali in materia di rifiuti pericolosi, e altre sostanze chimiche in grado di soddisfare i loro impegni e obblighi nella trasmissione delle informazioni, come richiesto da ciascun accordo relativo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12.4.2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Rifiuti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pericolosi prodotti pro capite;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percentuale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dei rifiuti pericolosi trattati, per tipo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trattamento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  <a:defRPr/>
            </a:pPr>
            <a:endParaRPr lang="it-IT" sz="7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calcolate dall’Istat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52" y="3864769"/>
            <a:ext cx="10468446" cy="2412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16000" y="6217828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Istat, Rapporto </a:t>
            </a:r>
            <a:r>
              <a:rPr lang="it-IT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nco puntat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159c4-d20a-4ff3-9b11-fbd127bd52e5">INTRANET-880-1138</_dlc_DocId>
    <_dlc_DocIdUrl xmlns="459159c4-d20a-4ff3-9b11-fbd127bd52e5">
      <Url>https://intranet.istat.it/Struttura/StrutturaOrganizzativa/DCCI/_layouts/15/DocIdRedir.aspx?ID=INTRANET-880-1138</Url>
      <Description>INTRANET-880-1138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33241992F89D46950B22D8039033CC" ma:contentTypeVersion="0" ma:contentTypeDescription="Creare un nuovo documento." ma:contentTypeScope="" ma:versionID="4927ffa5e4f4e047589a3ad1ff0d677e">
  <xsd:schema xmlns:xsd="http://www.w3.org/2001/XMLSchema" xmlns:xs="http://www.w3.org/2001/XMLSchema" xmlns:p="http://schemas.microsoft.com/office/2006/metadata/properties" xmlns:ns2="459159c4-d20a-4ff3-9b11-fbd127bd52e5" targetNamespace="http://schemas.microsoft.com/office/2006/metadata/properties" ma:root="true" ma:fieldsID="054b6fc3b979564236e3d4414a345fb6" ns2:_="">
    <xsd:import namespace="459159c4-d20a-4ff3-9b11-fbd127bd52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4003AB-BB3F-425F-84AA-63DDAA8C71F3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59159c4-d20a-4ff3-9b11-fbd127bd52e5"/>
  </ds:schemaRefs>
</ds:datastoreItem>
</file>

<file path=customXml/itemProps2.xml><?xml version="1.0" encoding="utf-8"?>
<ds:datastoreItem xmlns:ds="http://schemas.openxmlformats.org/officeDocument/2006/customXml" ds:itemID="{E0DC8945-19DD-4724-8011-0388F4F9C7E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394B1F7-0567-4393-A66C-B3219C183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9159c4-d20a-4ff3-9b11-fbd127bd5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07A05E0-BB40-409E-9A3A-E8C5F313DC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3868</TotalTime>
  <Words>2824</Words>
  <Application>Microsoft Office PowerPoint</Application>
  <PresentationFormat>Widescreen</PresentationFormat>
  <Paragraphs>226</Paragraphs>
  <Slides>25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Gill Sans MT</vt:lpstr>
      <vt:lpstr>Helvetica LT Std Cond</vt:lpstr>
      <vt:lpstr>Times New Roman</vt:lpstr>
      <vt:lpstr>Wingdings</vt:lpstr>
      <vt:lpstr>Wingdings 2</vt:lpstr>
      <vt:lpstr>elenco puntato</vt:lpstr>
      <vt:lpstr>Presentazione standard di PowerPoint</vt:lpstr>
      <vt:lpstr>Il Goal 12 nell’Agenda 2030: «doing more with less»</vt:lpstr>
      <vt:lpstr>Il modello DPSIR  </vt:lpstr>
      <vt:lpstr>Il Goal 12 nell’Agenda 2030</vt:lpstr>
      <vt:lpstr>L’economia circolare: un cambio di paradigma</vt:lpstr>
      <vt:lpstr>L’economia circolare: un cambio di paradigma</vt:lpstr>
      <vt:lpstr>L’economia circolare: il principio delle 4 R</vt:lpstr>
      <vt:lpstr>Goal 12: il consumo di materia</vt:lpstr>
      <vt:lpstr>Goal 12: la gestione dei rifiuti</vt:lpstr>
      <vt:lpstr>Goal 12: la gestione dei rifiuti</vt:lpstr>
      <vt:lpstr>Goal 12: la sostenibilità del mondo produttivo</vt:lpstr>
      <vt:lpstr>Goal 12: il Green Public Procurement (GPP)</vt:lpstr>
      <vt:lpstr>Goal 12: gli strumenti di attuazione dell’Agenda 2030</vt:lpstr>
      <vt:lpstr>Goal 12: gli strumenti di attuazione dell’Agenda 2030</vt:lpstr>
      <vt:lpstr>Goal 12: gli strumenti di attuazione dell’Agenda 2030</vt:lpstr>
      <vt:lpstr>Il consumo di materia: l’Italia in EU</vt:lpstr>
      <vt:lpstr>Il consumo di materia </vt:lpstr>
      <vt:lpstr>La gestione dei rifiuti</vt:lpstr>
      <vt:lpstr>La gestione dei rifiuti</vt:lpstr>
      <vt:lpstr>La sostenibilità del mondo produttivo</vt:lpstr>
      <vt:lpstr>Il Green Public Procurement (GPP)</vt:lpstr>
      <vt:lpstr>La sostenibilità del turismo</vt:lpstr>
      <vt:lpstr>La sostenibilità del turismo</vt:lpstr>
      <vt:lpstr>Il Goal 12 : uno sguardo d’insieme</vt:lpstr>
      <vt:lpstr>grazie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Ufficio stampa</dc:title>
  <dc:creator>Bruna Tabanella</dc:creator>
  <cp:lastModifiedBy>gianmarco schiesaro</cp:lastModifiedBy>
  <cp:revision>458</cp:revision>
  <dcterms:created xsi:type="dcterms:W3CDTF">2020-06-26T06:32:12Z</dcterms:created>
  <dcterms:modified xsi:type="dcterms:W3CDTF">2021-04-16T06:40:38Z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0x0101009533241992F89D46950B22D8039033CC</vt:lpwstr>
  </property>
  <property fmtid="{D5CDD505-2E9C-101B-9397-08002B2CF9AE}" pid="3" name="_dlc_DocIdItemGuid">
    <vt:lpwstr>e263f400-2bb4-490e-9df3-4d10e5818b4b</vt:lpwstr>
  </property>
</Properties>
</file>