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notesMasterIdLst>
    <p:notesMasterId r:id="rId33"/>
  </p:notesMasterIdLst>
  <p:handoutMasterIdLst>
    <p:handoutMasterId r:id="rId34"/>
  </p:handoutMasterIdLst>
  <p:sldIdLst>
    <p:sldId id="513" r:id="rId6"/>
    <p:sldId id="542" r:id="rId7"/>
    <p:sldId id="559" r:id="rId8"/>
    <p:sldId id="561" r:id="rId9"/>
    <p:sldId id="562" r:id="rId10"/>
    <p:sldId id="565" r:id="rId11"/>
    <p:sldId id="566" r:id="rId12"/>
    <p:sldId id="560" r:id="rId13"/>
    <p:sldId id="567" r:id="rId14"/>
    <p:sldId id="573" r:id="rId15"/>
    <p:sldId id="569" r:id="rId16"/>
    <p:sldId id="570" r:id="rId17"/>
    <p:sldId id="537" r:id="rId18"/>
    <p:sldId id="535" r:id="rId19"/>
    <p:sldId id="571" r:id="rId20"/>
    <p:sldId id="578" r:id="rId21"/>
    <p:sldId id="579" r:id="rId22"/>
    <p:sldId id="576" r:id="rId23"/>
    <p:sldId id="577" r:id="rId24"/>
    <p:sldId id="581" r:id="rId25"/>
    <p:sldId id="580" r:id="rId26"/>
    <p:sldId id="575" r:id="rId27"/>
    <p:sldId id="582" r:id="rId28"/>
    <p:sldId id="583" r:id="rId29"/>
    <p:sldId id="584" r:id="rId30"/>
    <p:sldId id="574" r:id="rId31"/>
    <p:sldId id="536" r:id="rId32"/>
  </p:sldIdLst>
  <p:sldSz cx="9144000" cy="5143500" type="screen16x9"/>
  <p:notesSz cx="6797675" cy="9926638"/>
  <p:defaultTextStyle>
    <a:defPPr>
      <a:defRPr lang="it-IT"/>
    </a:defPPr>
    <a:lvl1pPr marL="0" algn="l" defTabSz="45698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981" algn="l" defTabSz="45698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981" algn="l" defTabSz="45698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969" algn="l" defTabSz="45698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964" algn="l" defTabSz="45698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945" algn="l" defTabSz="45698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943" algn="l" defTabSz="45698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8933" algn="l" defTabSz="45698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5928" algn="l" defTabSz="45698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11">
          <p15:clr>
            <a:srgbClr val="A4A3A4"/>
          </p15:clr>
        </p15:guide>
        <p15:guide id="2" orient="horz" pos="2132">
          <p15:clr>
            <a:srgbClr val="A4A3A4"/>
          </p15:clr>
        </p15:guide>
        <p15:guide id="3" pos="725" userDrawn="1">
          <p15:clr>
            <a:srgbClr val="A4A3A4"/>
          </p15:clr>
        </p15:guide>
        <p15:guide id="4" orient="horz" pos="509" userDrawn="1">
          <p15:clr>
            <a:srgbClr val="A4A3A4"/>
          </p15:clr>
        </p15:guide>
        <p15:guide id="5" pos="3009">
          <p15:clr>
            <a:srgbClr val="A4A3A4"/>
          </p15:clr>
        </p15:guide>
        <p15:guide id="6" orient="horz" pos="3121">
          <p15:clr>
            <a:srgbClr val="A4A3A4"/>
          </p15:clr>
        </p15:guide>
        <p15:guide id="7" orient="horz" pos="282" userDrawn="1">
          <p15:clr>
            <a:srgbClr val="A4A3A4"/>
          </p15:clr>
        </p15:guide>
        <p15:guide id="8" pos="370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38">
          <p15:clr>
            <a:srgbClr val="A4A3A4"/>
          </p15:clr>
        </p15:guide>
        <p15:guide id="3" orient="horz" pos="3127">
          <p15:clr>
            <a:srgbClr val="A4A3A4"/>
          </p15:clr>
        </p15:guide>
        <p15:guide id="4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lisabetta segre" initials="" lastIdx="0" clrIdx="0"/>
  <p:cmAuthor id="1" name="Annalisa Cicerchia" initials="AC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1023"/>
    <a:srgbClr val="CF1E24"/>
    <a:srgbClr val="F4C34F"/>
    <a:srgbClr val="4479CB"/>
    <a:srgbClr val="FDB409"/>
    <a:srgbClr val="CB6131"/>
    <a:srgbClr val="FFFF0A"/>
    <a:srgbClr val="FB0005"/>
    <a:srgbClr val="7E76AD"/>
    <a:srgbClr val="9188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8603FDC-E32A-4AB5-989C-0864C3EAD2B8}" styleName="Stile con tema 2 - Colore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Stile chi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Stile chiaro 1 - Color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Stile chiaro 1 - Color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DA37D80-6434-44D0-A028-1B22A696006F}" styleName="Stile chiaro 3 - Colore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Stile chiaro 3 - Color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Stile chiaro 3 - Colore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D27102A9-8310-4765-A935-A1911B00CA55}" styleName="Stile chiaro 1 - Colore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Stile chiaro 1 - Colore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FD0F851-EC5A-4D38-B0AD-8093EC10F338}" styleName="Stile chiaro 1 - Colore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Stile chiaro 1 - Colore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E9639D4-E3E2-4D34-9284-5A2195B3D0D7}" styleName="Stile chi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Stile chiaro 2 - Colore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BC89EF96-8CEA-46FF-86C4-4CE0E7609802}" styleName="Stile chiaro 3 - Color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Stile chiaro 3 - Colore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3296810-A885-4BE3-A3E7-6D5BEEA58F35}" styleName="Stile medio 2 - Color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EC20E35-A176-4012-BC5E-935CFFF8708E}" styleName="Stile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Stile medio 3 - Colore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034E78-7F5D-4C2E-B375-FC64B27BC917}" styleName="Stile scuro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D9F66E-5EB9-4882-86FB-DCBF35E3C3E4}" styleName="Stile medio 4 - Color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Stile medio 4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D7AC3CCA-C797-4891-BE02-D94E43425B78}" styleName="Stile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Stile medio 4 - Color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Stile medio 4 - Color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46F890A9-2807-4EBB-B81D-B2AA78EC7F39}" styleName="Stile scuro 2 - Colore 5/Colore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Stile scuro 2 - Colore 3/Colore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202B0CA-FC54-4496-8BCA-5EF66A818D29}" styleName="Stile scuro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37CE84F3-28C3-443E-9E96-99CF82512B78}" styleName="Stile scuro 1 - Colore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505E3EF-67EA-436B-97B2-0124C06EBD24}" styleName="Stile medio 4 - Colore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Stile medio 4 - Color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A488322-F2BA-4B5B-9748-0D474271808F}" styleName="Stile medio 3 - Colore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Stile medio 3 - Colore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25E5076-3810-47DD-B79F-674D7AD40C01}" styleName="Stile scuro 1 - Color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5BE263C-DBD7-4A20-BB59-AAB30ACAA65A}" styleName="Stile medio 3 - Color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660B408-B3CF-4A94-85FC-2B1E0A45F4A2}" styleName="Stile scuro 2 - Colore 1/Color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05" autoAdjust="0"/>
    <p:restoredTop sz="89302" autoAdjust="0"/>
  </p:normalViewPr>
  <p:slideViewPr>
    <p:cSldViewPr snapToGrid="0" snapToObjects="1" showGuides="1">
      <p:cViewPr varScale="1">
        <p:scale>
          <a:sx n="105" d="100"/>
          <a:sy n="105" d="100"/>
        </p:scale>
        <p:origin x="384" y="102"/>
      </p:cViewPr>
      <p:guideLst>
        <p:guide orient="horz" pos="3411"/>
        <p:guide orient="horz" pos="2132"/>
        <p:guide pos="725"/>
        <p:guide orient="horz" pos="509"/>
        <p:guide pos="3009"/>
        <p:guide orient="horz" pos="3121"/>
        <p:guide orient="horz" pos="282"/>
        <p:guide pos="370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76" d="100"/>
          <a:sy n="76" d="100"/>
        </p:scale>
        <p:origin x="-1938" y="708"/>
      </p:cViewPr>
      <p:guideLst>
        <p:guide orient="horz" pos="3126"/>
        <p:guide pos="2138"/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commentAuthors" Target="commentAuthor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536166-F17D-4AAD-9084-F0AB5690090E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B6869811-29CC-44D7-BBC9-B7FDFB523777}">
      <dgm:prSet phldrT="[Testo]"/>
      <dgm:spPr>
        <a:solidFill>
          <a:srgbClr val="FFC000"/>
        </a:solidFill>
      </dgm:spPr>
      <dgm:t>
        <a:bodyPr/>
        <a:lstStyle/>
        <a:p>
          <a:r>
            <a:rPr lang="it-IT" b="1" dirty="0"/>
            <a:t>Statistica nelle discipline curriculari</a:t>
          </a:r>
        </a:p>
      </dgm:t>
    </dgm:pt>
    <dgm:pt modelId="{90960821-550E-4BD3-BF08-D85E2C97E8E3}" type="parTrans" cxnId="{E92F3037-5FD5-4BF1-98FC-03C24DA55DA5}">
      <dgm:prSet/>
      <dgm:spPr/>
      <dgm:t>
        <a:bodyPr/>
        <a:lstStyle/>
        <a:p>
          <a:endParaRPr lang="it-IT"/>
        </a:p>
      </dgm:t>
    </dgm:pt>
    <dgm:pt modelId="{FD1D7BAD-3E42-4B77-BDFA-340DE0FFF591}" type="sibTrans" cxnId="{E92F3037-5FD5-4BF1-98FC-03C24DA55DA5}">
      <dgm:prSet/>
      <dgm:spPr/>
      <dgm:t>
        <a:bodyPr/>
        <a:lstStyle/>
        <a:p>
          <a:endParaRPr lang="it-IT"/>
        </a:p>
      </dgm:t>
    </dgm:pt>
    <dgm:pt modelId="{6E99E6A6-CBC2-4F91-9133-56EA7DDBD7A5}">
      <dgm:prSet phldrT="[Testo]"/>
      <dgm:spPr>
        <a:solidFill>
          <a:srgbClr val="92D050"/>
        </a:solidFill>
      </dgm:spPr>
      <dgm:t>
        <a:bodyPr/>
        <a:lstStyle/>
        <a:p>
          <a:r>
            <a:rPr lang="it-IT" b="1" dirty="0" err="1"/>
            <a:t>Gamification</a:t>
          </a:r>
          <a:endParaRPr lang="it-IT" b="1" dirty="0"/>
        </a:p>
      </dgm:t>
    </dgm:pt>
    <dgm:pt modelId="{E60FC351-F6F1-4DD4-89E4-B2DAC12E1AB4}" type="parTrans" cxnId="{6F1D764E-92D7-44D0-97E4-C0A00BFED275}">
      <dgm:prSet/>
      <dgm:spPr/>
      <dgm:t>
        <a:bodyPr/>
        <a:lstStyle/>
        <a:p>
          <a:endParaRPr lang="it-IT"/>
        </a:p>
      </dgm:t>
    </dgm:pt>
    <dgm:pt modelId="{EC626A15-8BA8-440B-8C24-112C10FAA688}" type="sibTrans" cxnId="{6F1D764E-92D7-44D0-97E4-C0A00BFED275}">
      <dgm:prSet/>
      <dgm:spPr/>
      <dgm:t>
        <a:bodyPr/>
        <a:lstStyle/>
        <a:p>
          <a:endParaRPr lang="it-IT"/>
        </a:p>
      </dgm:t>
    </dgm:pt>
    <dgm:pt modelId="{2C9F97B2-51B0-444E-A613-7171B9C0D878}">
      <dgm:prSet phldrT="[Testo]"/>
      <dgm:spPr/>
      <dgm:t>
        <a:bodyPr/>
        <a:lstStyle/>
        <a:p>
          <a:r>
            <a:rPr lang="it-IT" b="1" dirty="0"/>
            <a:t>Cassetta degli attrezzi</a:t>
          </a:r>
        </a:p>
      </dgm:t>
    </dgm:pt>
    <dgm:pt modelId="{C45DBAE6-C4DA-4523-9F2C-6473857F4653}" type="parTrans" cxnId="{FC65E067-5619-4028-AC6A-4F298E1BB015}">
      <dgm:prSet/>
      <dgm:spPr/>
      <dgm:t>
        <a:bodyPr/>
        <a:lstStyle/>
        <a:p>
          <a:endParaRPr lang="it-IT"/>
        </a:p>
      </dgm:t>
    </dgm:pt>
    <dgm:pt modelId="{FA9D7FBB-F5FE-4358-9963-AD132BCF31D2}" type="sibTrans" cxnId="{FC65E067-5619-4028-AC6A-4F298E1BB015}">
      <dgm:prSet/>
      <dgm:spPr/>
      <dgm:t>
        <a:bodyPr/>
        <a:lstStyle/>
        <a:p>
          <a:endParaRPr lang="it-IT"/>
        </a:p>
      </dgm:t>
    </dgm:pt>
    <dgm:pt modelId="{4A10B8B5-09EF-43D4-8F08-50BBD1E3BD6B}">
      <dgm:prSet phldrT="[Testo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it-IT" b="1" dirty="0">
              <a:solidFill>
                <a:srgbClr val="FF0000"/>
              </a:solidFill>
            </a:rPr>
            <a:t>Statistical </a:t>
          </a:r>
          <a:r>
            <a:rPr lang="it-IT" b="1" dirty="0" err="1">
              <a:solidFill>
                <a:srgbClr val="FF0000"/>
              </a:solidFill>
            </a:rPr>
            <a:t>literacy</a:t>
          </a:r>
          <a:r>
            <a:rPr lang="it-IT" b="1" dirty="0">
              <a:solidFill>
                <a:srgbClr val="FF0000"/>
              </a:solidFill>
            </a:rPr>
            <a:t> degli adulti</a:t>
          </a:r>
        </a:p>
      </dgm:t>
    </dgm:pt>
    <dgm:pt modelId="{F390C28A-2A4D-4955-935D-F60C9CB5D5AC}" type="parTrans" cxnId="{3220C68F-CBA8-45E0-82B8-38618AE4CCDE}">
      <dgm:prSet/>
      <dgm:spPr/>
      <dgm:t>
        <a:bodyPr/>
        <a:lstStyle/>
        <a:p>
          <a:endParaRPr lang="it-IT"/>
        </a:p>
      </dgm:t>
    </dgm:pt>
    <dgm:pt modelId="{8336E24A-81F7-4A79-B6C7-9B08EEE712CD}" type="sibTrans" cxnId="{3220C68F-CBA8-45E0-82B8-38618AE4CCDE}">
      <dgm:prSet/>
      <dgm:spPr/>
      <dgm:t>
        <a:bodyPr/>
        <a:lstStyle/>
        <a:p>
          <a:endParaRPr lang="it-IT"/>
        </a:p>
      </dgm:t>
    </dgm:pt>
    <dgm:pt modelId="{4B23A9EA-981F-4FAE-9801-6D3DF38CC5D6}" type="pres">
      <dgm:prSet presAssocID="{B4536166-F17D-4AAD-9084-F0AB5690090E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0C34C0C4-05D9-48DC-BF47-7385F2240E39}" type="pres">
      <dgm:prSet presAssocID="{B4536166-F17D-4AAD-9084-F0AB5690090E}" presName="diamond" presStyleLbl="bgShp" presStyleIdx="0" presStyleCnt="1"/>
      <dgm:spPr/>
    </dgm:pt>
    <dgm:pt modelId="{CC2BAB61-BE99-415F-82DF-0A01CCB934E9}" type="pres">
      <dgm:prSet presAssocID="{B4536166-F17D-4AAD-9084-F0AB5690090E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113AAC0-F987-481D-B1E2-89829BFE216E}" type="pres">
      <dgm:prSet presAssocID="{B4536166-F17D-4AAD-9084-F0AB5690090E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A56DE18-FF44-4DCF-B1B2-0871D5DB07AA}" type="pres">
      <dgm:prSet presAssocID="{B4536166-F17D-4AAD-9084-F0AB5690090E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9F7064B-55D2-46EC-A24E-0C1AFAD24985}" type="pres">
      <dgm:prSet presAssocID="{B4536166-F17D-4AAD-9084-F0AB5690090E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1CB13B2A-2617-4DA5-B0FE-8FA6A2B95DCD}" type="presOf" srcId="{6E99E6A6-CBC2-4F91-9133-56EA7DDBD7A5}" destId="{8113AAC0-F987-481D-B1E2-89829BFE216E}" srcOrd="0" destOrd="0" presId="urn:microsoft.com/office/officeart/2005/8/layout/matrix3"/>
    <dgm:cxn modelId="{FF479F84-C3A9-4D91-BD48-C0D2E88797AF}" type="presOf" srcId="{4A10B8B5-09EF-43D4-8F08-50BBD1E3BD6B}" destId="{19F7064B-55D2-46EC-A24E-0C1AFAD24985}" srcOrd="0" destOrd="0" presId="urn:microsoft.com/office/officeart/2005/8/layout/matrix3"/>
    <dgm:cxn modelId="{4AFCE451-8E1C-415B-9845-0F9F407D3595}" type="presOf" srcId="{B4536166-F17D-4AAD-9084-F0AB5690090E}" destId="{4B23A9EA-981F-4FAE-9801-6D3DF38CC5D6}" srcOrd="0" destOrd="0" presId="urn:microsoft.com/office/officeart/2005/8/layout/matrix3"/>
    <dgm:cxn modelId="{7FDD8F7E-AF93-459F-A712-A0CCB77D3AC9}" type="presOf" srcId="{B6869811-29CC-44D7-BBC9-B7FDFB523777}" destId="{CC2BAB61-BE99-415F-82DF-0A01CCB934E9}" srcOrd="0" destOrd="0" presId="urn:microsoft.com/office/officeart/2005/8/layout/matrix3"/>
    <dgm:cxn modelId="{FC65E067-5619-4028-AC6A-4F298E1BB015}" srcId="{B4536166-F17D-4AAD-9084-F0AB5690090E}" destId="{2C9F97B2-51B0-444E-A613-7171B9C0D878}" srcOrd="2" destOrd="0" parTransId="{C45DBAE6-C4DA-4523-9F2C-6473857F4653}" sibTransId="{FA9D7FBB-F5FE-4358-9963-AD132BCF31D2}"/>
    <dgm:cxn modelId="{E92F3037-5FD5-4BF1-98FC-03C24DA55DA5}" srcId="{B4536166-F17D-4AAD-9084-F0AB5690090E}" destId="{B6869811-29CC-44D7-BBC9-B7FDFB523777}" srcOrd="0" destOrd="0" parTransId="{90960821-550E-4BD3-BF08-D85E2C97E8E3}" sibTransId="{FD1D7BAD-3E42-4B77-BDFA-340DE0FFF591}"/>
    <dgm:cxn modelId="{3220C68F-CBA8-45E0-82B8-38618AE4CCDE}" srcId="{B4536166-F17D-4AAD-9084-F0AB5690090E}" destId="{4A10B8B5-09EF-43D4-8F08-50BBD1E3BD6B}" srcOrd="3" destOrd="0" parTransId="{F390C28A-2A4D-4955-935D-F60C9CB5D5AC}" sibTransId="{8336E24A-81F7-4A79-B6C7-9B08EEE712CD}"/>
    <dgm:cxn modelId="{54643676-8F61-4111-8517-FE141F6DD7A6}" type="presOf" srcId="{2C9F97B2-51B0-444E-A613-7171B9C0D878}" destId="{BA56DE18-FF44-4DCF-B1B2-0871D5DB07AA}" srcOrd="0" destOrd="0" presId="urn:microsoft.com/office/officeart/2005/8/layout/matrix3"/>
    <dgm:cxn modelId="{6F1D764E-92D7-44D0-97E4-C0A00BFED275}" srcId="{B4536166-F17D-4AAD-9084-F0AB5690090E}" destId="{6E99E6A6-CBC2-4F91-9133-56EA7DDBD7A5}" srcOrd="1" destOrd="0" parTransId="{E60FC351-F6F1-4DD4-89E4-B2DAC12E1AB4}" sibTransId="{EC626A15-8BA8-440B-8C24-112C10FAA688}"/>
    <dgm:cxn modelId="{3A508809-B886-479E-A57A-F35CACF66C96}" type="presParOf" srcId="{4B23A9EA-981F-4FAE-9801-6D3DF38CC5D6}" destId="{0C34C0C4-05D9-48DC-BF47-7385F2240E39}" srcOrd="0" destOrd="0" presId="urn:microsoft.com/office/officeart/2005/8/layout/matrix3"/>
    <dgm:cxn modelId="{4610F1E9-F7BF-4950-BB07-237CC7076A8F}" type="presParOf" srcId="{4B23A9EA-981F-4FAE-9801-6D3DF38CC5D6}" destId="{CC2BAB61-BE99-415F-82DF-0A01CCB934E9}" srcOrd="1" destOrd="0" presId="urn:microsoft.com/office/officeart/2005/8/layout/matrix3"/>
    <dgm:cxn modelId="{48F5DCC0-D725-4B0C-BB7F-A9E3A03E1BFB}" type="presParOf" srcId="{4B23A9EA-981F-4FAE-9801-6D3DF38CC5D6}" destId="{8113AAC0-F987-481D-B1E2-89829BFE216E}" srcOrd="2" destOrd="0" presId="urn:microsoft.com/office/officeart/2005/8/layout/matrix3"/>
    <dgm:cxn modelId="{6B129A18-EA52-4A37-9582-06005634BCE4}" type="presParOf" srcId="{4B23A9EA-981F-4FAE-9801-6D3DF38CC5D6}" destId="{BA56DE18-FF44-4DCF-B1B2-0871D5DB07AA}" srcOrd="3" destOrd="0" presId="urn:microsoft.com/office/officeart/2005/8/layout/matrix3"/>
    <dgm:cxn modelId="{61B8E10C-4DB1-441C-9919-69D3AEE0A547}" type="presParOf" srcId="{4B23A9EA-981F-4FAE-9801-6D3DF38CC5D6}" destId="{19F7064B-55D2-46EC-A24E-0C1AFAD24985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E5BD538-53E7-4D90-BFC9-FD04C3E337D1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A391C81F-4547-48C9-A136-4D3504ACDE8B}">
      <dgm:prSet phldrT="[Testo]"/>
      <dgm:spPr/>
      <dgm:t>
        <a:bodyPr/>
        <a:lstStyle/>
        <a:p>
          <a:pPr algn="l"/>
          <a:r>
            <a:rPr lang="it-IT" b="1" dirty="0"/>
            <a:t>Materiale per le scuole</a:t>
          </a:r>
        </a:p>
      </dgm:t>
    </dgm:pt>
    <dgm:pt modelId="{18B031CC-AB62-483B-9A72-4478F05A7C5E}" type="parTrans" cxnId="{0497F5BE-2075-4DA9-935D-E083717BD7F5}">
      <dgm:prSet/>
      <dgm:spPr/>
      <dgm:t>
        <a:bodyPr/>
        <a:lstStyle/>
        <a:p>
          <a:endParaRPr lang="it-IT"/>
        </a:p>
      </dgm:t>
    </dgm:pt>
    <dgm:pt modelId="{0FFC4FC7-3C1F-4BCC-AF79-55388E95ADA9}" type="sibTrans" cxnId="{0497F5BE-2075-4DA9-935D-E083717BD7F5}">
      <dgm:prSet/>
      <dgm:spPr/>
      <dgm:t>
        <a:bodyPr/>
        <a:lstStyle/>
        <a:p>
          <a:endParaRPr lang="it-IT"/>
        </a:p>
      </dgm:t>
    </dgm:pt>
    <dgm:pt modelId="{4AC6D46D-8B91-4935-BB20-DE3B06F38D30}">
      <dgm:prSet phldrT="[Testo]"/>
      <dgm:spPr/>
      <dgm:t>
        <a:bodyPr/>
        <a:lstStyle/>
        <a:p>
          <a:r>
            <a:rPr lang="it-IT" b="1" dirty="0"/>
            <a:t>Materiale per tutti</a:t>
          </a:r>
        </a:p>
      </dgm:t>
    </dgm:pt>
    <dgm:pt modelId="{4F4BC7E6-70D9-4E32-8DD4-C6E827FFC1F1}" type="parTrans" cxnId="{BFC3C77E-A035-46E4-A1DC-49ED6EF40E36}">
      <dgm:prSet/>
      <dgm:spPr/>
      <dgm:t>
        <a:bodyPr/>
        <a:lstStyle/>
        <a:p>
          <a:endParaRPr lang="it-IT"/>
        </a:p>
      </dgm:t>
    </dgm:pt>
    <dgm:pt modelId="{0164E599-F0AC-4409-9B51-2BC59F4C54EC}" type="sibTrans" cxnId="{BFC3C77E-A035-46E4-A1DC-49ED6EF40E36}">
      <dgm:prSet/>
      <dgm:spPr/>
      <dgm:t>
        <a:bodyPr/>
        <a:lstStyle/>
        <a:p>
          <a:endParaRPr lang="it-IT"/>
        </a:p>
      </dgm:t>
    </dgm:pt>
    <dgm:pt modelId="{8842FF18-936A-4970-A96E-FBFA2E51FB80}">
      <dgm:prSet phldrT="[Testo]"/>
      <dgm:spPr/>
      <dgm:t>
        <a:bodyPr/>
        <a:lstStyle/>
        <a:p>
          <a:r>
            <a:rPr lang="it-IT" b="1" dirty="0"/>
            <a:t>Attività in classe</a:t>
          </a:r>
        </a:p>
      </dgm:t>
    </dgm:pt>
    <dgm:pt modelId="{F147302C-0B13-412D-851F-36EF96664AB6}" type="parTrans" cxnId="{99004684-5E8E-4E50-B0BE-248CE2CF2512}">
      <dgm:prSet/>
      <dgm:spPr/>
      <dgm:t>
        <a:bodyPr/>
        <a:lstStyle/>
        <a:p>
          <a:endParaRPr lang="it-IT"/>
        </a:p>
      </dgm:t>
    </dgm:pt>
    <dgm:pt modelId="{6DCA6E3C-F253-4068-870C-3436E0B9AB6A}" type="sibTrans" cxnId="{99004684-5E8E-4E50-B0BE-248CE2CF2512}">
      <dgm:prSet/>
      <dgm:spPr/>
      <dgm:t>
        <a:bodyPr/>
        <a:lstStyle/>
        <a:p>
          <a:endParaRPr lang="it-IT"/>
        </a:p>
      </dgm:t>
    </dgm:pt>
    <dgm:pt modelId="{EF9D421A-2748-4BC7-9955-5244F5DD57BD}">
      <dgm:prSet/>
      <dgm:spPr/>
      <dgm:t>
        <a:bodyPr/>
        <a:lstStyle/>
        <a:p>
          <a:r>
            <a:rPr lang="it-IT" b="1" dirty="0"/>
            <a:t>Concorsi e premi</a:t>
          </a:r>
        </a:p>
      </dgm:t>
    </dgm:pt>
    <dgm:pt modelId="{04CAED07-2D4F-405A-ADEF-BF4BF6EB8ADB}" type="parTrans" cxnId="{6DF5BB3C-0559-4598-8BE4-A30498175B53}">
      <dgm:prSet/>
      <dgm:spPr/>
      <dgm:t>
        <a:bodyPr/>
        <a:lstStyle/>
        <a:p>
          <a:endParaRPr lang="it-IT"/>
        </a:p>
      </dgm:t>
    </dgm:pt>
    <dgm:pt modelId="{378BA3CB-E579-4587-9724-20ACD8485EFB}" type="sibTrans" cxnId="{6DF5BB3C-0559-4598-8BE4-A30498175B53}">
      <dgm:prSet/>
      <dgm:spPr/>
      <dgm:t>
        <a:bodyPr/>
        <a:lstStyle/>
        <a:p>
          <a:endParaRPr lang="it-IT"/>
        </a:p>
      </dgm:t>
    </dgm:pt>
    <dgm:pt modelId="{757FF39E-2EF3-4356-AEE6-73F6DBE82B82}">
      <dgm:prSet/>
      <dgm:spPr/>
      <dgm:t>
        <a:bodyPr/>
        <a:lstStyle/>
        <a:p>
          <a:r>
            <a:rPr lang="it-IT" b="1" dirty="0"/>
            <a:t>Partnership</a:t>
          </a:r>
        </a:p>
      </dgm:t>
    </dgm:pt>
    <dgm:pt modelId="{A97DD67F-8619-4268-8A28-54543AEEDAAC}" type="parTrans" cxnId="{67907D81-3213-45CC-B4F3-DD2981F2C482}">
      <dgm:prSet/>
      <dgm:spPr/>
      <dgm:t>
        <a:bodyPr/>
        <a:lstStyle/>
        <a:p>
          <a:endParaRPr lang="it-IT"/>
        </a:p>
      </dgm:t>
    </dgm:pt>
    <dgm:pt modelId="{A1A5ADB2-479C-4342-921D-6B5BB4C596F0}" type="sibTrans" cxnId="{67907D81-3213-45CC-B4F3-DD2981F2C482}">
      <dgm:prSet/>
      <dgm:spPr/>
      <dgm:t>
        <a:bodyPr/>
        <a:lstStyle/>
        <a:p>
          <a:endParaRPr lang="it-IT"/>
        </a:p>
      </dgm:t>
    </dgm:pt>
    <dgm:pt modelId="{0F12800A-AEEA-4E22-AD88-85044E91B6BD}" type="pres">
      <dgm:prSet presAssocID="{9E5BD538-53E7-4D90-BFC9-FD04C3E337D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12C6E9CF-5AF4-42E9-B98D-6E49EB4D322B}" type="pres">
      <dgm:prSet presAssocID="{A391C81F-4547-48C9-A136-4D3504ACDE8B}" presName="parentLin" presStyleCnt="0"/>
      <dgm:spPr/>
    </dgm:pt>
    <dgm:pt modelId="{A4174B76-2BA2-46C7-831E-23B7B0BCEE28}" type="pres">
      <dgm:prSet presAssocID="{A391C81F-4547-48C9-A136-4D3504ACDE8B}" presName="parentLeftMargin" presStyleLbl="node1" presStyleIdx="0" presStyleCnt="5"/>
      <dgm:spPr/>
      <dgm:t>
        <a:bodyPr/>
        <a:lstStyle/>
        <a:p>
          <a:endParaRPr lang="it-IT"/>
        </a:p>
      </dgm:t>
    </dgm:pt>
    <dgm:pt modelId="{481CE517-88F4-4398-9E7C-D58F230DFE36}" type="pres">
      <dgm:prSet presAssocID="{A391C81F-4547-48C9-A136-4D3504ACDE8B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DE62329-4212-451C-8708-2FA963C0E0E7}" type="pres">
      <dgm:prSet presAssocID="{A391C81F-4547-48C9-A136-4D3504ACDE8B}" presName="negativeSpace" presStyleCnt="0"/>
      <dgm:spPr/>
    </dgm:pt>
    <dgm:pt modelId="{00100E24-8857-47AE-92DF-97E06924B4F2}" type="pres">
      <dgm:prSet presAssocID="{A391C81F-4547-48C9-A136-4D3504ACDE8B}" presName="childText" presStyleLbl="conFgAcc1" presStyleIdx="0" presStyleCnt="5">
        <dgm:presLayoutVars>
          <dgm:bulletEnabled val="1"/>
        </dgm:presLayoutVars>
      </dgm:prSet>
      <dgm:spPr/>
    </dgm:pt>
    <dgm:pt modelId="{CCE78B29-1731-4005-B7DE-005B45334826}" type="pres">
      <dgm:prSet presAssocID="{0FFC4FC7-3C1F-4BCC-AF79-55388E95ADA9}" presName="spaceBetweenRectangles" presStyleCnt="0"/>
      <dgm:spPr/>
    </dgm:pt>
    <dgm:pt modelId="{F15895B9-2E35-4248-942D-8B2FACC9C440}" type="pres">
      <dgm:prSet presAssocID="{4AC6D46D-8B91-4935-BB20-DE3B06F38D30}" presName="parentLin" presStyleCnt="0"/>
      <dgm:spPr/>
    </dgm:pt>
    <dgm:pt modelId="{6EE140B6-BDA0-4528-8980-9C6E8AF5661F}" type="pres">
      <dgm:prSet presAssocID="{4AC6D46D-8B91-4935-BB20-DE3B06F38D30}" presName="parentLeftMargin" presStyleLbl="node1" presStyleIdx="0" presStyleCnt="5"/>
      <dgm:spPr/>
      <dgm:t>
        <a:bodyPr/>
        <a:lstStyle/>
        <a:p>
          <a:endParaRPr lang="it-IT"/>
        </a:p>
      </dgm:t>
    </dgm:pt>
    <dgm:pt modelId="{8F078C63-D42E-4F23-BC66-F1E7A7749CBE}" type="pres">
      <dgm:prSet presAssocID="{4AC6D46D-8B91-4935-BB20-DE3B06F38D30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2AE6784-52E8-40D0-A26E-E12A25B883BE}" type="pres">
      <dgm:prSet presAssocID="{4AC6D46D-8B91-4935-BB20-DE3B06F38D30}" presName="negativeSpace" presStyleCnt="0"/>
      <dgm:spPr/>
    </dgm:pt>
    <dgm:pt modelId="{0783C180-5695-46A5-99E4-0E43E4E6F206}" type="pres">
      <dgm:prSet presAssocID="{4AC6D46D-8B91-4935-BB20-DE3B06F38D30}" presName="childText" presStyleLbl="conFgAcc1" presStyleIdx="1" presStyleCnt="5">
        <dgm:presLayoutVars>
          <dgm:bulletEnabled val="1"/>
        </dgm:presLayoutVars>
      </dgm:prSet>
      <dgm:spPr/>
    </dgm:pt>
    <dgm:pt modelId="{4F1ACF79-6A6C-41F0-A0F8-E1F95D62626B}" type="pres">
      <dgm:prSet presAssocID="{0164E599-F0AC-4409-9B51-2BC59F4C54EC}" presName="spaceBetweenRectangles" presStyleCnt="0"/>
      <dgm:spPr/>
    </dgm:pt>
    <dgm:pt modelId="{3A01D9AB-9B89-47D6-85C8-C1AD75C6432C}" type="pres">
      <dgm:prSet presAssocID="{8842FF18-936A-4970-A96E-FBFA2E51FB80}" presName="parentLin" presStyleCnt="0"/>
      <dgm:spPr/>
    </dgm:pt>
    <dgm:pt modelId="{00CDE580-DFA1-4862-BC33-FBB3BA7567C6}" type="pres">
      <dgm:prSet presAssocID="{8842FF18-936A-4970-A96E-FBFA2E51FB80}" presName="parentLeftMargin" presStyleLbl="node1" presStyleIdx="1" presStyleCnt="5"/>
      <dgm:spPr/>
      <dgm:t>
        <a:bodyPr/>
        <a:lstStyle/>
        <a:p>
          <a:endParaRPr lang="it-IT"/>
        </a:p>
      </dgm:t>
    </dgm:pt>
    <dgm:pt modelId="{3FBD8001-EC45-4B5B-88AD-99D32C081B75}" type="pres">
      <dgm:prSet presAssocID="{8842FF18-936A-4970-A96E-FBFA2E51FB80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35C5327-19D4-4DEE-BD62-5CE4252411E9}" type="pres">
      <dgm:prSet presAssocID="{8842FF18-936A-4970-A96E-FBFA2E51FB80}" presName="negativeSpace" presStyleCnt="0"/>
      <dgm:spPr/>
    </dgm:pt>
    <dgm:pt modelId="{C3623B19-7D0B-42A1-957C-D7B1E2371EFF}" type="pres">
      <dgm:prSet presAssocID="{8842FF18-936A-4970-A96E-FBFA2E51FB80}" presName="childText" presStyleLbl="conFgAcc1" presStyleIdx="2" presStyleCnt="5">
        <dgm:presLayoutVars>
          <dgm:bulletEnabled val="1"/>
        </dgm:presLayoutVars>
      </dgm:prSet>
      <dgm:spPr/>
    </dgm:pt>
    <dgm:pt modelId="{4CE79ABA-CCEE-46C1-B3FC-9AA6488F6EAB}" type="pres">
      <dgm:prSet presAssocID="{6DCA6E3C-F253-4068-870C-3436E0B9AB6A}" presName="spaceBetweenRectangles" presStyleCnt="0"/>
      <dgm:spPr/>
    </dgm:pt>
    <dgm:pt modelId="{C972773C-ECD3-4EA2-96F9-A466FBBBE11B}" type="pres">
      <dgm:prSet presAssocID="{EF9D421A-2748-4BC7-9955-5244F5DD57BD}" presName="parentLin" presStyleCnt="0"/>
      <dgm:spPr/>
    </dgm:pt>
    <dgm:pt modelId="{5EF2DC6F-FC49-4660-9147-E0692DD33EB6}" type="pres">
      <dgm:prSet presAssocID="{EF9D421A-2748-4BC7-9955-5244F5DD57BD}" presName="parentLeftMargin" presStyleLbl="node1" presStyleIdx="2" presStyleCnt="5"/>
      <dgm:spPr/>
      <dgm:t>
        <a:bodyPr/>
        <a:lstStyle/>
        <a:p>
          <a:endParaRPr lang="it-IT"/>
        </a:p>
      </dgm:t>
    </dgm:pt>
    <dgm:pt modelId="{E6C2DCC4-F658-41ED-AF89-E7E00ECDBFC7}" type="pres">
      <dgm:prSet presAssocID="{EF9D421A-2748-4BC7-9955-5244F5DD57BD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4D5FC8A-1390-44DE-A2AE-38810FCE6B5D}" type="pres">
      <dgm:prSet presAssocID="{EF9D421A-2748-4BC7-9955-5244F5DD57BD}" presName="negativeSpace" presStyleCnt="0"/>
      <dgm:spPr/>
    </dgm:pt>
    <dgm:pt modelId="{1C602705-644A-49D8-8C01-810BF95CCEFD}" type="pres">
      <dgm:prSet presAssocID="{EF9D421A-2748-4BC7-9955-5244F5DD57BD}" presName="childText" presStyleLbl="conFgAcc1" presStyleIdx="3" presStyleCnt="5">
        <dgm:presLayoutVars>
          <dgm:bulletEnabled val="1"/>
        </dgm:presLayoutVars>
      </dgm:prSet>
      <dgm:spPr/>
    </dgm:pt>
    <dgm:pt modelId="{D6816D29-DCEB-43D4-A1C6-635CB36DF2BE}" type="pres">
      <dgm:prSet presAssocID="{378BA3CB-E579-4587-9724-20ACD8485EFB}" presName="spaceBetweenRectangles" presStyleCnt="0"/>
      <dgm:spPr/>
    </dgm:pt>
    <dgm:pt modelId="{CABFE221-82B5-4058-9534-2B67F22097F5}" type="pres">
      <dgm:prSet presAssocID="{757FF39E-2EF3-4356-AEE6-73F6DBE82B82}" presName="parentLin" presStyleCnt="0"/>
      <dgm:spPr/>
    </dgm:pt>
    <dgm:pt modelId="{837B8628-FF3A-456B-B804-9B1EC97564F6}" type="pres">
      <dgm:prSet presAssocID="{757FF39E-2EF3-4356-AEE6-73F6DBE82B82}" presName="parentLeftMargin" presStyleLbl="node1" presStyleIdx="3" presStyleCnt="5"/>
      <dgm:spPr/>
      <dgm:t>
        <a:bodyPr/>
        <a:lstStyle/>
        <a:p>
          <a:endParaRPr lang="it-IT"/>
        </a:p>
      </dgm:t>
    </dgm:pt>
    <dgm:pt modelId="{2358469B-A8B3-4224-B074-CA3C4E57DCDA}" type="pres">
      <dgm:prSet presAssocID="{757FF39E-2EF3-4356-AEE6-73F6DBE82B82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0167A04-5A82-4D00-BFD5-1249D6EDE488}" type="pres">
      <dgm:prSet presAssocID="{757FF39E-2EF3-4356-AEE6-73F6DBE82B82}" presName="negativeSpace" presStyleCnt="0"/>
      <dgm:spPr/>
    </dgm:pt>
    <dgm:pt modelId="{BC02C224-BC2B-4614-955A-DA7D852C3891}" type="pres">
      <dgm:prSet presAssocID="{757FF39E-2EF3-4356-AEE6-73F6DBE82B82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F53AD379-F765-4BCE-98A9-006DA3C43BBA}" type="presOf" srcId="{EF9D421A-2748-4BC7-9955-5244F5DD57BD}" destId="{E6C2DCC4-F658-41ED-AF89-E7E00ECDBFC7}" srcOrd="1" destOrd="0" presId="urn:microsoft.com/office/officeart/2005/8/layout/list1"/>
    <dgm:cxn modelId="{92E7FD83-FEC0-4C20-9553-269FFD01B5B1}" type="presOf" srcId="{4AC6D46D-8B91-4935-BB20-DE3B06F38D30}" destId="{6EE140B6-BDA0-4528-8980-9C6E8AF5661F}" srcOrd="0" destOrd="0" presId="urn:microsoft.com/office/officeart/2005/8/layout/list1"/>
    <dgm:cxn modelId="{99004684-5E8E-4E50-B0BE-248CE2CF2512}" srcId="{9E5BD538-53E7-4D90-BFC9-FD04C3E337D1}" destId="{8842FF18-936A-4970-A96E-FBFA2E51FB80}" srcOrd="2" destOrd="0" parTransId="{F147302C-0B13-412D-851F-36EF96664AB6}" sibTransId="{6DCA6E3C-F253-4068-870C-3436E0B9AB6A}"/>
    <dgm:cxn modelId="{B97584E7-B809-4D62-A6B0-7C2B9F640AA8}" type="presOf" srcId="{757FF39E-2EF3-4356-AEE6-73F6DBE82B82}" destId="{837B8628-FF3A-456B-B804-9B1EC97564F6}" srcOrd="0" destOrd="0" presId="urn:microsoft.com/office/officeart/2005/8/layout/list1"/>
    <dgm:cxn modelId="{544C57CA-5393-4892-9AB0-570AFAEF6F3B}" type="presOf" srcId="{EF9D421A-2748-4BC7-9955-5244F5DD57BD}" destId="{5EF2DC6F-FC49-4660-9147-E0692DD33EB6}" srcOrd="0" destOrd="0" presId="urn:microsoft.com/office/officeart/2005/8/layout/list1"/>
    <dgm:cxn modelId="{61429126-BA59-468B-BED1-134ABDE1A120}" type="presOf" srcId="{8842FF18-936A-4970-A96E-FBFA2E51FB80}" destId="{00CDE580-DFA1-4862-BC33-FBB3BA7567C6}" srcOrd="0" destOrd="0" presId="urn:microsoft.com/office/officeart/2005/8/layout/list1"/>
    <dgm:cxn modelId="{6DF5BB3C-0559-4598-8BE4-A30498175B53}" srcId="{9E5BD538-53E7-4D90-BFC9-FD04C3E337D1}" destId="{EF9D421A-2748-4BC7-9955-5244F5DD57BD}" srcOrd="3" destOrd="0" parTransId="{04CAED07-2D4F-405A-ADEF-BF4BF6EB8ADB}" sibTransId="{378BA3CB-E579-4587-9724-20ACD8485EFB}"/>
    <dgm:cxn modelId="{02CFB3C2-1112-4948-BF3C-621D919594BC}" type="presOf" srcId="{757FF39E-2EF3-4356-AEE6-73F6DBE82B82}" destId="{2358469B-A8B3-4224-B074-CA3C4E57DCDA}" srcOrd="1" destOrd="0" presId="urn:microsoft.com/office/officeart/2005/8/layout/list1"/>
    <dgm:cxn modelId="{20C4E8B8-706C-4694-A6BE-CA931511D8A6}" type="presOf" srcId="{8842FF18-936A-4970-A96E-FBFA2E51FB80}" destId="{3FBD8001-EC45-4B5B-88AD-99D32C081B75}" srcOrd="1" destOrd="0" presId="urn:microsoft.com/office/officeart/2005/8/layout/list1"/>
    <dgm:cxn modelId="{BFC3C77E-A035-46E4-A1DC-49ED6EF40E36}" srcId="{9E5BD538-53E7-4D90-BFC9-FD04C3E337D1}" destId="{4AC6D46D-8B91-4935-BB20-DE3B06F38D30}" srcOrd="1" destOrd="0" parTransId="{4F4BC7E6-70D9-4E32-8DD4-C6E827FFC1F1}" sibTransId="{0164E599-F0AC-4409-9B51-2BC59F4C54EC}"/>
    <dgm:cxn modelId="{3CBFDC14-A9AA-42A2-AD79-297AA59B76C4}" type="presOf" srcId="{A391C81F-4547-48C9-A136-4D3504ACDE8B}" destId="{A4174B76-2BA2-46C7-831E-23B7B0BCEE28}" srcOrd="0" destOrd="0" presId="urn:microsoft.com/office/officeart/2005/8/layout/list1"/>
    <dgm:cxn modelId="{5ACB8048-0E4A-4554-AFBE-BA1FEE2B3BBE}" type="presOf" srcId="{4AC6D46D-8B91-4935-BB20-DE3B06F38D30}" destId="{8F078C63-D42E-4F23-BC66-F1E7A7749CBE}" srcOrd="1" destOrd="0" presId="urn:microsoft.com/office/officeart/2005/8/layout/list1"/>
    <dgm:cxn modelId="{880401C6-CF0F-4313-B9BD-D78C4BE07EBA}" type="presOf" srcId="{9E5BD538-53E7-4D90-BFC9-FD04C3E337D1}" destId="{0F12800A-AEEA-4E22-AD88-85044E91B6BD}" srcOrd="0" destOrd="0" presId="urn:microsoft.com/office/officeart/2005/8/layout/list1"/>
    <dgm:cxn modelId="{0497F5BE-2075-4DA9-935D-E083717BD7F5}" srcId="{9E5BD538-53E7-4D90-BFC9-FD04C3E337D1}" destId="{A391C81F-4547-48C9-A136-4D3504ACDE8B}" srcOrd="0" destOrd="0" parTransId="{18B031CC-AB62-483B-9A72-4478F05A7C5E}" sibTransId="{0FFC4FC7-3C1F-4BCC-AF79-55388E95ADA9}"/>
    <dgm:cxn modelId="{67907D81-3213-45CC-B4F3-DD2981F2C482}" srcId="{9E5BD538-53E7-4D90-BFC9-FD04C3E337D1}" destId="{757FF39E-2EF3-4356-AEE6-73F6DBE82B82}" srcOrd="4" destOrd="0" parTransId="{A97DD67F-8619-4268-8A28-54543AEEDAAC}" sibTransId="{A1A5ADB2-479C-4342-921D-6B5BB4C596F0}"/>
    <dgm:cxn modelId="{0D3664A7-94EC-466B-B1BE-AF45F59183D0}" type="presOf" srcId="{A391C81F-4547-48C9-A136-4D3504ACDE8B}" destId="{481CE517-88F4-4398-9E7C-D58F230DFE36}" srcOrd="1" destOrd="0" presId="urn:microsoft.com/office/officeart/2005/8/layout/list1"/>
    <dgm:cxn modelId="{D9D92ACC-9F84-4427-82D3-189923245004}" type="presParOf" srcId="{0F12800A-AEEA-4E22-AD88-85044E91B6BD}" destId="{12C6E9CF-5AF4-42E9-B98D-6E49EB4D322B}" srcOrd="0" destOrd="0" presId="urn:microsoft.com/office/officeart/2005/8/layout/list1"/>
    <dgm:cxn modelId="{C9F2DB78-C801-4C4B-A75D-28D766A4473F}" type="presParOf" srcId="{12C6E9CF-5AF4-42E9-B98D-6E49EB4D322B}" destId="{A4174B76-2BA2-46C7-831E-23B7B0BCEE28}" srcOrd="0" destOrd="0" presId="urn:microsoft.com/office/officeart/2005/8/layout/list1"/>
    <dgm:cxn modelId="{DB37A5C9-733A-4CA3-91F1-51A423EE22E5}" type="presParOf" srcId="{12C6E9CF-5AF4-42E9-B98D-6E49EB4D322B}" destId="{481CE517-88F4-4398-9E7C-D58F230DFE36}" srcOrd="1" destOrd="0" presId="urn:microsoft.com/office/officeart/2005/8/layout/list1"/>
    <dgm:cxn modelId="{4917813F-AA63-4117-BFDB-C8CA05FB4674}" type="presParOf" srcId="{0F12800A-AEEA-4E22-AD88-85044E91B6BD}" destId="{0DE62329-4212-451C-8708-2FA963C0E0E7}" srcOrd="1" destOrd="0" presId="urn:microsoft.com/office/officeart/2005/8/layout/list1"/>
    <dgm:cxn modelId="{D20CB39B-4BE2-46C4-B523-2E66376C527A}" type="presParOf" srcId="{0F12800A-AEEA-4E22-AD88-85044E91B6BD}" destId="{00100E24-8857-47AE-92DF-97E06924B4F2}" srcOrd="2" destOrd="0" presId="urn:microsoft.com/office/officeart/2005/8/layout/list1"/>
    <dgm:cxn modelId="{65CADA43-2439-45BD-9535-21D687FF5359}" type="presParOf" srcId="{0F12800A-AEEA-4E22-AD88-85044E91B6BD}" destId="{CCE78B29-1731-4005-B7DE-005B45334826}" srcOrd="3" destOrd="0" presId="urn:microsoft.com/office/officeart/2005/8/layout/list1"/>
    <dgm:cxn modelId="{DCAB9DBD-E2CC-466E-8A42-68120A46D909}" type="presParOf" srcId="{0F12800A-AEEA-4E22-AD88-85044E91B6BD}" destId="{F15895B9-2E35-4248-942D-8B2FACC9C440}" srcOrd="4" destOrd="0" presId="urn:microsoft.com/office/officeart/2005/8/layout/list1"/>
    <dgm:cxn modelId="{68185103-3136-45D5-B6AF-07E0B723B64D}" type="presParOf" srcId="{F15895B9-2E35-4248-942D-8B2FACC9C440}" destId="{6EE140B6-BDA0-4528-8980-9C6E8AF5661F}" srcOrd="0" destOrd="0" presId="urn:microsoft.com/office/officeart/2005/8/layout/list1"/>
    <dgm:cxn modelId="{2EDAF9F6-535A-4B85-82EB-6F6C4ABC0230}" type="presParOf" srcId="{F15895B9-2E35-4248-942D-8B2FACC9C440}" destId="{8F078C63-D42E-4F23-BC66-F1E7A7749CBE}" srcOrd="1" destOrd="0" presId="urn:microsoft.com/office/officeart/2005/8/layout/list1"/>
    <dgm:cxn modelId="{91B8122B-7B21-4C80-A401-4891E0751C8F}" type="presParOf" srcId="{0F12800A-AEEA-4E22-AD88-85044E91B6BD}" destId="{72AE6784-52E8-40D0-A26E-E12A25B883BE}" srcOrd="5" destOrd="0" presId="urn:microsoft.com/office/officeart/2005/8/layout/list1"/>
    <dgm:cxn modelId="{725E1219-292B-4912-B938-71184FB6C6CF}" type="presParOf" srcId="{0F12800A-AEEA-4E22-AD88-85044E91B6BD}" destId="{0783C180-5695-46A5-99E4-0E43E4E6F206}" srcOrd="6" destOrd="0" presId="urn:microsoft.com/office/officeart/2005/8/layout/list1"/>
    <dgm:cxn modelId="{6F01F630-6ED7-41A1-9AD2-66ACE711A4AA}" type="presParOf" srcId="{0F12800A-AEEA-4E22-AD88-85044E91B6BD}" destId="{4F1ACF79-6A6C-41F0-A0F8-E1F95D62626B}" srcOrd="7" destOrd="0" presId="urn:microsoft.com/office/officeart/2005/8/layout/list1"/>
    <dgm:cxn modelId="{F25A475D-3D25-4247-B38C-BEB825CB2203}" type="presParOf" srcId="{0F12800A-AEEA-4E22-AD88-85044E91B6BD}" destId="{3A01D9AB-9B89-47D6-85C8-C1AD75C6432C}" srcOrd="8" destOrd="0" presId="urn:microsoft.com/office/officeart/2005/8/layout/list1"/>
    <dgm:cxn modelId="{6D4D24D1-3075-4D61-B4FA-F7A6ECA59F51}" type="presParOf" srcId="{3A01D9AB-9B89-47D6-85C8-C1AD75C6432C}" destId="{00CDE580-DFA1-4862-BC33-FBB3BA7567C6}" srcOrd="0" destOrd="0" presId="urn:microsoft.com/office/officeart/2005/8/layout/list1"/>
    <dgm:cxn modelId="{C294EACD-2F25-4CD3-924D-25181AF7A6B7}" type="presParOf" srcId="{3A01D9AB-9B89-47D6-85C8-C1AD75C6432C}" destId="{3FBD8001-EC45-4B5B-88AD-99D32C081B75}" srcOrd="1" destOrd="0" presId="urn:microsoft.com/office/officeart/2005/8/layout/list1"/>
    <dgm:cxn modelId="{988D9F1D-A218-409C-8BE0-336CB0B38577}" type="presParOf" srcId="{0F12800A-AEEA-4E22-AD88-85044E91B6BD}" destId="{A35C5327-19D4-4DEE-BD62-5CE4252411E9}" srcOrd="9" destOrd="0" presId="urn:microsoft.com/office/officeart/2005/8/layout/list1"/>
    <dgm:cxn modelId="{69A0C705-0C24-4E5F-B866-81ED9E0E47B1}" type="presParOf" srcId="{0F12800A-AEEA-4E22-AD88-85044E91B6BD}" destId="{C3623B19-7D0B-42A1-957C-D7B1E2371EFF}" srcOrd="10" destOrd="0" presId="urn:microsoft.com/office/officeart/2005/8/layout/list1"/>
    <dgm:cxn modelId="{190B291B-1BF5-4F5B-B445-BB6BB0938DC2}" type="presParOf" srcId="{0F12800A-AEEA-4E22-AD88-85044E91B6BD}" destId="{4CE79ABA-CCEE-46C1-B3FC-9AA6488F6EAB}" srcOrd="11" destOrd="0" presId="urn:microsoft.com/office/officeart/2005/8/layout/list1"/>
    <dgm:cxn modelId="{4310A7F8-0D68-433D-898E-1F0EB5A2B70A}" type="presParOf" srcId="{0F12800A-AEEA-4E22-AD88-85044E91B6BD}" destId="{C972773C-ECD3-4EA2-96F9-A466FBBBE11B}" srcOrd="12" destOrd="0" presId="urn:microsoft.com/office/officeart/2005/8/layout/list1"/>
    <dgm:cxn modelId="{2C25B182-7B32-4DD8-BF09-61FD74BCF862}" type="presParOf" srcId="{C972773C-ECD3-4EA2-96F9-A466FBBBE11B}" destId="{5EF2DC6F-FC49-4660-9147-E0692DD33EB6}" srcOrd="0" destOrd="0" presId="urn:microsoft.com/office/officeart/2005/8/layout/list1"/>
    <dgm:cxn modelId="{3A39FFBE-8CEF-4DE5-ACB1-6C59C2C0EE36}" type="presParOf" srcId="{C972773C-ECD3-4EA2-96F9-A466FBBBE11B}" destId="{E6C2DCC4-F658-41ED-AF89-E7E00ECDBFC7}" srcOrd="1" destOrd="0" presId="urn:microsoft.com/office/officeart/2005/8/layout/list1"/>
    <dgm:cxn modelId="{96019601-41AC-44FC-85E8-9B42F9A8A5C0}" type="presParOf" srcId="{0F12800A-AEEA-4E22-AD88-85044E91B6BD}" destId="{C4D5FC8A-1390-44DE-A2AE-38810FCE6B5D}" srcOrd="13" destOrd="0" presId="urn:microsoft.com/office/officeart/2005/8/layout/list1"/>
    <dgm:cxn modelId="{8517795D-4295-4B58-8757-D6817BBD7EC4}" type="presParOf" srcId="{0F12800A-AEEA-4E22-AD88-85044E91B6BD}" destId="{1C602705-644A-49D8-8C01-810BF95CCEFD}" srcOrd="14" destOrd="0" presId="urn:microsoft.com/office/officeart/2005/8/layout/list1"/>
    <dgm:cxn modelId="{3A6EA05F-E603-48A8-8BF8-00D1C53CE217}" type="presParOf" srcId="{0F12800A-AEEA-4E22-AD88-85044E91B6BD}" destId="{D6816D29-DCEB-43D4-A1C6-635CB36DF2BE}" srcOrd="15" destOrd="0" presId="urn:microsoft.com/office/officeart/2005/8/layout/list1"/>
    <dgm:cxn modelId="{70A767C3-A04D-458D-B61C-C2F2F0808801}" type="presParOf" srcId="{0F12800A-AEEA-4E22-AD88-85044E91B6BD}" destId="{CABFE221-82B5-4058-9534-2B67F22097F5}" srcOrd="16" destOrd="0" presId="urn:microsoft.com/office/officeart/2005/8/layout/list1"/>
    <dgm:cxn modelId="{9ACE65BD-4878-4D08-A9F9-EED9520982FC}" type="presParOf" srcId="{CABFE221-82B5-4058-9534-2B67F22097F5}" destId="{837B8628-FF3A-456B-B804-9B1EC97564F6}" srcOrd="0" destOrd="0" presId="urn:microsoft.com/office/officeart/2005/8/layout/list1"/>
    <dgm:cxn modelId="{39CE659F-E130-4B82-8429-2D20EC09C5A9}" type="presParOf" srcId="{CABFE221-82B5-4058-9534-2B67F22097F5}" destId="{2358469B-A8B3-4224-B074-CA3C4E57DCDA}" srcOrd="1" destOrd="0" presId="urn:microsoft.com/office/officeart/2005/8/layout/list1"/>
    <dgm:cxn modelId="{F94010A2-39A8-4F88-A459-CB853FFD517D}" type="presParOf" srcId="{0F12800A-AEEA-4E22-AD88-85044E91B6BD}" destId="{50167A04-5A82-4D00-BFD5-1249D6EDE488}" srcOrd="17" destOrd="0" presId="urn:microsoft.com/office/officeart/2005/8/layout/list1"/>
    <dgm:cxn modelId="{F1E51B69-8856-4C1E-B914-8AE36604A375}" type="presParOf" srcId="{0F12800A-AEEA-4E22-AD88-85044E91B6BD}" destId="{BC02C224-BC2B-4614-955A-DA7D852C3891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6332"/>
          </a:xfrm>
          <a:prstGeom prst="rect">
            <a:avLst/>
          </a:prstGeom>
        </p:spPr>
        <p:txBody>
          <a:bodyPr vert="horz" lIns="93158" tIns="46579" rIns="93158" bIns="46579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50444" y="1"/>
            <a:ext cx="2945659" cy="496332"/>
          </a:xfrm>
          <a:prstGeom prst="rect">
            <a:avLst/>
          </a:prstGeom>
        </p:spPr>
        <p:txBody>
          <a:bodyPr vert="horz" lIns="93158" tIns="46579" rIns="93158" bIns="46579" rtlCol="0"/>
          <a:lstStyle>
            <a:lvl1pPr algn="r">
              <a:defRPr sz="1200"/>
            </a:lvl1pPr>
          </a:lstStyle>
          <a:p>
            <a:fld id="{97E234F1-5CD4-4491-B051-D7AA0C744754}" type="datetimeFigureOut">
              <a:rPr lang="it-IT" smtClean="0"/>
              <a:pPr/>
              <a:t>19/05/2020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lIns="93158" tIns="46579" rIns="93158" bIns="46579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lIns="93158" tIns="46579" rIns="93158" bIns="46579" rtlCol="0" anchor="b"/>
          <a:lstStyle>
            <a:lvl1pPr algn="r">
              <a:defRPr sz="1200"/>
            </a:lvl1pPr>
          </a:lstStyle>
          <a:p>
            <a:fld id="{B8DE55D1-629F-49A4-9FDE-99C53E24F79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33346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6332"/>
          </a:xfrm>
          <a:prstGeom prst="rect">
            <a:avLst/>
          </a:prstGeom>
        </p:spPr>
        <p:txBody>
          <a:bodyPr vert="horz" lIns="93158" tIns="46579" rIns="93158" bIns="46579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6332"/>
          </a:xfrm>
          <a:prstGeom prst="rect">
            <a:avLst/>
          </a:prstGeom>
        </p:spPr>
        <p:txBody>
          <a:bodyPr vert="horz" lIns="93158" tIns="46579" rIns="93158" bIns="46579" rtlCol="0"/>
          <a:lstStyle>
            <a:lvl1pPr algn="r">
              <a:defRPr sz="1200"/>
            </a:lvl1pPr>
          </a:lstStyle>
          <a:p>
            <a:fld id="{03675B2E-259A-455A-90BD-8AAEC99B0A21}" type="datetimeFigureOut">
              <a:rPr lang="it-IT" smtClean="0"/>
              <a:pPr/>
              <a:t>19/05/2020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58" tIns="46579" rIns="93158" bIns="46579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3158" tIns="46579" rIns="93158" bIns="46579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lIns="93158" tIns="46579" rIns="93158" bIns="46579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lIns="93158" tIns="46579" rIns="93158" bIns="46579" rtlCol="0" anchor="b"/>
          <a:lstStyle>
            <a:lvl1pPr algn="r">
              <a:defRPr sz="1200"/>
            </a:lvl1pPr>
          </a:lstStyle>
          <a:p>
            <a:fld id="{A0CDC2D9-3DBA-4042-BDB9-A8016BB39CB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314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CDC2D9-3DBA-4042-BDB9-A8016BB39CB7}" type="slidenum">
              <a:rPr lang="it-IT" smtClean="0"/>
              <a:pPr/>
              <a:t>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127721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>
          <a:xfrm>
            <a:off x="679768" y="4629809"/>
            <a:ext cx="5438140" cy="4466987"/>
          </a:xfrm>
        </p:spPr>
        <p:txBody>
          <a:bodyPr>
            <a:noAutofit/>
          </a:bodyPr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CDC2D9-3DBA-4042-BDB9-A8016BB39CB7}" type="slidenum">
              <a:rPr lang="it-IT" smtClean="0"/>
              <a:pPr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01385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>
          <a:xfrm>
            <a:off x="679768" y="4629809"/>
            <a:ext cx="5438140" cy="4466987"/>
          </a:xfrm>
        </p:spPr>
        <p:txBody>
          <a:bodyPr>
            <a:noAutofit/>
          </a:bodyPr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CDC2D9-3DBA-4042-BDB9-A8016BB39CB7}" type="slidenum">
              <a:rPr lang="it-IT" smtClean="0"/>
              <a:pPr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01385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>
          <a:xfrm>
            <a:off x="679768" y="4629809"/>
            <a:ext cx="5438140" cy="4466987"/>
          </a:xfrm>
        </p:spPr>
        <p:txBody>
          <a:bodyPr>
            <a:noAutofit/>
          </a:bodyPr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CDC2D9-3DBA-4042-BDB9-A8016BB39CB7}" type="slidenum">
              <a:rPr lang="it-IT" smtClean="0"/>
              <a:pPr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01385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>
          <a:xfrm>
            <a:off x="679768" y="4629809"/>
            <a:ext cx="5438140" cy="4466987"/>
          </a:xfrm>
        </p:spPr>
        <p:txBody>
          <a:bodyPr>
            <a:noAutofit/>
          </a:bodyPr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CDC2D9-3DBA-4042-BDB9-A8016BB39CB7}" type="slidenum">
              <a:rPr lang="it-IT" smtClean="0"/>
              <a:pPr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01385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>
          <a:xfrm>
            <a:off x="679768" y="4629809"/>
            <a:ext cx="5438140" cy="4466987"/>
          </a:xfrm>
        </p:spPr>
        <p:txBody>
          <a:bodyPr>
            <a:noAutofit/>
          </a:bodyPr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CDC2D9-3DBA-4042-BDB9-A8016BB39CB7}" type="slidenum">
              <a:rPr lang="it-IT" smtClean="0"/>
              <a:pPr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01385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>
          <a:xfrm>
            <a:off x="679768" y="4629809"/>
            <a:ext cx="5438140" cy="4466987"/>
          </a:xfrm>
        </p:spPr>
        <p:txBody>
          <a:bodyPr>
            <a:noAutofit/>
          </a:bodyPr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CDC2D9-3DBA-4042-BDB9-A8016BB39CB7}" type="slidenum">
              <a:rPr lang="it-IT" smtClean="0"/>
              <a:pPr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01385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>
          <a:xfrm>
            <a:off x="679768" y="4629809"/>
            <a:ext cx="5438140" cy="4466987"/>
          </a:xfrm>
        </p:spPr>
        <p:txBody>
          <a:bodyPr>
            <a:noAutofit/>
          </a:bodyPr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CDC2D9-3DBA-4042-BDB9-A8016BB39CB7}" type="slidenum">
              <a:rPr lang="it-IT" smtClean="0"/>
              <a:pPr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26530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>
          <a:xfrm>
            <a:off x="679768" y="4629809"/>
            <a:ext cx="5438140" cy="4466987"/>
          </a:xfrm>
        </p:spPr>
        <p:txBody>
          <a:bodyPr>
            <a:noAutofit/>
          </a:bodyPr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CDC2D9-3DBA-4042-BDB9-A8016BB39CB7}" type="slidenum">
              <a:rPr lang="it-IT" smtClean="0"/>
              <a:pPr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36844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>
          <a:xfrm>
            <a:off x="679768" y="4629809"/>
            <a:ext cx="5438140" cy="4466987"/>
          </a:xfrm>
        </p:spPr>
        <p:txBody>
          <a:bodyPr>
            <a:noAutofit/>
          </a:bodyPr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CDC2D9-3DBA-4042-BDB9-A8016BB39CB7}" type="slidenum">
              <a:rPr lang="it-IT" smtClean="0"/>
              <a:pPr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47185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>
          <a:xfrm>
            <a:off x="679768" y="4629809"/>
            <a:ext cx="5438140" cy="4466987"/>
          </a:xfrm>
        </p:spPr>
        <p:txBody>
          <a:bodyPr>
            <a:noAutofit/>
          </a:bodyPr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CDC2D9-3DBA-4042-BDB9-A8016BB39CB7}" type="slidenum">
              <a:rPr lang="it-IT" smtClean="0"/>
              <a:pPr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3976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>
          <a:xfrm>
            <a:off x="679768" y="4629809"/>
            <a:ext cx="5438140" cy="4466987"/>
          </a:xfrm>
        </p:spPr>
        <p:txBody>
          <a:bodyPr>
            <a:noAutofit/>
          </a:bodyPr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CDC2D9-3DBA-4042-BDB9-A8016BB39CB7}" type="slidenum">
              <a:rPr lang="it-IT" smtClean="0"/>
              <a:pPr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01385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>
          <a:xfrm>
            <a:off x="679768" y="4629809"/>
            <a:ext cx="5438140" cy="4466987"/>
          </a:xfrm>
        </p:spPr>
        <p:txBody>
          <a:bodyPr>
            <a:noAutofit/>
          </a:bodyPr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CDC2D9-3DBA-4042-BDB9-A8016BB39CB7}" type="slidenum">
              <a:rPr lang="it-IT" smtClean="0"/>
              <a:pPr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98700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>
          <a:xfrm>
            <a:off x="679768" y="4629809"/>
            <a:ext cx="5438140" cy="4466987"/>
          </a:xfrm>
        </p:spPr>
        <p:txBody>
          <a:bodyPr>
            <a:noAutofit/>
          </a:bodyPr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CDC2D9-3DBA-4042-BDB9-A8016BB39CB7}" type="slidenum">
              <a:rPr lang="it-IT" smtClean="0"/>
              <a:pPr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76531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>
          <a:xfrm>
            <a:off x="679768" y="4629809"/>
            <a:ext cx="5438140" cy="4466987"/>
          </a:xfrm>
        </p:spPr>
        <p:txBody>
          <a:bodyPr>
            <a:noAutofit/>
          </a:bodyPr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CDC2D9-3DBA-4042-BDB9-A8016BB39CB7}" type="slidenum">
              <a:rPr lang="it-IT" smtClean="0"/>
              <a:pPr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52140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>
          <a:xfrm>
            <a:off x="679768" y="4629809"/>
            <a:ext cx="5438140" cy="4466987"/>
          </a:xfrm>
        </p:spPr>
        <p:txBody>
          <a:bodyPr>
            <a:noAutofit/>
          </a:bodyPr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CDC2D9-3DBA-4042-BDB9-A8016BB39CB7}" type="slidenum">
              <a:rPr lang="it-IT" smtClean="0"/>
              <a:pPr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30721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>
          <a:xfrm>
            <a:off x="679768" y="4629809"/>
            <a:ext cx="5438140" cy="4466987"/>
          </a:xfrm>
        </p:spPr>
        <p:txBody>
          <a:bodyPr>
            <a:noAutofit/>
          </a:bodyPr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CDC2D9-3DBA-4042-BDB9-A8016BB39CB7}" type="slidenum">
              <a:rPr lang="it-IT" smtClean="0"/>
              <a:pPr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95864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>
          <a:xfrm>
            <a:off x="679768" y="4629809"/>
            <a:ext cx="5438140" cy="4466987"/>
          </a:xfrm>
        </p:spPr>
        <p:txBody>
          <a:bodyPr>
            <a:noAutofit/>
          </a:bodyPr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CDC2D9-3DBA-4042-BDB9-A8016BB39CB7}" type="slidenum">
              <a:rPr lang="it-IT" smtClean="0"/>
              <a:pPr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87516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>
          <a:xfrm>
            <a:off x="679768" y="4629809"/>
            <a:ext cx="5438140" cy="4466987"/>
          </a:xfrm>
        </p:spPr>
        <p:txBody>
          <a:bodyPr>
            <a:noAutofit/>
          </a:bodyPr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CDC2D9-3DBA-4042-BDB9-A8016BB39CB7}" type="slidenum">
              <a:rPr lang="it-IT" smtClean="0"/>
              <a:pPr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07260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>
          <a:xfrm>
            <a:off x="679768" y="4629809"/>
            <a:ext cx="5438140" cy="4466987"/>
          </a:xfrm>
        </p:spPr>
        <p:txBody>
          <a:bodyPr>
            <a:noAutofit/>
          </a:bodyPr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CDC2D9-3DBA-4042-BDB9-A8016BB39CB7}" type="slidenum">
              <a:rPr lang="it-IT" smtClean="0"/>
              <a:pPr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01385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>
          <a:xfrm>
            <a:off x="679768" y="4629809"/>
            <a:ext cx="5438140" cy="4466987"/>
          </a:xfrm>
        </p:spPr>
        <p:txBody>
          <a:bodyPr>
            <a:noAutofit/>
          </a:bodyPr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CDC2D9-3DBA-4042-BDB9-A8016BB39CB7}" type="slidenum">
              <a:rPr lang="it-IT" smtClean="0"/>
              <a:pPr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01385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>
          <a:xfrm>
            <a:off x="679768" y="4629809"/>
            <a:ext cx="5438140" cy="4466987"/>
          </a:xfrm>
        </p:spPr>
        <p:txBody>
          <a:bodyPr>
            <a:noAutofit/>
          </a:bodyPr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CDC2D9-3DBA-4042-BDB9-A8016BB39CB7}" type="slidenum">
              <a:rPr lang="it-IT" smtClean="0"/>
              <a:pPr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01385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>
          <a:xfrm>
            <a:off x="679768" y="4629809"/>
            <a:ext cx="5438140" cy="4466987"/>
          </a:xfrm>
        </p:spPr>
        <p:txBody>
          <a:bodyPr>
            <a:noAutofit/>
          </a:bodyPr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CDC2D9-3DBA-4042-BDB9-A8016BB39CB7}" type="slidenum">
              <a:rPr lang="it-IT" smtClean="0"/>
              <a:pPr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01385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>
          <a:xfrm>
            <a:off x="679768" y="4629809"/>
            <a:ext cx="5438140" cy="4466987"/>
          </a:xfrm>
        </p:spPr>
        <p:txBody>
          <a:bodyPr>
            <a:noAutofit/>
          </a:bodyPr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CDC2D9-3DBA-4042-BDB9-A8016BB39CB7}" type="slidenum">
              <a:rPr lang="it-IT" smtClean="0"/>
              <a:pPr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01385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>
          <a:xfrm>
            <a:off x="679768" y="4629809"/>
            <a:ext cx="5438140" cy="4466987"/>
          </a:xfrm>
        </p:spPr>
        <p:txBody>
          <a:bodyPr>
            <a:noAutofit/>
          </a:bodyPr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CDC2D9-3DBA-4042-BDB9-A8016BB39CB7}" type="slidenum">
              <a:rPr lang="it-IT" smtClean="0"/>
              <a:pPr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01385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>
          <a:xfrm>
            <a:off x="679768" y="4629809"/>
            <a:ext cx="5438140" cy="4466987"/>
          </a:xfrm>
        </p:spPr>
        <p:txBody>
          <a:bodyPr>
            <a:noAutofit/>
          </a:bodyPr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CDC2D9-3DBA-4042-BDB9-A8016BB39CB7}" type="slidenum">
              <a:rPr lang="it-IT" smtClean="0"/>
              <a:pPr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01385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>
          <a:xfrm>
            <a:off x="679768" y="4629809"/>
            <a:ext cx="5438140" cy="4466987"/>
          </a:xfrm>
        </p:spPr>
        <p:txBody>
          <a:bodyPr>
            <a:noAutofit/>
          </a:bodyPr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CDC2D9-3DBA-4042-BDB9-A8016BB39CB7}" type="slidenum">
              <a:rPr lang="it-IT" smtClean="0"/>
              <a:pPr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0138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597833"/>
            <a:ext cx="7772400" cy="1102519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9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9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F75CD-D97A-42E3-A261-F6AF80EA1DCD}" type="datetime1">
              <a:rPr lang="it-IT" smtClean="0"/>
              <a:t>19/05/2020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55E64-09E7-E944-8DB2-BD243D665CB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602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A3332-2590-4AB6-A2A4-267ACA49E8F6}" type="datetime1">
              <a:rPr lang="it-IT" smtClean="0"/>
              <a:t>19/05/2020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55E64-09E7-E944-8DB2-BD243D665CB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106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05982"/>
            <a:ext cx="2057400" cy="4388644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05982"/>
            <a:ext cx="6019800" cy="4388644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08BEB-58C6-41C9-A476-75C9D3D8F8A1}" type="datetime1">
              <a:rPr lang="it-IT" smtClean="0"/>
              <a:t>19/05/2020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55E64-09E7-E944-8DB2-BD243D665CB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79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AF934-1F2E-4757-894E-F700EFA038F3}" type="datetime1">
              <a:rPr lang="it-IT" smtClean="0"/>
              <a:t>19/05/2020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55E64-09E7-E944-8DB2-BD243D665CB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48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3305178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8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9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96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96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94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9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93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9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BF040-A7BC-45C8-B5D2-3669F4F8F866}" type="datetime1">
              <a:rPr lang="it-IT" smtClean="0"/>
              <a:t>19/05/2020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55E64-09E7-E944-8DB2-BD243D665CB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563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200153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200153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11B89-622F-49F4-B6E0-9C1974EC759C}" type="datetime1">
              <a:rPr lang="it-IT" smtClean="0"/>
              <a:t>19/05/2020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55E64-09E7-E944-8DB2-BD243D665CB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360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151337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1" indent="0">
              <a:buNone/>
              <a:defRPr sz="2000" b="1"/>
            </a:lvl2pPr>
            <a:lvl3pPr marL="913981" indent="0">
              <a:buNone/>
              <a:defRPr sz="1900" b="1"/>
            </a:lvl3pPr>
            <a:lvl4pPr marL="1370969" indent="0">
              <a:buNone/>
              <a:defRPr sz="1600" b="1"/>
            </a:lvl4pPr>
            <a:lvl5pPr marL="1827964" indent="0">
              <a:buNone/>
              <a:defRPr sz="1600" b="1"/>
            </a:lvl5pPr>
            <a:lvl6pPr marL="2284945" indent="0">
              <a:buNone/>
              <a:defRPr sz="1600" b="1"/>
            </a:lvl6pPr>
            <a:lvl7pPr marL="2741943" indent="0">
              <a:buNone/>
              <a:defRPr sz="1600" b="1"/>
            </a:lvl7pPr>
            <a:lvl8pPr marL="3198933" indent="0">
              <a:buNone/>
              <a:defRPr sz="1600" b="1"/>
            </a:lvl8pPr>
            <a:lvl9pPr marL="3655928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151337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1" indent="0">
              <a:buNone/>
              <a:defRPr sz="2000" b="1"/>
            </a:lvl2pPr>
            <a:lvl3pPr marL="913981" indent="0">
              <a:buNone/>
              <a:defRPr sz="1900" b="1"/>
            </a:lvl3pPr>
            <a:lvl4pPr marL="1370969" indent="0">
              <a:buNone/>
              <a:defRPr sz="1600" b="1"/>
            </a:lvl4pPr>
            <a:lvl5pPr marL="1827964" indent="0">
              <a:buNone/>
              <a:defRPr sz="1600" b="1"/>
            </a:lvl5pPr>
            <a:lvl6pPr marL="2284945" indent="0">
              <a:buNone/>
              <a:defRPr sz="1600" b="1"/>
            </a:lvl6pPr>
            <a:lvl7pPr marL="2741943" indent="0">
              <a:buNone/>
              <a:defRPr sz="1600" b="1"/>
            </a:lvl7pPr>
            <a:lvl8pPr marL="3198933" indent="0">
              <a:buNone/>
              <a:defRPr sz="1600" b="1"/>
            </a:lvl8pPr>
            <a:lvl9pPr marL="3655928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C1CB0-BD7A-46BE-AA45-931A9647994E}" type="datetime1">
              <a:rPr lang="it-IT" smtClean="0"/>
              <a:t>19/05/2020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55E64-09E7-E944-8DB2-BD243D665CB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153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2310-E375-432E-BF38-809E27DAFF4E}" type="datetime1">
              <a:rPr lang="it-IT" smtClean="0"/>
              <a:t>19/05/2020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55E64-09E7-E944-8DB2-BD243D665CB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950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B2B7B-AE80-4687-80AE-8EA82F4E098D}" type="datetime1">
              <a:rPr lang="it-IT" smtClean="0"/>
              <a:t>19/05/2020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55E64-09E7-E944-8DB2-BD243D665CB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178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13" y="204788"/>
            <a:ext cx="3008312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1" y="20480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13" y="1076328"/>
            <a:ext cx="3008312" cy="3518297"/>
          </a:xfrm>
        </p:spPr>
        <p:txBody>
          <a:bodyPr/>
          <a:lstStyle>
            <a:lvl1pPr marL="0" indent="0">
              <a:buNone/>
              <a:defRPr sz="1500"/>
            </a:lvl1pPr>
            <a:lvl2pPr marL="456981" indent="0">
              <a:buNone/>
              <a:defRPr sz="1200"/>
            </a:lvl2pPr>
            <a:lvl3pPr marL="913981" indent="0">
              <a:buNone/>
              <a:defRPr sz="1100"/>
            </a:lvl3pPr>
            <a:lvl4pPr marL="1370969" indent="0">
              <a:buNone/>
              <a:defRPr sz="900"/>
            </a:lvl4pPr>
            <a:lvl5pPr marL="1827964" indent="0">
              <a:buNone/>
              <a:defRPr sz="900"/>
            </a:lvl5pPr>
            <a:lvl6pPr marL="2284945" indent="0">
              <a:buNone/>
              <a:defRPr sz="900"/>
            </a:lvl6pPr>
            <a:lvl7pPr marL="2741943" indent="0">
              <a:buNone/>
              <a:defRPr sz="900"/>
            </a:lvl7pPr>
            <a:lvl8pPr marL="3198933" indent="0">
              <a:buNone/>
              <a:defRPr sz="900"/>
            </a:lvl8pPr>
            <a:lvl9pPr marL="3655928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A53E0-FC4E-4B7F-8057-B77F70D6E236}" type="datetime1">
              <a:rPr lang="it-IT" smtClean="0"/>
              <a:t>19/05/2020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55E64-09E7-E944-8DB2-BD243D665CB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410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9" y="3600453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9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981" indent="0">
              <a:buNone/>
              <a:defRPr sz="2800"/>
            </a:lvl2pPr>
            <a:lvl3pPr marL="913981" indent="0">
              <a:buNone/>
              <a:defRPr sz="2400"/>
            </a:lvl3pPr>
            <a:lvl4pPr marL="1370969" indent="0">
              <a:buNone/>
              <a:defRPr sz="2000"/>
            </a:lvl4pPr>
            <a:lvl5pPr marL="1827964" indent="0">
              <a:buNone/>
              <a:defRPr sz="2000"/>
            </a:lvl5pPr>
            <a:lvl6pPr marL="2284945" indent="0">
              <a:buNone/>
              <a:defRPr sz="2000"/>
            </a:lvl6pPr>
            <a:lvl7pPr marL="2741943" indent="0">
              <a:buNone/>
              <a:defRPr sz="2000"/>
            </a:lvl7pPr>
            <a:lvl8pPr marL="3198933" indent="0">
              <a:buNone/>
              <a:defRPr sz="2000"/>
            </a:lvl8pPr>
            <a:lvl9pPr marL="3655928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9" y="4025515"/>
            <a:ext cx="5486400" cy="603647"/>
          </a:xfrm>
        </p:spPr>
        <p:txBody>
          <a:bodyPr/>
          <a:lstStyle>
            <a:lvl1pPr marL="0" indent="0">
              <a:buNone/>
              <a:defRPr sz="1500"/>
            </a:lvl1pPr>
            <a:lvl2pPr marL="456981" indent="0">
              <a:buNone/>
              <a:defRPr sz="1200"/>
            </a:lvl2pPr>
            <a:lvl3pPr marL="913981" indent="0">
              <a:buNone/>
              <a:defRPr sz="1100"/>
            </a:lvl3pPr>
            <a:lvl4pPr marL="1370969" indent="0">
              <a:buNone/>
              <a:defRPr sz="900"/>
            </a:lvl4pPr>
            <a:lvl5pPr marL="1827964" indent="0">
              <a:buNone/>
              <a:defRPr sz="900"/>
            </a:lvl5pPr>
            <a:lvl6pPr marL="2284945" indent="0">
              <a:buNone/>
              <a:defRPr sz="900"/>
            </a:lvl6pPr>
            <a:lvl7pPr marL="2741943" indent="0">
              <a:buNone/>
              <a:defRPr sz="900"/>
            </a:lvl7pPr>
            <a:lvl8pPr marL="3198933" indent="0">
              <a:buNone/>
              <a:defRPr sz="900"/>
            </a:lvl8pPr>
            <a:lvl9pPr marL="3655928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BA9-3404-40F9-B634-F63589F63DDE}" type="datetime1">
              <a:rPr lang="it-IT" smtClean="0"/>
              <a:t>19/05/2020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55E64-09E7-E944-8DB2-BD243D665CB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581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96" tIns="45699" rIns="91396" bIns="45699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200153"/>
            <a:ext cx="8229600" cy="3394472"/>
          </a:xfrm>
          <a:prstGeom prst="rect">
            <a:avLst/>
          </a:prstGeom>
        </p:spPr>
        <p:txBody>
          <a:bodyPr vert="horz" lIns="91396" tIns="45699" rIns="91396" bIns="45699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4767266"/>
            <a:ext cx="2133600" cy="273844"/>
          </a:xfrm>
          <a:prstGeom prst="rect">
            <a:avLst/>
          </a:prstGeom>
        </p:spPr>
        <p:txBody>
          <a:bodyPr vert="horz" lIns="91396" tIns="45699" rIns="91396" bIns="4569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D178DA-C07C-4612-802D-8780D03DB2F3}" type="datetime1">
              <a:rPr lang="it-IT" smtClean="0"/>
              <a:t>19/05/2020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4767266"/>
            <a:ext cx="2895600" cy="273844"/>
          </a:xfrm>
          <a:prstGeom prst="rect">
            <a:avLst/>
          </a:prstGeom>
        </p:spPr>
        <p:txBody>
          <a:bodyPr vert="horz" lIns="91396" tIns="45699" rIns="91396" bIns="4569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1" y="4767266"/>
            <a:ext cx="2133600" cy="273844"/>
          </a:xfrm>
          <a:prstGeom prst="rect">
            <a:avLst/>
          </a:prstGeom>
        </p:spPr>
        <p:txBody>
          <a:bodyPr vert="horz" lIns="91396" tIns="45699" rIns="91396" bIns="456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55E64-09E7-E944-8DB2-BD243D665CB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4395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45698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45" indent="-342745" algn="l" defTabSz="456981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13" indent="-285618" algn="l" defTabSz="456981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72" indent="-228497" algn="l" defTabSz="456981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67" indent="-228497" algn="l" defTabSz="456981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455" indent="-228497" algn="l" defTabSz="456981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455" indent="-228497" algn="l" defTabSz="45698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436" indent="-228497" algn="l" defTabSz="45698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431" indent="-228497" algn="l" defTabSz="45698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419" indent="-228497" algn="l" defTabSz="45698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698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1" algn="l" defTabSz="45698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81" algn="l" defTabSz="45698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9" algn="l" defTabSz="45698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64" algn="l" defTabSz="45698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45" algn="l" defTabSz="45698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43" algn="l" defTabSz="45698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33" algn="l" defTabSz="45698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928" algn="l" defTabSz="45698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hyperlink" Target="http://www.istat.it/" TargetMode="Externa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hyperlink" Target="https://www.istat.it/it/statistica-per-tutti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quellocheconta.gov.it/it/" TargetMode="Externa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pacortes@istat.it" TargetMode="External"/><Relationship Id="rId4" Type="http://schemas.openxmlformats.org/officeDocument/2006/relationships/hyperlink" Target="mailto:alvalent@istat.i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1"/>
          <p:cNvSpPr txBox="1">
            <a:spLocks/>
          </p:cNvSpPr>
          <p:nvPr/>
        </p:nvSpPr>
        <p:spPr>
          <a:xfrm>
            <a:off x="1162539" y="-1"/>
            <a:ext cx="8049193" cy="447675"/>
          </a:xfrm>
          <a:prstGeom prst="rect">
            <a:avLst/>
          </a:prstGeom>
          <a:solidFill>
            <a:srgbClr val="CF1E24"/>
          </a:solidFill>
          <a:ln>
            <a:noFill/>
          </a:ln>
        </p:spPr>
        <p:txBody>
          <a:bodyPr vert="horz" lIns="91396" tIns="45699" rIns="91396" bIns="45699" rtlCol="0" anchor="ctr">
            <a:normAutofit fontScale="6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1162540" y="2198880"/>
            <a:ext cx="7536960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lnSpc>
                <a:spcPts val="3000"/>
              </a:lnSpc>
            </a:pPr>
            <a:r>
              <a:rPr lang="it-IT" sz="3200" b="1" dirty="0">
                <a:solidFill>
                  <a:srgbClr val="CF1E24"/>
                </a:solidFill>
              </a:rPr>
              <a:t>Le attività dell’Istat per lo sviluppo della cultura statistica nelle scuole</a:t>
            </a:r>
          </a:p>
          <a:p>
            <a:pPr fontAlgn="base">
              <a:lnSpc>
                <a:spcPts val="3000"/>
              </a:lnSpc>
            </a:pPr>
            <a:endParaRPr lang="it-IT" sz="2000" b="1" dirty="0"/>
          </a:p>
          <a:p>
            <a:pPr fontAlgn="base">
              <a:lnSpc>
                <a:spcPts val="3000"/>
              </a:lnSpc>
            </a:pPr>
            <a:endParaRPr lang="it-IT" sz="2000" b="1" dirty="0"/>
          </a:p>
        </p:txBody>
      </p:sp>
      <p:pic>
        <p:nvPicPr>
          <p:cNvPr id="12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2539" y="4728074"/>
            <a:ext cx="1358411" cy="23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Connettore 1 12"/>
          <p:cNvCxnSpPr/>
          <p:nvPr/>
        </p:nvCxnSpPr>
        <p:spPr>
          <a:xfrm>
            <a:off x="1162540" y="4566327"/>
            <a:ext cx="8150793" cy="0"/>
          </a:xfrm>
          <a:prstGeom prst="line">
            <a:avLst/>
          </a:prstGeom>
          <a:ln w="1270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/>
          <p:cNvSpPr txBox="1"/>
          <p:nvPr/>
        </p:nvSpPr>
        <p:spPr>
          <a:xfrm>
            <a:off x="1162540" y="511675"/>
            <a:ext cx="7835156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it-IT" sz="1400" b="1" i="1" dirty="0">
                <a:solidFill>
                  <a:srgbClr val="C00000"/>
                </a:solidFill>
              </a:rPr>
              <a:t>Finanza, Economia, Impresa: insegnare nel contesto europeo</a:t>
            </a:r>
          </a:p>
          <a:p>
            <a:r>
              <a:rPr lang="it-IT" sz="1400" i="1" dirty="0">
                <a:solidFill>
                  <a:srgbClr val="C00000"/>
                </a:solidFill>
              </a:rPr>
              <a:t>Idee e stimoli dalle Conferenze europee di AEEE </a:t>
            </a:r>
            <a:r>
              <a:rPr lang="en-US" sz="1400" i="1" dirty="0">
                <a:solidFill>
                  <a:srgbClr val="C00000"/>
                </a:solidFill>
              </a:rPr>
              <a:t>Association of European Economics Education</a:t>
            </a:r>
            <a:endParaRPr lang="it-IT" sz="1400" i="1" dirty="0">
              <a:solidFill>
                <a:srgbClr val="C00000"/>
              </a:solidFill>
            </a:endParaRPr>
          </a:p>
          <a:p>
            <a:r>
              <a:rPr lang="it-IT" sz="1200" dirty="0"/>
              <a:t>Università degli Studi di Milano Bicocca, </a:t>
            </a:r>
            <a:r>
              <a:rPr lang="it-IT" sz="1200" dirty="0" err="1"/>
              <a:t>Diseade</a:t>
            </a:r>
            <a:r>
              <a:rPr lang="it-IT" sz="1200" dirty="0"/>
              <a:t>, Edificio U7, Sala del Consiglio</a:t>
            </a:r>
          </a:p>
          <a:p>
            <a:r>
              <a:rPr lang="it-IT" sz="1200" dirty="0"/>
              <a:t>Via Bicocca degli </a:t>
            </a:r>
            <a:r>
              <a:rPr lang="it-IT" sz="1200" dirty="0" err="1"/>
              <a:t>Arcimboldi</a:t>
            </a:r>
            <a:r>
              <a:rPr lang="it-IT" sz="1200" dirty="0"/>
              <a:t>, 8</a:t>
            </a:r>
          </a:p>
          <a:p>
            <a:r>
              <a:rPr lang="it-IT" sz="1200" dirty="0"/>
              <a:t>Milano, 14 Ottobre 2019 - 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xmlns="" id="{8DCC37D4-405F-234D-9448-9F4FFA1FBB36}"/>
              </a:ext>
            </a:extLst>
          </p:cNvPr>
          <p:cNvSpPr/>
          <p:nvPr/>
        </p:nvSpPr>
        <p:spPr>
          <a:xfrm>
            <a:off x="1162538" y="3896127"/>
            <a:ext cx="7536961" cy="6027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fontAlgn="base">
              <a:lnSpc>
                <a:spcPts val="3000"/>
              </a:lnSpc>
            </a:pPr>
            <a:r>
              <a:rPr lang="it-IT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Alessandro Valentini, Patrizia Collesi, Paola Francesca Cortese</a:t>
            </a:r>
          </a:p>
          <a:p>
            <a:pPr fontAlgn="base">
              <a:lnSpc>
                <a:spcPts val="1700"/>
              </a:lnSpc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Istituto Nazionale di Statistica</a:t>
            </a:r>
          </a:p>
        </p:txBody>
      </p:sp>
    </p:spTree>
    <p:extLst>
      <p:ext uri="{BB962C8B-B14F-4D97-AF65-F5344CB8AC3E}">
        <p14:creationId xmlns:p14="http://schemas.microsoft.com/office/powerpoint/2010/main" val="299947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747673" y="4423439"/>
            <a:ext cx="406400" cy="273844"/>
          </a:xfrm>
        </p:spPr>
        <p:txBody>
          <a:bodyPr/>
          <a:lstStyle/>
          <a:p>
            <a:fld id="{28555E64-09E7-E944-8DB2-BD243D665CB3}" type="slidenum">
              <a:rPr lang="it-IT" smtClean="0"/>
              <a:pPr/>
              <a:t>10</a:t>
            </a:fld>
            <a:endParaRPr lang="it-IT" dirty="0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1162539" y="0"/>
            <a:ext cx="8049193" cy="447676"/>
          </a:xfrm>
          <a:prstGeom prst="rect">
            <a:avLst/>
          </a:prstGeom>
          <a:solidFill>
            <a:srgbClr val="CF1E24"/>
          </a:solidFill>
          <a:ln>
            <a:noFill/>
          </a:ln>
        </p:spPr>
        <p:txBody>
          <a:bodyPr vert="horz" lIns="91396" tIns="45699" rIns="91396" bIns="45699" rtlCol="0" anchor="ctr">
            <a:normAutofit fontScale="6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dirty="0"/>
          </a:p>
        </p:txBody>
      </p:sp>
      <p:cxnSp>
        <p:nvCxnSpPr>
          <p:cNvPr id="8" name="Connettore 1 7"/>
          <p:cNvCxnSpPr/>
          <p:nvPr/>
        </p:nvCxnSpPr>
        <p:spPr>
          <a:xfrm>
            <a:off x="1162540" y="4566327"/>
            <a:ext cx="8150793" cy="0"/>
          </a:xfrm>
          <a:prstGeom prst="line">
            <a:avLst/>
          </a:prstGeom>
          <a:ln w="1270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>
            <a:off x="1304925" y="106685"/>
            <a:ext cx="761047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000"/>
              </a:spcAft>
              <a:buClr>
                <a:srgbClr val="CF1E24"/>
              </a:buClr>
              <a:buSzPct val="90000"/>
              <a:defRPr/>
            </a:pPr>
            <a:r>
              <a:rPr lang="it-IT" altLang="it-IT" sz="2000" b="1" dirty="0">
                <a:solidFill>
                  <a:schemeClr val="bg1"/>
                </a:solidFill>
                <a:latin typeface="+mj-lt"/>
              </a:rPr>
              <a:t>IL PERCORSO SPORTISTAT | ESEMPIO TAPPA 2 – RAPIDITA’ DI REAZIONE</a:t>
            </a:r>
            <a:endParaRPr lang="it-IT" sz="2000" b="1" dirty="0">
              <a:solidFill>
                <a:schemeClr val="bg1"/>
              </a:solidFill>
            </a:endParaRPr>
          </a:p>
        </p:txBody>
      </p:sp>
      <p:pic>
        <p:nvPicPr>
          <p:cNvPr id="9" name="Immagine 2">
            <a:extLst>
              <a:ext uri="{FF2B5EF4-FFF2-40B4-BE49-F238E27FC236}">
                <a16:creationId xmlns:a16="http://schemas.microsoft.com/office/drawing/2014/main" xmlns="" id="{4C245832-8BD5-4244-BCE3-1C08CC03BF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2539" y="4728074"/>
            <a:ext cx="1358411" cy="23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6" name="Sottotitolo 2">
            <a:extLst>
              <a:ext uri="{FF2B5EF4-FFF2-40B4-BE49-F238E27FC236}">
                <a16:creationId xmlns:a16="http://schemas.microsoft.com/office/drawing/2014/main" xmlns="" id="{36AD71E2-F452-AC4A-A81A-B7A4DD398893}"/>
              </a:ext>
            </a:extLst>
          </p:cNvPr>
          <p:cNvSpPr txBox="1">
            <a:spLocks/>
          </p:cNvSpPr>
          <p:nvPr/>
        </p:nvSpPr>
        <p:spPr bwMode="auto">
          <a:xfrm>
            <a:off x="1165948" y="471426"/>
            <a:ext cx="7257067" cy="1057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marL="284163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7144" indent="0">
              <a:spcAft>
                <a:spcPts val="450"/>
              </a:spcAft>
              <a:buClr>
                <a:srgbClr val="23AFA2"/>
              </a:buClr>
              <a:buSzPct val="160000"/>
            </a:pPr>
            <a:r>
              <a:rPr lang="it-IT" sz="2000" b="1" dirty="0">
                <a:solidFill>
                  <a:srgbClr val="C00000"/>
                </a:solidFill>
                <a:latin typeface="+mn-lt"/>
                <a:ea typeface="+mn-ea"/>
              </a:rPr>
              <a:t>Obiettivo: </a:t>
            </a:r>
            <a:r>
              <a:rPr lang="it-IT" sz="2000" dirty="0">
                <a:latin typeface="+mn-lt"/>
                <a:ea typeface="+mn-ea"/>
              </a:rPr>
              <a:t>afferrare un’asta in caduta nel più breve tempo possibile</a:t>
            </a:r>
          </a:p>
          <a:p>
            <a:r>
              <a:rPr lang="it-IT" sz="2000" b="1" dirty="0">
                <a:solidFill>
                  <a:srgbClr val="C00000"/>
                </a:solidFill>
                <a:latin typeface="+mn-lt"/>
                <a:ea typeface="+mn-ea"/>
              </a:rPr>
              <a:t>Punteggio: </a:t>
            </a:r>
            <a:r>
              <a:rPr lang="it-IT" sz="2000" dirty="0">
                <a:latin typeface="+mn-lt"/>
                <a:ea typeface="+mn-ea"/>
              </a:rPr>
              <a:t>1-20 cm (&lt;20 secondi)=20 punti; 21-40 cm (0,20-0,28 secondi)=13 punti; 41-60 cm (&gt;0,28 secondi)=6 punti 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" y="1832697"/>
            <a:ext cx="7505700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uppo 11"/>
          <p:cNvGrpSpPr/>
          <p:nvPr/>
        </p:nvGrpSpPr>
        <p:grpSpPr>
          <a:xfrm>
            <a:off x="-12319" y="0"/>
            <a:ext cx="1166392" cy="876300"/>
            <a:chOff x="3108960" y="386080"/>
            <a:chExt cx="1584960" cy="1584960"/>
          </a:xfrm>
        </p:grpSpPr>
        <p:sp>
          <p:nvSpPr>
            <p:cNvPr id="14" name="Rettangolo arrotondato 13"/>
            <p:cNvSpPr/>
            <p:nvPr/>
          </p:nvSpPr>
          <p:spPr>
            <a:xfrm>
              <a:off x="3108960" y="386080"/>
              <a:ext cx="1584960" cy="1584960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Rettangolo 14"/>
            <p:cNvSpPr/>
            <p:nvPr/>
          </p:nvSpPr>
          <p:spPr>
            <a:xfrm>
              <a:off x="3186331" y="463451"/>
              <a:ext cx="1430218" cy="14302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rm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200" b="1" kern="1200" dirty="0" err="1"/>
                <a:t>Gamification</a:t>
              </a:r>
              <a:endParaRPr lang="it-IT" sz="1200" b="1" kern="1200" dirty="0"/>
            </a:p>
          </p:txBody>
        </p:sp>
      </p:grpSp>
      <p:sp>
        <p:nvSpPr>
          <p:cNvPr id="17" name="CasellaDiTesto 16"/>
          <p:cNvSpPr txBox="1"/>
          <p:nvPr/>
        </p:nvSpPr>
        <p:spPr>
          <a:xfrm>
            <a:off x="2839486" y="4690099"/>
            <a:ext cx="509750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CF1E24"/>
              </a:buClr>
              <a:buSzPct val="90000"/>
              <a:defRPr/>
            </a:pPr>
            <a:r>
              <a:rPr lang="it-IT" altLang="it-IT" sz="1000" b="1" dirty="0">
                <a:solidFill>
                  <a:srgbClr val="C00000"/>
                </a:solidFill>
              </a:rPr>
              <a:t>Le attività dell’Istat per lo sviluppo della cultura statistica nelle scuole</a:t>
            </a:r>
          </a:p>
          <a:p>
            <a:pPr>
              <a:buClr>
                <a:srgbClr val="CF1E24"/>
              </a:buClr>
              <a:buSzPct val="90000"/>
              <a:defRPr/>
            </a:pPr>
            <a:r>
              <a:rPr lang="it-IT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Alessandro Valentini, Patrizia Collesi, Paola Francesca Cortese | Milano, 14 Ottobre 2019</a:t>
            </a:r>
          </a:p>
        </p:txBody>
      </p:sp>
    </p:spTree>
    <p:extLst>
      <p:ext uri="{BB962C8B-B14F-4D97-AF65-F5344CB8AC3E}">
        <p14:creationId xmlns:p14="http://schemas.microsoft.com/office/powerpoint/2010/main" val="54127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747673" y="4423439"/>
            <a:ext cx="406400" cy="273844"/>
          </a:xfrm>
        </p:spPr>
        <p:txBody>
          <a:bodyPr/>
          <a:lstStyle/>
          <a:p>
            <a:fld id="{28555E64-09E7-E944-8DB2-BD243D665CB3}" type="slidenum">
              <a:rPr lang="it-IT" smtClean="0"/>
              <a:pPr/>
              <a:t>11</a:t>
            </a:fld>
            <a:endParaRPr lang="it-IT" dirty="0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1162539" y="0"/>
            <a:ext cx="8049193" cy="447676"/>
          </a:xfrm>
          <a:prstGeom prst="rect">
            <a:avLst/>
          </a:prstGeom>
          <a:solidFill>
            <a:srgbClr val="CF1E24"/>
          </a:solidFill>
          <a:ln>
            <a:noFill/>
          </a:ln>
        </p:spPr>
        <p:txBody>
          <a:bodyPr vert="horz" lIns="91396" tIns="45699" rIns="91396" bIns="45699" rtlCol="0" anchor="ctr">
            <a:normAutofit fontScale="6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dirty="0"/>
          </a:p>
        </p:txBody>
      </p:sp>
      <p:cxnSp>
        <p:nvCxnSpPr>
          <p:cNvPr id="8" name="Connettore 1 7"/>
          <p:cNvCxnSpPr/>
          <p:nvPr/>
        </p:nvCxnSpPr>
        <p:spPr>
          <a:xfrm>
            <a:off x="1162540" y="4566327"/>
            <a:ext cx="8150793" cy="0"/>
          </a:xfrm>
          <a:prstGeom prst="line">
            <a:avLst/>
          </a:prstGeom>
          <a:ln w="1270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>
            <a:off x="1304925" y="106685"/>
            <a:ext cx="761047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000"/>
              </a:spcAft>
              <a:buClr>
                <a:srgbClr val="CF1E24"/>
              </a:buClr>
              <a:buSzPct val="90000"/>
              <a:defRPr/>
            </a:pPr>
            <a:r>
              <a:rPr lang="it-IT" altLang="it-IT" sz="2000" b="1" dirty="0">
                <a:solidFill>
                  <a:schemeClr val="bg1"/>
                </a:solidFill>
                <a:latin typeface="+mj-lt"/>
              </a:rPr>
              <a:t>IL PERCORSO SPORTISTAT | PUNTEGGIO TOTALE</a:t>
            </a:r>
            <a:endParaRPr lang="it-IT" sz="2000" b="1" dirty="0">
              <a:solidFill>
                <a:schemeClr val="bg1"/>
              </a:solidFill>
            </a:endParaRPr>
          </a:p>
        </p:txBody>
      </p:sp>
      <p:pic>
        <p:nvPicPr>
          <p:cNvPr id="9" name="Immagine 2">
            <a:extLst>
              <a:ext uri="{FF2B5EF4-FFF2-40B4-BE49-F238E27FC236}">
                <a16:creationId xmlns:a16="http://schemas.microsoft.com/office/drawing/2014/main" xmlns="" id="{4C245832-8BD5-4244-BCE3-1C08CC03BF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2539" y="4728074"/>
            <a:ext cx="1358411" cy="23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477" y="2385089"/>
            <a:ext cx="2829742" cy="2087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ottotitolo 2">
            <a:extLst>
              <a:ext uri="{FF2B5EF4-FFF2-40B4-BE49-F238E27FC236}">
                <a16:creationId xmlns:a16="http://schemas.microsoft.com/office/drawing/2014/main" xmlns="" id="{36AD71E2-F452-AC4A-A81A-B7A4DD398893}"/>
              </a:ext>
            </a:extLst>
          </p:cNvPr>
          <p:cNvSpPr txBox="1">
            <a:spLocks/>
          </p:cNvSpPr>
          <p:nvPr/>
        </p:nvSpPr>
        <p:spPr bwMode="auto">
          <a:xfrm>
            <a:off x="1275896" y="569086"/>
            <a:ext cx="4585119" cy="3854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marL="284163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7144" indent="0">
              <a:spcAft>
                <a:spcPts val="450"/>
              </a:spcAft>
              <a:buClr>
                <a:srgbClr val="23AFA2"/>
              </a:buClr>
              <a:buSzPct val="160000"/>
            </a:pPr>
            <a:r>
              <a:rPr lang="it-IT" sz="2000" b="1" dirty="0">
                <a:solidFill>
                  <a:srgbClr val="C00000"/>
                </a:solidFill>
                <a:latin typeface="+mn-lt"/>
                <a:ea typeface="+mn-ea"/>
              </a:rPr>
              <a:t>Caratteristiche del progetto:</a:t>
            </a:r>
          </a:p>
          <a:p>
            <a:pPr marL="350044" indent="-342900">
              <a:spcAft>
                <a:spcPts val="450"/>
              </a:spcAft>
              <a:buClr>
                <a:srgbClr val="C00000"/>
              </a:buClr>
              <a:buSzPct val="100000"/>
              <a:buFont typeface="Wingdings" pitchFamily="2" charset="2"/>
              <a:buChar char="q"/>
            </a:pPr>
            <a:r>
              <a:rPr lang="it-IT" sz="2000" dirty="0">
                <a:latin typeface="+mn-lt"/>
                <a:ea typeface="+mn-ea"/>
              </a:rPr>
              <a:t>Modularità</a:t>
            </a:r>
          </a:p>
          <a:p>
            <a:pPr marL="350044" indent="-342900">
              <a:spcAft>
                <a:spcPts val="450"/>
              </a:spcAft>
              <a:buClr>
                <a:srgbClr val="C00000"/>
              </a:buClr>
              <a:buSzPct val="100000"/>
              <a:buFont typeface="Wingdings" pitchFamily="2" charset="2"/>
              <a:buChar char="q"/>
            </a:pPr>
            <a:r>
              <a:rPr lang="it-IT" sz="2000" dirty="0">
                <a:latin typeface="+mn-lt"/>
                <a:ea typeface="+mn-ea"/>
              </a:rPr>
              <a:t>Replicabilità per ogni ordine di scuola</a:t>
            </a:r>
          </a:p>
          <a:p>
            <a:pPr marL="350044" indent="-342900">
              <a:spcAft>
                <a:spcPts val="450"/>
              </a:spcAft>
              <a:buClr>
                <a:srgbClr val="C00000"/>
              </a:buClr>
              <a:buSzPct val="100000"/>
              <a:buFont typeface="Wingdings" pitchFamily="2" charset="2"/>
              <a:buChar char="q"/>
            </a:pPr>
            <a:r>
              <a:rPr lang="it-IT" sz="2000" dirty="0">
                <a:latin typeface="+mn-lt"/>
                <a:ea typeface="+mn-ea"/>
              </a:rPr>
              <a:t>Sviluppo del ragionamento statistico</a:t>
            </a:r>
          </a:p>
        </p:txBody>
      </p:sp>
      <p:grpSp>
        <p:nvGrpSpPr>
          <p:cNvPr id="11" name="Gruppo 10"/>
          <p:cNvGrpSpPr/>
          <p:nvPr/>
        </p:nvGrpSpPr>
        <p:grpSpPr>
          <a:xfrm>
            <a:off x="-12319" y="0"/>
            <a:ext cx="1166392" cy="876300"/>
            <a:chOff x="3108960" y="386080"/>
            <a:chExt cx="1584960" cy="1584960"/>
          </a:xfrm>
        </p:grpSpPr>
        <p:sp>
          <p:nvSpPr>
            <p:cNvPr id="12" name="Rettangolo arrotondato 11"/>
            <p:cNvSpPr/>
            <p:nvPr/>
          </p:nvSpPr>
          <p:spPr>
            <a:xfrm>
              <a:off x="3108960" y="386080"/>
              <a:ext cx="1584960" cy="1584960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ttangolo 13"/>
            <p:cNvSpPr/>
            <p:nvPr/>
          </p:nvSpPr>
          <p:spPr>
            <a:xfrm>
              <a:off x="3186331" y="463451"/>
              <a:ext cx="1430218" cy="14302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rm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200" b="1" kern="1200" dirty="0" err="1"/>
                <a:t>Gamification</a:t>
              </a:r>
              <a:endParaRPr lang="it-IT" sz="1200" b="1" kern="1200" dirty="0"/>
            </a:p>
          </p:txBody>
        </p:sp>
      </p:grp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098" y="2385089"/>
            <a:ext cx="2095500" cy="203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CasellaDiTesto 14"/>
          <p:cNvSpPr txBox="1"/>
          <p:nvPr/>
        </p:nvSpPr>
        <p:spPr>
          <a:xfrm>
            <a:off x="2839486" y="4690099"/>
            <a:ext cx="509750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CF1E24"/>
              </a:buClr>
              <a:buSzPct val="90000"/>
              <a:defRPr/>
            </a:pPr>
            <a:r>
              <a:rPr lang="it-IT" altLang="it-IT" sz="1000" b="1" dirty="0">
                <a:solidFill>
                  <a:srgbClr val="C00000"/>
                </a:solidFill>
              </a:rPr>
              <a:t>Le attività dell’Istat per lo sviluppo della cultura statistica nelle scuole</a:t>
            </a:r>
          </a:p>
          <a:p>
            <a:pPr>
              <a:buClr>
                <a:srgbClr val="CF1E24"/>
              </a:buClr>
              <a:buSzPct val="90000"/>
              <a:defRPr/>
            </a:pPr>
            <a:r>
              <a:rPr lang="it-IT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Alessandro Valentini, Patrizia Collesi, Paola Francesca Cortese | Milano, 14 Ottobre 2019</a:t>
            </a:r>
          </a:p>
        </p:txBody>
      </p:sp>
    </p:spTree>
    <p:extLst>
      <p:ext uri="{BB962C8B-B14F-4D97-AF65-F5344CB8AC3E}">
        <p14:creationId xmlns:p14="http://schemas.microsoft.com/office/powerpoint/2010/main" val="184491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747673" y="4423439"/>
            <a:ext cx="406400" cy="273844"/>
          </a:xfrm>
        </p:spPr>
        <p:txBody>
          <a:bodyPr/>
          <a:lstStyle/>
          <a:p>
            <a:fld id="{28555E64-09E7-E944-8DB2-BD243D665CB3}" type="slidenum">
              <a:rPr lang="it-IT" smtClean="0"/>
              <a:pPr/>
              <a:t>12</a:t>
            </a:fld>
            <a:endParaRPr lang="it-IT" dirty="0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1162539" y="0"/>
            <a:ext cx="8049193" cy="447676"/>
          </a:xfrm>
          <a:prstGeom prst="rect">
            <a:avLst/>
          </a:prstGeom>
          <a:solidFill>
            <a:srgbClr val="CF1E24"/>
          </a:solidFill>
          <a:ln>
            <a:noFill/>
          </a:ln>
        </p:spPr>
        <p:txBody>
          <a:bodyPr vert="horz" lIns="91396" tIns="45699" rIns="91396" bIns="45699" rtlCol="0" anchor="ctr">
            <a:normAutofit fontScale="6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dirty="0"/>
          </a:p>
        </p:txBody>
      </p:sp>
      <p:cxnSp>
        <p:nvCxnSpPr>
          <p:cNvPr id="8" name="Connettore 1 7"/>
          <p:cNvCxnSpPr/>
          <p:nvPr/>
        </p:nvCxnSpPr>
        <p:spPr>
          <a:xfrm>
            <a:off x="1162540" y="4566327"/>
            <a:ext cx="8150793" cy="0"/>
          </a:xfrm>
          <a:prstGeom prst="line">
            <a:avLst/>
          </a:prstGeom>
          <a:ln w="1270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>
            <a:off x="1304925" y="106685"/>
            <a:ext cx="761047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000"/>
              </a:spcAft>
              <a:buClr>
                <a:srgbClr val="CF1E24"/>
              </a:buClr>
              <a:buSzPct val="90000"/>
              <a:defRPr/>
            </a:pPr>
            <a:r>
              <a:rPr lang="it-IT" altLang="it-IT" sz="2000" b="1" dirty="0">
                <a:solidFill>
                  <a:schemeClr val="bg1"/>
                </a:solidFill>
                <a:latin typeface="+mj-lt"/>
              </a:rPr>
              <a:t>CASSETTA DEGLI ATTREZZI</a:t>
            </a:r>
            <a:endParaRPr lang="it-IT" sz="2000" b="1" dirty="0">
              <a:solidFill>
                <a:schemeClr val="bg1"/>
              </a:solidFill>
            </a:endParaRPr>
          </a:p>
        </p:txBody>
      </p:sp>
      <p:pic>
        <p:nvPicPr>
          <p:cNvPr id="9" name="Immagine 2">
            <a:extLst>
              <a:ext uri="{FF2B5EF4-FFF2-40B4-BE49-F238E27FC236}">
                <a16:creationId xmlns:a16="http://schemas.microsoft.com/office/drawing/2014/main" xmlns="" id="{4C245832-8BD5-4244-BCE3-1C08CC03BF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2539" y="4728074"/>
            <a:ext cx="1358411" cy="23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uppo 9"/>
          <p:cNvGrpSpPr/>
          <p:nvPr/>
        </p:nvGrpSpPr>
        <p:grpSpPr>
          <a:xfrm>
            <a:off x="58863" y="0"/>
            <a:ext cx="1103677" cy="1295400"/>
            <a:chOff x="1402080" y="2092960"/>
            <a:chExt cx="1584960" cy="1584960"/>
          </a:xfrm>
        </p:grpSpPr>
        <p:sp>
          <p:nvSpPr>
            <p:cNvPr id="11" name="Rettangolo arrotondato 10"/>
            <p:cNvSpPr/>
            <p:nvPr/>
          </p:nvSpPr>
          <p:spPr>
            <a:xfrm>
              <a:off x="1402080" y="2092960"/>
              <a:ext cx="1584960" cy="158496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ettangolo 11"/>
            <p:cNvSpPr/>
            <p:nvPr/>
          </p:nvSpPr>
          <p:spPr>
            <a:xfrm>
              <a:off x="1479451" y="2170331"/>
              <a:ext cx="1430218" cy="14302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900" b="1" kern="1200" dirty="0"/>
                <a:t>Cassetta degli attrezzi</a:t>
              </a:r>
            </a:p>
          </p:txBody>
        </p:sp>
      </p:grpSp>
      <p:sp>
        <p:nvSpPr>
          <p:cNvPr id="15" name="Sottotitolo 2">
            <a:extLst>
              <a:ext uri="{FF2B5EF4-FFF2-40B4-BE49-F238E27FC236}">
                <a16:creationId xmlns:a16="http://schemas.microsoft.com/office/drawing/2014/main" xmlns="" id="{36AD71E2-F452-AC4A-A81A-B7A4DD398893}"/>
              </a:ext>
            </a:extLst>
          </p:cNvPr>
          <p:cNvSpPr txBox="1">
            <a:spLocks/>
          </p:cNvSpPr>
          <p:nvPr/>
        </p:nvSpPr>
        <p:spPr bwMode="auto">
          <a:xfrm>
            <a:off x="1217841" y="537893"/>
            <a:ext cx="3798095" cy="3186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marL="284163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7144" indent="0">
              <a:spcAft>
                <a:spcPts val="450"/>
              </a:spcAft>
              <a:buClr>
                <a:srgbClr val="23AFA2"/>
              </a:buClr>
              <a:buSzPct val="160000"/>
            </a:pPr>
            <a:r>
              <a:rPr lang="it-IT" sz="1800" b="1" dirty="0">
                <a:solidFill>
                  <a:srgbClr val="AE1023"/>
                </a:solidFill>
                <a:latin typeface="+mn-lt"/>
                <a:cs typeface="Arial" pitchFamily="34" charset="0"/>
              </a:rPr>
              <a:t>Obiettivo</a:t>
            </a:r>
            <a:endParaRPr lang="it-IT" altLang="it-IT" sz="1800" dirty="0">
              <a:solidFill>
                <a:srgbClr val="AE1023"/>
              </a:solidFill>
              <a:latin typeface="+mn-lt"/>
              <a:cs typeface="Arial" panose="020B0604020202020204" pitchFamily="34" charset="0"/>
            </a:endParaRPr>
          </a:p>
          <a:p>
            <a:pPr marL="292894">
              <a:spcAft>
                <a:spcPts val="450"/>
              </a:spcAft>
              <a:buClr>
                <a:srgbClr val="C00000"/>
              </a:buClr>
              <a:buSzPct val="100000"/>
              <a:buFont typeface="Wingdings" pitchFamily="2" charset="2"/>
              <a:buChar char="ü"/>
            </a:pPr>
            <a:r>
              <a:rPr lang="it-IT" altLang="it-IT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Costruire un insieme ordinato di proposte per i vari target</a:t>
            </a:r>
          </a:p>
          <a:p>
            <a:pPr marL="7144" indent="0">
              <a:spcAft>
                <a:spcPts val="450"/>
              </a:spcAft>
              <a:buClr>
                <a:srgbClr val="23AFA2"/>
              </a:buClr>
              <a:buSzPct val="160000"/>
            </a:pPr>
            <a:endParaRPr lang="it-IT" altLang="it-IT" sz="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7144" indent="0">
              <a:spcAft>
                <a:spcPts val="450"/>
              </a:spcAft>
              <a:buClr>
                <a:srgbClr val="23AFA2"/>
              </a:buClr>
              <a:buSzPct val="160000"/>
            </a:pPr>
            <a:r>
              <a:rPr lang="it-IT" sz="1800" b="1" dirty="0">
                <a:solidFill>
                  <a:srgbClr val="AE1023"/>
                </a:solidFill>
                <a:latin typeface="+mn-lt"/>
                <a:cs typeface="Arial" pitchFamily="34" charset="0"/>
              </a:rPr>
              <a:t>Concetti chiave</a:t>
            </a:r>
            <a:endParaRPr lang="it-IT" altLang="it-IT" sz="1800" dirty="0">
              <a:solidFill>
                <a:srgbClr val="AE1023"/>
              </a:solidFill>
              <a:latin typeface="+mn-lt"/>
            </a:endParaRPr>
          </a:p>
          <a:p>
            <a:pPr marL="292894">
              <a:spcAft>
                <a:spcPts val="450"/>
              </a:spcAft>
              <a:buClr>
                <a:srgbClr val="C00000"/>
              </a:buClr>
              <a:buSzPct val="100000"/>
              <a:buFont typeface="Wingdings" pitchFamily="2" charset="2"/>
              <a:buChar char="ü"/>
            </a:pPr>
            <a:r>
              <a:rPr lang="it-IT" altLang="it-IT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Razionalizzazione del materiale disponibile sul sito Istat</a:t>
            </a:r>
          </a:p>
          <a:p>
            <a:pPr marL="292894">
              <a:spcAft>
                <a:spcPts val="450"/>
              </a:spcAft>
              <a:buClr>
                <a:srgbClr val="C00000"/>
              </a:buClr>
              <a:buSzPct val="100000"/>
              <a:buFont typeface="Wingdings" pitchFamily="2" charset="2"/>
              <a:buChar char="ü"/>
            </a:pPr>
            <a:r>
              <a:rPr lang="it-IT" altLang="it-IT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Catalogazione</a:t>
            </a:r>
          </a:p>
          <a:p>
            <a:pPr marL="7143" indent="0">
              <a:spcAft>
                <a:spcPts val="450"/>
              </a:spcAft>
              <a:buClr>
                <a:srgbClr val="23AFA2"/>
              </a:buClr>
              <a:buSzPct val="160000"/>
            </a:pPr>
            <a:endParaRPr lang="it-IT" altLang="it-IT" sz="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7144" indent="0">
              <a:spcAft>
                <a:spcPts val="450"/>
              </a:spcAft>
              <a:buClr>
                <a:srgbClr val="23AFA2"/>
              </a:buClr>
              <a:buSzPct val="160000"/>
            </a:pPr>
            <a:r>
              <a:rPr lang="it-IT" sz="1800" b="1" dirty="0">
                <a:solidFill>
                  <a:srgbClr val="AE1023"/>
                </a:solidFill>
                <a:latin typeface="+mn-lt"/>
                <a:cs typeface="Arial" pitchFamily="34" charset="0"/>
              </a:rPr>
              <a:t>Aspetti operativi</a:t>
            </a:r>
          </a:p>
          <a:p>
            <a:pPr marL="292894">
              <a:spcAft>
                <a:spcPts val="450"/>
              </a:spcAft>
              <a:buClr>
                <a:srgbClr val="C00000"/>
              </a:buClr>
              <a:buSzPct val="100000"/>
              <a:buFont typeface="Wingdings" pitchFamily="2" charset="2"/>
              <a:buChar char="ü"/>
            </a:pPr>
            <a:r>
              <a:rPr lang="it-IT" altLang="it-IT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Costruzione matrice delle proposte per l’utenza</a:t>
            </a:r>
          </a:p>
          <a:p>
            <a:pPr marL="292894">
              <a:spcAft>
                <a:spcPts val="450"/>
              </a:spcAft>
              <a:buClr>
                <a:srgbClr val="C00000"/>
              </a:buClr>
              <a:buSzPct val="100000"/>
              <a:buFont typeface="Wingdings" pitchFamily="2" charset="2"/>
              <a:buChar char="ü"/>
            </a:pPr>
            <a:r>
              <a:rPr lang="it-IT" altLang="it-IT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Aggiornamento della matrice</a:t>
            </a:r>
          </a:p>
          <a:p>
            <a:pPr marL="7144" indent="0">
              <a:lnSpc>
                <a:spcPts val="1338"/>
              </a:lnSpc>
              <a:spcAft>
                <a:spcPts val="450"/>
              </a:spcAft>
              <a:buClr>
                <a:srgbClr val="23AFA2"/>
              </a:buClr>
              <a:buSzPct val="160000"/>
            </a:pPr>
            <a:endParaRPr lang="it-IT" altLang="it-IT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16" name="Diagramma 15"/>
          <p:cNvGraphicFramePr/>
          <p:nvPr>
            <p:extLst>
              <p:ext uri="{D42A27DB-BD31-4B8C-83A1-F6EECF244321}">
                <p14:modId xmlns:p14="http://schemas.microsoft.com/office/powerpoint/2010/main" val="2816499762"/>
              </p:ext>
            </p:extLst>
          </p:nvPr>
        </p:nvGraphicFramePr>
        <p:xfrm>
          <a:off x="4952168" y="537893"/>
          <a:ext cx="396323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CasellaDiTesto 13"/>
          <p:cNvSpPr txBox="1"/>
          <p:nvPr/>
        </p:nvSpPr>
        <p:spPr>
          <a:xfrm>
            <a:off x="2839486" y="4690099"/>
            <a:ext cx="509750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CF1E24"/>
              </a:buClr>
              <a:buSzPct val="90000"/>
              <a:defRPr/>
            </a:pPr>
            <a:r>
              <a:rPr lang="it-IT" altLang="it-IT" sz="1000" b="1" dirty="0">
                <a:solidFill>
                  <a:srgbClr val="C00000"/>
                </a:solidFill>
              </a:rPr>
              <a:t>Le attività dell’Istat per lo sviluppo della cultura statistica nelle scuole</a:t>
            </a:r>
          </a:p>
          <a:p>
            <a:pPr>
              <a:buClr>
                <a:srgbClr val="CF1E24"/>
              </a:buClr>
              <a:buSzPct val="90000"/>
              <a:defRPr/>
            </a:pPr>
            <a:r>
              <a:rPr lang="it-IT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Alessandro Valentini, Patrizia Collesi, Paola Francesca Cortese | Milano, 14 Ottobre 2019</a:t>
            </a:r>
          </a:p>
        </p:txBody>
      </p:sp>
    </p:spTree>
    <p:extLst>
      <p:ext uri="{BB962C8B-B14F-4D97-AF65-F5344CB8AC3E}">
        <p14:creationId xmlns:p14="http://schemas.microsoft.com/office/powerpoint/2010/main" val="155070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747673" y="4423439"/>
            <a:ext cx="406400" cy="273844"/>
          </a:xfrm>
        </p:spPr>
        <p:txBody>
          <a:bodyPr/>
          <a:lstStyle/>
          <a:p>
            <a:fld id="{28555E64-09E7-E944-8DB2-BD243D665CB3}" type="slidenum">
              <a:rPr lang="it-IT" smtClean="0"/>
              <a:pPr/>
              <a:t>13</a:t>
            </a:fld>
            <a:endParaRPr lang="it-IT" dirty="0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1162539" y="0"/>
            <a:ext cx="8049193" cy="447676"/>
          </a:xfrm>
          <a:prstGeom prst="rect">
            <a:avLst/>
          </a:prstGeom>
          <a:solidFill>
            <a:srgbClr val="CF1E24"/>
          </a:solidFill>
          <a:ln>
            <a:noFill/>
          </a:ln>
        </p:spPr>
        <p:txBody>
          <a:bodyPr vert="horz" lIns="91396" tIns="45699" rIns="91396" bIns="45699" rtlCol="0" anchor="ctr">
            <a:normAutofit fontScale="6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dirty="0"/>
          </a:p>
        </p:txBody>
      </p:sp>
      <p:cxnSp>
        <p:nvCxnSpPr>
          <p:cNvPr id="8" name="Connettore 1 7"/>
          <p:cNvCxnSpPr/>
          <p:nvPr/>
        </p:nvCxnSpPr>
        <p:spPr>
          <a:xfrm>
            <a:off x="1162540" y="4566327"/>
            <a:ext cx="8150793" cy="0"/>
          </a:xfrm>
          <a:prstGeom prst="line">
            <a:avLst/>
          </a:prstGeom>
          <a:ln w="1270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>
            <a:off x="1304925" y="106685"/>
            <a:ext cx="761047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000"/>
              </a:spcAft>
              <a:buClr>
                <a:srgbClr val="CF1E24"/>
              </a:buClr>
              <a:buSzPct val="90000"/>
              <a:defRPr/>
            </a:pPr>
            <a:r>
              <a:rPr lang="it-IT" altLang="it-IT" sz="2000" b="1" dirty="0">
                <a:solidFill>
                  <a:schemeClr val="bg1"/>
                </a:solidFill>
                <a:latin typeface="+mj-lt"/>
              </a:rPr>
              <a:t>CASSETTA DEGLI ATTREZZI | MATERIALE PER LE SCUOLE</a:t>
            </a:r>
            <a:endParaRPr lang="it-IT" sz="2000" b="1" dirty="0">
              <a:solidFill>
                <a:schemeClr val="bg1"/>
              </a:solidFill>
            </a:endParaRPr>
          </a:p>
        </p:txBody>
      </p:sp>
      <p:pic>
        <p:nvPicPr>
          <p:cNvPr id="9" name="Immagine 2">
            <a:extLst>
              <a:ext uri="{FF2B5EF4-FFF2-40B4-BE49-F238E27FC236}">
                <a16:creationId xmlns:a16="http://schemas.microsoft.com/office/drawing/2014/main" xmlns="" id="{4C245832-8BD5-4244-BCE3-1C08CC03BF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2539" y="4728074"/>
            <a:ext cx="1358411" cy="23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uppo 9"/>
          <p:cNvGrpSpPr/>
          <p:nvPr/>
        </p:nvGrpSpPr>
        <p:grpSpPr>
          <a:xfrm>
            <a:off x="58863" y="0"/>
            <a:ext cx="1103677" cy="1295400"/>
            <a:chOff x="1402080" y="2092960"/>
            <a:chExt cx="1584960" cy="1584960"/>
          </a:xfrm>
        </p:grpSpPr>
        <p:sp>
          <p:nvSpPr>
            <p:cNvPr id="11" name="Rettangolo arrotondato 10"/>
            <p:cNvSpPr/>
            <p:nvPr/>
          </p:nvSpPr>
          <p:spPr>
            <a:xfrm>
              <a:off x="1402080" y="2092960"/>
              <a:ext cx="1584960" cy="158496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ettangolo 11"/>
            <p:cNvSpPr/>
            <p:nvPr/>
          </p:nvSpPr>
          <p:spPr>
            <a:xfrm>
              <a:off x="1479451" y="2170331"/>
              <a:ext cx="1430218" cy="14302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900" b="1" kern="1200" dirty="0"/>
                <a:t>Cassetta degli attrezzi</a:t>
              </a: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522" y="545513"/>
            <a:ext cx="3466646" cy="3965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1154073" y="663108"/>
            <a:ext cx="3763408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hlinkClick r:id="rId5"/>
              </a:rPr>
              <a:t>www.istat.it</a:t>
            </a:r>
            <a:endParaRPr lang="it-IT" dirty="0"/>
          </a:p>
          <a:p>
            <a:r>
              <a:rPr lang="it-IT" sz="1400" dirty="0"/>
              <a:t>    &gt; </a:t>
            </a:r>
            <a:r>
              <a:rPr lang="it-IT" sz="1600" dirty="0"/>
              <a:t>Informazioni e servizi</a:t>
            </a:r>
          </a:p>
          <a:p>
            <a:r>
              <a:rPr lang="it-IT" sz="1600" dirty="0"/>
              <a:t>   &gt; Per studenti e docenti </a:t>
            </a:r>
          </a:p>
          <a:p>
            <a:r>
              <a:rPr lang="it-IT" sz="1600" dirty="0"/>
              <a:t>   &gt; Pacchetti didattici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2540" y="1995760"/>
            <a:ext cx="3248018" cy="2031954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2839486" y="4690099"/>
            <a:ext cx="509750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CF1E24"/>
              </a:buClr>
              <a:buSzPct val="90000"/>
              <a:defRPr/>
            </a:pPr>
            <a:r>
              <a:rPr lang="it-IT" altLang="it-IT" sz="1000" b="1" dirty="0">
                <a:solidFill>
                  <a:srgbClr val="C00000"/>
                </a:solidFill>
              </a:rPr>
              <a:t>Le attività dell’Istat per lo sviluppo della cultura statistica nelle scuole</a:t>
            </a:r>
          </a:p>
          <a:p>
            <a:pPr>
              <a:buClr>
                <a:srgbClr val="CF1E24"/>
              </a:buClr>
              <a:buSzPct val="90000"/>
              <a:defRPr/>
            </a:pPr>
            <a:r>
              <a:rPr lang="it-IT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Alessandro Valentini, Patrizia Collesi, Paola Francesca Cortese | Milano, 14 Ottobre 2019</a:t>
            </a:r>
          </a:p>
        </p:txBody>
      </p:sp>
    </p:spTree>
    <p:extLst>
      <p:ext uri="{BB962C8B-B14F-4D97-AF65-F5344CB8AC3E}">
        <p14:creationId xmlns:p14="http://schemas.microsoft.com/office/powerpoint/2010/main" val="410859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747673" y="4423439"/>
            <a:ext cx="406400" cy="273844"/>
          </a:xfrm>
        </p:spPr>
        <p:txBody>
          <a:bodyPr/>
          <a:lstStyle/>
          <a:p>
            <a:fld id="{28555E64-09E7-E944-8DB2-BD243D665CB3}" type="slidenum">
              <a:rPr lang="it-IT" smtClean="0"/>
              <a:pPr/>
              <a:t>14</a:t>
            </a:fld>
            <a:endParaRPr lang="it-IT" dirty="0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1162539" y="0"/>
            <a:ext cx="8049193" cy="447676"/>
          </a:xfrm>
          <a:prstGeom prst="rect">
            <a:avLst/>
          </a:prstGeom>
          <a:solidFill>
            <a:srgbClr val="CF1E24"/>
          </a:solidFill>
          <a:ln>
            <a:noFill/>
          </a:ln>
        </p:spPr>
        <p:txBody>
          <a:bodyPr vert="horz" lIns="91396" tIns="45699" rIns="91396" bIns="45699" rtlCol="0" anchor="ctr">
            <a:normAutofit fontScale="6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dirty="0"/>
          </a:p>
        </p:txBody>
      </p:sp>
      <p:cxnSp>
        <p:nvCxnSpPr>
          <p:cNvPr id="8" name="Connettore 1 7"/>
          <p:cNvCxnSpPr/>
          <p:nvPr/>
        </p:nvCxnSpPr>
        <p:spPr>
          <a:xfrm>
            <a:off x="1162540" y="4566327"/>
            <a:ext cx="8150793" cy="0"/>
          </a:xfrm>
          <a:prstGeom prst="line">
            <a:avLst/>
          </a:prstGeom>
          <a:ln w="1270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>
            <a:off x="1304925" y="106685"/>
            <a:ext cx="761047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000"/>
              </a:spcAft>
              <a:buClr>
                <a:srgbClr val="CF1E24"/>
              </a:buClr>
              <a:buSzPct val="90000"/>
              <a:defRPr/>
            </a:pPr>
            <a:r>
              <a:rPr lang="it-IT" altLang="it-IT" sz="2000" b="1" dirty="0">
                <a:solidFill>
                  <a:schemeClr val="bg1"/>
                </a:solidFill>
              </a:rPr>
              <a:t>CASSETTA DEGLI ATTREZZI | MATERIALE PER TUTTI</a:t>
            </a:r>
            <a:endParaRPr lang="it-IT" sz="2000" b="1" dirty="0">
              <a:solidFill>
                <a:schemeClr val="bg1"/>
              </a:solidFill>
            </a:endParaRPr>
          </a:p>
        </p:txBody>
      </p:sp>
      <p:pic>
        <p:nvPicPr>
          <p:cNvPr id="9" name="Immagine 2">
            <a:extLst>
              <a:ext uri="{FF2B5EF4-FFF2-40B4-BE49-F238E27FC236}">
                <a16:creationId xmlns:a16="http://schemas.microsoft.com/office/drawing/2014/main" xmlns="" id="{4C245832-8BD5-4244-BCE3-1C08CC03BF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2539" y="4728074"/>
            <a:ext cx="1358411" cy="23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olo 1"/>
          <p:cNvSpPr txBox="1">
            <a:spLocks/>
          </p:cNvSpPr>
          <p:nvPr/>
        </p:nvSpPr>
        <p:spPr bwMode="auto">
          <a:xfrm>
            <a:off x="1060141" y="612697"/>
            <a:ext cx="7176052" cy="312451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Autofit/>
          </a:bodyPr>
          <a:lstStyle>
            <a:lvl1pPr algn="ctr" defTabSz="456981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Bef>
                <a:spcPts val="450"/>
              </a:spcBef>
              <a:defRPr/>
            </a:pPr>
            <a:r>
              <a:rPr lang="it-IT" sz="1800" u="sng">
                <a:solidFill>
                  <a:srgbClr val="0563C1"/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https://www.istat.it/it/statistica-per-tutti</a:t>
            </a:r>
            <a:r>
              <a:rPr lang="it-IT" sz="1800" u="sng">
                <a:solidFill>
                  <a:srgbClr val="0563C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it-IT" sz="1800" b="1" dirty="0">
              <a:solidFill>
                <a:srgbClr val="C00000"/>
              </a:solidFill>
              <a:latin typeface="+mn-lt"/>
              <a:ea typeface="+mn-ea"/>
              <a:cs typeface="Arial" charset="0"/>
            </a:endParaRPr>
          </a:p>
        </p:txBody>
      </p:sp>
      <p:sp>
        <p:nvSpPr>
          <p:cNvPr id="11" name="CasellaDiTesto 10"/>
          <p:cNvSpPr txBox="1"/>
          <p:nvPr/>
        </p:nvSpPr>
        <p:spPr bwMode="auto">
          <a:xfrm>
            <a:off x="1616303" y="3354176"/>
            <a:ext cx="3493859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1800" dirty="0">
                <a:cs typeface="Arial" charset="0"/>
                <a:sym typeface="Wingdings" pitchFamily="2" charset="2"/>
              </a:rPr>
              <a:t>Fascicoli di enigmistica a tema statistico</a:t>
            </a:r>
          </a:p>
          <a:p>
            <a:pPr>
              <a:defRPr/>
            </a:pPr>
            <a:r>
              <a:rPr lang="it-IT" sz="1800" dirty="0">
                <a:cs typeface="Arial" charset="0"/>
                <a:sym typeface="Wingdings" pitchFamily="2" charset="2"/>
              </a:rPr>
              <a:t>Fiabe statistiche</a:t>
            </a:r>
          </a:p>
          <a:p>
            <a:pPr>
              <a:defRPr/>
            </a:pPr>
            <a:r>
              <a:rPr lang="it-IT" sz="1800" dirty="0">
                <a:cs typeface="Arial" charset="0"/>
                <a:sym typeface="Wingdings" pitchFamily="2" charset="2"/>
              </a:rPr>
              <a:t>Attività pratiche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1142541" y="1022494"/>
            <a:ext cx="78980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solidFill>
                  <a:srgbClr val="666666"/>
                </a:solidFill>
              </a:rPr>
              <a:t>La statistica ufficiale raccontata con un linguaggio semplice e diretto</a:t>
            </a:r>
            <a:endParaRPr lang="it-IT" sz="1800" dirty="0"/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9161" y="1367200"/>
            <a:ext cx="3056238" cy="3056239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 bwMode="auto">
          <a:xfrm>
            <a:off x="928915" y="1864461"/>
            <a:ext cx="4309022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1500" dirty="0">
                <a:cs typeface="Arial" charset="0"/>
                <a:sym typeface="Wingdings" pitchFamily="2" charset="2"/>
              </a:rPr>
              <a:t>Pillole video sul </a:t>
            </a:r>
            <a:r>
              <a:rPr lang="it-IT" sz="1800" dirty="0">
                <a:cs typeface="Arial" charset="0"/>
                <a:sym typeface="Wingdings" pitchFamily="2" charset="2"/>
              </a:rPr>
              <a:t>processo</a:t>
            </a:r>
            <a:r>
              <a:rPr lang="it-IT" sz="1500" dirty="0">
                <a:cs typeface="Arial" charset="0"/>
                <a:sym typeface="Wingdings" pitchFamily="2" charset="2"/>
              </a:rPr>
              <a:t> di indagine statistica</a:t>
            </a:r>
          </a:p>
        </p:txBody>
      </p:sp>
      <p:sp>
        <p:nvSpPr>
          <p:cNvPr id="16" name="Freccia a destra 15"/>
          <p:cNvSpPr/>
          <p:nvPr/>
        </p:nvSpPr>
        <p:spPr>
          <a:xfrm rot="10800000">
            <a:off x="5192201" y="1914183"/>
            <a:ext cx="914845" cy="241201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Freccia a destra 16"/>
          <p:cNvSpPr/>
          <p:nvPr/>
        </p:nvSpPr>
        <p:spPr>
          <a:xfrm rot="10800000">
            <a:off x="5192201" y="3844310"/>
            <a:ext cx="1829690" cy="255338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Freccia a destra 17"/>
          <p:cNvSpPr/>
          <p:nvPr/>
        </p:nvSpPr>
        <p:spPr>
          <a:xfrm rot="10800000">
            <a:off x="4176741" y="2793171"/>
            <a:ext cx="1829690" cy="255338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9" name="CasellaDiTesto 18"/>
          <p:cNvSpPr txBox="1"/>
          <p:nvPr/>
        </p:nvSpPr>
        <p:spPr bwMode="auto">
          <a:xfrm>
            <a:off x="2148115" y="2765189"/>
            <a:ext cx="1969674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1800" dirty="0">
                <a:cs typeface="Arial" charset="0"/>
                <a:sym typeface="Wingdings" pitchFamily="2" charset="2"/>
              </a:rPr>
              <a:t>Curiosità sui dati</a:t>
            </a:r>
          </a:p>
        </p:txBody>
      </p:sp>
      <p:grpSp>
        <p:nvGrpSpPr>
          <p:cNvPr id="20" name="Gruppo 19"/>
          <p:cNvGrpSpPr/>
          <p:nvPr/>
        </p:nvGrpSpPr>
        <p:grpSpPr>
          <a:xfrm>
            <a:off x="58863" y="0"/>
            <a:ext cx="1103677" cy="1295400"/>
            <a:chOff x="1402080" y="2092960"/>
            <a:chExt cx="1584960" cy="1584960"/>
          </a:xfrm>
        </p:grpSpPr>
        <p:sp>
          <p:nvSpPr>
            <p:cNvPr id="21" name="Rettangolo arrotondato 20"/>
            <p:cNvSpPr/>
            <p:nvPr/>
          </p:nvSpPr>
          <p:spPr>
            <a:xfrm>
              <a:off x="1402080" y="2092960"/>
              <a:ext cx="1584960" cy="158496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Rettangolo 21"/>
            <p:cNvSpPr/>
            <p:nvPr/>
          </p:nvSpPr>
          <p:spPr>
            <a:xfrm>
              <a:off x="1479451" y="2170331"/>
              <a:ext cx="1430218" cy="14302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900" b="1" kern="1200" dirty="0"/>
                <a:t>Cassetta degli attrezzi</a:t>
              </a:r>
            </a:p>
          </p:txBody>
        </p:sp>
      </p:grpSp>
      <p:sp>
        <p:nvSpPr>
          <p:cNvPr id="23" name="CasellaDiTesto 22"/>
          <p:cNvSpPr txBox="1"/>
          <p:nvPr/>
        </p:nvSpPr>
        <p:spPr>
          <a:xfrm>
            <a:off x="2839486" y="4690099"/>
            <a:ext cx="509750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CF1E24"/>
              </a:buClr>
              <a:buSzPct val="90000"/>
              <a:defRPr/>
            </a:pPr>
            <a:r>
              <a:rPr lang="it-IT" altLang="it-IT" sz="1000" b="1" dirty="0">
                <a:solidFill>
                  <a:srgbClr val="C00000"/>
                </a:solidFill>
              </a:rPr>
              <a:t>Le attività dell’Istat per lo sviluppo della cultura statistica nelle scuole</a:t>
            </a:r>
          </a:p>
          <a:p>
            <a:pPr>
              <a:buClr>
                <a:srgbClr val="CF1E24"/>
              </a:buClr>
              <a:buSzPct val="90000"/>
              <a:defRPr/>
            </a:pPr>
            <a:r>
              <a:rPr lang="it-IT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Alessandro Valentini, Patrizia Collesi, Paola Francesca Cortese | Milano, 14 Ottobre 2019</a:t>
            </a:r>
          </a:p>
        </p:txBody>
      </p:sp>
    </p:spTree>
    <p:extLst>
      <p:ext uri="{BB962C8B-B14F-4D97-AF65-F5344CB8AC3E}">
        <p14:creationId xmlns:p14="http://schemas.microsoft.com/office/powerpoint/2010/main" val="76071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747673" y="4423439"/>
            <a:ext cx="406400" cy="273844"/>
          </a:xfrm>
        </p:spPr>
        <p:txBody>
          <a:bodyPr/>
          <a:lstStyle/>
          <a:p>
            <a:fld id="{28555E64-09E7-E944-8DB2-BD243D665CB3}" type="slidenum">
              <a:rPr lang="it-IT" smtClean="0"/>
              <a:pPr/>
              <a:t>15</a:t>
            </a:fld>
            <a:endParaRPr lang="it-IT" dirty="0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1162539" y="0"/>
            <a:ext cx="8049193" cy="447676"/>
          </a:xfrm>
          <a:prstGeom prst="rect">
            <a:avLst/>
          </a:prstGeom>
          <a:solidFill>
            <a:srgbClr val="CF1E24"/>
          </a:solidFill>
          <a:ln>
            <a:noFill/>
          </a:ln>
        </p:spPr>
        <p:txBody>
          <a:bodyPr vert="horz" lIns="91396" tIns="45699" rIns="91396" bIns="45699" rtlCol="0" anchor="ctr">
            <a:normAutofit fontScale="6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dirty="0"/>
          </a:p>
        </p:txBody>
      </p:sp>
      <p:cxnSp>
        <p:nvCxnSpPr>
          <p:cNvPr id="8" name="Connettore 1 7"/>
          <p:cNvCxnSpPr/>
          <p:nvPr/>
        </p:nvCxnSpPr>
        <p:spPr>
          <a:xfrm>
            <a:off x="1162540" y="4566327"/>
            <a:ext cx="8150793" cy="0"/>
          </a:xfrm>
          <a:prstGeom prst="line">
            <a:avLst/>
          </a:prstGeom>
          <a:ln w="1270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>
            <a:off x="1304925" y="106685"/>
            <a:ext cx="761047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000"/>
              </a:spcAft>
              <a:buClr>
                <a:srgbClr val="CF1E24"/>
              </a:buClr>
              <a:buSzPct val="90000"/>
              <a:defRPr/>
            </a:pPr>
            <a:r>
              <a:rPr lang="it-IT" altLang="it-IT" sz="2000" b="1" dirty="0">
                <a:solidFill>
                  <a:schemeClr val="bg1"/>
                </a:solidFill>
                <a:latin typeface="+mj-lt"/>
              </a:rPr>
              <a:t>CASSETTA DEGLI ATTREZZI | ATTIVITA’ IN CLASSE </a:t>
            </a:r>
            <a:endParaRPr lang="it-IT" sz="2000" b="1" dirty="0">
              <a:solidFill>
                <a:schemeClr val="bg1"/>
              </a:solidFill>
            </a:endParaRPr>
          </a:p>
        </p:txBody>
      </p:sp>
      <p:pic>
        <p:nvPicPr>
          <p:cNvPr id="9" name="Immagine 2">
            <a:extLst>
              <a:ext uri="{FF2B5EF4-FFF2-40B4-BE49-F238E27FC236}">
                <a16:creationId xmlns:a16="http://schemas.microsoft.com/office/drawing/2014/main" xmlns="" id="{4C245832-8BD5-4244-BCE3-1C08CC03BF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2539" y="4728074"/>
            <a:ext cx="1358411" cy="23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uppo 9"/>
          <p:cNvGrpSpPr/>
          <p:nvPr/>
        </p:nvGrpSpPr>
        <p:grpSpPr>
          <a:xfrm>
            <a:off x="58863" y="0"/>
            <a:ext cx="1103677" cy="1295400"/>
            <a:chOff x="1402080" y="2092960"/>
            <a:chExt cx="1584960" cy="1584960"/>
          </a:xfrm>
        </p:grpSpPr>
        <p:sp>
          <p:nvSpPr>
            <p:cNvPr id="11" name="Rettangolo arrotondato 10"/>
            <p:cNvSpPr/>
            <p:nvPr/>
          </p:nvSpPr>
          <p:spPr>
            <a:xfrm>
              <a:off x="1402080" y="2092960"/>
              <a:ext cx="1584960" cy="158496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ettangolo 11"/>
            <p:cNvSpPr/>
            <p:nvPr/>
          </p:nvSpPr>
          <p:spPr>
            <a:xfrm>
              <a:off x="1479451" y="2170331"/>
              <a:ext cx="1430218" cy="14302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900" b="1" kern="1200" dirty="0"/>
                <a:t>Cassetta degli attrezzi</a:t>
              </a:r>
            </a:p>
          </p:txBody>
        </p:sp>
      </p:grpSp>
      <p:sp>
        <p:nvSpPr>
          <p:cNvPr id="14" name="Rettangolo 13"/>
          <p:cNvSpPr/>
          <p:nvPr/>
        </p:nvSpPr>
        <p:spPr>
          <a:xfrm>
            <a:off x="1154073" y="626532"/>
            <a:ext cx="7600459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kern="150" dirty="0">
                <a:solidFill>
                  <a:srgbClr val="000000"/>
                </a:solidFill>
                <a:ea typeface="Andale Sans UI"/>
              </a:rPr>
              <a:t>Il caso dell’Alternanza scuola-lavoro</a:t>
            </a:r>
          </a:p>
          <a:p>
            <a:endParaRPr lang="it-IT" sz="2000" kern="150" dirty="0">
              <a:solidFill>
                <a:srgbClr val="000000"/>
              </a:solidFill>
              <a:ea typeface="Andale Sans UI"/>
            </a:endParaRPr>
          </a:p>
          <a:p>
            <a:r>
              <a:rPr lang="it-IT" sz="2000" kern="150" dirty="0">
                <a:solidFill>
                  <a:srgbClr val="000000"/>
                </a:solidFill>
                <a:ea typeface="Andale Sans UI"/>
              </a:rPr>
              <a:t>Il primo progetto in assoluto è stato siglato dall’Istat in Toscana con la scuola Russell-Newton di Scandicci (FI)</a:t>
            </a:r>
            <a:endParaRPr lang="it-IT" sz="2000" b="1" kern="150" dirty="0">
              <a:solidFill>
                <a:srgbClr val="FF0000"/>
              </a:solidFill>
              <a:ea typeface="Andale Sans UI"/>
            </a:endParaRPr>
          </a:p>
          <a:p>
            <a:endParaRPr lang="it-IT" sz="2000" b="1" kern="150" dirty="0">
              <a:solidFill>
                <a:srgbClr val="FF0000"/>
              </a:solidFill>
            </a:endParaRPr>
          </a:p>
          <a:p>
            <a:pPr marL="342900" indent="-342900"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q"/>
            </a:pPr>
            <a:r>
              <a:rPr lang="it-IT" sz="2000" b="1" kern="150" dirty="0"/>
              <a:t>Esperienza prototipale per Istat </a:t>
            </a:r>
          </a:p>
          <a:p>
            <a:pPr marL="342900" indent="-342900"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q"/>
            </a:pPr>
            <a:r>
              <a:rPr lang="it-IT" sz="2000" b="1" kern="150" dirty="0"/>
              <a:t>Replicabilità</a:t>
            </a:r>
          </a:p>
          <a:p>
            <a:pPr marL="342900" indent="-342900"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q"/>
            </a:pPr>
            <a:r>
              <a:rPr lang="it-IT" sz="2000" b="1" kern="150" dirty="0"/>
              <a:t>Valutazione del percorso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842" y="2739555"/>
            <a:ext cx="2975400" cy="1683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CasellaDiTesto 14"/>
          <p:cNvSpPr txBox="1"/>
          <p:nvPr/>
        </p:nvSpPr>
        <p:spPr>
          <a:xfrm>
            <a:off x="5669091" y="2150302"/>
            <a:ext cx="3393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i="1" dirty="0">
                <a:solidFill>
                  <a:srgbClr val="C00000"/>
                </a:solidFill>
              </a:rPr>
              <a:t>La presentazione dei risultati</a:t>
            </a:r>
          </a:p>
          <a:p>
            <a:pPr algn="ctr"/>
            <a:r>
              <a:rPr lang="it-IT" sz="1800" i="1" dirty="0">
                <a:solidFill>
                  <a:srgbClr val="C00000"/>
                </a:solidFill>
              </a:rPr>
              <a:t>30 Maggio 2019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2839486" y="4690099"/>
            <a:ext cx="509750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CF1E24"/>
              </a:buClr>
              <a:buSzPct val="90000"/>
              <a:defRPr/>
            </a:pPr>
            <a:r>
              <a:rPr lang="it-IT" altLang="it-IT" sz="1000" b="1" dirty="0">
                <a:solidFill>
                  <a:srgbClr val="C00000"/>
                </a:solidFill>
              </a:rPr>
              <a:t>Le attività dell’Istat per lo sviluppo della cultura statistica nelle scuole</a:t>
            </a:r>
          </a:p>
          <a:p>
            <a:pPr>
              <a:buClr>
                <a:srgbClr val="CF1E24"/>
              </a:buClr>
              <a:buSzPct val="90000"/>
              <a:defRPr/>
            </a:pPr>
            <a:r>
              <a:rPr lang="it-IT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Alessandro Valentini, Patrizia Collesi, Paola Francesca Cortese | Milano, 14 Ottobre 2019</a:t>
            </a:r>
          </a:p>
        </p:txBody>
      </p:sp>
    </p:spTree>
    <p:extLst>
      <p:ext uri="{BB962C8B-B14F-4D97-AF65-F5344CB8AC3E}">
        <p14:creationId xmlns:p14="http://schemas.microsoft.com/office/powerpoint/2010/main" val="207847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747673" y="4423439"/>
            <a:ext cx="406400" cy="273844"/>
          </a:xfrm>
        </p:spPr>
        <p:txBody>
          <a:bodyPr/>
          <a:lstStyle/>
          <a:p>
            <a:fld id="{28555E64-09E7-E944-8DB2-BD243D665CB3}" type="slidenum">
              <a:rPr lang="it-IT" smtClean="0"/>
              <a:pPr/>
              <a:t>16</a:t>
            </a:fld>
            <a:endParaRPr lang="it-IT" dirty="0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1162539" y="0"/>
            <a:ext cx="8049193" cy="447676"/>
          </a:xfrm>
          <a:prstGeom prst="rect">
            <a:avLst/>
          </a:prstGeom>
          <a:solidFill>
            <a:srgbClr val="CF1E24"/>
          </a:solidFill>
          <a:ln>
            <a:noFill/>
          </a:ln>
        </p:spPr>
        <p:txBody>
          <a:bodyPr vert="horz" lIns="91396" tIns="45699" rIns="91396" bIns="45699" rtlCol="0" anchor="ctr">
            <a:normAutofit fontScale="6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dirty="0"/>
          </a:p>
        </p:txBody>
      </p:sp>
      <p:cxnSp>
        <p:nvCxnSpPr>
          <p:cNvPr id="8" name="Connettore 1 7"/>
          <p:cNvCxnSpPr/>
          <p:nvPr/>
        </p:nvCxnSpPr>
        <p:spPr>
          <a:xfrm>
            <a:off x="1162540" y="4566327"/>
            <a:ext cx="8150793" cy="0"/>
          </a:xfrm>
          <a:prstGeom prst="line">
            <a:avLst/>
          </a:prstGeom>
          <a:ln w="1270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>
            <a:off x="1304925" y="106685"/>
            <a:ext cx="761047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000"/>
              </a:spcAft>
              <a:buClr>
                <a:srgbClr val="CF1E24"/>
              </a:buClr>
              <a:buSzPct val="90000"/>
              <a:defRPr/>
            </a:pPr>
            <a:r>
              <a:rPr lang="it-IT" altLang="it-IT" sz="2000" b="1" dirty="0">
                <a:solidFill>
                  <a:schemeClr val="bg1"/>
                </a:solidFill>
                <a:latin typeface="+mj-lt"/>
              </a:rPr>
              <a:t>CONCORSI E PREMI | ISL</a:t>
            </a:r>
            <a:r>
              <a:rPr lang="it-IT" altLang="it-IT" sz="2000" b="1" dirty="0">
                <a:solidFill>
                  <a:schemeClr val="bg1"/>
                </a:solidFill>
              </a:rPr>
              <a:t>P</a:t>
            </a:r>
            <a:endParaRPr lang="it-IT" sz="2000" b="1" dirty="0">
              <a:solidFill>
                <a:schemeClr val="bg1"/>
              </a:solidFill>
            </a:endParaRPr>
          </a:p>
        </p:txBody>
      </p:sp>
      <p:pic>
        <p:nvPicPr>
          <p:cNvPr id="9" name="Immagine 2">
            <a:extLst>
              <a:ext uri="{FF2B5EF4-FFF2-40B4-BE49-F238E27FC236}">
                <a16:creationId xmlns:a16="http://schemas.microsoft.com/office/drawing/2014/main" xmlns="" id="{4C245832-8BD5-4244-BCE3-1C08CC03BF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2539" y="4728074"/>
            <a:ext cx="1358411" cy="23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asellaDiTesto 11"/>
          <p:cNvSpPr txBox="1"/>
          <p:nvPr/>
        </p:nvSpPr>
        <p:spPr>
          <a:xfrm>
            <a:off x="2839486" y="4690099"/>
            <a:ext cx="509750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CF1E24"/>
              </a:buClr>
              <a:buSzPct val="90000"/>
              <a:defRPr/>
            </a:pPr>
            <a:r>
              <a:rPr lang="it-IT" altLang="it-IT" sz="1000" b="1" dirty="0">
                <a:solidFill>
                  <a:srgbClr val="C00000"/>
                </a:solidFill>
              </a:rPr>
              <a:t>Le attività dell’Istat per lo sviluppo della cultura statistica nelle scuole</a:t>
            </a:r>
          </a:p>
          <a:p>
            <a:pPr>
              <a:buClr>
                <a:srgbClr val="CF1E24"/>
              </a:buClr>
              <a:buSzPct val="90000"/>
              <a:defRPr/>
            </a:pPr>
            <a:r>
              <a:rPr lang="it-IT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Alessandro Valentini, Patrizia Collesi, Paola Francesca Cortese | Milano, 14 Ottobre 2019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xmlns="" id="{FDD01C1C-4EAA-4240-8629-48D69922DC4B}"/>
              </a:ext>
            </a:extLst>
          </p:cNvPr>
          <p:cNvSpPr/>
          <p:nvPr/>
        </p:nvSpPr>
        <p:spPr>
          <a:xfrm>
            <a:off x="1162540" y="614496"/>
            <a:ext cx="7752859" cy="334860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it-IT" sz="2000" b="1" dirty="0">
                <a:cs typeface="Arial" panose="020B0604020202020204" pitchFamily="34" charset="0"/>
              </a:rPr>
              <a:t>Concorso biennale per poster statistici promosso dall’International </a:t>
            </a:r>
            <a:r>
              <a:rPr lang="it-IT" sz="2000" b="1" dirty="0" err="1">
                <a:cs typeface="Arial" panose="020B0604020202020204" pitchFamily="34" charset="0"/>
              </a:rPr>
              <a:t>statistical</a:t>
            </a:r>
            <a:r>
              <a:rPr lang="it-IT" sz="2000" b="1" dirty="0">
                <a:cs typeface="Arial" panose="020B0604020202020204" pitchFamily="34" charset="0"/>
              </a:rPr>
              <a:t> </a:t>
            </a:r>
            <a:r>
              <a:rPr lang="it-IT" sz="2000" b="1" dirty="0" err="1">
                <a:cs typeface="Arial" panose="020B0604020202020204" pitchFamily="34" charset="0"/>
              </a:rPr>
              <a:t>literacy</a:t>
            </a:r>
            <a:r>
              <a:rPr lang="it-IT" sz="2000" b="1" dirty="0">
                <a:cs typeface="Arial" panose="020B0604020202020204" pitchFamily="34" charset="0"/>
              </a:rPr>
              <a:t> </a:t>
            </a:r>
            <a:r>
              <a:rPr lang="it-IT" sz="2000" b="1" dirty="0" err="1">
                <a:cs typeface="Arial" panose="020B0604020202020204" pitchFamily="34" charset="0"/>
              </a:rPr>
              <a:t>project</a:t>
            </a:r>
            <a:r>
              <a:rPr lang="it-IT" sz="2000" b="1" dirty="0">
                <a:cs typeface="Arial" panose="020B0604020202020204" pitchFamily="34" charset="0"/>
              </a:rPr>
              <a:t> (ISLP) per gli studenti delle scuole superiori (dal 2018 partecipano anche gli studenti delle lauree triennali)</a:t>
            </a:r>
          </a:p>
          <a:p>
            <a:endParaRPr lang="it-IT" sz="2000" b="1" dirty="0">
              <a:cs typeface="Arial" panose="020B0604020202020204" pitchFamily="34" charset="0"/>
            </a:endParaRPr>
          </a:p>
          <a:p>
            <a:r>
              <a:rPr lang="it-IT" sz="2000" dirty="0">
                <a:cs typeface="Arial" panose="020B0604020202020204" pitchFamily="34" charset="0"/>
              </a:rPr>
              <a:t>Obiettivo: accrescere nei giovani la percezione della statistica ufficiale come strumento di conoscenza della realtà quotidiana</a:t>
            </a:r>
          </a:p>
          <a:p>
            <a:endParaRPr lang="it-IT" sz="900" dirty="0">
              <a:cs typeface="Arial" panose="020B0604020202020204" pitchFamily="34" charset="0"/>
            </a:endParaRPr>
          </a:p>
          <a:p>
            <a:pPr marL="285750" indent="-285750">
              <a:buClr>
                <a:srgbClr val="AE1023"/>
              </a:buClr>
              <a:buFont typeface="Wingdings" panose="05000000000000000000" pitchFamily="2" charset="2"/>
              <a:buChar char="Ø"/>
            </a:pPr>
            <a:r>
              <a:rPr lang="it-IT" sz="2000" b="1" dirty="0">
                <a:solidFill>
                  <a:srgbClr val="C00000"/>
                </a:solidFill>
                <a:cs typeface="Arial" panose="020B0604020202020204" pitchFamily="34" charset="0"/>
              </a:rPr>
              <a:t>Fase nazionale:</a:t>
            </a:r>
            <a:r>
              <a:rPr lang="it-IT" sz="2000" dirty="0">
                <a:cs typeface="Arial" panose="020B0604020202020204" pitchFamily="34" charset="0"/>
              </a:rPr>
              <a:t> poster statistico a tema libero</a:t>
            </a:r>
          </a:p>
          <a:p>
            <a:pPr marL="457200" lvl="1">
              <a:buClr>
                <a:srgbClr val="AE1023"/>
              </a:buClr>
            </a:pPr>
            <a:r>
              <a:rPr lang="it-IT" sz="2000" dirty="0">
                <a:cs typeface="Arial" panose="020B0604020202020204" pitchFamily="34" charset="0"/>
              </a:rPr>
              <a:t>Il primo classificato della categoria partecipa alla gara internazionale</a:t>
            </a:r>
          </a:p>
          <a:p>
            <a:pPr>
              <a:buClr>
                <a:srgbClr val="AE1023"/>
              </a:buClr>
            </a:pPr>
            <a:endParaRPr lang="it-IT" sz="800" dirty="0">
              <a:cs typeface="Arial" panose="020B0604020202020204" pitchFamily="34" charset="0"/>
            </a:endParaRPr>
          </a:p>
          <a:p>
            <a:pPr marL="285750" indent="-285750">
              <a:buClr>
                <a:srgbClr val="AE1023"/>
              </a:buClr>
              <a:buFont typeface="Wingdings" panose="05000000000000000000" pitchFamily="2" charset="2"/>
              <a:buChar char="Ø"/>
            </a:pPr>
            <a:r>
              <a:rPr lang="it-IT" sz="2000" b="1" dirty="0">
                <a:solidFill>
                  <a:srgbClr val="C00000"/>
                </a:solidFill>
                <a:cs typeface="Arial" panose="020B0604020202020204" pitchFamily="34" charset="0"/>
              </a:rPr>
              <a:t>Fase internazionale: </a:t>
            </a:r>
            <a:r>
              <a:rPr lang="it-IT" sz="2000" dirty="0">
                <a:cs typeface="Arial" panose="020B0604020202020204" pitchFamily="34" charset="0"/>
              </a:rPr>
              <a:t>al convegno internazionale dell’International </a:t>
            </a:r>
            <a:r>
              <a:rPr lang="it-IT" sz="2000" dirty="0" err="1">
                <a:cs typeface="Arial" panose="020B0604020202020204" pitchFamily="34" charset="0"/>
              </a:rPr>
              <a:t>statistical</a:t>
            </a:r>
            <a:r>
              <a:rPr lang="it-IT" sz="2000" dirty="0">
                <a:cs typeface="Arial" panose="020B0604020202020204" pitchFamily="34" charset="0"/>
              </a:rPr>
              <a:t> </a:t>
            </a:r>
            <a:r>
              <a:rPr lang="it-IT" sz="2000" dirty="0" err="1">
                <a:cs typeface="Arial" panose="020B0604020202020204" pitchFamily="34" charset="0"/>
              </a:rPr>
              <a:t>institute</a:t>
            </a:r>
            <a:r>
              <a:rPr lang="it-IT" sz="2000" dirty="0">
                <a:cs typeface="Arial" panose="020B0604020202020204" pitchFamily="34" charset="0"/>
              </a:rPr>
              <a:t> (ISI) a Kuala Lumpur nel 2019 sono stati selezionati i vincitori</a:t>
            </a:r>
          </a:p>
          <a:p>
            <a:pPr marL="628650" lvl="1" indent="-171450">
              <a:buClr>
                <a:srgbClr val="1177BB"/>
              </a:buClr>
              <a:buFont typeface="Courier New" panose="02070309020205020404" pitchFamily="49" charset="0"/>
              <a:buChar char="o"/>
            </a:pPr>
            <a:endParaRPr lang="it-IT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1177BB"/>
              </a:buClr>
              <a:buFont typeface="Courier New" panose="02070309020205020404" pitchFamily="49" charset="0"/>
              <a:buChar char="o"/>
            </a:pPr>
            <a:endParaRPr lang="it-IT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77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747673" y="4423439"/>
            <a:ext cx="406400" cy="273844"/>
          </a:xfrm>
        </p:spPr>
        <p:txBody>
          <a:bodyPr/>
          <a:lstStyle/>
          <a:p>
            <a:fld id="{28555E64-09E7-E944-8DB2-BD243D665CB3}" type="slidenum">
              <a:rPr lang="it-IT" smtClean="0"/>
              <a:pPr/>
              <a:t>17</a:t>
            </a:fld>
            <a:endParaRPr lang="it-IT" dirty="0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1162539" y="0"/>
            <a:ext cx="8049193" cy="447676"/>
          </a:xfrm>
          <a:prstGeom prst="rect">
            <a:avLst/>
          </a:prstGeom>
          <a:solidFill>
            <a:srgbClr val="CF1E24"/>
          </a:solidFill>
          <a:ln>
            <a:noFill/>
          </a:ln>
        </p:spPr>
        <p:txBody>
          <a:bodyPr vert="horz" lIns="91396" tIns="45699" rIns="91396" bIns="45699" rtlCol="0" anchor="ctr">
            <a:normAutofit fontScale="6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dirty="0"/>
          </a:p>
        </p:txBody>
      </p:sp>
      <p:cxnSp>
        <p:nvCxnSpPr>
          <p:cNvPr id="8" name="Connettore 1 7"/>
          <p:cNvCxnSpPr/>
          <p:nvPr/>
        </p:nvCxnSpPr>
        <p:spPr>
          <a:xfrm>
            <a:off x="1162540" y="4566327"/>
            <a:ext cx="8150793" cy="0"/>
          </a:xfrm>
          <a:prstGeom prst="line">
            <a:avLst/>
          </a:prstGeom>
          <a:ln w="1270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>
            <a:off x="1304925" y="106685"/>
            <a:ext cx="761047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000"/>
              </a:spcAft>
              <a:buClr>
                <a:srgbClr val="CF1E24"/>
              </a:buClr>
              <a:buSzPct val="90000"/>
              <a:defRPr/>
            </a:pPr>
            <a:r>
              <a:rPr lang="it-IT" altLang="it-IT" sz="2000" b="1" dirty="0">
                <a:solidFill>
                  <a:schemeClr val="bg1"/>
                </a:solidFill>
                <a:latin typeface="+mj-lt"/>
              </a:rPr>
              <a:t>CONCORSI E PREMI | ISL</a:t>
            </a:r>
            <a:r>
              <a:rPr lang="it-IT" altLang="it-IT" sz="2000" b="1" dirty="0">
                <a:solidFill>
                  <a:schemeClr val="bg1"/>
                </a:solidFill>
              </a:rPr>
              <a:t>P</a:t>
            </a:r>
            <a:endParaRPr lang="it-IT" sz="2000" b="1" dirty="0">
              <a:solidFill>
                <a:schemeClr val="bg1"/>
              </a:solidFill>
            </a:endParaRPr>
          </a:p>
        </p:txBody>
      </p:sp>
      <p:pic>
        <p:nvPicPr>
          <p:cNvPr id="9" name="Immagine 2">
            <a:extLst>
              <a:ext uri="{FF2B5EF4-FFF2-40B4-BE49-F238E27FC236}">
                <a16:creationId xmlns:a16="http://schemas.microsoft.com/office/drawing/2014/main" xmlns="" id="{4C245832-8BD5-4244-BCE3-1C08CC03BF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2539" y="4728074"/>
            <a:ext cx="1358411" cy="23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asellaDiTesto 11"/>
          <p:cNvSpPr txBox="1"/>
          <p:nvPr/>
        </p:nvSpPr>
        <p:spPr>
          <a:xfrm>
            <a:off x="2839486" y="4690099"/>
            <a:ext cx="509750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CF1E24"/>
              </a:buClr>
              <a:buSzPct val="90000"/>
              <a:defRPr/>
            </a:pPr>
            <a:r>
              <a:rPr lang="it-IT" altLang="it-IT" sz="1000" b="1" dirty="0">
                <a:solidFill>
                  <a:srgbClr val="C00000"/>
                </a:solidFill>
              </a:rPr>
              <a:t>Le attività dell’Istat per lo sviluppo della cultura statistica nelle scuole</a:t>
            </a:r>
          </a:p>
          <a:p>
            <a:pPr>
              <a:buClr>
                <a:srgbClr val="CF1E24"/>
              </a:buClr>
              <a:buSzPct val="90000"/>
              <a:defRPr/>
            </a:pPr>
            <a:r>
              <a:rPr lang="it-IT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Alessandro Valentini, Patrizia Collesi, Paola Francesca Cortese | Milano, 14 Ottobre 2019</a:t>
            </a:r>
          </a:p>
        </p:txBody>
      </p:sp>
      <p:sp>
        <p:nvSpPr>
          <p:cNvPr id="3" name="Rettangolo 2"/>
          <p:cNvSpPr/>
          <p:nvPr/>
        </p:nvSpPr>
        <p:spPr>
          <a:xfrm>
            <a:off x="538162" y="640707"/>
            <a:ext cx="370363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1">
              <a:buClr>
                <a:srgbClr val="1177BB"/>
              </a:buClr>
            </a:pPr>
            <a:r>
              <a:rPr lang="it-IT" sz="1600" dirty="0">
                <a:cs typeface="Arial" panose="020B0604020202020204" pitchFamily="34" charset="0"/>
              </a:rPr>
              <a:t>Poster italiano vincitore della sezione Lauree universitarie triennali</a:t>
            </a:r>
            <a:endParaRPr lang="it-IT" sz="1600" b="1" dirty="0">
              <a:cs typeface="Arial" panose="020B0604020202020204" pitchFamily="34" charset="0"/>
            </a:endParaRPr>
          </a:p>
          <a:p>
            <a:pPr marL="628650" lvl="1" indent="-171450">
              <a:buClr>
                <a:srgbClr val="1177BB"/>
              </a:buClr>
              <a:buFont typeface="Courier New" panose="02070309020205020404" pitchFamily="49" charset="0"/>
              <a:buChar char="o"/>
            </a:pPr>
            <a:endParaRPr lang="it-IT" sz="1600" b="1" dirty="0">
              <a:cs typeface="Arial" panose="020B0604020202020204" pitchFamily="34" charset="0"/>
            </a:endParaRPr>
          </a:p>
          <a:p>
            <a:pPr marL="457200" lvl="1">
              <a:buClr>
                <a:srgbClr val="1177BB"/>
              </a:buClr>
            </a:pPr>
            <a:r>
              <a:rPr lang="it-IT" sz="1600" b="1" i="1" dirty="0">
                <a:solidFill>
                  <a:srgbClr val="C00000"/>
                </a:solidFill>
                <a:cs typeface="Arial" panose="020B0604020202020204" pitchFamily="34" charset="0"/>
              </a:rPr>
              <a:t>La distanza tra realtà e percezione </a:t>
            </a:r>
            <a:r>
              <a:rPr lang="it-IT" sz="1600" dirty="0">
                <a:cs typeface="Arial" panose="020B0604020202020204" pitchFamily="34" charset="0"/>
              </a:rPr>
              <a:t>(corso di Laurea triennale in Economia e statistica per le organizzazioni -Dipartimento di Economia e statistica “S. Cognetti de </a:t>
            </a:r>
            <a:r>
              <a:rPr lang="it-IT" sz="1600" dirty="0" err="1">
                <a:cs typeface="Arial" panose="020B0604020202020204" pitchFamily="34" charset="0"/>
              </a:rPr>
              <a:t>Martiis</a:t>
            </a:r>
            <a:r>
              <a:rPr lang="it-IT" sz="1600" dirty="0">
                <a:cs typeface="Arial" panose="020B0604020202020204" pitchFamily="34" charset="0"/>
              </a:rPr>
              <a:t>” dell’Università di Torino)</a:t>
            </a:r>
          </a:p>
          <a:p>
            <a:pPr marL="457200" lvl="1">
              <a:buClr>
                <a:srgbClr val="1177BB"/>
              </a:buClr>
            </a:pPr>
            <a:endParaRPr lang="it-IT" sz="1600" dirty="0">
              <a:cs typeface="Arial" panose="020B0604020202020204" pitchFamily="34" charset="0"/>
            </a:endParaRPr>
          </a:p>
          <a:p>
            <a:pPr marL="457200" lvl="1">
              <a:buClr>
                <a:srgbClr val="1177BB"/>
              </a:buClr>
            </a:pPr>
            <a:r>
              <a:rPr lang="it-IT" sz="1600" dirty="0">
                <a:cs typeface="Arial" panose="020B0604020202020204" pitchFamily="34" charset="0"/>
              </a:rPr>
              <a:t>Coordinatore: professoressa Alessandra Durio</a:t>
            </a:r>
          </a:p>
        </p:txBody>
      </p:sp>
      <p:graphicFrame>
        <p:nvGraphicFramePr>
          <p:cNvPr id="10" name="Oggetto 9">
            <a:extLst>
              <a:ext uri="{FF2B5EF4-FFF2-40B4-BE49-F238E27FC236}">
                <a16:creationId xmlns:a16="http://schemas.microsoft.com/office/drawing/2014/main" xmlns="" id="{B363D205-ACCD-AA45-B00C-C9C12B59AB4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1874189"/>
              </p:ext>
            </p:extLst>
          </p:nvPr>
        </p:nvGraphicFramePr>
        <p:xfrm>
          <a:off x="4412853" y="640707"/>
          <a:ext cx="4798879" cy="32777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Acrobat Document" r:id="rId5" imgW="7543607" imgH="5152806" progId="AcroExch.Document.11">
                  <p:embed/>
                </p:oleObj>
              </mc:Choice>
              <mc:Fallback>
                <p:oleObj name="Acrobat Document" r:id="rId5" imgW="7543607" imgH="5152806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12853" y="640707"/>
                        <a:ext cx="4798879" cy="32777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902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747673" y="4423439"/>
            <a:ext cx="406400" cy="273844"/>
          </a:xfrm>
        </p:spPr>
        <p:txBody>
          <a:bodyPr/>
          <a:lstStyle/>
          <a:p>
            <a:fld id="{28555E64-09E7-E944-8DB2-BD243D665CB3}" type="slidenum">
              <a:rPr lang="it-IT" smtClean="0"/>
              <a:pPr/>
              <a:t>18</a:t>
            </a:fld>
            <a:endParaRPr lang="it-IT" dirty="0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1162539" y="0"/>
            <a:ext cx="8049193" cy="447676"/>
          </a:xfrm>
          <a:prstGeom prst="rect">
            <a:avLst/>
          </a:prstGeom>
          <a:solidFill>
            <a:srgbClr val="CF1E24"/>
          </a:solidFill>
          <a:ln>
            <a:noFill/>
          </a:ln>
        </p:spPr>
        <p:txBody>
          <a:bodyPr vert="horz" lIns="91396" tIns="45699" rIns="91396" bIns="45699" rtlCol="0" anchor="ctr">
            <a:normAutofit fontScale="6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dirty="0"/>
          </a:p>
        </p:txBody>
      </p:sp>
      <p:cxnSp>
        <p:nvCxnSpPr>
          <p:cNvPr id="8" name="Connettore 1 7"/>
          <p:cNvCxnSpPr/>
          <p:nvPr/>
        </p:nvCxnSpPr>
        <p:spPr>
          <a:xfrm>
            <a:off x="1162540" y="4566327"/>
            <a:ext cx="8150793" cy="0"/>
          </a:xfrm>
          <a:prstGeom prst="line">
            <a:avLst/>
          </a:prstGeom>
          <a:ln w="1270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>
            <a:off x="1304925" y="106685"/>
            <a:ext cx="761047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000"/>
              </a:spcAft>
              <a:buClr>
                <a:srgbClr val="CF1E24"/>
              </a:buClr>
              <a:buSzPct val="90000"/>
              <a:defRPr/>
            </a:pPr>
            <a:r>
              <a:rPr lang="it-IT" altLang="it-IT" sz="2000" b="1" dirty="0">
                <a:solidFill>
                  <a:schemeClr val="bg1"/>
                </a:solidFill>
                <a:latin typeface="+mj-lt"/>
              </a:rPr>
              <a:t>CONCORSI E PREMI | OLIMPIADI DELLA STATISTICA</a:t>
            </a:r>
            <a:endParaRPr lang="it-IT" sz="2000" b="1" dirty="0">
              <a:solidFill>
                <a:schemeClr val="bg1"/>
              </a:solidFill>
            </a:endParaRPr>
          </a:p>
        </p:txBody>
      </p:sp>
      <p:pic>
        <p:nvPicPr>
          <p:cNvPr id="9" name="Immagine 2">
            <a:extLst>
              <a:ext uri="{FF2B5EF4-FFF2-40B4-BE49-F238E27FC236}">
                <a16:creationId xmlns:a16="http://schemas.microsoft.com/office/drawing/2014/main" xmlns="" id="{4C245832-8BD5-4244-BCE3-1C08CC03BF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2539" y="4728074"/>
            <a:ext cx="1358411" cy="23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asellaDiTesto 11"/>
          <p:cNvSpPr txBox="1"/>
          <p:nvPr/>
        </p:nvSpPr>
        <p:spPr>
          <a:xfrm>
            <a:off x="2839486" y="4690099"/>
            <a:ext cx="509750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CF1E24"/>
              </a:buClr>
              <a:buSzPct val="90000"/>
              <a:defRPr/>
            </a:pPr>
            <a:r>
              <a:rPr lang="it-IT" altLang="it-IT" sz="1000" b="1" dirty="0">
                <a:solidFill>
                  <a:srgbClr val="C00000"/>
                </a:solidFill>
              </a:rPr>
              <a:t>Le attività dell’Istat per lo sviluppo della cultura statistica nelle scuole</a:t>
            </a:r>
          </a:p>
          <a:p>
            <a:pPr>
              <a:buClr>
                <a:srgbClr val="CF1E24"/>
              </a:buClr>
              <a:buSzPct val="90000"/>
              <a:defRPr/>
            </a:pPr>
            <a:r>
              <a:rPr lang="it-IT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Alessandro Valentini, Patrizia Collesi, Paola Francesca Cortese | Milano, 14 Ottobre 2019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xmlns="" id="{5DC1A261-9530-8B4E-87AC-06243245580B}"/>
              </a:ext>
            </a:extLst>
          </p:cNvPr>
          <p:cNvSpPr/>
          <p:nvPr/>
        </p:nvSpPr>
        <p:spPr>
          <a:xfrm>
            <a:off x="1209673" y="609422"/>
            <a:ext cx="7813677" cy="334860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Concorso annuale: competizione italiana e competizione europea </a:t>
            </a:r>
          </a:p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Obiettivo: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Avvicinare gli studenti al ragionamento statistico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Suscitare il loro interesse verso l’analisi dei dati e la probabilità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Saper cogliere correttamente il significato delle informazioni quantitative  </a:t>
            </a:r>
          </a:p>
          <a:p>
            <a:pPr>
              <a:buClr>
                <a:srgbClr val="1177BB"/>
              </a:buClr>
            </a:pPr>
            <a:endParaRPr lang="it-IT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1177BB"/>
              </a:buClr>
            </a:pP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Competizione italiana (collaborazione SIS-Istat)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Target: studenti scuole secondarie superiori</a:t>
            </a:r>
          </a:p>
          <a:p>
            <a:pPr marL="457200" lvl="1">
              <a:buClr>
                <a:srgbClr val="1177BB"/>
              </a:buClr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I, II, III, IV anno, in due gruppi: I e II, III e IV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Due fasi: individuale e di gruppo</a:t>
            </a:r>
          </a:p>
          <a:p>
            <a:pPr marL="457200" lvl="1">
              <a:buClr>
                <a:srgbClr val="1177BB"/>
              </a:buClr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Fase individuale: 20 domande a risposta multipla su argomenti di statistica</a:t>
            </a:r>
          </a:p>
          <a:p>
            <a:pPr marL="457200" lvl="1">
              <a:buClr>
                <a:srgbClr val="1177BB"/>
              </a:buClr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Fase in team: produzione di un PPT sulle statistiche ufficiali dell’Istat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Vincitori: </a:t>
            </a:r>
          </a:p>
          <a:p>
            <a:pPr marL="457200" lvl="1">
              <a:buClr>
                <a:srgbClr val="1177BB"/>
              </a:buClr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Fase individuale: vengono inseriti nell’Albo delle eccellenze del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Miur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>
              <a:buClr>
                <a:srgbClr val="1177BB"/>
              </a:buClr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Fase in team: i primi due classificati accedono alla fase europea</a:t>
            </a:r>
          </a:p>
          <a:p>
            <a:pPr marL="171450" indent="-171450">
              <a:buClr>
                <a:srgbClr val="1177BB"/>
              </a:buClr>
              <a:buFont typeface="Courier New" panose="02070309020205020404" pitchFamily="49" charset="0"/>
              <a:buChar char="o"/>
            </a:pPr>
            <a:endParaRPr lang="it-IT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1177BB"/>
              </a:buClr>
            </a:pPr>
            <a:endParaRPr lang="it-IT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1177BB"/>
              </a:buClr>
            </a:pPr>
            <a:endParaRPr lang="it-IT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61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747673" y="4423439"/>
            <a:ext cx="406400" cy="273844"/>
          </a:xfrm>
        </p:spPr>
        <p:txBody>
          <a:bodyPr/>
          <a:lstStyle/>
          <a:p>
            <a:fld id="{28555E64-09E7-E944-8DB2-BD243D665CB3}" type="slidenum">
              <a:rPr lang="it-IT" smtClean="0"/>
              <a:pPr/>
              <a:t>19</a:t>
            </a:fld>
            <a:endParaRPr lang="it-IT" dirty="0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1162539" y="0"/>
            <a:ext cx="8049193" cy="447676"/>
          </a:xfrm>
          <a:prstGeom prst="rect">
            <a:avLst/>
          </a:prstGeom>
          <a:solidFill>
            <a:srgbClr val="CF1E24"/>
          </a:solidFill>
          <a:ln>
            <a:noFill/>
          </a:ln>
        </p:spPr>
        <p:txBody>
          <a:bodyPr vert="horz" lIns="91396" tIns="45699" rIns="91396" bIns="45699" rtlCol="0" anchor="ctr">
            <a:normAutofit fontScale="6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dirty="0"/>
          </a:p>
        </p:txBody>
      </p:sp>
      <p:cxnSp>
        <p:nvCxnSpPr>
          <p:cNvPr id="8" name="Connettore 1 7"/>
          <p:cNvCxnSpPr/>
          <p:nvPr/>
        </p:nvCxnSpPr>
        <p:spPr>
          <a:xfrm>
            <a:off x="1162540" y="4566327"/>
            <a:ext cx="8150793" cy="0"/>
          </a:xfrm>
          <a:prstGeom prst="line">
            <a:avLst/>
          </a:prstGeom>
          <a:ln w="1270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>
            <a:off x="1304925" y="106685"/>
            <a:ext cx="761047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000"/>
              </a:spcAft>
              <a:buClr>
                <a:srgbClr val="CF1E24"/>
              </a:buClr>
              <a:buSzPct val="90000"/>
              <a:defRPr/>
            </a:pPr>
            <a:r>
              <a:rPr lang="it-IT" altLang="it-IT" sz="2000" b="1" dirty="0">
                <a:solidFill>
                  <a:schemeClr val="bg1"/>
                </a:solidFill>
                <a:latin typeface="+mj-lt"/>
              </a:rPr>
              <a:t>CONCORSI E PREMI | OLIMPIADI DELLA STATISTICA</a:t>
            </a:r>
            <a:endParaRPr lang="it-IT" sz="2000" b="1" dirty="0">
              <a:solidFill>
                <a:schemeClr val="bg1"/>
              </a:solidFill>
            </a:endParaRPr>
          </a:p>
        </p:txBody>
      </p:sp>
      <p:pic>
        <p:nvPicPr>
          <p:cNvPr id="9" name="Immagine 2">
            <a:extLst>
              <a:ext uri="{FF2B5EF4-FFF2-40B4-BE49-F238E27FC236}">
                <a16:creationId xmlns:a16="http://schemas.microsoft.com/office/drawing/2014/main" xmlns="" id="{4C245832-8BD5-4244-BCE3-1C08CC03BF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2539" y="4728074"/>
            <a:ext cx="1358411" cy="23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asellaDiTesto 11"/>
          <p:cNvSpPr txBox="1"/>
          <p:nvPr/>
        </p:nvSpPr>
        <p:spPr>
          <a:xfrm>
            <a:off x="2839486" y="4690099"/>
            <a:ext cx="509750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CF1E24"/>
              </a:buClr>
              <a:buSzPct val="90000"/>
              <a:defRPr/>
            </a:pPr>
            <a:r>
              <a:rPr lang="it-IT" altLang="it-IT" sz="1000" b="1" dirty="0">
                <a:solidFill>
                  <a:srgbClr val="C00000"/>
                </a:solidFill>
              </a:rPr>
              <a:t>Le attività dell’Istat per lo sviluppo della cultura statistica nelle scuole</a:t>
            </a:r>
          </a:p>
          <a:p>
            <a:pPr>
              <a:buClr>
                <a:srgbClr val="CF1E24"/>
              </a:buClr>
              <a:buSzPct val="90000"/>
              <a:defRPr/>
            </a:pPr>
            <a:r>
              <a:rPr lang="it-IT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Alessandro Valentini, Patrizia Collesi, Paola Francesca Cortese | Milano, 14 Ottobre 2019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xmlns="" id="{1A827357-8358-EA48-A56A-8B1DC1895C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673" y="660196"/>
            <a:ext cx="5183621" cy="3693611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xmlns="" id="{5DC1A261-9530-8B4E-87AC-06243245580B}"/>
              </a:ext>
            </a:extLst>
          </p:cNvPr>
          <p:cNvSpPr/>
          <p:nvPr/>
        </p:nvSpPr>
        <p:spPr>
          <a:xfrm>
            <a:off x="1209673" y="571447"/>
            <a:ext cx="7813677" cy="26666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it-IT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Fase italiana delle Olimpiadi:</a:t>
            </a:r>
            <a:endParaRPr lang="it-IT" sz="105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22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747673" y="4423439"/>
            <a:ext cx="406400" cy="273844"/>
          </a:xfrm>
        </p:spPr>
        <p:txBody>
          <a:bodyPr/>
          <a:lstStyle/>
          <a:p>
            <a:fld id="{28555E64-09E7-E944-8DB2-BD243D665CB3}" type="slidenum">
              <a:rPr lang="it-IT" smtClean="0"/>
              <a:pPr/>
              <a:t>2</a:t>
            </a:fld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2839486" y="4690099"/>
            <a:ext cx="509750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CF1E24"/>
              </a:buClr>
              <a:buSzPct val="90000"/>
              <a:defRPr/>
            </a:pPr>
            <a:r>
              <a:rPr lang="it-IT" altLang="it-IT" sz="1000" b="1" dirty="0">
                <a:solidFill>
                  <a:srgbClr val="C00000"/>
                </a:solidFill>
              </a:rPr>
              <a:t>Le attività dell’Istat per lo sviluppo della cultura statistica nelle scuole</a:t>
            </a:r>
          </a:p>
          <a:p>
            <a:pPr>
              <a:buClr>
                <a:srgbClr val="CF1E24"/>
              </a:buClr>
              <a:buSzPct val="90000"/>
              <a:defRPr/>
            </a:pPr>
            <a:r>
              <a:rPr lang="it-IT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Alessandro Valentini, Patrizia Collesi, Paola Francesca Cortese | Milano, 14 Ottobre 2019</a:t>
            </a: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1162539" y="0"/>
            <a:ext cx="8049193" cy="447676"/>
          </a:xfrm>
          <a:prstGeom prst="rect">
            <a:avLst/>
          </a:prstGeom>
          <a:solidFill>
            <a:srgbClr val="CF1E24"/>
          </a:solidFill>
          <a:ln>
            <a:noFill/>
          </a:ln>
        </p:spPr>
        <p:txBody>
          <a:bodyPr vert="horz" lIns="91396" tIns="45699" rIns="91396" bIns="45699" rtlCol="0" anchor="ctr">
            <a:normAutofit fontScale="6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dirty="0"/>
          </a:p>
        </p:txBody>
      </p:sp>
      <p:cxnSp>
        <p:nvCxnSpPr>
          <p:cNvPr id="8" name="Connettore 1 7"/>
          <p:cNvCxnSpPr/>
          <p:nvPr/>
        </p:nvCxnSpPr>
        <p:spPr>
          <a:xfrm>
            <a:off x="1162540" y="4566327"/>
            <a:ext cx="8150793" cy="0"/>
          </a:xfrm>
          <a:prstGeom prst="line">
            <a:avLst/>
          </a:prstGeom>
          <a:ln w="1270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>
            <a:off x="1304925" y="106685"/>
            <a:ext cx="761047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000"/>
              </a:spcAft>
              <a:buClr>
                <a:srgbClr val="CF1E24"/>
              </a:buClr>
              <a:buSzPct val="90000"/>
              <a:defRPr/>
            </a:pPr>
            <a:r>
              <a:rPr lang="it-IT" altLang="it-IT" sz="2000" b="1" dirty="0">
                <a:solidFill>
                  <a:schemeClr val="bg1"/>
                </a:solidFill>
                <a:latin typeface="+mj-lt"/>
              </a:rPr>
              <a:t>L’ISTAT PER LO SVILUPPO DELLA CULTURA STATISTICA</a:t>
            </a:r>
            <a:endParaRPr lang="it-IT" sz="2000" b="1" dirty="0">
              <a:solidFill>
                <a:schemeClr val="bg1"/>
              </a:solidFill>
            </a:endParaRPr>
          </a:p>
        </p:txBody>
      </p:sp>
      <p:pic>
        <p:nvPicPr>
          <p:cNvPr id="9" name="Immagine 2">
            <a:extLst>
              <a:ext uri="{FF2B5EF4-FFF2-40B4-BE49-F238E27FC236}">
                <a16:creationId xmlns:a16="http://schemas.microsoft.com/office/drawing/2014/main" xmlns="" id="{4C245832-8BD5-4244-BCE3-1C08CC03BF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2539" y="4728074"/>
            <a:ext cx="1358411" cy="23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ottotitolo 2">
            <a:extLst>
              <a:ext uri="{FF2B5EF4-FFF2-40B4-BE49-F238E27FC236}">
                <a16:creationId xmlns:a16="http://schemas.microsoft.com/office/drawing/2014/main" xmlns="" id="{385903A8-9768-A646-A624-9BE4A2974F82}"/>
              </a:ext>
            </a:extLst>
          </p:cNvPr>
          <p:cNvSpPr txBox="1">
            <a:spLocks/>
          </p:cNvSpPr>
          <p:nvPr/>
        </p:nvSpPr>
        <p:spPr bwMode="auto">
          <a:xfrm>
            <a:off x="1091601" y="625010"/>
            <a:ext cx="8052400" cy="1742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numCol="1" spcCol="43200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533400" indent="-533400">
              <a:spcAft>
                <a:spcPts val="600"/>
              </a:spcAft>
              <a:buClr>
                <a:srgbClr val="C00000"/>
              </a:buClr>
              <a:buSzPct val="160000"/>
              <a:buFont typeface="Wingdings" pitchFamily="2" charset="2"/>
              <a:buChar char="Ø"/>
            </a:pPr>
            <a:r>
              <a:rPr lang="it-IT" sz="2000" dirty="0">
                <a:latin typeface="+mn-lt"/>
                <a:ea typeface="+mn-ea"/>
              </a:rPr>
              <a:t>La missione dell’Istat è quella di </a:t>
            </a:r>
            <a:r>
              <a:rPr lang="it-IT" sz="2000" b="1" dirty="0">
                <a:solidFill>
                  <a:srgbClr val="C00000"/>
                </a:solidFill>
                <a:latin typeface="+mn-lt"/>
                <a:ea typeface="+mn-ea"/>
              </a:rPr>
              <a:t>servire la collettività </a:t>
            </a:r>
            <a:r>
              <a:rPr lang="it-IT" sz="2000" dirty="0">
                <a:latin typeface="+mn-lt"/>
                <a:ea typeface="+mn-ea"/>
              </a:rPr>
              <a:t>attraverso la produzione e la comunicazione di informazioni statistiche […]</a:t>
            </a:r>
          </a:p>
          <a:p>
            <a:pPr marL="533400" indent="-533400">
              <a:spcAft>
                <a:spcPts val="600"/>
              </a:spcAft>
              <a:buClr>
                <a:srgbClr val="C00000"/>
              </a:buClr>
              <a:buSzPct val="160000"/>
              <a:buFont typeface="Wingdings" pitchFamily="2" charset="2"/>
              <a:buChar char="Ø"/>
            </a:pPr>
            <a:r>
              <a:rPr lang="it-IT" altLang="it-IT" sz="2000" dirty="0">
                <a:latin typeface="+mn-lt"/>
                <a:ea typeface="+mn-ea"/>
              </a:rPr>
              <a:t>Il Programma strategico PG5 (</a:t>
            </a:r>
            <a:r>
              <a:rPr lang="it-IT" altLang="it-IT" sz="2000" b="1" dirty="0">
                <a:solidFill>
                  <a:srgbClr val="C00000"/>
                </a:solidFill>
                <a:latin typeface="+mn-lt"/>
                <a:ea typeface="+mn-ea"/>
              </a:rPr>
              <a:t>Migliore informazione e comunicazione</a:t>
            </a:r>
            <a:r>
              <a:rPr lang="it-IT" altLang="it-IT" sz="2000" dirty="0">
                <a:latin typeface="+mn-lt"/>
                <a:ea typeface="+mn-ea"/>
              </a:rPr>
              <a:t>) </a:t>
            </a:r>
            <a:r>
              <a:rPr lang="it-IT" sz="2000" dirty="0">
                <a:latin typeface="+mn-lt"/>
                <a:ea typeface="+mn-ea"/>
              </a:rPr>
              <a:t>include le iniziative volte all’integrazione dei prodotti e servizi di diffusione e comunicazione</a:t>
            </a:r>
          </a:p>
          <a:p>
            <a:pPr indent="-395288">
              <a:spcAft>
                <a:spcPts val="600"/>
              </a:spcAft>
              <a:buClr>
                <a:srgbClr val="C00000"/>
              </a:buClr>
              <a:buSzPct val="160000"/>
              <a:buFont typeface="Wingdings" pitchFamily="2" charset="2"/>
              <a:buChar char="Ø"/>
            </a:pPr>
            <a:endParaRPr lang="it-IT" sz="2000" dirty="0">
              <a:latin typeface="+mn-lt"/>
              <a:ea typeface="+mn-ea"/>
            </a:endParaRP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09222" y="2346486"/>
            <a:ext cx="2978996" cy="2076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Sottotitolo 2">
            <a:extLst>
              <a:ext uri="{FF2B5EF4-FFF2-40B4-BE49-F238E27FC236}">
                <a16:creationId xmlns:a16="http://schemas.microsoft.com/office/drawing/2014/main" xmlns="" id="{385903A8-9768-A646-A624-9BE4A2974F82}"/>
              </a:ext>
            </a:extLst>
          </p:cNvPr>
          <p:cNvSpPr txBox="1">
            <a:spLocks/>
          </p:cNvSpPr>
          <p:nvPr/>
        </p:nvSpPr>
        <p:spPr bwMode="auto">
          <a:xfrm>
            <a:off x="1091602" y="2417161"/>
            <a:ext cx="4917620" cy="1964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numCol="1" spcCol="43200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528638" indent="-528638">
              <a:spcAft>
                <a:spcPts val="600"/>
              </a:spcAft>
              <a:buClr>
                <a:srgbClr val="C00000"/>
              </a:buClr>
              <a:buSzPct val="160000"/>
              <a:buFont typeface="Wingdings" pitchFamily="2" charset="2"/>
              <a:buChar char="Ø"/>
            </a:pPr>
            <a:r>
              <a:rPr lang="it-IT" sz="2000" dirty="0">
                <a:latin typeface="+mn-lt"/>
                <a:ea typeface="+mn-ea"/>
              </a:rPr>
              <a:t>Le </a:t>
            </a:r>
            <a:r>
              <a:rPr lang="it-IT" sz="2000" b="1" dirty="0">
                <a:solidFill>
                  <a:srgbClr val="C00000"/>
                </a:solidFill>
                <a:latin typeface="+mn-lt"/>
                <a:ea typeface="+mn-ea"/>
              </a:rPr>
              <a:t>Sedi territoriali dell’Istat </a:t>
            </a:r>
            <a:r>
              <a:rPr lang="it-IT" sz="2000" dirty="0">
                <a:latin typeface="+mn-lt"/>
                <a:ea typeface="+mn-ea"/>
              </a:rPr>
              <a:t>svolgono attività di diffusione dell’informazione e sviluppo della cultura statistica coerenti con la programmazione triennale e annuale dell’Istituto nell’ottica di </a:t>
            </a:r>
            <a:r>
              <a:rPr lang="it-IT" sz="2000" b="1" dirty="0">
                <a:solidFill>
                  <a:srgbClr val="C00000"/>
                </a:solidFill>
                <a:latin typeface="+mn-lt"/>
                <a:ea typeface="+mn-ea"/>
              </a:rPr>
              <a:t>piena integrazione «centro-periferia-centro»</a:t>
            </a:r>
            <a:endParaRPr lang="en-GB" sz="2000" b="1" dirty="0">
              <a:solidFill>
                <a:srgbClr val="C00000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7486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747673" y="4423439"/>
            <a:ext cx="406400" cy="273844"/>
          </a:xfrm>
        </p:spPr>
        <p:txBody>
          <a:bodyPr/>
          <a:lstStyle/>
          <a:p>
            <a:fld id="{28555E64-09E7-E944-8DB2-BD243D665CB3}" type="slidenum">
              <a:rPr lang="it-IT" smtClean="0"/>
              <a:pPr/>
              <a:t>20</a:t>
            </a:fld>
            <a:endParaRPr lang="it-IT" dirty="0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1162539" y="0"/>
            <a:ext cx="8049193" cy="447676"/>
          </a:xfrm>
          <a:prstGeom prst="rect">
            <a:avLst/>
          </a:prstGeom>
          <a:solidFill>
            <a:srgbClr val="CF1E24"/>
          </a:solidFill>
          <a:ln>
            <a:noFill/>
          </a:ln>
        </p:spPr>
        <p:txBody>
          <a:bodyPr vert="horz" lIns="91396" tIns="45699" rIns="91396" bIns="45699" rtlCol="0" anchor="ctr">
            <a:normAutofit fontScale="6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dirty="0"/>
          </a:p>
        </p:txBody>
      </p:sp>
      <p:cxnSp>
        <p:nvCxnSpPr>
          <p:cNvPr id="8" name="Connettore 1 7"/>
          <p:cNvCxnSpPr/>
          <p:nvPr/>
        </p:nvCxnSpPr>
        <p:spPr>
          <a:xfrm>
            <a:off x="1162540" y="4566327"/>
            <a:ext cx="8150793" cy="0"/>
          </a:xfrm>
          <a:prstGeom prst="line">
            <a:avLst/>
          </a:prstGeom>
          <a:ln w="1270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>
            <a:off x="1304925" y="106685"/>
            <a:ext cx="761047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000"/>
              </a:spcAft>
              <a:buClr>
                <a:srgbClr val="CF1E24"/>
              </a:buClr>
              <a:buSzPct val="90000"/>
              <a:defRPr/>
            </a:pPr>
            <a:r>
              <a:rPr lang="it-IT" altLang="it-IT" sz="2000" b="1" dirty="0">
                <a:solidFill>
                  <a:schemeClr val="bg1"/>
                </a:solidFill>
                <a:latin typeface="+mj-lt"/>
              </a:rPr>
              <a:t>CONCORSI E PREMI | OLIMPIADI DELLA STATISTICA</a:t>
            </a:r>
            <a:endParaRPr lang="it-IT" sz="2000" b="1" dirty="0">
              <a:solidFill>
                <a:schemeClr val="bg1"/>
              </a:solidFill>
            </a:endParaRPr>
          </a:p>
        </p:txBody>
      </p:sp>
      <p:pic>
        <p:nvPicPr>
          <p:cNvPr id="9" name="Immagine 2">
            <a:extLst>
              <a:ext uri="{FF2B5EF4-FFF2-40B4-BE49-F238E27FC236}">
                <a16:creationId xmlns:a16="http://schemas.microsoft.com/office/drawing/2014/main" xmlns="" id="{4C245832-8BD5-4244-BCE3-1C08CC03BF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2539" y="4728074"/>
            <a:ext cx="1358411" cy="23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asellaDiTesto 11"/>
          <p:cNvSpPr txBox="1"/>
          <p:nvPr/>
        </p:nvSpPr>
        <p:spPr>
          <a:xfrm>
            <a:off x="2839486" y="4690099"/>
            <a:ext cx="509750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CF1E24"/>
              </a:buClr>
              <a:buSzPct val="90000"/>
              <a:defRPr/>
            </a:pPr>
            <a:r>
              <a:rPr lang="it-IT" altLang="it-IT" sz="1000" b="1" dirty="0">
                <a:solidFill>
                  <a:srgbClr val="C00000"/>
                </a:solidFill>
              </a:rPr>
              <a:t>Le attività dell’Istat per lo sviluppo della cultura statistica nelle scuole</a:t>
            </a:r>
          </a:p>
          <a:p>
            <a:pPr>
              <a:buClr>
                <a:srgbClr val="CF1E24"/>
              </a:buClr>
              <a:buSzPct val="90000"/>
              <a:defRPr/>
            </a:pPr>
            <a:r>
              <a:rPr lang="it-IT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Alessandro Valentini, Patrizia Collesi, Paola Francesca Cortese | Milano, 14 Ottobre 2019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xmlns="" id="{966D7F43-220C-2640-9B3A-6DE15A2B71C7}"/>
              </a:ext>
            </a:extLst>
          </p:cNvPr>
          <p:cNvSpPr/>
          <p:nvPr/>
        </p:nvSpPr>
        <p:spPr>
          <a:xfrm>
            <a:off x="1162541" y="362397"/>
            <a:ext cx="3815860" cy="334860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 lang="it-IT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1177BB"/>
              </a:buClr>
            </a:pP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Competizione europea (inizia nel 2017) – Istituti nazionali di statistica-</a:t>
            </a:r>
            <a:r>
              <a:rPr lang="it-I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Eurostat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1177BB"/>
              </a:buClr>
              <a:buFont typeface="Courier New" panose="02070309020205020404" pitchFamily="49" charset="0"/>
              <a:buChar char="o"/>
            </a:pP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Parte del progetto europeo DIGICOM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I vincitori della fase a squadre: 2 per il gruppo I e II anno superiore e 2 per III e IV anno partecipano all’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European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Statistics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Competition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, su un unico tema. 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Le squadre di ogni paese dell’UE che partecipa producono un video di due minuti. 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Valutazione da giuria internazionale coordinata da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Eurostat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xmlns="" id="{4FD62F40-7B6E-2946-B8D3-8AB5DBEBF6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936" y="578825"/>
            <a:ext cx="3802913" cy="355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11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747673" y="4423439"/>
            <a:ext cx="406400" cy="273844"/>
          </a:xfrm>
        </p:spPr>
        <p:txBody>
          <a:bodyPr/>
          <a:lstStyle/>
          <a:p>
            <a:fld id="{28555E64-09E7-E944-8DB2-BD243D665CB3}" type="slidenum">
              <a:rPr lang="it-IT" smtClean="0"/>
              <a:pPr/>
              <a:t>21</a:t>
            </a:fld>
            <a:endParaRPr lang="it-IT" dirty="0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1162539" y="0"/>
            <a:ext cx="8049193" cy="447676"/>
          </a:xfrm>
          <a:prstGeom prst="rect">
            <a:avLst/>
          </a:prstGeom>
          <a:solidFill>
            <a:srgbClr val="CF1E24"/>
          </a:solidFill>
          <a:ln>
            <a:noFill/>
          </a:ln>
        </p:spPr>
        <p:txBody>
          <a:bodyPr vert="horz" lIns="91396" tIns="45699" rIns="91396" bIns="45699" rtlCol="0" anchor="ctr">
            <a:normAutofit fontScale="6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dirty="0"/>
          </a:p>
        </p:txBody>
      </p:sp>
      <p:cxnSp>
        <p:nvCxnSpPr>
          <p:cNvPr id="8" name="Connettore 1 7"/>
          <p:cNvCxnSpPr/>
          <p:nvPr/>
        </p:nvCxnSpPr>
        <p:spPr>
          <a:xfrm>
            <a:off x="1162540" y="4566327"/>
            <a:ext cx="8150793" cy="0"/>
          </a:xfrm>
          <a:prstGeom prst="line">
            <a:avLst/>
          </a:prstGeom>
          <a:ln w="1270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>
            <a:off x="1304925" y="106685"/>
            <a:ext cx="761047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000"/>
              </a:spcAft>
              <a:buClr>
                <a:srgbClr val="CF1E24"/>
              </a:buClr>
              <a:buSzPct val="90000"/>
              <a:defRPr/>
            </a:pPr>
            <a:r>
              <a:rPr lang="it-IT" altLang="it-IT" sz="2000" b="1" dirty="0">
                <a:solidFill>
                  <a:schemeClr val="bg1"/>
                </a:solidFill>
                <a:latin typeface="+mj-lt"/>
              </a:rPr>
              <a:t>PARTNERSHIP | A SCUOLA DI OPEN COESIONE (ASOC)</a:t>
            </a:r>
            <a:endParaRPr lang="it-IT" sz="2000" b="1" dirty="0">
              <a:solidFill>
                <a:schemeClr val="bg1"/>
              </a:solidFill>
            </a:endParaRPr>
          </a:p>
        </p:txBody>
      </p:sp>
      <p:pic>
        <p:nvPicPr>
          <p:cNvPr id="9" name="Immagine 2">
            <a:extLst>
              <a:ext uri="{FF2B5EF4-FFF2-40B4-BE49-F238E27FC236}">
                <a16:creationId xmlns:a16="http://schemas.microsoft.com/office/drawing/2014/main" xmlns="" id="{4C245832-8BD5-4244-BCE3-1C08CC03BF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2539" y="4728074"/>
            <a:ext cx="1358411" cy="23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asellaDiTesto 11"/>
          <p:cNvSpPr txBox="1"/>
          <p:nvPr/>
        </p:nvSpPr>
        <p:spPr>
          <a:xfrm>
            <a:off x="2839486" y="4690099"/>
            <a:ext cx="509750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CF1E24"/>
              </a:buClr>
              <a:buSzPct val="90000"/>
              <a:defRPr/>
            </a:pPr>
            <a:r>
              <a:rPr lang="it-IT" altLang="it-IT" sz="1000" b="1" dirty="0">
                <a:solidFill>
                  <a:srgbClr val="C00000"/>
                </a:solidFill>
              </a:rPr>
              <a:t>Le attività dell’Istat per lo sviluppo della cultura statistica nelle scuole</a:t>
            </a:r>
          </a:p>
          <a:p>
            <a:pPr>
              <a:buClr>
                <a:srgbClr val="CF1E24"/>
              </a:buClr>
              <a:buSzPct val="90000"/>
              <a:defRPr/>
            </a:pPr>
            <a:r>
              <a:rPr lang="it-IT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Alessandro Valentini, Patrizia Collesi, Paola Francesca Cortese | Milano, 14 Ottobre 2019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xmlns="" id="{54B80EE8-8FD3-A545-8544-FF2D646F90F9}"/>
              </a:ext>
            </a:extLst>
          </p:cNvPr>
          <p:cNvSpPr/>
          <p:nvPr/>
        </p:nvSpPr>
        <p:spPr>
          <a:xfrm>
            <a:off x="1162541" y="554361"/>
            <a:ext cx="7854460" cy="334860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Asoc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è un percorso innovativo di didattica interdisciplinare rivolto alle scuole secondarie superiori</a:t>
            </a:r>
          </a:p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Obiettivo: aiutare gli studenti a conoscere come le politiche di coesione intervengono nei loro territori</a:t>
            </a:r>
          </a:p>
          <a:p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Caratteristiche:</a:t>
            </a:r>
          </a:p>
          <a:p>
            <a:pPr marL="285750" lvl="1" indent="-285750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Avviato nel 2012 dal Dipartimento di Coesione territoriale della PCM.  </a:t>
            </a:r>
          </a:p>
          <a:p>
            <a:pPr marL="285750" lvl="1" indent="-285750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Nel 2018/2019 170 scuole su tutto il territorio italiano</a:t>
            </a:r>
          </a:p>
          <a:p>
            <a:pPr marL="285750" lvl="1" indent="-285750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Nel 2018 accordo con l’Istat per sviluppo cultura statistica</a:t>
            </a:r>
          </a:p>
          <a:p>
            <a:pPr marL="285750" lvl="1" indent="-285750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Nel 2018/2019 circa 60 ricercatori Istat supportano le squadre per ricercare dati, spiegare tecniche, realizzare indicatori sintetici, arricchire la formazione degli studenti, realizzare un monitoraggio civico dei progetti, ecc..  </a:t>
            </a:r>
          </a:p>
          <a:p>
            <a:pPr marL="285750" lvl="1" indent="-285750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Bando annuale con il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Miur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per selezionare le scuole partecipanti</a:t>
            </a:r>
          </a:p>
          <a:p>
            <a:pPr marL="457200" lvl="2">
              <a:buClr>
                <a:srgbClr val="1177BB"/>
              </a:buClr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Aperte le candidature A.S. 2019/2020, chiudono il 21 ottobre</a:t>
            </a:r>
          </a:p>
          <a:p>
            <a:pPr marL="171450" lvl="1" indent="-171450">
              <a:buClr>
                <a:srgbClr val="1177BB"/>
              </a:buClr>
              <a:buFont typeface="Courier New" panose="02070309020205020404" pitchFamily="49" charset="0"/>
              <a:buChar char="o"/>
            </a:pPr>
            <a:endParaRPr lang="it-IT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20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747673" y="4423439"/>
            <a:ext cx="406400" cy="273844"/>
          </a:xfrm>
        </p:spPr>
        <p:txBody>
          <a:bodyPr/>
          <a:lstStyle/>
          <a:p>
            <a:fld id="{28555E64-09E7-E944-8DB2-BD243D665CB3}" type="slidenum">
              <a:rPr lang="it-IT" smtClean="0"/>
              <a:pPr/>
              <a:t>22</a:t>
            </a:fld>
            <a:endParaRPr lang="it-IT" dirty="0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1162539" y="0"/>
            <a:ext cx="8049193" cy="447676"/>
          </a:xfrm>
          <a:prstGeom prst="rect">
            <a:avLst/>
          </a:prstGeom>
          <a:solidFill>
            <a:srgbClr val="CF1E24"/>
          </a:solidFill>
          <a:ln>
            <a:noFill/>
          </a:ln>
        </p:spPr>
        <p:txBody>
          <a:bodyPr vert="horz" lIns="91396" tIns="45699" rIns="91396" bIns="45699" rtlCol="0" anchor="ctr">
            <a:normAutofit fontScale="6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dirty="0"/>
          </a:p>
        </p:txBody>
      </p:sp>
      <p:cxnSp>
        <p:nvCxnSpPr>
          <p:cNvPr id="8" name="Connettore 1 7"/>
          <p:cNvCxnSpPr/>
          <p:nvPr/>
        </p:nvCxnSpPr>
        <p:spPr>
          <a:xfrm>
            <a:off x="1162540" y="4566327"/>
            <a:ext cx="8150793" cy="0"/>
          </a:xfrm>
          <a:prstGeom prst="line">
            <a:avLst/>
          </a:prstGeom>
          <a:ln w="1270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>
            <a:off x="1304925" y="106685"/>
            <a:ext cx="761047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000"/>
              </a:spcAft>
              <a:buClr>
                <a:srgbClr val="CF1E24"/>
              </a:buClr>
              <a:buSzPct val="90000"/>
              <a:defRPr/>
            </a:pPr>
            <a:r>
              <a:rPr lang="it-IT" sz="2000" b="1" dirty="0">
                <a:solidFill>
                  <a:schemeClr val="bg1"/>
                </a:solidFill>
                <a:latin typeface="+mj-lt"/>
              </a:rPr>
              <a:t>PARTNERSHIP | A SCUOLA DI OPEN COESIONE (ASOC)</a:t>
            </a:r>
            <a:endParaRPr lang="it-IT" sz="2000" b="1" dirty="0">
              <a:solidFill>
                <a:schemeClr val="bg1"/>
              </a:solidFill>
            </a:endParaRPr>
          </a:p>
        </p:txBody>
      </p:sp>
      <p:pic>
        <p:nvPicPr>
          <p:cNvPr id="9" name="Immagine 2">
            <a:extLst>
              <a:ext uri="{FF2B5EF4-FFF2-40B4-BE49-F238E27FC236}">
                <a16:creationId xmlns:a16="http://schemas.microsoft.com/office/drawing/2014/main" xmlns="" id="{4C245832-8BD5-4244-BCE3-1C08CC03BF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2539" y="4728074"/>
            <a:ext cx="1358411" cy="23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asellaDiTesto 11"/>
          <p:cNvSpPr txBox="1"/>
          <p:nvPr/>
        </p:nvSpPr>
        <p:spPr>
          <a:xfrm>
            <a:off x="2839486" y="4690099"/>
            <a:ext cx="509750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CF1E24"/>
              </a:buClr>
              <a:buSzPct val="90000"/>
              <a:defRPr/>
            </a:pPr>
            <a:r>
              <a:rPr lang="it-IT" altLang="it-IT" sz="1000" b="1" dirty="0">
                <a:solidFill>
                  <a:srgbClr val="C00000"/>
                </a:solidFill>
              </a:rPr>
              <a:t>Le attività dell’Istat per lo sviluppo della cultura statistica nelle scuole</a:t>
            </a:r>
          </a:p>
          <a:p>
            <a:pPr>
              <a:buClr>
                <a:srgbClr val="CF1E24"/>
              </a:buClr>
              <a:buSzPct val="90000"/>
              <a:defRPr/>
            </a:pPr>
            <a:r>
              <a:rPr lang="it-IT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Alessandro Valentini, Patrizia Collesi, Paola Francesca Cortese | Milano, 14 Ottobre 2019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xmlns="" id="{097D6F89-57E0-EC43-986E-334B7493B7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73" y="721293"/>
            <a:ext cx="3705225" cy="280035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xmlns="" id="{D1C13D23-1364-C145-89F2-1E9F34C028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002" y="1393807"/>
            <a:ext cx="4044998" cy="300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03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747673" y="4423439"/>
            <a:ext cx="406400" cy="273844"/>
          </a:xfrm>
        </p:spPr>
        <p:txBody>
          <a:bodyPr/>
          <a:lstStyle/>
          <a:p>
            <a:fld id="{28555E64-09E7-E944-8DB2-BD243D665CB3}" type="slidenum">
              <a:rPr lang="it-IT" smtClean="0"/>
              <a:pPr/>
              <a:t>23</a:t>
            </a:fld>
            <a:endParaRPr lang="it-IT" dirty="0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1162539" y="0"/>
            <a:ext cx="8049193" cy="447676"/>
          </a:xfrm>
          <a:prstGeom prst="rect">
            <a:avLst/>
          </a:prstGeom>
          <a:solidFill>
            <a:srgbClr val="CF1E24"/>
          </a:solidFill>
          <a:ln>
            <a:noFill/>
          </a:ln>
        </p:spPr>
        <p:txBody>
          <a:bodyPr vert="horz" lIns="91396" tIns="45699" rIns="91396" bIns="45699" rtlCol="0" anchor="ctr">
            <a:normAutofit fontScale="6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dirty="0"/>
          </a:p>
        </p:txBody>
      </p:sp>
      <p:cxnSp>
        <p:nvCxnSpPr>
          <p:cNvPr id="8" name="Connettore 1 7"/>
          <p:cNvCxnSpPr/>
          <p:nvPr/>
        </p:nvCxnSpPr>
        <p:spPr>
          <a:xfrm>
            <a:off x="1162540" y="4566327"/>
            <a:ext cx="8150793" cy="0"/>
          </a:xfrm>
          <a:prstGeom prst="line">
            <a:avLst/>
          </a:prstGeom>
          <a:ln w="1270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>
            <a:off x="1304925" y="106685"/>
            <a:ext cx="761047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000"/>
              </a:spcAft>
              <a:buClr>
                <a:srgbClr val="CF1E24"/>
              </a:buClr>
              <a:buSzPct val="90000"/>
              <a:defRPr/>
            </a:pPr>
            <a:r>
              <a:rPr lang="it-IT" sz="2000" b="1" dirty="0">
                <a:solidFill>
                  <a:schemeClr val="bg1"/>
                </a:solidFill>
                <a:latin typeface="+mj-lt"/>
              </a:rPr>
              <a:t>PARTNERSHIP | </a:t>
            </a:r>
            <a:r>
              <a:rPr lang="it-IT" sz="2000" b="1" dirty="0" smtClean="0">
                <a:solidFill>
                  <a:schemeClr val="bg1"/>
                </a:solidFill>
                <a:latin typeface="+mj-lt"/>
              </a:rPr>
              <a:t>PROGETTO DI EDUCAZIONE FINANZIARIA (EDUFIN)</a:t>
            </a:r>
            <a:endParaRPr lang="it-IT" sz="2000" b="1" dirty="0">
              <a:solidFill>
                <a:schemeClr val="bg1"/>
              </a:solidFill>
            </a:endParaRPr>
          </a:p>
        </p:txBody>
      </p:sp>
      <p:pic>
        <p:nvPicPr>
          <p:cNvPr id="9" name="Immagine 2">
            <a:extLst>
              <a:ext uri="{FF2B5EF4-FFF2-40B4-BE49-F238E27FC236}">
                <a16:creationId xmlns:a16="http://schemas.microsoft.com/office/drawing/2014/main" xmlns="" id="{4C245832-8BD5-4244-BCE3-1C08CC03BF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2539" y="4728074"/>
            <a:ext cx="1358411" cy="23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asellaDiTesto 11"/>
          <p:cNvSpPr txBox="1"/>
          <p:nvPr/>
        </p:nvSpPr>
        <p:spPr>
          <a:xfrm>
            <a:off x="2839486" y="4690099"/>
            <a:ext cx="509750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CF1E24"/>
              </a:buClr>
              <a:buSzPct val="90000"/>
              <a:defRPr/>
            </a:pPr>
            <a:r>
              <a:rPr lang="it-IT" altLang="it-IT" sz="1000" b="1" dirty="0">
                <a:solidFill>
                  <a:srgbClr val="C00000"/>
                </a:solidFill>
              </a:rPr>
              <a:t>Le attività dell’Istat per lo sviluppo della cultura statistica nelle scuole</a:t>
            </a:r>
          </a:p>
          <a:p>
            <a:pPr>
              <a:buClr>
                <a:srgbClr val="CF1E24"/>
              </a:buClr>
              <a:buSzPct val="90000"/>
              <a:defRPr/>
            </a:pPr>
            <a:r>
              <a:rPr lang="it-IT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Alessandro Valentini, Patrizia Collesi, Paola Francesca Cortese | Milano, 14 Ottobre 2019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xmlns="" id="{0E650904-1E7B-8142-8FD8-F4CE5EBE4E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016408" y="69346"/>
            <a:ext cx="3118309" cy="454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93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747673" y="4423439"/>
            <a:ext cx="406400" cy="273844"/>
          </a:xfrm>
        </p:spPr>
        <p:txBody>
          <a:bodyPr/>
          <a:lstStyle/>
          <a:p>
            <a:fld id="{28555E64-09E7-E944-8DB2-BD243D665CB3}" type="slidenum">
              <a:rPr lang="it-IT" smtClean="0"/>
              <a:pPr/>
              <a:t>24</a:t>
            </a:fld>
            <a:endParaRPr lang="it-IT" dirty="0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1162539" y="0"/>
            <a:ext cx="8049193" cy="447676"/>
          </a:xfrm>
          <a:prstGeom prst="rect">
            <a:avLst/>
          </a:prstGeom>
          <a:solidFill>
            <a:srgbClr val="CF1E24"/>
          </a:solidFill>
          <a:ln>
            <a:noFill/>
          </a:ln>
        </p:spPr>
        <p:txBody>
          <a:bodyPr vert="horz" lIns="91396" tIns="45699" rIns="91396" bIns="45699" rtlCol="0" anchor="ctr">
            <a:normAutofit fontScale="6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dirty="0"/>
          </a:p>
        </p:txBody>
      </p:sp>
      <p:cxnSp>
        <p:nvCxnSpPr>
          <p:cNvPr id="8" name="Connettore 1 7"/>
          <p:cNvCxnSpPr/>
          <p:nvPr/>
        </p:nvCxnSpPr>
        <p:spPr>
          <a:xfrm>
            <a:off x="1162540" y="4566327"/>
            <a:ext cx="8150793" cy="0"/>
          </a:xfrm>
          <a:prstGeom prst="line">
            <a:avLst/>
          </a:prstGeom>
          <a:ln w="1270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>
            <a:off x="1304925" y="106685"/>
            <a:ext cx="761047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000"/>
              </a:spcAft>
              <a:buClr>
                <a:srgbClr val="CF1E24"/>
              </a:buClr>
              <a:buSzPct val="90000"/>
              <a:defRPr/>
            </a:pPr>
            <a:r>
              <a:rPr lang="it-IT" sz="2000" b="1" dirty="0">
                <a:solidFill>
                  <a:schemeClr val="bg1"/>
                </a:solidFill>
                <a:latin typeface="+mj-lt"/>
              </a:rPr>
              <a:t>PARTNERSHIP | EDUFIN</a:t>
            </a:r>
            <a:endParaRPr lang="it-IT" sz="2000" b="1" dirty="0">
              <a:solidFill>
                <a:schemeClr val="bg1"/>
              </a:solidFill>
            </a:endParaRPr>
          </a:p>
        </p:txBody>
      </p:sp>
      <p:pic>
        <p:nvPicPr>
          <p:cNvPr id="9" name="Immagine 2">
            <a:extLst>
              <a:ext uri="{FF2B5EF4-FFF2-40B4-BE49-F238E27FC236}">
                <a16:creationId xmlns:a16="http://schemas.microsoft.com/office/drawing/2014/main" xmlns="" id="{4C245832-8BD5-4244-BCE3-1C08CC03BF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2539" y="4728074"/>
            <a:ext cx="1358411" cy="23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asellaDiTesto 11"/>
          <p:cNvSpPr txBox="1"/>
          <p:nvPr/>
        </p:nvSpPr>
        <p:spPr>
          <a:xfrm>
            <a:off x="2839486" y="4690099"/>
            <a:ext cx="509750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CF1E24"/>
              </a:buClr>
              <a:buSzPct val="90000"/>
              <a:defRPr/>
            </a:pPr>
            <a:r>
              <a:rPr lang="it-IT" altLang="it-IT" sz="1000" b="1" dirty="0">
                <a:solidFill>
                  <a:srgbClr val="C00000"/>
                </a:solidFill>
              </a:rPr>
              <a:t>Le attività dell’Istat per lo sviluppo della cultura statistica nelle scuole</a:t>
            </a:r>
          </a:p>
          <a:p>
            <a:pPr>
              <a:buClr>
                <a:srgbClr val="CF1E24"/>
              </a:buClr>
              <a:buSzPct val="90000"/>
              <a:defRPr/>
            </a:pPr>
            <a:r>
              <a:rPr lang="it-IT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Alessandro Valentini, Patrizia Collesi, Paola Francesca Cortese | Milano, 14 Ottobre 2019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xmlns="" id="{FFF18693-6375-C94B-A8A6-15EA7AE427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396" y="1325443"/>
            <a:ext cx="4813259" cy="2735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35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747673" y="4423439"/>
            <a:ext cx="406400" cy="273844"/>
          </a:xfrm>
        </p:spPr>
        <p:txBody>
          <a:bodyPr/>
          <a:lstStyle/>
          <a:p>
            <a:fld id="{28555E64-09E7-E944-8DB2-BD243D665CB3}" type="slidenum">
              <a:rPr lang="it-IT" smtClean="0"/>
              <a:pPr/>
              <a:t>25</a:t>
            </a:fld>
            <a:endParaRPr lang="it-IT" dirty="0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1162539" y="0"/>
            <a:ext cx="8049193" cy="447676"/>
          </a:xfrm>
          <a:prstGeom prst="rect">
            <a:avLst/>
          </a:prstGeom>
          <a:solidFill>
            <a:srgbClr val="CF1E24"/>
          </a:solidFill>
          <a:ln>
            <a:noFill/>
          </a:ln>
        </p:spPr>
        <p:txBody>
          <a:bodyPr vert="horz" lIns="91396" tIns="45699" rIns="91396" bIns="45699" rtlCol="0" anchor="ctr">
            <a:normAutofit fontScale="6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dirty="0"/>
          </a:p>
        </p:txBody>
      </p:sp>
      <p:cxnSp>
        <p:nvCxnSpPr>
          <p:cNvPr id="8" name="Connettore 1 7"/>
          <p:cNvCxnSpPr/>
          <p:nvPr/>
        </p:nvCxnSpPr>
        <p:spPr>
          <a:xfrm>
            <a:off x="1162540" y="4566327"/>
            <a:ext cx="8150793" cy="0"/>
          </a:xfrm>
          <a:prstGeom prst="line">
            <a:avLst/>
          </a:prstGeom>
          <a:ln w="1270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>
            <a:off x="1304925" y="106685"/>
            <a:ext cx="761047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000"/>
              </a:spcAft>
              <a:buClr>
                <a:srgbClr val="CF1E24"/>
              </a:buClr>
              <a:buSzPct val="90000"/>
              <a:defRPr/>
            </a:pPr>
            <a:r>
              <a:rPr lang="it-IT" sz="2000" b="1" dirty="0">
                <a:solidFill>
                  <a:schemeClr val="bg1"/>
                </a:solidFill>
                <a:latin typeface="+mj-lt"/>
              </a:rPr>
              <a:t>PARTNERSHIP | EDUFIN</a:t>
            </a:r>
            <a:endParaRPr lang="it-IT" sz="2000" b="1" dirty="0">
              <a:solidFill>
                <a:schemeClr val="bg1"/>
              </a:solidFill>
            </a:endParaRPr>
          </a:p>
        </p:txBody>
      </p:sp>
      <p:pic>
        <p:nvPicPr>
          <p:cNvPr id="9" name="Immagine 2">
            <a:extLst>
              <a:ext uri="{FF2B5EF4-FFF2-40B4-BE49-F238E27FC236}">
                <a16:creationId xmlns:a16="http://schemas.microsoft.com/office/drawing/2014/main" xmlns="" id="{4C245832-8BD5-4244-BCE3-1C08CC03BF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2539" y="4728074"/>
            <a:ext cx="1358411" cy="23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asellaDiTesto 11"/>
          <p:cNvSpPr txBox="1"/>
          <p:nvPr/>
        </p:nvSpPr>
        <p:spPr>
          <a:xfrm>
            <a:off x="2839486" y="4690099"/>
            <a:ext cx="509750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CF1E24"/>
              </a:buClr>
              <a:buSzPct val="90000"/>
              <a:defRPr/>
            </a:pPr>
            <a:r>
              <a:rPr lang="it-IT" altLang="it-IT" sz="1000" b="1" dirty="0">
                <a:solidFill>
                  <a:srgbClr val="C00000"/>
                </a:solidFill>
              </a:rPr>
              <a:t>Le attività dell’Istat per lo sviluppo della cultura statistica nelle scuole</a:t>
            </a:r>
          </a:p>
          <a:p>
            <a:pPr>
              <a:buClr>
                <a:srgbClr val="CF1E24"/>
              </a:buClr>
              <a:buSzPct val="90000"/>
              <a:defRPr/>
            </a:pPr>
            <a:r>
              <a:rPr lang="it-IT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Alessandro Valentini, Patrizia Collesi, Paola Francesca Cortese | Milano, 14 Ottobre 2019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xmlns="" id="{BCA18ABF-72AC-7D4C-B887-B642E368CF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0018" y="1793920"/>
            <a:ext cx="5482952" cy="254355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558E0C54-A036-584A-B78C-0C6B91FE117E}"/>
              </a:ext>
            </a:extLst>
          </p:cNvPr>
          <p:cNvSpPr txBox="1"/>
          <p:nvPr/>
        </p:nvSpPr>
        <p:spPr>
          <a:xfrm>
            <a:off x="1841744" y="971884"/>
            <a:ext cx="377310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hlinkClick r:id="rId5"/>
              </a:rPr>
              <a:t>http://www.quellocheconta.gov.it/it</a:t>
            </a: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6391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747673" y="4423439"/>
            <a:ext cx="406400" cy="273844"/>
          </a:xfrm>
        </p:spPr>
        <p:txBody>
          <a:bodyPr/>
          <a:lstStyle/>
          <a:p>
            <a:fld id="{28555E64-09E7-E944-8DB2-BD243D665CB3}" type="slidenum">
              <a:rPr lang="it-IT" smtClean="0"/>
              <a:pPr/>
              <a:t>26</a:t>
            </a:fld>
            <a:endParaRPr lang="it-IT" dirty="0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1162539" y="0"/>
            <a:ext cx="8049193" cy="447676"/>
          </a:xfrm>
          <a:prstGeom prst="rect">
            <a:avLst/>
          </a:prstGeom>
          <a:solidFill>
            <a:srgbClr val="CF1E24"/>
          </a:solidFill>
          <a:ln>
            <a:noFill/>
          </a:ln>
        </p:spPr>
        <p:txBody>
          <a:bodyPr vert="horz" lIns="91396" tIns="45699" rIns="91396" bIns="45699" rtlCol="0" anchor="ctr">
            <a:normAutofit fontScale="6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dirty="0"/>
          </a:p>
        </p:txBody>
      </p:sp>
      <p:cxnSp>
        <p:nvCxnSpPr>
          <p:cNvPr id="8" name="Connettore 1 7"/>
          <p:cNvCxnSpPr/>
          <p:nvPr/>
        </p:nvCxnSpPr>
        <p:spPr>
          <a:xfrm>
            <a:off x="1162540" y="4566327"/>
            <a:ext cx="8150793" cy="0"/>
          </a:xfrm>
          <a:prstGeom prst="line">
            <a:avLst/>
          </a:prstGeom>
          <a:ln w="1270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>
            <a:off x="1304925" y="106685"/>
            <a:ext cx="761047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000"/>
              </a:spcAft>
              <a:buClr>
                <a:srgbClr val="CF1E24"/>
              </a:buClr>
              <a:buSzPct val="90000"/>
              <a:defRPr/>
            </a:pPr>
            <a:r>
              <a:rPr lang="it-IT" altLang="it-IT" sz="2000" b="1" dirty="0">
                <a:solidFill>
                  <a:schemeClr val="bg1"/>
                </a:solidFill>
                <a:latin typeface="+mj-lt"/>
              </a:rPr>
              <a:t>PARTNERSHIP | L’ACCORDO CON AEEE-ITALIA</a:t>
            </a:r>
            <a:endParaRPr lang="it-IT" sz="2000" b="1" dirty="0">
              <a:solidFill>
                <a:schemeClr val="bg1"/>
              </a:solidFill>
            </a:endParaRPr>
          </a:p>
        </p:txBody>
      </p:sp>
      <p:pic>
        <p:nvPicPr>
          <p:cNvPr id="9" name="Immagine 2">
            <a:extLst>
              <a:ext uri="{FF2B5EF4-FFF2-40B4-BE49-F238E27FC236}">
                <a16:creationId xmlns:a16="http://schemas.microsoft.com/office/drawing/2014/main" xmlns="" id="{4C245832-8BD5-4244-BCE3-1C08CC03BF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2539" y="4728074"/>
            <a:ext cx="1358411" cy="23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asellaDiTesto 11"/>
          <p:cNvSpPr txBox="1"/>
          <p:nvPr/>
        </p:nvSpPr>
        <p:spPr>
          <a:xfrm>
            <a:off x="2839486" y="4690099"/>
            <a:ext cx="509750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CF1E24"/>
              </a:buClr>
              <a:buSzPct val="90000"/>
              <a:defRPr/>
            </a:pPr>
            <a:r>
              <a:rPr lang="it-IT" altLang="it-IT" sz="1000" b="1" dirty="0">
                <a:solidFill>
                  <a:srgbClr val="C00000"/>
                </a:solidFill>
              </a:rPr>
              <a:t>Le attività dell’Istat per lo sviluppo della cultura statistica nelle scuole</a:t>
            </a:r>
          </a:p>
          <a:p>
            <a:pPr>
              <a:buClr>
                <a:srgbClr val="CF1E24"/>
              </a:buClr>
              <a:buSzPct val="90000"/>
              <a:defRPr/>
            </a:pPr>
            <a:r>
              <a:rPr lang="it-IT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Alessandro Valentini, Patrizia Collesi, Paola Francesca Cortese | Milano, 14 Ottobre 2019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xmlns="" id="{0CEAFB69-0200-2046-8A30-F6B8DCA17639}"/>
              </a:ext>
            </a:extLst>
          </p:cNvPr>
          <p:cNvSpPr/>
          <p:nvPr/>
        </p:nvSpPr>
        <p:spPr>
          <a:xfrm>
            <a:off x="1209673" y="620846"/>
            <a:ext cx="6599239" cy="334860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Obiettivo: Diffusione della cultura statistica per rafforzare la cultura economica nelle scuole italiane</a:t>
            </a:r>
            <a:endParaRPr 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Siglato a luglio l’accordo Istat - Associazione per l’educazione economica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Formazione docenti (e studenti) delle scuole superiori, in particolare Liceo economico sociale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L’apporto della statistica all’educazione economica 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Metodologie didattiche per sostenere la cultura statistica, collegando la statistica alle scienze economiche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Percorsi didattici </a:t>
            </a:r>
          </a:p>
          <a:p>
            <a:pPr marL="171450" indent="-171450">
              <a:buClr>
                <a:srgbClr val="1177BB"/>
              </a:buClr>
              <a:buFont typeface="Courier New" panose="02070309020205020404" pitchFamily="49" charset="0"/>
              <a:buChar char="o"/>
            </a:pPr>
            <a:endParaRPr lang="it-IT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32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747673" y="4423439"/>
            <a:ext cx="406400" cy="273844"/>
          </a:xfrm>
        </p:spPr>
        <p:txBody>
          <a:bodyPr/>
          <a:lstStyle/>
          <a:p>
            <a:fld id="{28555E64-09E7-E944-8DB2-BD243D665CB3}" type="slidenum">
              <a:rPr lang="it-IT" smtClean="0"/>
              <a:pPr/>
              <a:t>27</a:t>
            </a:fld>
            <a:endParaRPr lang="it-IT" dirty="0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1162539" y="0"/>
            <a:ext cx="8049193" cy="447676"/>
          </a:xfrm>
          <a:prstGeom prst="rect">
            <a:avLst/>
          </a:prstGeom>
          <a:solidFill>
            <a:srgbClr val="CF1E24"/>
          </a:solidFill>
          <a:ln>
            <a:noFill/>
          </a:ln>
        </p:spPr>
        <p:txBody>
          <a:bodyPr vert="horz" lIns="91396" tIns="45699" rIns="91396" bIns="45699" rtlCol="0" anchor="ctr">
            <a:normAutofit fontScale="6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dirty="0"/>
          </a:p>
        </p:txBody>
      </p:sp>
      <p:cxnSp>
        <p:nvCxnSpPr>
          <p:cNvPr id="8" name="Connettore 1 7"/>
          <p:cNvCxnSpPr/>
          <p:nvPr/>
        </p:nvCxnSpPr>
        <p:spPr>
          <a:xfrm>
            <a:off x="1162540" y="4566327"/>
            <a:ext cx="8150793" cy="0"/>
          </a:xfrm>
          <a:prstGeom prst="line">
            <a:avLst/>
          </a:prstGeom>
          <a:ln w="1270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>
            <a:off x="1304925" y="106685"/>
            <a:ext cx="761047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000"/>
              </a:spcAft>
              <a:buClr>
                <a:srgbClr val="CF1E24"/>
              </a:buClr>
              <a:buSzPct val="90000"/>
              <a:defRPr/>
            </a:pPr>
            <a:r>
              <a:rPr lang="it-IT" sz="2000" b="1" dirty="0">
                <a:solidFill>
                  <a:schemeClr val="bg1"/>
                </a:solidFill>
                <a:latin typeface="+mj-lt"/>
              </a:rPr>
              <a:t>PER MAGGIORI INFORMAZIONI</a:t>
            </a:r>
            <a:endParaRPr lang="it-IT" sz="2000" b="1" dirty="0">
              <a:solidFill>
                <a:schemeClr val="bg1"/>
              </a:solidFill>
            </a:endParaRPr>
          </a:p>
        </p:txBody>
      </p:sp>
      <p:pic>
        <p:nvPicPr>
          <p:cNvPr id="9" name="Immagine 2">
            <a:extLst>
              <a:ext uri="{FF2B5EF4-FFF2-40B4-BE49-F238E27FC236}">
                <a16:creationId xmlns:a16="http://schemas.microsoft.com/office/drawing/2014/main" xmlns="" id="{4C245832-8BD5-4244-BCE3-1C08CC03BF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2539" y="4728074"/>
            <a:ext cx="1358411" cy="23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sellaDiTesto 9"/>
          <p:cNvSpPr txBox="1"/>
          <p:nvPr/>
        </p:nvSpPr>
        <p:spPr>
          <a:xfrm>
            <a:off x="3721101" y="2667947"/>
            <a:ext cx="49539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000" dirty="0"/>
          </a:p>
          <a:p>
            <a:pPr algn="r"/>
            <a:r>
              <a:rPr lang="it-IT" sz="2000" dirty="0"/>
              <a:t>Alessandro Valentini |  </a:t>
            </a:r>
            <a:r>
              <a:rPr lang="it-IT" sz="2000" dirty="0">
                <a:hlinkClick r:id="rId4"/>
              </a:rPr>
              <a:t>alvalent@istat.it</a:t>
            </a:r>
            <a:endParaRPr lang="it-IT" sz="2000" dirty="0"/>
          </a:p>
          <a:p>
            <a:pPr algn="r"/>
            <a:r>
              <a:rPr lang="it-IT" sz="2000" dirty="0"/>
              <a:t>Patrizia Collesi |   </a:t>
            </a:r>
            <a:r>
              <a:rPr lang="it-IT" sz="2000" dirty="0">
                <a:hlinkClick r:id="rId4"/>
              </a:rPr>
              <a:t>pcollesi@istat.it</a:t>
            </a:r>
            <a:endParaRPr lang="it-IT" sz="2000" dirty="0"/>
          </a:p>
          <a:p>
            <a:pPr algn="r"/>
            <a:r>
              <a:rPr lang="it-IT" sz="2000" dirty="0"/>
              <a:t>Paola Francesca Cortese | </a:t>
            </a:r>
            <a:r>
              <a:rPr lang="it-IT" sz="2000" dirty="0">
                <a:hlinkClick r:id="rId5"/>
              </a:rPr>
              <a:t>pacortes@istat.it</a:t>
            </a:r>
            <a:r>
              <a:rPr lang="it-IT" sz="2000" dirty="0"/>
              <a:t> 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2230664" y="1159719"/>
            <a:ext cx="4953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i="1" dirty="0">
                <a:solidFill>
                  <a:srgbClr val="C00000"/>
                </a:solidFill>
              </a:rPr>
              <a:t>Grazie per la vostra attenzione!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2839486" y="4690099"/>
            <a:ext cx="509750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CF1E24"/>
              </a:buClr>
              <a:buSzPct val="90000"/>
              <a:defRPr/>
            </a:pPr>
            <a:r>
              <a:rPr lang="it-IT" altLang="it-IT" sz="1000" b="1" dirty="0">
                <a:solidFill>
                  <a:srgbClr val="C00000"/>
                </a:solidFill>
              </a:rPr>
              <a:t>Le attività dell’Istat per lo sviluppo della cultura statistica nelle scuole</a:t>
            </a:r>
          </a:p>
          <a:p>
            <a:pPr>
              <a:buClr>
                <a:srgbClr val="CF1E24"/>
              </a:buClr>
              <a:buSzPct val="90000"/>
              <a:defRPr/>
            </a:pPr>
            <a:r>
              <a:rPr lang="it-IT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Alessandro Valentini, Patrizia Collesi, Paola Francesca Cortese | Milano, 14 Ottobre 2019</a:t>
            </a:r>
          </a:p>
        </p:txBody>
      </p:sp>
    </p:spTree>
    <p:extLst>
      <p:ext uri="{BB962C8B-B14F-4D97-AF65-F5344CB8AC3E}">
        <p14:creationId xmlns:p14="http://schemas.microsoft.com/office/powerpoint/2010/main" val="277486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747673" y="4423439"/>
            <a:ext cx="406400" cy="273844"/>
          </a:xfrm>
        </p:spPr>
        <p:txBody>
          <a:bodyPr/>
          <a:lstStyle/>
          <a:p>
            <a:fld id="{28555E64-09E7-E944-8DB2-BD243D665CB3}" type="slidenum">
              <a:rPr lang="it-IT" smtClean="0"/>
              <a:pPr/>
              <a:t>3</a:t>
            </a:fld>
            <a:endParaRPr lang="it-IT" dirty="0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1162539" y="0"/>
            <a:ext cx="8049193" cy="447676"/>
          </a:xfrm>
          <a:prstGeom prst="rect">
            <a:avLst/>
          </a:prstGeom>
          <a:solidFill>
            <a:srgbClr val="CF1E24"/>
          </a:solidFill>
          <a:ln>
            <a:noFill/>
          </a:ln>
        </p:spPr>
        <p:txBody>
          <a:bodyPr vert="horz" lIns="91396" tIns="45699" rIns="91396" bIns="45699" rtlCol="0" anchor="ctr">
            <a:normAutofit fontScale="6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dirty="0"/>
          </a:p>
        </p:txBody>
      </p:sp>
      <p:cxnSp>
        <p:nvCxnSpPr>
          <p:cNvPr id="8" name="Connettore 1 7"/>
          <p:cNvCxnSpPr/>
          <p:nvPr/>
        </p:nvCxnSpPr>
        <p:spPr>
          <a:xfrm>
            <a:off x="1162540" y="4566327"/>
            <a:ext cx="8150793" cy="0"/>
          </a:xfrm>
          <a:prstGeom prst="line">
            <a:avLst/>
          </a:prstGeom>
          <a:ln w="1270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>
            <a:off x="1304925" y="106685"/>
            <a:ext cx="761047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000"/>
              </a:spcAft>
              <a:buClr>
                <a:srgbClr val="CF1E24"/>
              </a:buClr>
              <a:buSzPct val="90000"/>
              <a:defRPr/>
            </a:pPr>
            <a:r>
              <a:rPr lang="it-IT" sz="2000" b="1" dirty="0">
                <a:solidFill>
                  <a:schemeClr val="bg1"/>
                </a:solidFill>
                <a:latin typeface="+mj-lt"/>
              </a:rPr>
              <a:t>POSSIBILI STRATEGIE</a:t>
            </a:r>
            <a:endParaRPr lang="it-IT" sz="2000" b="1" dirty="0">
              <a:solidFill>
                <a:schemeClr val="bg1"/>
              </a:solidFill>
            </a:endParaRPr>
          </a:p>
        </p:txBody>
      </p:sp>
      <p:pic>
        <p:nvPicPr>
          <p:cNvPr id="9" name="Immagine 2">
            <a:extLst>
              <a:ext uri="{FF2B5EF4-FFF2-40B4-BE49-F238E27FC236}">
                <a16:creationId xmlns:a16="http://schemas.microsoft.com/office/drawing/2014/main" xmlns="" id="{4C245832-8BD5-4244-BCE3-1C08CC03BF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2539" y="4728074"/>
            <a:ext cx="1358411" cy="23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Sottotitolo 2">
            <a:extLst>
              <a:ext uri="{FF2B5EF4-FFF2-40B4-BE49-F238E27FC236}">
                <a16:creationId xmlns:a16="http://schemas.microsoft.com/office/drawing/2014/main" xmlns="" id="{385903A8-9768-A646-A624-9BE4A2974F82}"/>
              </a:ext>
            </a:extLst>
          </p:cNvPr>
          <p:cNvSpPr txBox="1">
            <a:spLocks/>
          </p:cNvSpPr>
          <p:nvPr/>
        </p:nvSpPr>
        <p:spPr bwMode="auto">
          <a:xfrm>
            <a:off x="1209675" y="676971"/>
            <a:ext cx="7934325" cy="3746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numCol="2" spcCol="43200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450"/>
              </a:spcAft>
            </a:pPr>
            <a:r>
              <a:rPr lang="en-GB" sz="1800" b="1" dirty="0" err="1">
                <a:solidFill>
                  <a:srgbClr val="AE1023"/>
                </a:solidFill>
                <a:latin typeface="+mn-lt"/>
                <a:ea typeface="+mj-ea"/>
                <a:cs typeface="Arial" pitchFamily="34" charset="0"/>
              </a:rPr>
              <a:t>Azioni</a:t>
            </a:r>
            <a:r>
              <a:rPr lang="en-GB" sz="1800" b="1" dirty="0">
                <a:solidFill>
                  <a:srgbClr val="AE1023"/>
                </a:solidFill>
                <a:latin typeface="+mn-lt"/>
                <a:ea typeface="+mj-ea"/>
                <a:cs typeface="Arial" pitchFamily="34" charset="0"/>
              </a:rPr>
              <a:t> coordinate e </a:t>
            </a:r>
            <a:r>
              <a:rPr lang="en-GB" sz="1800" b="1" dirty="0" err="1">
                <a:solidFill>
                  <a:srgbClr val="AE1023"/>
                </a:solidFill>
                <a:latin typeface="+mn-lt"/>
                <a:ea typeface="+mj-ea"/>
                <a:cs typeface="Arial" pitchFamily="34" charset="0"/>
              </a:rPr>
              <a:t>sistematiche</a:t>
            </a:r>
            <a:endParaRPr lang="en-GB" sz="1800" b="1" dirty="0">
              <a:solidFill>
                <a:srgbClr val="AE1023"/>
              </a:solidFill>
              <a:latin typeface="+mn-lt"/>
              <a:ea typeface="+mj-ea"/>
              <a:cs typeface="Arial" pitchFamily="34" charset="0"/>
            </a:endParaRPr>
          </a:p>
          <a:p>
            <a:pPr marL="402431" indent="-395288">
              <a:spcAft>
                <a:spcPts val="600"/>
              </a:spcAft>
              <a:buClr>
                <a:srgbClr val="C00000"/>
              </a:buClr>
              <a:buSzPct val="100000"/>
              <a:buFont typeface="Wingdings" pitchFamily="2" charset="2"/>
              <a:buChar char="ü"/>
            </a:pPr>
            <a:r>
              <a:rPr lang="it-IT" sz="1800" dirty="0">
                <a:latin typeface="+mn-lt"/>
              </a:rPr>
              <a:t>Orientamento all’utilizzazione e all’applicazione dei dati nei contesti di decisione e valutazione</a:t>
            </a:r>
          </a:p>
          <a:p>
            <a:pPr marL="402431" indent="-395288">
              <a:spcAft>
                <a:spcPts val="600"/>
              </a:spcAft>
              <a:buClr>
                <a:srgbClr val="C00000"/>
              </a:buClr>
              <a:buSzPct val="100000"/>
              <a:buFont typeface="Wingdings" pitchFamily="2" charset="2"/>
              <a:buChar char="ü"/>
            </a:pPr>
            <a:r>
              <a:rPr lang="it-IT" sz="1800" dirty="0">
                <a:latin typeface="+mn-lt"/>
              </a:rPr>
              <a:t>Sviluppo di metodi per il processo decisionale attraverso l’uso dei dati della statistica ufficiale </a:t>
            </a:r>
          </a:p>
          <a:p>
            <a:pPr marL="402431" indent="-395288">
              <a:spcAft>
                <a:spcPts val="600"/>
              </a:spcAft>
              <a:buClr>
                <a:srgbClr val="C00000"/>
              </a:buClr>
              <a:buSzPct val="100000"/>
              <a:buFont typeface="Wingdings" pitchFamily="2" charset="2"/>
              <a:buChar char="ü"/>
            </a:pPr>
            <a:r>
              <a:rPr lang="it-IT" sz="1800" dirty="0">
                <a:latin typeface="+mn-lt"/>
              </a:rPr>
              <a:t>Conoscenza dei criteri che guidano l’attività di ricerca </a:t>
            </a:r>
          </a:p>
          <a:p>
            <a:pPr marL="402431" indent="-395288">
              <a:spcAft>
                <a:spcPts val="600"/>
              </a:spcAft>
              <a:buClr>
                <a:srgbClr val="C00000"/>
              </a:buClr>
              <a:buSzPct val="100000"/>
              <a:buFont typeface="Wingdings" pitchFamily="2" charset="2"/>
              <a:buChar char="ü"/>
            </a:pPr>
            <a:r>
              <a:rPr lang="it-IT" sz="1800" dirty="0">
                <a:latin typeface="+mn-lt"/>
              </a:rPr>
              <a:t>Promozione cultura del metadato</a:t>
            </a:r>
          </a:p>
          <a:p>
            <a:pPr marL="402431" indent="-395288">
              <a:spcAft>
                <a:spcPts val="600"/>
              </a:spcAft>
              <a:buClr>
                <a:srgbClr val="C00000"/>
              </a:buClr>
              <a:buSzPct val="100000"/>
              <a:buFont typeface="Wingdings" pitchFamily="2" charset="2"/>
              <a:buChar char="ü"/>
            </a:pPr>
            <a:r>
              <a:rPr lang="it-IT" sz="1800" dirty="0">
                <a:latin typeface="+mn-lt"/>
              </a:rPr>
              <a:t>Attenzione alla qualità e alla sua certificazione</a:t>
            </a:r>
          </a:p>
          <a:p>
            <a:pPr marL="402431" indent="-395288">
              <a:spcAft>
                <a:spcPts val="600"/>
              </a:spcAft>
              <a:buClr>
                <a:srgbClr val="C00000"/>
              </a:buClr>
              <a:buSzPct val="100000"/>
              <a:buFont typeface="Wingdings" pitchFamily="2" charset="2"/>
              <a:buChar char="ü"/>
            </a:pPr>
            <a:endParaRPr lang="it-IT" sz="300" b="1" dirty="0">
              <a:solidFill>
                <a:srgbClr val="AE1023"/>
              </a:solidFill>
              <a:latin typeface="+mn-lt"/>
              <a:cs typeface="Arial" pitchFamily="34" charset="0"/>
            </a:endParaRPr>
          </a:p>
          <a:p>
            <a:pPr marL="7144">
              <a:lnSpc>
                <a:spcPts val="1338"/>
              </a:lnSpc>
              <a:spcAft>
                <a:spcPts val="1200"/>
              </a:spcAft>
              <a:buClr>
                <a:srgbClr val="C00000"/>
              </a:buClr>
              <a:buSzPct val="100000"/>
            </a:pPr>
            <a:r>
              <a:rPr lang="it-IT" sz="1800" b="1" dirty="0">
                <a:solidFill>
                  <a:srgbClr val="AE1023"/>
                </a:solidFill>
                <a:latin typeface="+mn-lt"/>
                <a:cs typeface="Arial" pitchFamily="34" charset="0"/>
              </a:rPr>
              <a:t>Tipi di azioni</a:t>
            </a:r>
            <a:endParaRPr lang="it-IT" altLang="it-IT" sz="1800" dirty="0">
              <a:solidFill>
                <a:srgbClr val="AE1023"/>
              </a:solidFill>
              <a:latin typeface="+mn-lt"/>
              <a:cs typeface="Arial" panose="020B0604020202020204" pitchFamily="34" charset="0"/>
            </a:endParaRPr>
          </a:p>
          <a:p>
            <a:pPr marL="402431" indent="-395288">
              <a:lnSpc>
                <a:spcPts val="1338"/>
              </a:lnSpc>
              <a:spcAft>
                <a:spcPts val="1200"/>
              </a:spcAft>
              <a:buClr>
                <a:srgbClr val="C00000"/>
              </a:buClr>
              <a:buSzPct val="100000"/>
              <a:buFont typeface="Wingdings" pitchFamily="2" charset="2"/>
              <a:buChar char="ü"/>
            </a:pPr>
            <a:r>
              <a:rPr lang="it-IT" sz="1800" dirty="0">
                <a:latin typeface="+mn-lt"/>
              </a:rPr>
              <a:t>Standardizzabili</a:t>
            </a:r>
          </a:p>
          <a:p>
            <a:pPr marL="402431" indent="-395288">
              <a:lnSpc>
                <a:spcPts val="1338"/>
              </a:lnSpc>
              <a:spcAft>
                <a:spcPts val="1200"/>
              </a:spcAft>
              <a:buClr>
                <a:srgbClr val="C00000"/>
              </a:buClr>
              <a:buSzPct val="100000"/>
              <a:buFont typeface="Wingdings" pitchFamily="2" charset="2"/>
              <a:buChar char="ü"/>
            </a:pPr>
            <a:r>
              <a:rPr lang="it-IT" sz="1800" dirty="0">
                <a:latin typeface="+mn-lt"/>
              </a:rPr>
              <a:t>Sostenibili</a:t>
            </a:r>
          </a:p>
          <a:p>
            <a:pPr marL="402431" indent="-395288">
              <a:lnSpc>
                <a:spcPts val="1338"/>
              </a:lnSpc>
              <a:spcAft>
                <a:spcPts val="1200"/>
              </a:spcAft>
              <a:buClr>
                <a:srgbClr val="C00000"/>
              </a:buClr>
              <a:buSzPct val="100000"/>
              <a:buFont typeface="Wingdings" pitchFamily="2" charset="2"/>
              <a:buChar char="ü"/>
            </a:pPr>
            <a:r>
              <a:rPr lang="it-IT" sz="1800" dirty="0">
                <a:latin typeface="+mn-lt"/>
              </a:rPr>
              <a:t>Replicabili</a:t>
            </a:r>
          </a:p>
          <a:p>
            <a:pPr marL="7144">
              <a:lnSpc>
                <a:spcPts val="1338"/>
              </a:lnSpc>
              <a:spcAft>
                <a:spcPts val="1200"/>
              </a:spcAft>
              <a:buClr>
                <a:srgbClr val="23AFA2"/>
              </a:buClr>
              <a:buSzPct val="160000"/>
            </a:pPr>
            <a:endParaRPr lang="it-IT" altLang="it-IT" sz="1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anose="020B0604020202020204" pitchFamily="34" charset="0"/>
            </a:endParaRPr>
          </a:p>
          <a:p>
            <a:pPr marL="7144">
              <a:lnSpc>
                <a:spcPts val="1338"/>
              </a:lnSpc>
              <a:spcAft>
                <a:spcPts val="1200"/>
              </a:spcAft>
              <a:buClr>
                <a:srgbClr val="23AFA2"/>
              </a:buClr>
              <a:buSzPct val="160000"/>
            </a:pPr>
            <a:r>
              <a:rPr lang="it-IT" sz="1800" b="1" dirty="0">
                <a:solidFill>
                  <a:srgbClr val="AE1023"/>
                </a:solidFill>
                <a:latin typeface="+mn-lt"/>
                <a:cs typeface="Arial" pitchFamily="34" charset="0"/>
              </a:rPr>
              <a:t>Partecipazione ad attività già avviate</a:t>
            </a:r>
            <a:endParaRPr lang="it-IT" altLang="it-IT" sz="1800" dirty="0">
              <a:solidFill>
                <a:srgbClr val="AE1023"/>
              </a:solidFill>
              <a:latin typeface="+mn-lt"/>
              <a:cs typeface="Arial" panose="020B0604020202020204" pitchFamily="34" charset="0"/>
            </a:endParaRPr>
          </a:p>
          <a:p>
            <a:pPr marL="402431" indent="-395288">
              <a:lnSpc>
                <a:spcPts val="1338"/>
              </a:lnSpc>
              <a:spcAft>
                <a:spcPts val="1200"/>
              </a:spcAft>
              <a:buClr>
                <a:srgbClr val="C00000"/>
              </a:buClr>
              <a:buSzPct val="100000"/>
              <a:buFont typeface="Wingdings" pitchFamily="2" charset="2"/>
              <a:buChar char="ü"/>
            </a:pPr>
            <a:r>
              <a:rPr lang="it-IT" altLang="it-IT" sz="1800" dirty="0">
                <a:latin typeface="+mn-lt"/>
              </a:rPr>
              <a:t>Concorsi e premi</a:t>
            </a:r>
          </a:p>
          <a:p>
            <a:pPr marL="402431" indent="-395288">
              <a:spcAft>
                <a:spcPts val="1200"/>
              </a:spcAft>
              <a:buClr>
                <a:srgbClr val="C00000"/>
              </a:buClr>
              <a:buSzPct val="100000"/>
              <a:buFont typeface="Wingdings" pitchFamily="2" charset="2"/>
              <a:buChar char="ü"/>
            </a:pPr>
            <a:r>
              <a:rPr lang="it-IT" altLang="it-IT" sz="1800" dirty="0">
                <a:latin typeface="+mn-lt"/>
              </a:rPr>
              <a:t>Accordi operativi con le scuole</a:t>
            </a:r>
          </a:p>
          <a:p>
            <a:pPr marL="402431" indent="-395288">
              <a:spcAft>
                <a:spcPts val="1200"/>
              </a:spcAft>
              <a:buClr>
                <a:srgbClr val="C00000"/>
              </a:buClr>
              <a:buSzPct val="100000"/>
              <a:buFont typeface="Wingdings" pitchFamily="2" charset="2"/>
              <a:buChar char="ü"/>
            </a:pPr>
            <a:r>
              <a:rPr lang="it-IT" altLang="it-IT" sz="1800" dirty="0">
                <a:latin typeface="+mn-lt"/>
              </a:rPr>
              <a:t>…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2839486" y="4690099"/>
            <a:ext cx="509750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CF1E24"/>
              </a:buClr>
              <a:buSzPct val="90000"/>
              <a:defRPr/>
            </a:pPr>
            <a:r>
              <a:rPr lang="it-IT" altLang="it-IT" sz="1000" b="1" dirty="0">
                <a:solidFill>
                  <a:srgbClr val="C00000"/>
                </a:solidFill>
              </a:rPr>
              <a:t>Le attività dell’Istat per lo sviluppo della cultura statistica nelle scuole</a:t>
            </a:r>
          </a:p>
          <a:p>
            <a:pPr>
              <a:buClr>
                <a:srgbClr val="CF1E24"/>
              </a:buClr>
              <a:buSzPct val="90000"/>
              <a:defRPr/>
            </a:pPr>
            <a:r>
              <a:rPr lang="it-IT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Alessandro Valentini, Patrizia Collesi, Paola Francesca Cortese | Milano, 14 Ottobre 2019</a:t>
            </a:r>
          </a:p>
        </p:txBody>
      </p:sp>
    </p:spTree>
    <p:extLst>
      <p:ext uri="{BB962C8B-B14F-4D97-AF65-F5344CB8AC3E}">
        <p14:creationId xmlns:p14="http://schemas.microsoft.com/office/powerpoint/2010/main" val="103879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747673" y="4423439"/>
            <a:ext cx="406400" cy="273844"/>
          </a:xfrm>
        </p:spPr>
        <p:txBody>
          <a:bodyPr/>
          <a:lstStyle/>
          <a:p>
            <a:fld id="{28555E64-09E7-E944-8DB2-BD243D665CB3}" type="slidenum">
              <a:rPr lang="it-IT" smtClean="0"/>
              <a:pPr/>
              <a:t>4</a:t>
            </a:fld>
            <a:endParaRPr lang="it-IT" dirty="0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1162539" y="0"/>
            <a:ext cx="8049193" cy="447676"/>
          </a:xfrm>
          <a:prstGeom prst="rect">
            <a:avLst/>
          </a:prstGeom>
          <a:solidFill>
            <a:srgbClr val="CF1E24"/>
          </a:solidFill>
          <a:ln>
            <a:noFill/>
          </a:ln>
        </p:spPr>
        <p:txBody>
          <a:bodyPr vert="horz" lIns="91396" tIns="45699" rIns="91396" bIns="45699" rtlCol="0" anchor="ctr">
            <a:normAutofit fontScale="6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dirty="0"/>
          </a:p>
        </p:txBody>
      </p:sp>
      <p:cxnSp>
        <p:nvCxnSpPr>
          <p:cNvPr id="8" name="Connettore 1 7"/>
          <p:cNvCxnSpPr/>
          <p:nvPr/>
        </p:nvCxnSpPr>
        <p:spPr>
          <a:xfrm>
            <a:off x="1162540" y="4566327"/>
            <a:ext cx="8150793" cy="0"/>
          </a:xfrm>
          <a:prstGeom prst="line">
            <a:avLst/>
          </a:prstGeom>
          <a:ln w="1270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>
            <a:off x="1304925" y="106685"/>
            <a:ext cx="761047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000"/>
              </a:spcAft>
              <a:buClr>
                <a:srgbClr val="CF1E24"/>
              </a:buClr>
              <a:buSzPct val="90000"/>
              <a:defRPr/>
            </a:pPr>
            <a:r>
              <a:rPr lang="it-IT" altLang="it-IT" sz="2000" b="1" dirty="0">
                <a:solidFill>
                  <a:schemeClr val="bg1"/>
                </a:solidFill>
                <a:latin typeface="+mj-lt"/>
              </a:rPr>
              <a:t>GLI ASSI DELLO SVILUPPO</a:t>
            </a:r>
            <a:endParaRPr lang="it-IT" sz="2000" b="1" dirty="0">
              <a:solidFill>
                <a:schemeClr val="bg1"/>
              </a:solidFill>
            </a:endParaRPr>
          </a:p>
        </p:txBody>
      </p:sp>
      <p:pic>
        <p:nvPicPr>
          <p:cNvPr id="9" name="Immagine 2">
            <a:extLst>
              <a:ext uri="{FF2B5EF4-FFF2-40B4-BE49-F238E27FC236}">
                <a16:creationId xmlns:a16="http://schemas.microsoft.com/office/drawing/2014/main" xmlns="" id="{4C245832-8BD5-4244-BCE3-1C08CC03BF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2539" y="4728074"/>
            <a:ext cx="1358411" cy="23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Diagramma 2"/>
          <p:cNvGraphicFramePr/>
          <p:nvPr>
            <p:extLst>
              <p:ext uri="{D42A27DB-BD31-4B8C-83A1-F6EECF244321}">
                <p14:modId xmlns:p14="http://schemas.microsoft.com/office/powerpoint/2010/main" val="3784271811"/>
              </p:ext>
            </p:extLst>
          </p:nvPr>
        </p:nvGraphicFramePr>
        <p:xfrm>
          <a:off x="1524000" y="47942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CasellaDiTesto 9"/>
          <p:cNvSpPr txBox="1"/>
          <p:nvPr/>
        </p:nvSpPr>
        <p:spPr>
          <a:xfrm>
            <a:off x="2839486" y="4690099"/>
            <a:ext cx="509750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CF1E24"/>
              </a:buClr>
              <a:buSzPct val="90000"/>
              <a:defRPr/>
            </a:pPr>
            <a:r>
              <a:rPr lang="it-IT" altLang="it-IT" sz="1000" b="1" dirty="0">
                <a:solidFill>
                  <a:srgbClr val="C00000"/>
                </a:solidFill>
              </a:rPr>
              <a:t>Le attività dell’Istat per lo sviluppo della cultura statistica nelle scuole</a:t>
            </a:r>
          </a:p>
          <a:p>
            <a:pPr>
              <a:buClr>
                <a:srgbClr val="CF1E24"/>
              </a:buClr>
              <a:buSzPct val="90000"/>
              <a:defRPr/>
            </a:pPr>
            <a:r>
              <a:rPr lang="it-IT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Alessandro Valentini, Patrizia Collesi, Paola Francesca Cortese | Milano, 14 Ottobre 2019</a:t>
            </a:r>
          </a:p>
        </p:txBody>
      </p:sp>
    </p:spTree>
    <p:extLst>
      <p:ext uri="{BB962C8B-B14F-4D97-AF65-F5344CB8AC3E}">
        <p14:creationId xmlns:p14="http://schemas.microsoft.com/office/powerpoint/2010/main" val="148593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747673" y="4423439"/>
            <a:ext cx="406400" cy="273844"/>
          </a:xfrm>
        </p:spPr>
        <p:txBody>
          <a:bodyPr/>
          <a:lstStyle/>
          <a:p>
            <a:fld id="{28555E64-09E7-E944-8DB2-BD243D665CB3}" type="slidenum">
              <a:rPr lang="it-IT" smtClean="0"/>
              <a:pPr/>
              <a:t>5</a:t>
            </a:fld>
            <a:endParaRPr lang="it-IT" dirty="0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1162539" y="0"/>
            <a:ext cx="8049193" cy="447676"/>
          </a:xfrm>
          <a:prstGeom prst="rect">
            <a:avLst/>
          </a:prstGeom>
          <a:solidFill>
            <a:srgbClr val="CF1E24"/>
          </a:solidFill>
          <a:ln>
            <a:noFill/>
          </a:ln>
        </p:spPr>
        <p:txBody>
          <a:bodyPr vert="horz" lIns="91396" tIns="45699" rIns="91396" bIns="45699" rtlCol="0" anchor="ctr">
            <a:normAutofit fontScale="6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dirty="0"/>
          </a:p>
        </p:txBody>
      </p:sp>
      <p:cxnSp>
        <p:nvCxnSpPr>
          <p:cNvPr id="8" name="Connettore 1 7"/>
          <p:cNvCxnSpPr/>
          <p:nvPr/>
        </p:nvCxnSpPr>
        <p:spPr>
          <a:xfrm>
            <a:off x="1162540" y="4566327"/>
            <a:ext cx="8150793" cy="0"/>
          </a:xfrm>
          <a:prstGeom prst="line">
            <a:avLst/>
          </a:prstGeom>
          <a:ln w="1270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>
            <a:off x="1304925" y="106685"/>
            <a:ext cx="761047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000"/>
              </a:spcAft>
              <a:buClr>
                <a:srgbClr val="CF1E24"/>
              </a:buClr>
              <a:buSzPct val="90000"/>
              <a:defRPr/>
            </a:pPr>
            <a:r>
              <a:rPr lang="it-IT" altLang="it-IT" sz="2000" b="1" dirty="0">
                <a:solidFill>
                  <a:schemeClr val="bg1"/>
                </a:solidFill>
                <a:latin typeface="+mj-lt"/>
              </a:rPr>
              <a:t>STATISTICA NELLE DISCIPLINE CURRICULARI</a:t>
            </a:r>
            <a:endParaRPr lang="it-IT" sz="2000" b="1" dirty="0">
              <a:solidFill>
                <a:schemeClr val="bg1"/>
              </a:solidFill>
            </a:endParaRPr>
          </a:p>
        </p:txBody>
      </p:sp>
      <p:pic>
        <p:nvPicPr>
          <p:cNvPr id="9" name="Immagine 2">
            <a:extLst>
              <a:ext uri="{FF2B5EF4-FFF2-40B4-BE49-F238E27FC236}">
                <a16:creationId xmlns:a16="http://schemas.microsoft.com/office/drawing/2014/main" xmlns="" id="{4C245832-8BD5-4244-BCE3-1C08CC03BF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2539" y="4728074"/>
            <a:ext cx="1358411" cy="23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magine 4" descr="Ministero dell'Istruzione, dell'Università e della Ricerca"/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1533525" y="1485900"/>
            <a:ext cx="1701404" cy="658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magin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4227" y="2612323"/>
            <a:ext cx="1790119" cy="1473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ttangolo 7"/>
          <p:cNvSpPr>
            <a:spLocks noChangeArrowheads="1"/>
          </p:cNvSpPr>
          <p:nvPr/>
        </p:nvSpPr>
        <p:spPr bwMode="auto">
          <a:xfrm>
            <a:off x="3445796" y="747236"/>
            <a:ext cx="5185793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7143" eaLnBrk="1" hangingPunct="1">
              <a:spcAft>
                <a:spcPts val="600"/>
              </a:spcAft>
              <a:buClr>
                <a:srgbClr val="C00000"/>
              </a:buClr>
              <a:buSzPct val="100000"/>
            </a:pPr>
            <a:r>
              <a:rPr lang="it-IT" altLang="it-IT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ＭＳ Ｐゴシック" panose="020B0600070205080204" pitchFamily="34" charset="-128"/>
                <a:cs typeface="+mn-cs"/>
                <a:sym typeface="Wingdings" panose="05000000000000000000" pitchFamily="2" charset="2"/>
              </a:rPr>
              <a:t>Le linee guida/indicazioni nazionali </a:t>
            </a:r>
            <a:r>
              <a:rPr lang="it-IT" altLang="it-IT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ＭＳ Ｐゴシック" panose="020B0600070205080204" pitchFamily="34" charset="-128"/>
                <a:cs typeface="+mn-cs"/>
              </a:rPr>
              <a:t>prevedono competenze e abilità in statistica: padroneggiare gli strumenti (grafici e tabelle) per leggere e interpretare l’informazione quantitativa a partire dal primo ciclo di istruzione fino a tutto il secondo ciclo.</a:t>
            </a:r>
          </a:p>
        </p:txBody>
      </p:sp>
      <p:sp>
        <p:nvSpPr>
          <p:cNvPr id="14" name="Rettangolo 8"/>
          <p:cNvSpPr>
            <a:spLocks noChangeArrowheads="1"/>
          </p:cNvSpPr>
          <p:nvPr/>
        </p:nvSpPr>
        <p:spPr bwMode="auto">
          <a:xfrm>
            <a:off x="3445796" y="2608507"/>
            <a:ext cx="518579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7143" eaLnBrk="1" hangingPunct="1">
              <a:spcAft>
                <a:spcPts val="600"/>
              </a:spcAft>
              <a:buClr>
                <a:srgbClr val="C00000"/>
              </a:buClr>
              <a:buSzPct val="100000"/>
            </a:pPr>
            <a:r>
              <a:rPr lang="it-IT" altLang="it-IT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ＭＳ Ｐゴシック" panose="020B0600070205080204" pitchFamily="34" charset="-128"/>
                <a:cs typeface="+mn-cs"/>
              </a:rPr>
              <a:t>I test annuali per la valutazione del sistema scolastico presentano uno specifico ambito di valutazione delle competenze nell’area della statistica, per tutto il ciclo scolastico (Dati e previsioni). </a:t>
            </a:r>
          </a:p>
        </p:txBody>
      </p:sp>
      <p:pic>
        <p:nvPicPr>
          <p:cNvPr id="15" name="Picture 2" descr="Immagine correlata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0629" y="519804"/>
            <a:ext cx="1878480" cy="187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uppo 15"/>
          <p:cNvGrpSpPr/>
          <p:nvPr/>
        </p:nvGrpSpPr>
        <p:grpSpPr>
          <a:xfrm>
            <a:off x="0" y="0"/>
            <a:ext cx="1154073" cy="1041400"/>
            <a:chOff x="1402080" y="386080"/>
            <a:chExt cx="1584960" cy="1584960"/>
          </a:xfrm>
        </p:grpSpPr>
        <p:sp>
          <p:nvSpPr>
            <p:cNvPr id="17" name="Rettangolo arrotondato 16"/>
            <p:cNvSpPr/>
            <p:nvPr/>
          </p:nvSpPr>
          <p:spPr>
            <a:xfrm>
              <a:off x="1402080" y="386080"/>
              <a:ext cx="1584960" cy="1584960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ettangolo 17"/>
            <p:cNvSpPr/>
            <p:nvPr/>
          </p:nvSpPr>
          <p:spPr>
            <a:xfrm>
              <a:off x="1479451" y="463451"/>
              <a:ext cx="1430218" cy="14302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rmAutofit fontScale="85000" lnSpcReduction="10000"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900" b="1" kern="1200" dirty="0"/>
                <a:t>Statistica nelle discipline curriculari</a:t>
              </a:r>
            </a:p>
          </p:txBody>
        </p:sp>
      </p:grpSp>
      <p:sp>
        <p:nvSpPr>
          <p:cNvPr id="19" name="CasellaDiTesto 18"/>
          <p:cNvSpPr txBox="1"/>
          <p:nvPr/>
        </p:nvSpPr>
        <p:spPr>
          <a:xfrm>
            <a:off x="2839486" y="4690099"/>
            <a:ext cx="509750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CF1E24"/>
              </a:buClr>
              <a:buSzPct val="90000"/>
              <a:defRPr/>
            </a:pPr>
            <a:r>
              <a:rPr lang="it-IT" altLang="it-IT" sz="1000" b="1" dirty="0">
                <a:solidFill>
                  <a:srgbClr val="C00000"/>
                </a:solidFill>
              </a:rPr>
              <a:t>Le attività dell’Istat per lo sviluppo della cultura statistica nelle scuole</a:t>
            </a:r>
          </a:p>
          <a:p>
            <a:pPr>
              <a:buClr>
                <a:srgbClr val="CF1E24"/>
              </a:buClr>
              <a:buSzPct val="90000"/>
              <a:defRPr/>
            </a:pPr>
            <a:r>
              <a:rPr lang="it-IT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Alessandro Valentini, Patrizia Collesi, Paola Francesca Cortese | Milano, 14 Ottobre 2019</a:t>
            </a:r>
          </a:p>
        </p:txBody>
      </p:sp>
    </p:spTree>
    <p:extLst>
      <p:ext uri="{BB962C8B-B14F-4D97-AF65-F5344CB8AC3E}">
        <p14:creationId xmlns:p14="http://schemas.microsoft.com/office/powerpoint/2010/main" val="377037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747673" y="4423439"/>
            <a:ext cx="406400" cy="273844"/>
          </a:xfrm>
        </p:spPr>
        <p:txBody>
          <a:bodyPr/>
          <a:lstStyle/>
          <a:p>
            <a:fld id="{28555E64-09E7-E944-8DB2-BD243D665CB3}" type="slidenum">
              <a:rPr lang="it-IT" smtClean="0"/>
              <a:pPr/>
              <a:t>6</a:t>
            </a:fld>
            <a:endParaRPr lang="it-IT" dirty="0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1162539" y="0"/>
            <a:ext cx="8049193" cy="447676"/>
          </a:xfrm>
          <a:prstGeom prst="rect">
            <a:avLst/>
          </a:prstGeom>
          <a:solidFill>
            <a:srgbClr val="CF1E24"/>
          </a:solidFill>
          <a:ln>
            <a:noFill/>
          </a:ln>
        </p:spPr>
        <p:txBody>
          <a:bodyPr vert="horz" lIns="91396" tIns="45699" rIns="91396" bIns="45699" rtlCol="0" anchor="ctr">
            <a:normAutofit fontScale="6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dirty="0"/>
          </a:p>
        </p:txBody>
      </p:sp>
      <p:cxnSp>
        <p:nvCxnSpPr>
          <p:cNvPr id="8" name="Connettore 1 7"/>
          <p:cNvCxnSpPr/>
          <p:nvPr/>
        </p:nvCxnSpPr>
        <p:spPr>
          <a:xfrm>
            <a:off x="1162540" y="4566327"/>
            <a:ext cx="8150793" cy="0"/>
          </a:xfrm>
          <a:prstGeom prst="line">
            <a:avLst/>
          </a:prstGeom>
          <a:ln w="1270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>
            <a:off x="1304925" y="106685"/>
            <a:ext cx="761047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000"/>
              </a:spcAft>
              <a:buClr>
                <a:srgbClr val="CF1E24"/>
              </a:buClr>
              <a:buSzPct val="90000"/>
              <a:defRPr/>
            </a:pPr>
            <a:r>
              <a:rPr lang="it-IT" altLang="it-IT" sz="2000" b="1" dirty="0">
                <a:solidFill>
                  <a:schemeClr val="bg1"/>
                </a:solidFill>
                <a:latin typeface="+mj-lt"/>
              </a:rPr>
              <a:t>INDICAZIONI NAZIONALI | SCUOLE SECONDARIE DI 2° GRADO  </a:t>
            </a:r>
            <a:endParaRPr lang="it-IT" sz="2000" b="1" dirty="0">
              <a:solidFill>
                <a:schemeClr val="bg1"/>
              </a:solidFill>
            </a:endParaRPr>
          </a:p>
        </p:txBody>
      </p:sp>
      <p:pic>
        <p:nvPicPr>
          <p:cNvPr id="9" name="Immagine 2">
            <a:extLst>
              <a:ext uri="{FF2B5EF4-FFF2-40B4-BE49-F238E27FC236}">
                <a16:creationId xmlns:a16="http://schemas.microsoft.com/office/drawing/2014/main" xmlns="" id="{4C245832-8BD5-4244-BCE3-1C08CC03BF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2539" y="4728074"/>
            <a:ext cx="1358411" cy="23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sellaDiTesto 9"/>
          <p:cNvSpPr txBox="1"/>
          <p:nvPr/>
        </p:nvSpPr>
        <p:spPr>
          <a:xfrm>
            <a:off x="1154072" y="1119472"/>
            <a:ext cx="3049627" cy="1323439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it-IT" sz="1600" dirty="0"/>
              <a:t>Scelta di rappresentazioni, strumenti di analisi, indicatori di sintesi, indicatori di variabilità</a:t>
            </a:r>
          </a:p>
          <a:p>
            <a:pPr>
              <a:defRPr/>
            </a:pPr>
            <a:r>
              <a:rPr lang="it-IT" sz="1600" dirty="0"/>
              <a:t>più adatti all’analisi, in relazione alla tipologia di dati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1154073" y="2621503"/>
            <a:ext cx="3049627" cy="1815882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it-IT" sz="1600" dirty="0"/>
              <a:t>Cogliere le potenzialità legate agli aspetti interdisciplinari</a:t>
            </a:r>
          </a:p>
          <a:p>
            <a:pPr>
              <a:defRPr/>
            </a:pPr>
            <a:r>
              <a:rPr lang="it-IT" sz="1600" dirty="0"/>
              <a:t>della statistica</a:t>
            </a:r>
          </a:p>
          <a:p>
            <a:pPr>
              <a:defRPr/>
            </a:pPr>
            <a:r>
              <a:rPr lang="it-IT" sz="1600" dirty="0"/>
              <a:t>Fondamenti dell’analisi delle relazioni tra caratteri</a:t>
            </a:r>
          </a:p>
          <a:p>
            <a:pPr>
              <a:defRPr/>
            </a:pPr>
            <a:r>
              <a:rPr lang="it-IT" sz="1600" dirty="0"/>
              <a:t>Basi concettuali della statistica inferenziale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5346700" y="1134271"/>
            <a:ext cx="3332956" cy="1323439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it-IT" sz="1600" dirty="0"/>
              <a:t>Uso consapevole degli strumenti di calcolo e delle potenzialità offerte da applicazioni informatiche specifiche</a:t>
            </a:r>
          </a:p>
          <a:p>
            <a:pPr>
              <a:defRPr/>
            </a:pPr>
            <a:endParaRPr lang="it-IT" sz="1600" dirty="0"/>
          </a:p>
          <a:p>
            <a:pPr>
              <a:defRPr/>
            </a:pPr>
            <a:endParaRPr lang="it-IT" sz="1600" dirty="0"/>
          </a:p>
        </p:txBody>
      </p:sp>
      <p:sp>
        <p:nvSpPr>
          <p:cNvPr id="21" name="CasellaDiTesto 20"/>
          <p:cNvSpPr txBox="1"/>
          <p:nvPr/>
        </p:nvSpPr>
        <p:spPr>
          <a:xfrm>
            <a:off x="5346700" y="2621412"/>
            <a:ext cx="3332956" cy="1815882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it-IT" sz="1600" dirty="0"/>
              <a:t>Utilizzo dei dati per le previsioni</a:t>
            </a:r>
          </a:p>
          <a:p>
            <a:pPr>
              <a:defRPr/>
            </a:pPr>
            <a:r>
              <a:rPr lang="it-IT" sz="1600" dirty="0"/>
              <a:t>Costruzione di modelli anche a carattere predittivo</a:t>
            </a:r>
          </a:p>
          <a:p>
            <a:pPr>
              <a:defRPr/>
            </a:pPr>
            <a:r>
              <a:rPr lang="it-IT" sz="1600" dirty="0"/>
              <a:t>Utilizzo degli strumenti statistici per la valutazione di efficienza, efficacia o qualità</a:t>
            </a:r>
          </a:p>
          <a:p>
            <a:pPr>
              <a:defRPr/>
            </a:pPr>
            <a:endParaRPr lang="it-IT" sz="1600" dirty="0"/>
          </a:p>
        </p:txBody>
      </p:sp>
      <p:sp>
        <p:nvSpPr>
          <p:cNvPr id="22" name="Ovale 21"/>
          <p:cNvSpPr/>
          <p:nvPr/>
        </p:nvSpPr>
        <p:spPr>
          <a:xfrm>
            <a:off x="11506201" y="1199015"/>
            <a:ext cx="526256" cy="5881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1650" b="1" dirty="0"/>
              <a:t>2°</a:t>
            </a:r>
          </a:p>
        </p:txBody>
      </p:sp>
      <p:sp>
        <p:nvSpPr>
          <p:cNvPr id="24" name="Ovale 23"/>
          <p:cNvSpPr/>
          <p:nvPr/>
        </p:nvSpPr>
        <p:spPr>
          <a:xfrm>
            <a:off x="11506201" y="2668246"/>
            <a:ext cx="526256" cy="5881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1650" b="1" dirty="0"/>
              <a:t>2°</a:t>
            </a:r>
          </a:p>
        </p:txBody>
      </p:sp>
      <p:sp>
        <p:nvSpPr>
          <p:cNvPr id="25" name="CasellaDiTesto 24"/>
          <p:cNvSpPr txBox="1"/>
          <p:nvPr/>
        </p:nvSpPr>
        <p:spPr>
          <a:xfrm>
            <a:off x="1162540" y="582714"/>
            <a:ext cx="3049627" cy="338554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it-IT" sz="1600" b="1" dirty="0"/>
              <a:t>LICEI</a:t>
            </a:r>
          </a:p>
        </p:txBody>
      </p:sp>
      <p:sp>
        <p:nvSpPr>
          <p:cNvPr id="26" name="CasellaDiTesto 25"/>
          <p:cNvSpPr txBox="1"/>
          <p:nvPr/>
        </p:nvSpPr>
        <p:spPr>
          <a:xfrm>
            <a:off x="5346700" y="582714"/>
            <a:ext cx="3332956" cy="338554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it-IT" sz="1600" b="1" dirty="0"/>
              <a:t>SCUOLE TECNICHE O PROFESSIONALI</a:t>
            </a:r>
          </a:p>
        </p:txBody>
      </p:sp>
      <p:sp>
        <p:nvSpPr>
          <p:cNvPr id="5" name="Freccia bidirezionale orizzontale 4"/>
          <p:cNvSpPr/>
          <p:nvPr/>
        </p:nvSpPr>
        <p:spPr>
          <a:xfrm>
            <a:off x="4373166" y="1985931"/>
            <a:ext cx="736995" cy="190249"/>
          </a:xfrm>
          <a:prstGeom prst="leftRightArrow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4262968" y="1289899"/>
            <a:ext cx="101306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C00000"/>
                </a:solidFill>
              </a:rPr>
              <a:t>Primo biennio</a:t>
            </a:r>
          </a:p>
        </p:txBody>
      </p:sp>
      <p:sp>
        <p:nvSpPr>
          <p:cNvPr id="27" name="CasellaDiTesto 26"/>
          <p:cNvSpPr txBox="1"/>
          <p:nvPr/>
        </p:nvSpPr>
        <p:spPr>
          <a:xfrm>
            <a:off x="4212167" y="2988599"/>
            <a:ext cx="109073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C00000"/>
                </a:solidFill>
              </a:rPr>
              <a:t>Secondo biennio</a:t>
            </a:r>
          </a:p>
        </p:txBody>
      </p:sp>
      <p:grpSp>
        <p:nvGrpSpPr>
          <p:cNvPr id="28" name="Gruppo 27"/>
          <p:cNvGrpSpPr/>
          <p:nvPr/>
        </p:nvGrpSpPr>
        <p:grpSpPr>
          <a:xfrm>
            <a:off x="0" y="0"/>
            <a:ext cx="1154073" cy="1041400"/>
            <a:chOff x="1402080" y="386080"/>
            <a:chExt cx="1584960" cy="1584960"/>
          </a:xfrm>
        </p:grpSpPr>
        <p:sp>
          <p:nvSpPr>
            <p:cNvPr id="29" name="Rettangolo arrotondato 28"/>
            <p:cNvSpPr/>
            <p:nvPr/>
          </p:nvSpPr>
          <p:spPr>
            <a:xfrm>
              <a:off x="1402080" y="386080"/>
              <a:ext cx="1584960" cy="1584960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Rettangolo 29"/>
            <p:cNvSpPr/>
            <p:nvPr/>
          </p:nvSpPr>
          <p:spPr>
            <a:xfrm>
              <a:off x="1479451" y="463451"/>
              <a:ext cx="1430218" cy="14302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rmAutofit fontScale="85000" lnSpcReduction="10000"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900" b="1" kern="1200" dirty="0"/>
                <a:t>Statistica nelle discipline curriculari</a:t>
              </a:r>
            </a:p>
          </p:txBody>
        </p:sp>
      </p:grpSp>
      <p:sp>
        <p:nvSpPr>
          <p:cNvPr id="23" name="CasellaDiTesto 22"/>
          <p:cNvSpPr txBox="1"/>
          <p:nvPr/>
        </p:nvSpPr>
        <p:spPr>
          <a:xfrm>
            <a:off x="2839486" y="4690099"/>
            <a:ext cx="509750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CF1E24"/>
              </a:buClr>
              <a:buSzPct val="90000"/>
              <a:defRPr/>
            </a:pPr>
            <a:r>
              <a:rPr lang="it-IT" altLang="it-IT" sz="1000" b="1" dirty="0">
                <a:solidFill>
                  <a:srgbClr val="C00000"/>
                </a:solidFill>
              </a:rPr>
              <a:t>Le attività dell’Istat per lo sviluppo della cultura statistica nelle scuole</a:t>
            </a:r>
          </a:p>
          <a:p>
            <a:pPr>
              <a:buClr>
                <a:srgbClr val="CF1E24"/>
              </a:buClr>
              <a:buSzPct val="90000"/>
              <a:defRPr/>
            </a:pPr>
            <a:r>
              <a:rPr lang="it-IT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Alessandro Valentini, Patrizia Collesi, Paola Francesca Cortese | Milano, 14 Ottobre 2019</a:t>
            </a:r>
          </a:p>
        </p:txBody>
      </p:sp>
    </p:spTree>
    <p:extLst>
      <p:ext uri="{BB962C8B-B14F-4D97-AF65-F5344CB8AC3E}">
        <p14:creationId xmlns:p14="http://schemas.microsoft.com/office/powerpoint/2010/main" val="5248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747673" y="4423439"/>
            <a:ext cx="406400" cy="273844"/>
          </a:xfrm>
        </p:spPr>
        <p:txBody>
          <a:bodyPr/>
          <a:lstStyle/>
          <a:p>
            <a:fld id="{28555E64-09E7-E944-8DB2-BD243D665CB3}" type="slidenum">
              <a:rPr lang="it-IT" smtClean="0"/>
              <a:pPr/>
              <a:t>7</a:t>
            </a:fld>
            <a:endParaRPr lang="it-IT" dirty="0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1162539" y="0"/>
            <a:ext cx="8049193" cy="447676"/>
          </a:xfrm>
          <a:prstGeom prst="rect">
            <a:avLst/>
          </a:prstGeom>
          <a:solidFill>
            <a:srgbClr val="CF1E24"/>
          </a:solidFill>
          <a:ln>
            <a:noFill/>
          </a:ln>
        </p:spPr>
        <p:txBody>
          <a:bodyPr vert="horz" lIns="91396" tIns="45699" rIns="91396" bIns="45699" rtlCol="0" anchor="ctr">
            <a:normAutofit fontScale="6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dirty="0"/>
          </a:p>
        </p:txBody>
      </p:sp>
      <p:cxnSp>
        <p:nvCxnSpPr>
          <p:cNvPr id="8" name="Connettore 1 7"/>
          <p:cNvCxnSpPr/>
          <p:nvPr/>
        </p:nvCxnSpPr>
        <p:spPr>
          <a:xfrm>
            <a:off x="1162540" y="4566327"/>
            <a:ext cx="8150793" cy="0"/>
          </a:xfrm>
          <a:prstGeom prst="line">
            <a:avLst/>
          </a:prstGeom>
          <a:ln w="1270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>
            <a:off x="1304925" y="106685"/>
            <a:ext cx="761047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000"/>
              </a:spcAft>
              <a:buClr>
                <a:srgbClr val="CF1E24"/>
              </a:buClr>
              <a:buSzPct val="90000"/>
              <a:defRPr/>
            </a:pPr>
            <a:r>
              <a:rPr lang="it-IT" sz="2000" b="1" dirty="0">
                <a:solidFill>
                  <a:schemeClr val="bg1"/>
                </a:solidFill>
                <a:latin typeface="+mj-lt"/>
              </a:rPr>
              <a:t>GAMIFICATION</a:t>
            </a:r>
            <a:endParaRPr lang="it-IT" sz="2000" b="1" dirty="0">
              <a:solidFill>
                <a:schemeClr val="bg1"/>
              </a:solidFill>
            </a:endParaRPr>
          </a:p>
        </p:txBody>
      </p:sp>
      <p:pic>
        <p:nvPicPr>
          <p:cNvPr id="9" name="Immagine 2">
            <a:extLst>
              <a:ext uri="{FF2B5EF4-FFF2-40B4-BE49-F238E27FC236}">
                <a16:creationId xmlns:a16="http://schemas.microsoft.com/office/drawing/2014/main" xmlns="" id="{4C245832-8BD5-4244-BCE3-1C08CC03BF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2539" y="4728074"/>
            <a:ext cx="1358411" cy="23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ottotitolo 2">
            <a:extLst>
              <a:ext uri="{FF2B5EF4-FFF2-40B4-BE49-F238E27FC236}">
                <a16:creationId xmlns:a16="http://schemas.microsoft.com/office/drawing/2014/main" xmlns="" id="{36AD71E2-F452-AC4A-A81A-B7A4DD398893}"/>
              </a:ext>
            </a:extLst>
          </p:cNvPr>
          <p:cNvSpPr txBox="1">
            <a:spLocks/>
          </p:cNvSpPr>
          <p:nvPr/>
        </p:nvSpPr>
        <p:spPr bwMode="auto">
          <a:xfrm>
            <a:off x="1162538" y="569087"/>
            <a:ext cx="6776776" cy="3873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marL="284163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7144" indent="0">
              <a:spcAft>
                <a:spcPts val="450"/>
              </a:spcAft>
              <a:buClr>
                <a:srgbClr val="23AFA2"/>
              </a:buClr>
              <a:buSzPct val="160000"/>
            </a:pPr>
            <a:r>
              <a:rPr lang="it-IT" sz="1800" b="1" i="1" dirty="0">
                <a:solidFill>
                  <a:srgbClr val="C00000"/>
                </a:solidFill>
                <a:latin typeface="+mn-lt"/>
                <a:ea typeface="+mn-ea"/>
              </a:rPr>
              <a:t>Obiettivi</a:t>
            </a:r>
            <a:endParaRPr lang="it-IT" altLang="it-IT" sz="1800" b="1" i="1" dirty="0">
              <a:solidFill>
                <a:srgbClr val="C00000"/>
              </a:solidFill>
              <a:latin typeface="+mn-lt"/>
              <a:ea typeface="+mn-ea"/>
            </a:endParaRPr>
          </a:p>
          <a:p>
            <a:pPr marL="402431" indent="-395288">
              <a:spcAft>
                <a:spcPts val="450"/>
              </a:spcAft>
              <a:buClr>
                <a:srgbClr val="C00000"/>
              </a:buClr>
              <a:buSzPct val="100000"/>
              <a:buFont typeface="Wingdings" pitchFamily="2" charset="2"/>
              <a:buChar char="ü"/>
            </a:pPr>
            <a:r>
              <a:rPr lang="it-IT" altLang="it-IT" sz="1800" dirty="0">
                <a:latin typeface="+mn-lt"/>
                <a:ea typeface="+mn-ea"/>
              </a:rPr>
              <a:t>Stimolare un</a:t>
            </a:r>
            <a:r>
              <a:rPr lang="it-IT" sz="1800" dirty="0">
                <a:latin typeface="+mn-lt"/>
                <a:ea typeface="+mn-ea"/>
              </a:rPr>
              <a:t> comportamento attivo e misurabile</a:t>
            </a:r>
          </a:p>
          <a:p>
            <a:pPr marL="402431" indent="-395288">
              <a:spcAft>
                <a:spcPts val="450"/>
              </a:spcAft>
              <a:buClr>
                <a:srgbClr val="C00000"/>
              </a:buClr>
              <a:buSzPct val="100000"/>
              <a:buFont typeface="Wingdings" pitchFamily="2" charset="2"/>
              <a:buChar char="ü"/>
            </a:pPr>
            <a:r>
              <a:rPr lang="it-IT" sz="1800" dirty="0">
                <a:latin typeface="+mn-lt"/>
                <a:ea typeface="+mn-ea"/>
              </a:rPr>
              <a:t>Guidare l’interesse verso il messaggio da comunicare </a:t>
            </a:r>
          </a:p>
          <a:p>
            <a:pPr marL="402431" indent="-395288">
              <a:spcAft>
                <a:spcPts val="450"/>
              </a:spcAft>
              <a:buClr>
                <a:srgbClr val="C00000"/>
              </a:buClr>
              <a:buSzPct val="100000"/>
              <a:buFont typeface="Wingdings" pitchFamily="2" charset="2"/>
              <a:buChar char="ü"/>
            </a:pPr>
            <a:r>
              <a:rPr lang="it-IT" altLang="it-IT" sz="1800" dirty="0">
                <a:latin typeface="+mn-lt"/>
                <a:ea typeface="+mn-ea"/>
              </a:rPr>
              <a:t>Diffondere la conoscenza quantitativa</a:t>
            </a:r>
          </a:p>
          <a:p>
            <a:pPr marL="7144" indent="0">
              <a:spcAft>
                <a:spcPts val="450"/>
              </a:spcAft>
              <a:buClr>
                <a:srgbClr val="23AFA2"/>
              </a:buClr>
              <a:buSzPct val="160000"/>
            </a:pPr>
            <a:endParaRPr lang="it-IT" altLang="it-IT" sz="800" dirty="0">
              <a:latin typeface="+mn-lt"/>
              <a:ea typeface="+mn-ea"/>
            </a:endParaRPr>
          </a:p>
          <a:p>
            <a:pPr marL="7144" indent="0">
              <a:spcAft>
                <a:spcPts val="450"/>
              </a:spcAft>
              <a:buClr>
                <a:srgbClr val="23AFA2"/>
              </a:buClr>
              <a:buSzPct val="160000"/>
            </a:pPr>
            <a:r>
              <a:rPr lang="it-IT" sz="1800" b="1" i="1" dirty="0">
                <a:solidFill>
                  <a:srgbClr val="C00000"/>
                </a:solidFill>
                <a:latin typeface="+mn-lt"/>
                <a:ea typeface="+mn-ea"/>
              </a:rPr>
              <a:t>Elementi di base</a:t>
            </a:r>
          </a:p>
          <a:p>
            <a:pPr marL="402431" indent="-395288">
              <a:spcAft>
                <a:spcPts val="450"/>
              </a:spcAft>
              <a:buClr>
                <a:srgbClr val="C00000"/>
              </a:buClr>
              <a:buSzPct val="100000"/>
              <a:buFont typeface="Wingdings" pitchFamily="2" charset="2"/>
              <a:buChar char="ü"/>
            </a:pPr>
            <a:r>
              <a:rPr lang="it-IT" sz="1800" dirty="0">
                <a:latin typeface="+mn-lt"/>
                <a:ea typeface="+mn-ea"/>
              </a:rPr>
              <a:t>Dinamiche | Impostazione dell’ambiente </a:t>
            </a:r>
            <a:r>
              <a:rPr lang="it-IT" sz="1800" dirty="0" err="1">
                <a:latin typeface="+mn-lt"/>
                <a:ea typeface="+mn-ea"/>
              </a:rPr>
              <a:t>gamificato</a:t>
            </a:r>
            <a:r>
              <a:rPr lang="it-IT" sz="1800" dirty="0">
                <a:latin typeface="+mn-lt"/>
                <a:ea typeface="+mn-ea"/>
              </a:rPr>
              <a:t> (vincoli, sviluppi narrativi, progressioni di gioco)</a:t>
            </a:r>
          </a:p>
          <a:p>
            <a:pPr marL="402431" indent="-395288">
              <a:spcAft>
                <a:spcPts val="450"/>
              </a:spcAft>
              <a:buClr>
                <a:srgbClr val="C00000"/>
              </a:buClr>
              <a:buSzPct val="100000"/>
              <a:buFont typeface="Wingdings" pitchFamily="2" charset="2"/>
              <a:buChar char="ü"/>
            </a:pPr>
            <a:r>
              <a:rPr lang="it-IT" sz="1800" dirty="0">
                <a:latin typeface="+mn-lt"/>
                <a:ea typeface="+mn-ea"/>
              </a:rPr>
              <a:t>Meccaniche | Strumenti per rendere l’attività più coinvolgente (sfida, cooperazione, competizione, feedback, ricompense)</a:t>
            </a:r>
          </a:p>
          <a:p>
            <a:pPr marL="402431" indent="-395288">
              <a:spcAft>
                <a:spcPts val="450"/>
              </a:spcAft>
              <a:buClr>
                <a:srgbClr val="C00000"/>
              </a:buClr>
              <a:buSzPct val="100000"/>
              <a:buFont typeface="Wingdings" pitchFamily="2" charset="2"/>
              <a:buChar char="ü"/>
            </a:pPr>
            <a:r>
              <a:rPr lang="it-IT" sz="1800" dirty="0">
                <a:latin typeface="+mn-lt"/>
                <a:ea typeface="+mn-ea"/>
              </a:rPr>
              <a:t>Componenti | Elementi base del gioco: avatar, badge, collezioni di oggetti, combattimenti, sblocco di contenuti, classifiche, livelli, punti, squadre, giochi di ruolo (strategia e tattica).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xmlns="" id="{82BB2BC0-DCA2-924F-B914-AF8EF40EB245}"/>
              </a:ext>
            </a:extLst>
          </p:cNvPr>
          <p:cNvSpPr/>
          <p:nvPr/>
        </p:nvSpPr>
        <p:spPr>
          <a:xfrm>
            <a:off x="6589492" y="467487"/>
            <a:ext cx="2162629" cy="19418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t-IT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9447" y="680814"/>
            <a:ext cx="2022717" cy="1515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Gruppo 13"/>
          <p:cNvGrpSpPr/>
          <p:nvPr/>
        </p:nvGrpSpPr>
        <p:grpSpPr>
          <a:xfrm>
            <a:off x="-12319" y="0"/>
            <a:ext cx="1166392" cy="876300"/>
            <a:chOff x="3108960" y="386080"/>
            <a:chExt cx="1584960" cy="1584960"/>
          </a:xfrm>
        </p:grpSpPr>
        <p:sp>
          <p:nvSpPr>
            <p:cNvPr id="15" name="Rettangolo arrotondato 14"/>
            <p:cNvSpPr/>
            <p:nvPr/>
          </p:nvSpPr>
          <p:spPr>
            <a:xfrm>
              <a:off x="3108960" y="386080"/>
              <a:ext cx="1584960" cy="1584960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ettangolo 15"/>
            <p:cNvSpPr/>
            <p:nvPr/>
          </p:nvSpPr>
          <p:spPr>
            <a:xfrm>
              <a:off x="3186331" y="463451"/>
              <a:ext cx="1430218" cy="14302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rm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200" b="1" kern="1200" dirty="0" err="1"/>
                <a:t>Gamification</a:t>
              </a:r>
              <a:endParaRPr lang="it-IT" sz="1200" b="1" kern="1200" dirty="0"/>
            </a:p>
          </p:txBody>
        </p:sp>
      </p:grpSp>
      <p:sp>
        <p:nvSpPr>
          <p:cNvPr id="17" name="CasellaDiTesto 16"/>
          <p:cNvSpPr txBox="1"/>
          <p:nvPr/>
        </p:nvSpPr>
        <p:spPr>
          <a:xfrm>
            <a:off x="2839486" y="4690099"/>
            <a:ext cx="509750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CF1E24"/>
              </a:buClr>
              <a:buSzPct val="90000"/>
              <a:defRPr/>
            </a:pPr>
            <a:r>
              <a:rPr lang="it-IT" altLang="it-IT" sz="1000" b="1" dirty="0">
                <a:solidFill>
                  <a:srgbClr val="C00000"/>
                </a:solidFill>
              </a:rPr>
              <a:t>Le attività dell’Istat per lo sviluppo della cultura statistica nelle scuole</a:t>
            </a:r>
          </a:p>
          <a:p>
            <a:pPr>
              <a:buClr>
                <a:srgbClr val="CF1E24"/>
              </a:buClr>
              <a:buSzPct val="90000"/>
              <a:defRPr/>
            </a:pPr>
            <a:r>
              <a:rPr lang="it-IT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Alessandro Valentini, Patrizia Collesi, Paola Francesca Cortese | Milano, 14 Ottobre 2019</a:t>
            </a:r>
          </a:p>
        </p:txBody>
      </p:sp>
    </p:spTree>
    <p:extLst>
      <p:ext uri="{BB962C8B-B14F-4D97-AF65-F5344CB8AC3E}">
        <p14:creationId xmlns:p14="http://schemas.microsoft.com/office/powerpoint/2010/main" val="384076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747673" y="4423439"/>
            <a:ext cx="406400" cy="273844"/>
          </a:xfrm>
        </p:spPr>
        <p:txBody>
          <a:bodyPr/>
          <a:lstStyle/>
          <a:p>
            <a:fld id="{28555E64-09E7-E944-8DB2-BD243D665CB3}" type="slidenum">
              <a:rPr lang="it-IT" smtClean="0"/>
              <a:pPr/>
              <a:t>8</a:t>
            </a:fld>
            <a:endParaRPr lang="it-IT" dirty="0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1162539" y="0"/>
            <a:ext cx="8049193" cy="447676"/>
          </a:xfrm>
          <a:prstGeom prst="rect">
            <a:avLst/>
          </a:prstGeom>
          <a:solidFill>
            <a:srgbClr val="CF1E24"/>
          </a:solidFill>
          <a:ln>
            <a:noFill/>
          </a:ln>
        </p:spPr>
        <p:txBody>
          <a:bodyPr vert="horz" lIns="91396" tIns="45699" rIns="91396" bIns="45699" rtlCol="0" anchor="ctr">
            <a:normAutofit fontScale="6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dirty="0"/>
          </a:p>
        </p:txBody>
      </p:sp>
      <p:cxnSp>
        <p:nvCxnSpPr>
          <p:cNvPr id="8" name="Connettore 1 7"/>
          <p:cNvCxnSpPr/>
          <p:nvPr/>
        </p:nvCxnSpPr>
        <p:spPr>
          <a:xfrm>
            <a:off x="1162540" y="4566327"/>
            <a:ext cx="8150793" cy="0"/>
          </a:xfrm>
          <a:prstGeom prst="line">
            <a:avLst/>
          </a:prstGeom>
          <a:ln w="1270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>
            <a:off x="1304925" y="106685"/>
            <a:ext cx="761047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000"/>
              </a:spcAft>
              <a:buClr>
                <a:srgbClr val="CF1E24"/>
              </a:buClr>
              <a:buSzPct val="90000"/>
              <a:defRPr/>
            </a:pPr>
            <a:r>
              <a:rPr lang="it-IT" sz="2000" b="1" dirty="0">
                <a:solidFill>
                  <a:schemeClr val="bg1"/>
                </a:solidFill>
                <a:latin typeface="+mj-lt"/>
              </a:rPr>
              <a:t>UN ESEMPIO DI GAMIFICATION | SPORTISTAT</a:t>
            </a:r>
            <a:endParaRPr lang="it-IT" sz="2000" b="1" dirty="0">
              <a:solidFill>
                <a:schemeClr val="bg1"/>
              </a:solidFill>
            </a:endParaRPr>
          </a:p>
        </p:txBody>
      </p:sp>
      <p:pic>
        <p:nvPicPr>
          <p:cNvPr id="9" name="Immagine 2">
            <a:extLst>
              <a:ext uri="{FF2B5EF4-FFF2-40B4-BE49-F238E27FC236}">
                <a16:creationId xmlns:a16="http://schemas.microsoft.com/office/drawing/2014/main" xmlns="" id="{4C245832-8BD5-4244-BCE3-1C08CC03BF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2539" y="4728074"/>
            <a:ext cx="1358411" cy="23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ottotitolo 2">
            <a:extLst>
              <a:ext uri="{FF2B5EF4-FFF2-40B4-BE49-F238E27FC236}">
                <a16:creationId xmlns:a16="http://schemas.microsoft.com/office/drawing/2014/main" xmlns="" id="{36AD71E2-F452-AC4A-A81A-B7A4DD398893}"/>
              </a:ext>
            </a:extLst>
          </p:cNvPr>
          <p:cNvSpPr txBox="1">
            <a:spLocks/>
          </p:cNvSpPr>
          <p:nvPr/>
        </p:nvSpPr>
        <p:spPr bwMode="auto">
          <a:xfrm>
            <a:off x="1162538" y="569086"/>
            <a:ext cx="4585119" cy="3854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marL="284163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7144" indent="0">
              <a:spcAft>
                <a:spcPts val="450"/>
              </a:spcAft>
              <a:buClr>
                <a:srgbClr val="23AFA2"/>
              </a:buClr>
              <a:buSzPct val="160000"/>
            </a:pPr>
            <a:r>
              <a:rPr lang="it-IT" sz="2000" b="1" dirty="0" err="1">
                <a:solidFill>
                  <a:srgbClr val="C00000"/>
                </a:solidFill>
                <a:latin typeface="+mn-lt"/>
                <a:ea typeface="+mn-ea"/>
              </a:rPr>
              <a:t>SportIstat</a:t>
            </a:r>
            <a:r>
              <a:rPr lang="it-IT" sz="2000" dirty="0">
                <a:latin typeface="+mn-lt"/>
                <a:ea typeface="+mn-ea"/>
              </a:rPr>
              <a:t> è un’attività </a:t>
            </a:r>
            <a:r>
              <a:rPr lang="it-IT" sz="2000" b="1" dirty="0">
                <a:solidFill>
                  <a:srgbClr val="C00000"/>
                </a:solidFill>
                <a:latin typeface="+mn-lt"/>
                <a:ea typeface="+mn-ea"/>
              </a:rPr>
              <a:t>statistico-sportiva</a:t>
            </a:r>
            <a:r>
              <a:rPr lang="it-IT" sz="2000" dirty="0">
                <a:latin typeface="+mn-lt"/>
                <a:ea typeface="+mn-ea"/>
              </a:rPr>
              <a:t> che coniuga il rigore scientifico e la curiosità statistica con la giocosità delle attività proposte. </a:t>
            </a:r>
          </a:p>
          <a:p>
            <a:pPr marL="7144" indent="0">
              <a:spcAft>
                <a:spcPts val="450"/>
              </a:spcAft>
              <a:buClr>
                <a:srgbClr val="23AFA2"/>
              </a:buClr>
              <a:buSzPct val="160000"/>
            </a:pPr>
            <a:endParaRPr lang="it-IT" sz="1200" dirty="0">
              <a:latin typeface="+mn-lt"/>
              <a:ea typeface="+mn-ea"/>
            </a:endParaRPr>
          </a:p>
          <a:p>
            <a:pPr marL="7144" indent="0">
              <a:spcAft>
                <a:spcPts val="450"/>
              </a:spcAft>
              <a:buClr>
                <a:srgbClr val="23AFA2"/>
              </a:buClr>
              <a:buSzPct val="160000"/>
            </a:pPr>
            <a:r>
              <a:rPr lang="it-IT" sz="2000" dirty="0">
                <a:latin typeface="+mn-lt"/>
                <a:ea typeface="+mn-ea"/>
              </a:rPr>
              <a:t>Percorso competitivo articolato in “tappe”.  Alla fine del percorso calcolo di un punteggio complessivo </a:t>
            </a:r>
          </a:p>
          <a:p>
            <a:pPr marL="7144" indent="0">
              <a:spcAft>
                <a:spcPts val="450"/>
              </a:spcAft>
              <a:buClr>
                <a:srgbClr val="23AFA2"/>
              </a:buClr>
              <a:buSzPct val="160000"/>
            </a:pPr>
            <a:endParaRPr lang="it-IT" sz="1200" dirty="0">
              <a:latin typeface="+mn-lt"/>
              <a:ea typeface="+mn-ea"/>
            </a:endParaRPr>
          </a:p>
          <a:p>
            <a:pPr marL="7144" indent="0">
              <a:spcAft>
                <a:spcPts val="450"/>
              </a:spcAft>
              <a:buClr>
                <a:srgbClr val="23AFA2"/>
              </a:buClr>
              <a:buSzPct val="160000"/>
            </a:pPr>
            <a:r>
              <a:rPr lang="it-IT" sz="2000" dirty="0">
                <a:latin typeface="+mn-lt"/>
                <a:ea typeface="+mn-ea"/>
              </a:rPr>
              <a:t>Visualizzazione interattiva del risultato attraverso l’utilizzo di grafici, costruiti con dei </a:t>
            </a:r>
            <a:r>
              <a:rPr lang="it-IT" sz="2000" b="1" dirty="0">
                <a:solidFill>
                  <a:srgbClr val="C00000"/>
                </a:solidFill>
                <a:latin typeface="+mn-lt"/>
                <a:ea typeface="+mn-ea"/>
              </a:rPr>
              <a:t>mattoncini di costruzioni</a:t>
            </a:r>
            <a:r>
              <a:rPr lang="it-IT" sz="2000" dirty="0">
                <a:latin typeface="+mn-lt"/>
                <a:ea typeface="+mn-ea"/>
              </a:rPr>
              <a:t>.</a:t>
            </a:r>
          </a:p>
        </p:txBody>
      </p:sp>
      <p:pic>
        <p:nvPicPr>
          <p:cNvPr id="11" name="Immagine 10" descr="X:\Condividi_PARADISI\EVENTI\EVENTI 2019\Isola di Einstein\FOTO\02-Location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" b="2966"/>
          <a:stretch/>
        </p:blipFill>
        <p:spPr bwMode="auto">
          <a:xfrm>
            <a:off x="7562214" y="461727"/>
            <a:ext cx="1353185" cy="18357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007" y="2996666"/>
            <a:ext cx="1300574" cy="2110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091" y="2996666"/>
            <a:ext cx="1894995" cy="1435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5755945" y="678873"/>
            <a:ext cx="20060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i="1" u="sng" dirty="0">
                <a:solidFill>
                  <a:srgbClr val="C00000"/>
                </a:solidFill>
              </a:rPr>
              <a:t>Isola di Einstein</a:t>
            </a:r>
          </a:p>
          <a:p>
            <a:r>
              <a:rPr lang="it-IT" sz="1800" i="1" dirty="0">
                <a:solidFill>
                  <a:srgbClr val="C00000"/>
                </a:solidFill>
              </a:rPr>
              <a:t>31.08 - 01.09.19</a:t>
            </a:r>
            <a:endParaRPr lang="it-IT" sz="1800" i="1" u="sng" dirty="0">
              <a:solidFill>
                <a:srgbClr val="C00000"/>
              </a:solidFill>
            </a:endParaRPr>
          </a:p>
          <a:p>
            <a:r>
              <a:rPr lang="it-IT" sz="1800" i="1" dirty="0">
                <a:solidFill>
                  <a:srgbClr val="C00000"/>
                </a:solidFill>
              </a:rPr>
              <a:t>Isola </a:t>
            </a:r>
            <a:r>
              <a:rPr lang="it-IT" sz="1800" i="1" dirty="0" err="1">
                <a:solidFill>
                  <a:srgbClr val="C00000"/>
                </a:solidFill>
              </a:rPr>
              <a:t>Polvese</a:t>
            </a:r>
            <a:r>
              <a:rPr lang="it-IT" sz="1800" i="1" dirty="0">
                <a:solidFill>
                  <a:srgbClr val="C00000"/>
                </a:solidFill>
              </a:rPr>
              <a:t> (PG)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5669091" y="2350335"/>
            <a:ext cx="3393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i="1" u="sng" dirty="0">
                <a:solidFill>
                  <a:srgbClr val="C00000"/>
                </a:solidFill>
              </a:rPr>
              <a:t>Notte dei ricercatori</a:t>
            </a:r>
            <a:r>
              <a:rPr lang="it-IT" sz="1800" i="1" dirty="0">
                <a:solidFill>
                  <a:srgbClr val="C00000"/>
                </a:solidFill>
              </a:rPr>
              <a:t>, 27.09.19</a:t>
            </a:r>
          </a:p>
          <a:p>
            <a:r>
              <a:rPr lang="it-IT" sz="1800" i="1" dirty="0">
                <a:solidFill>
                  <a:srgbClr val="C00000"/>
                </a:solidFill>
              </a:rPr>
              <a:t>         Perugia                    Siena</a:t>
            </a:r>
          </a:p>
        </p:txBody>
      </p:sp>
      <p:grpSp>
        <p:nvGrpSpPr>
          <p:cNvPr id="17" name="Gruppo 16"/>
          <p:cNvGrpSpPr/>
          <p:nvPr/>
        </p:nvGrpSpPr>
        <p:grpSpPr>
          <a:xfrm>
            <a:off x="-12319" y="0"/>
            <a:ext cx="1166392" cy="876300"/>
            <a:chOff x="3108960" y="386080"/>
            <a:chExt cx="1584960" cy="1584960"/>
          </a:xfrm>
        </p:grpSpPr>
        <p:sp>
          <p:nvSpPr>
            <p:cNvPr id="18" name="Rettangolo arrotondato 17"/>
            <p:cNvSpPr/>
            <p:nvPr/>
          </p:nvSpPr>
          <p:spPr>
            <a:xfrm>
              <a:off x="3108960" y="386080"/>
              <a:ext cx="1584960" cy="1584960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ettangolo 18"/>
            <p:cNvSpPr/>
            <p:nvPr/>
          </p:nvSpPr>
          <p:spPr>
            <a:xfrm>
              <a:off x="3186331" y="463451"/>
              <a:ext cx="1430218" cy="14302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rm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200" b="1" kern="1200" dirty="0" err="1"/>
                <a:t>Gamification</a:t>
              </a:r>
              <a:endParaRPr lang="it-IT" sz="1200" b="1" kern="1200" dirty="0"/>
            </a:p>
          </p:txBody>
        </p:sp>
      </p:grpSp>
      <p:sp>
        <p:nvSpPr>
          <p:cNvPr id="20" name="CasellaDiTesto 19"/>
          <p:cNvSpPr txBox="1"/>
          <p:nvPr/>
        </p:nvSpPr>
        <p:spPr>
          <a:xfrm>
            <a:off x="2839486" y="4690099"/>
            <a:ext cx="509750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CF1E24"/>
              </a:buClr>
              <a:buSzPct val="90000"/>
              <a:defRPr/>
            </a:pPr>
            <a:r>
              <a:rPr lang="it-IT" altLang="it-IT" sz="1000" b="1" dirty="0">
                <a:solidFill>
                  <a:srgbClr val="C00000"/>
                </a:solidFill>
              </a:rPr>
              <a:t>Le attività dell’Istat per lo sviluppo della cultura statistica nelle scuole</a:t>
            </a:r>
          </a:p>
          <a:p>
            <a:pPr>
              <a:buClr>
                <a:srgbClr val="CF1E24"/>
              </a:buClr>
              <a:buSzPct val="90000"/>
              <a:defRPr/>
            </a:pPr>
            <a:r>
              <a:rPr lang="it-IT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Alessandro Valentini, Patrizia Collesi, Paola Francesca Cortese | Milano, 14 Ottobre 2019</a:t>
            </a:r>
          </a:p>
        </p:txBody>
      </p:sp>
    </p:spTree>
    <p:extLst>
      <p:ext uri="{BB962C8B-B14F-4D97-AF65-F5344CB8AC3E}">
        <p14:creationId xmlns:p14="http://schemas.microsoft.com/office/powerpoint/2010/main" val="120387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747673" y="4423439"/>
            <a:ext cx="406400" cy="273844"/>
          </a:xfrm>
        </p:spPr>
        <p:txBody>
          <a:bodyPr/>
          <a:lstStyle/>
          <a:p>
            <a:fld id="{28555E64-09E7-E944-8DB2-BD243D665CB3}" type="slidenum">
              <a:rPr lang="it-IT" smtClean="0"/>
              <a:pPr/>
              <a:t>9</a:t>
            </a:fld>
            <a:endParaRPr lang="it-IT" dirty="0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1162539" y="0"/>
            <a:ext cx="8049193" cy="447676"/>
          </a:xfrm>
          <a:prstGeom prst="rect">
            <a:avLst/>
          </a:prstGeom>
          <a:solidFill>
            <a:srgbClr val="CF1E24"/>
          </a:solidFill>
          <a:ln>
            <a:noFill/>
          </a:ln>
        </p:spPr>
        <p:txBody>
          <a:bodyPr vert="horz" lIns="91396" tIns="45699" rIns="91396" bIns="45699" rtlCol="0" anchor="ctr">
            <a:normAutofit fontScale="6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dirty="0"/>
          </a:p>
        </p:txBody>
      </p:sp>
      <p:cxnSp>
        <p:nvCxnSpPr>
          <p:cNvPr id="8" name="Connettore 1 7"/>
          <p:cNvCxnSpPr/>
          <p:nvPr/>
        </p:nvCxnSpPr>
        <p:spPr>
          <a:xfrm>
            <a:off x="1162540" y="4566327"/>
            <a:ext cx="8150793" cy="0"/>
          </a:xfrm>
          <a:prstGeom prst="line">
            <a:avLst/>
          </a:prstGeom>
          <a:ln w="1270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>
            <a:off x="1304925" y="106685"/>
            <a:ext cx="761047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000"/>
              </a:spcAft>
              <a:buClr>
                <a:srgbClr val="CF1E24"/>
              </a:buClr>
              <a:buSzPct val="90000"/>
              <a:defRPr/>
            </a:pPr>
            <a:r>
              <a:rPr lang="it-IT" altLang="it-IT" sz="2000" b="1" dirty="0">
                <a:solidFill>
                  <a:schemeClr val="bg1"/>
                </a:solidFill>
                <a:latin typeface="+mj-lt"/>
              </a:rPr>
              <a:t>IL PERCORSO SPORTISTAT ALL’ISOLA DI EINSTEIN</a:t>
            </a:r>
            <a:endParaRPr lang="it-IT" sz="2000" b="1" dirty="0">
              <a:solidFill>
                <a:schemeClr val="bg1"/>
              </a:solidFill>
            </a:endParaRPr>
          </a:p>
        </p:txBody>
      </p:sp>
      <p:pic>
        <p:nvPicPr>
          <p:cNvPr id="9" name="Immagine 2">
            <a:extLst>
              <a:ext uri="{FF2B5EF4-FFF2-40B4-BE49-F238E27FC236}">
                <a16:creationId xmlns:a16="http://schemas.microsoft.com/office/drawing/2014/main" xmlns="" id="{4C245832-8BD5-4244-BCE3-1C08CC03BF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2539" y="4728074"/>
            <a:ext cx="1358411" cy="23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magine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130" y="628015"/>
            <a:ext cx="6301740" cy="388747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</p:pic>
      <p:grpSp>
        <p:nvGrpSpPr>
          <p:cNvPr id="11" name="Gruppo 10"/>
          <p:cNvGrpSpPr/>
          <p:nvPr/>
        </p:nvGrpSpPr>
        <p:grpSpPr>
          <a:xfrm>
            <a:off x="-12319" y="0"/>
            <a:ext cx="1166392" cy="876300"/>
            <a:chOff x="3108960" y="386080"/>
            <a:chExt cx="1584960" cy="1584960"/>
          </a:xfrm>
        </p:grpSpPr>
        <p:sp>
          <p:nvSpPr>
            <p:cNvPr id="12" name="Rettangolo arrotondato 11"/>
            <p:cNvSpPr/>
            <p:nvPr/>
          </p:nvSpPr>
          <p:spPr>
            <a:xfrm>
              <a:off x="3108960" y="386080"/>
              <a:ext cx="1584960" cy="1584960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ttangolo 13"/>
            <p:cNvSpPr/>
            <p:nvPr/>
          </p:nvSpPr>
          <p:spPr>
            <a:xfrm>
              <a:off x="3186331" y="463451"/>
              <a:ext cx="1430218" cy="14302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rm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200" b="1" kern="1200" dirty="0" err="1"/>
                <a:t>Gamification</a:t>
              </a:r>
              <a:endParaRPr lang="it-IT" sz="1200" b="1" kern="1200" dirty="0"/>
            </a:p>
          </p:txBody>
        </p:sp>
      </p:grpSp>
      <p:sp>
        <p:nvSpPr>
          <p:cNvPr id="15" name="CasellaDiTesto 14"/>
          <p:cNvSpPr txBox="1"/>
          <p:nvPr/>
        </p:nvSpPr>
        <p:spPr>
          <a:xfrm>
            <a:off x="2839486" y="4690099"/>
            <a:ext cx="509750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CF1E24"/>
              </a:buClr>
              <a:buSzPct val="90000"/>
              <a:defRPr/>
            </a:pPr>
            <a:r>
              <a:rPr lang="it-IT" altLang="it-IT" sz="1000" b="1" dirty="0">
                <a:solidFill>
                  <a:srgbClr val="C00000"/>
                </a:solidFill>
              </a:rPr>
              <a:t>Le attività dell’Istat per lo sviluppo della cultura statistica nelle scuole</a:t>
            </a:r>
          </a:p>
          <a:p>
            <a:pPr>
              <a:buClr>
                <a:srgbClr val="CF1E24"/>
              </a:buClr>
              <a:buSzPct val="90000"/>
              <a:defRPr/>
            </a:pPr>
            <a:r>
              <a:rPr lang="it-IT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Alessandro Valentini, Patrizia Collesi, Paola Francesca Cortese | Milano, 14 Ottobre 2019</a:t>
            </a:r>
          </a:p>
        </p:txBody>
      </p:sp>
    </p:spTree>
    <p:extLst>
      <p:ext uri="{BB962C8B-B14F-4D97-AF65-F5344CB8AC3E}">
        <p14:creationId xmlns:p14="http://schemas.microsoft.com/office/powerpoint/2010/main" val="366245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ottoCategoria xmlns="679261c3-551f-4e86-913f-177e0e529669">-</SottoCategoria>
    <Categoria xmlns="c58f2efd-82a8-4ecf-b395-8c25e928921d">Power Point</Categoria>
    <_dlc_DocId xmlns="459159c4-d20a-4ff3-9b11-fbd127bd52e5">INTRANET-14-139</_dlc_DocId>
    <_dlc_DocIdUrl xmlns="459159c4-d20a-4ff3-9b11-fbd127bd52e5">
      <Url>https://intranet.istat.it/Collaborativi/_layouts/15/DocIdRedir.aspx?ID=INTRANET-14-139</Url>
      <Description>INTRANET-14-139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61A2BE3120D674DA36C11D6006822D4" ma:contentTypeVersion="3" ma:contentTypeDescription="Creare un nuovo documento." ma:contentTypeScope="" ma:versionID="2ad8b07f9840a1ce9cd199d874146b74">
  <xsd:schema xmlns:xsd="http://www.w3.org/2001/XMLSchema" xmlns:xs="http://www.w3.org/2001/XMLSchema" xmlns:p="http://schemas.microsoft.com/office/2006/metadata/properties" xmlns:ns2="c58f2efd-82a8-4ecf-b395-8c25e928921d" xmlns:ns3="459159c4-d20a-4ff3-9b11-fbd127bd52e5" xmlns:ns4="679261c3-551f-4e86-913f-177e0e529669" targetNamespace="http://schemas.microsoft.com/office/2006/metadata/properties" ma:root="true" ma:fieldsID="fffb0e16fb90ffea59fef1085e90ecca" ns2:_="" ns3:_="" ns4:_="">
    <xsd:import namespace="c58f2efd-82a8-4ecf-b395-8c25e928921d"/>
    <xsd:import namespace="459159c4-d20a-4ff3-9b11-fbd127bd52e5"/>
    <xsd:import namespace="679261c3-551f-4e86-913f-177e0e529669"/>
    <xsd:element name="properties">
      <xsd:complexType>
        <xsd:sequence>
          <xsd:element name="documentManagement">
            <xsd:complexType>
              <xsd:all>
                <xsd:element ref="ns2:Categoria"/>
                <xsd:element ref="ns3:_dlc_DocId" minOccurs="0"/>
                <xsd:element ref="ns3:_dlc_DocIdUrl" minOccurs="0"/>
                <xsd:element ref="ns3:_dlc_DocIdPersistId" minOccurs="0"/>
                <xsd:element ref="ns4:SottoCategori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8f2efd-82a8-4ecf-b395-8c25e928921d" elementFormDefault="qualified">
    <xsd:import namespace="http://schemas.microsoft.com/office/2006/documentManagement/types"/>
    <xsd:import namespace="http://schemas.microsoft.com/office/infopath/2007/PartnerControls"/>
    <xsd:element name="Categoria" ma:index="8" ma:displayName="Categoria" ma:default="Logo" ma:format="Dropdown" ma:internalName="Categoria">
      <xsd:simpleType>
        <xsd:restriction base="dms:Choice">
          <xsd:enumeration value="Logo"/>
          <xsd:enumeration value="Carta intestata con protocollo"/>
          <xsd:enumeration value="Carta intestata senza protocollo"/>
          <xsd:enumeration value="Power Point"/>
          <xsd:enumeration value="Libri digitali e cartacei"/>
          <xsd:enumeration value="Tavole di dati online"/>
          <xsd:enumeration value="Grafici interattivi"/>
          <xsd:enumeration value="Strumenti di comunicazione per i Censimenti permanenti"/>
          <xsd:enumeration value="Strumenti di comunicazione relativi al Censimento generale dell'Agricoltura 2020"/>
          <xsd:enumeration value="Censimenti permanenti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9159c4-d20a-4ff3-9b11-fbd127bd52e5" elementFormDefault="qualified">
    <xsd:import namespace="http://schemas.microsoft.com/office/2006/documentManagement/types"/>
    <xsd:import namespace="http://schemas.microsoft.com/office/infopath/2007/PartnerControls"/>
    <xsd:element name="_dlc_DocId" ma:index="9" nillable="true" ma:displayName="Valore ID documento" ma:description="Valore dell'ID documento assegnato all'elemento." ma:internalName="_dlc_DocId" ma:readOnly="true">
      <xsd:simpleType>
        <xsd:restriction base="dms:Text"/>
      </xsd:simpleType>
    </xsd:element>
    <xsd:element name="_dlc_DocIdUrl" ma:index="10" nillable="true" ma:displayName="ID documento" ma:description="Collegamento permanente al documento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1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9261c3-551f-4e86-913f-177e0e529669" elementFormDefault="qualified">
    <xsd:import namespace="http://schemas.microsoft.com/office/2006/documentManagement/types"/>
    <xsd:import namespace="http://schemas.microsoft.com/office/infopath/2007/PartnerControls"/>
    <xsd:element name="SottoCategoria" ma:index="12" nillable="true" ma:displayName="Sottocategoria" ma:default="-" ma:format="Dropdown" ma:internalName="SottoCategoria">
      <xsd:simpleType>
        <xsd:restriction base="dms:Choice">
          <xsd:enumeration value="-"/>
          <xsd:enumeration value="1- CP Generico"/>
          <xsd:enumeration value="2- CP Popolazione"/>
          <xsd:enumeration value="3- CP Imprese"/>
          <xsd:enumeration value="4- CP Istituzioni pubbliche"/>
          <xsd:enumeration value="5- CP Istituzioni non profit"/>
          <xsd:enumeration value="6- CP Agricoltura"/>
          <xsd:enumeration value="7- CP Agricoltura2020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FA0E81DE-5F0B-421A-93B4-EF95C1639E19}">
  <ds:schemaRefs>
    <ds:schemaRef ds:uri="http://www.w3.org/XML/1998/namespace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c58f2efd-82a8-4ecf-b395-8c25e928921d"/>
    <ds:schemaRef ds:uri="http://schemas.openxmlformats.org/package/2006/metadata/core-properties"/>
    <ds:schemaRef ds:uri="679261c3-551f-4e86-913f-177e0e529669"/>
    <ds:schemaRef ds:uri="http://purl.org/dc/terms/"/>
    <ds:schemaRef ds:uri="459159c4-d20a-4ff3-9b11-fbd127bd52e5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A8E1E69A-D261-41D1-B2E5-EDFC0C28DA6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AAA0DE0-1792-4461-8C0E-C44FDC2F5E9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58f2efd-82a8-4ecf-b395-8c25e928921d"/>
    <ds:schemaRef ds:uri="459159c4-d20a-4ff3-9b11-fbd127bd52e5"/>
    <ds:schemaRef ds:uri="679261c3-551f-4e86-913f-177e0e52966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8C1F3400-3218-46A8-B7DF-4CAC3240349B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16181</TotalTime>
  <Words>2187</Words>
  <Application>Microsoft Office PowerPoint</Application>
  <PresentationFormat>Presentazione su schermo (16:9)</PresentationFormat>
  <Paragraphs>314</Paragraphs>
  <Slides>27</Slides>
  <Notes>27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36" baseType="lpstr">
      <vt:lpstr>ＭＳ Ｐゴシック</vt:lpstr>
      <vt:lpstr>Andale Sans UI</vt:lpstr>
      <vt:lpstr>Arial</vt:lpstr>
      <vt:lpstr>Calibri</vt:lpstr>
      <vt:lpstr>Courier New</vt:lpstr>
      <vt:lpstr>Times New Roman</vt:lpstr>
      <vt:lpstr>Wingdings</vt:lpstr>
      <vt:lpstr>Tema di Office</vt:lpstr>
      <vt:lpstr>Acrobat Document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Standard slide</dc:title>
  <dc:creator>elena grimaccia</dc:creator>
  <cp:lastModifiedBy>Ariella Caterina Martino</cp:lastModifiedBy>
  <cp:revision>1371</cp:revision>
  <cp:lastPrinted>2017-02-22T13:28:22Z</cp:lastPrinted>
  <dcterms:created xsi:type="dcterms:W3CDTF">2015-05-13T08:31:54Z</dcterms:created>
  <dcterms:modified xsi:type="dcterms:W3CDTF">2020-05-19T09:56:49Z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0x010100661A2BE3120D674DA36C11D6006822D4</vt:lpwstr>
  </property>
  <property fmtid="{D5CDD505-2E9C-101B-9397-08002B2CF9AE}" pid="3" name="_dlc_DocIdItemGuid">
    <vt:lpwstr>8c6d7b5c-1769-4f4f-a262-e9abfd7e697e</vt:lpwstr>
  </property>
</Properties>
</file>