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08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it-IT"/>
    </a:defPPr>
    <a:lvl1pPr marL="0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790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579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8369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1158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3948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6737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9527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2316" algn="l" defTabSz="685579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7" userDrawn="1">
          <p15:clr>
            <a:srgbClr val="A4A3A4"/>
          </p15:clr>
        </p15:guide>
        <p15:guide id="2" pos="66" userDrawn="1">
          <p15:clr>
            <a:srgbClr val="A4A3A4"/>
          </p15:clr>
        </p15:guide>
        <p15:guide id="3" orient="horz" pos="509" userDrawn="1">
          <p15:clr>
            <a:srgbClr val="A4A3A4"/>
          </p15:clr>
        </p15:guide>
        <p15:guide id="4" pos="828" userDrawn="1">
          <p15:clr>
            <a:srgbClr val="A4A3A4"/>
          </p15:clr>
        </p15:guide>
        <p15:guide id="5" pos="2340" userDrawn="1">
          <p15:clr>
            <a:srgbClr val="A4A3A4"/>
          </p15:clr>
        </p15:guide>
        <p15:guide id="6" pos="2454" userDrawn="1">
          <p15:clr>
            <a:srgbClr val="A4A3A4"/>
          </p15:clr>
        </p15:guide>
        <p15:guide id="7" pos="3966" userDrawn="1">
          <p15:clr>
            <a:srgbClr val="A4A3A4"/>
          </p15:clr>
        </p15:guide>
        <p15:guide id="8" pos="4080" userDrawn="1">
          <p15:clr>
            <a:srgbClr val="A4A3A4"/>
          </p15:clr>
        </p15:guide>
        <p15:guide id="9" pos="5598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  <p15:guide id="11" orient="horz" pos="12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183"/>
    <a:srgbClr val="DB332E"/>
    <a:srgbClr val="0C3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94807"/>
  </p:normalViewPr>
  <p:slideViewPr>
    <p:cSldViewPr snapToGrid="0" snapToObjects="1" showGuides="1">
      <p:cViewPr varScale="1">
        <p:scale>
          <a:sx n="76" d="100"/>
          <a:sy n="76" d="100"/>
        </p:scale>
        <p:origin x="54" y="90"/>
      </p:cViewPr>
      <p:guideLst>
        <p:guide orient="horz" pos="3117"/>
        <p:guide pos="66"/>
        <p:guide orient="horz" pos="509"/>
        <p:guide pos="828"/>
        <p:guide pos="2340"/>
        <p:guide pos="2454"/>
        <p:guide pos="3966"/>
        <p:guide pos="4080"/>
        <p:guide pos="5598"/>
        <p:guide orient="horz" pos="432"/>
        <p:guide orient="horz" pos="12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3DD95-DA78-0F4A-83A8-268F1B5F7491}" type="datetimeFigureOut">
              <a:rPr lang="it-IT" smtClean="0"/>
              <a:t>19/02/2019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11E0E-C3F8-5242-BF4F-9C00C99DF9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4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3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59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11E0E-C3F8-5242-BF4F-9C00C99DF92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63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16E6-C3B9-DE42-AF4F-DEE8737E015E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112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78D7-589E-A545-8FC9-4CBD28D6489F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73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C779-FE6C-6E43-88C9-0373193548FF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61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8084-452A-2C43-B742-2907D6663B1E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67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2A053-0FDD-4D46-B2B0-2EE2DF952466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52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933B2-35E9-104C-97F7-5B3102A455E7}" type="datetime1">
              <a:rPr lang="it-IT" smtClean="0"/>
              <a:t>19/02/2019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88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CAE6-C8D7-494B-80A0-91811C175793}" type="datetime1">
              <a:rPr lang="it-IT" smtClean="0"/>
              <a:t>19/02/2019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94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2E3-6358-E04C-A82A-70C141F0890C}" type="datetime1">
              <a:rPr lang="it-IT" smtClean="0"/>
              <a:t>19/02/2019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13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D5C7-04F3-844F-A1CF-77B05910E76E}" type="datetime1">
              <a:rPr lang="it-IT" smtClean="0"/>
              <a:t>19/02/2019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61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0ABB9-B760-B841-AD5A-A27280FD266E}" type="datetime1">
              <a:rPr lang="it-IT" smtClean="0"/>
              <a:t>19/02/2019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5197-F748-E142-9F1F-3E619F1F5EF8}" type="datetime1">
              <a:rPr lang="it-IT" smtClean="0"/>
              <a:t>19/02/2019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87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1028-9A14-2D43-9E35-A12C9B3B3CCB}" type="datetime1">
              <a:rPr lang="it-IT" smtClean="0"/>
              <a:t>19/02/2019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6836B-D036-1A41-8504-E0077B02D9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2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cxnSp>
        <p:nvCxnSpPr>
          <p:cNvPr id="18" name="Connettore 1 17"/>
          <p:cNvCxnSpPr>
            <a:cxnSpLocks/>
          </p:cNvCxnSpPr>
          <p:nvPr/>
        </p:nvCxnSpPr>
        <p:spPr>
          <a:xfrm>
            <a:off x="5102898" y="809625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9400710" y="1298429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389C347F-22AD-8043-9566-541ABC8CA633}"/>
              </a:ext>
            </a:extLst>
          </p:cNvPr>
          <p:cNvGrpSpPr/>
          <p:nvPr/>
        </p:nvGrpSpPr>
        <p:grpSpPr>
          <a:xfrm>
            <a:off x="6217342" y="2445052"/>
            <a:ext cx="1035090" cy="869951"/>
            <a:chOff x="104776" y="4077307"/>
            <a:chExt cx="1035090" cy="8699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4120544"/>
              <a:ext cx="1035090" cy="82671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 26 FEBBRAIO 2018</a:t>
              </a:r>
            </a:p>
            <a:p>
              <a:pPr>
                <a:spcAft>
                  <a:spcPts val="600"/>
                </a:spcAft>
              </a:pP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INAUGURAZIONE </a:t>
              </a:r>
              <a:b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</a:br>
              <a:r>
                <a:rPr lang="it-IT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DEL NUOVO LABORATORIO DELL’INNOVAZIONE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GIORGIO ALLEVA</a:t>
              </a: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94725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1 21">
              <a:extLst>
                <a:ext uri="{FF2B5EF4-FFF2-40B4-BE49-F238E27FC236}">
                  <a16:creationId xmlns="" xmlns:a16="http://schemas.microsoft.com/office/drawing/2014/main" id="{1F1A679F-AE4E-3F40-B58A-DA116213B895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75675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25510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077307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ttangolo 32">
            <a:extLst>
              <a:ext uri="{FF2B5EF4-FFF2-40B4-BE49-F238E27FC236}">
                <a16:creationId xmlns="" xmlns:a16="http://schemas.microsoft.com/office/drawing/2014/main" id="{9CB06311-B68B-0A48-AB55-4E3C68E72BEE}"/>
              </a:ext>
            </a:extLst>
          </p:cNvPr>
          <p:cNvSpPr/>
          <p:nvPr/>
        </p:nvSpPr>
        <p:spPr>
          <a:xfrm>
            <a:off x="4602591" y="0"/>
            <a:ext cx="4492487" cy="5143500"/>
          </a:xfrm>
          <a:prstGeom prst="rect">
            <a:avLst/>
          </a:prstGeom>
          <a:solidFill>
            <a:srgbClr val="0D3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4" name="CasellaDiTesto 3"/>
          <p:cNvSpPr txBox="1"/>
          <p:nvPr/>
        </p:nvSpPr>
        <p:spPr>
          <a:xfrm>
            <a:off x="5102899" y="1872547"/>
            <a:ext cx="2878224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en-US" sz="28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Web scraping and </a:t>
            </a:r>
            <a:r>
              <a:rPr lang="en-US" sz="2800" b="1" dirty="0" err="1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labour</a:t>
            </a:r>
            <a:r>
              <a:rPr lang="en-US" sz="2800" b="1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 demand</a:t>
            </a:r>
            <a:endParaRPr lang="it-IT" sz="2800" b="1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E6941202-2A64-E048-AB50-1D5F04D3AE21}"/>
              </a:ext>
            </a:extLst>
          </p:cNvPr>
          <p:cNvSpPr txBox="1"/>
          <p:nvPr/>
        </p:nvSpPr>
        <p:spPr>
          <a:xfrm>
            <a:off x="5102898" y="543056"/>
            <a:ext cx="355072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14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ROMA </a:t>
            </a: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21 MARZO 2018</a:t>
            </a:r>
            <a:endParaRPr lang="it-IT" sz="1400" dirty="0">
              <a:solidFill>
                <a:schemeClr val="bg1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="" xmlns:a16="http://schemas.microsoft.com/office/drawing/2014/main" id="{82E36139-6FE7-6846-ACBB-7C6CC20E9687}"/>
              </a:ext>
            </a:extLst>
          </p:cNvPr>
          <p:cNvSpPr txBox="1"/>
          <p:nvPr/>
        </p:nvSpPr>
        <p:spPr>
          <a:xfrm>
            <a:off x="5073471" y="4307911"/>
            <a:ext cx="355072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Domenico Aprile, Massimiliano </a:t>
            </a:r>
            <a:r>
              <a:rPr lang="it-IT" sz="14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Amarone, Annalisa Lucarelli, </a:t>
            </a:r>
            <a:r>
              <a:rPr lang="it-IT" sz="1400" dirty="0" smtClean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Fabiana Rocci, Marina </a:t>
            </a:r>
            <a:r>
              <a:rPr lang="it-IT" sz="14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Sorrentino</a:t>
            </a:r>
          </a:p>
        </p:txBody>
      </p:sp>
      <p:cxnSp>
        <p:nvCxnSpPr>
          <p:cNvPr id="36" name="Connettore 1 35">
            <a:extLst>
              <a:ext uri="{FF2B5EF4-FFF2-40B4-BE49-F238E27FC236}">
                <a16:creationId xmlns="" xmlns:a16="http://schemas.microsoft.com/office/drawing/2014/main" id="{54FA6D19-AFBA-D549-98BA-022B4866E6D2}"/>
              </a:ext>
            </a:extLst>
          </p:cNvPr>
          <p:cNvCxnSpPr>
            <a:cxnSpLocks/>
          </p:cNvCxnSpPr>
          <p:nvPr/>
        </p:nvCxnSpPr>
        <p:spPr>
          <a:xfrm>
            <a:off x="5102898" y="809625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>
            <a:extLst>
              <a:ext uri="{FF2B5EF4-FFF2-40B4-BE49-F238E27FC236}">
                <a16:creationId xmlns="" xmlns:a16="http://schemas.microsoft.com/office/drawing/2014/main" id="{02B0AB61-10C2-A34F-9E41-C5F956E3361E}"/>
              </a:ext>
            </a:extLst>
          </p:cNvPr>
          <p:cNvCxnSpPr>
            <a:cxnSpLocks/>
          </p:cNvCxnSpPr>
          <p:nvPr/>
        </p:nvCxnSpPr>
        <p:spPr>
          <a:xfrm>
            <a:off x="5102898" y="4954242"/>
            <a:ext cx="3784333" cy="1889"/>
          </a:xfrm>
          <a:prstGeom prst="line">
            <a:avLst/>
          </a:prstGeom>
          <a:ln w="6350" cap="rnd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magine 18">
            <a:extLst>
              <a:ext uri="{FF2B5EF4-FFF2-40B4-BE49-F238E27FC236}">
                <a16:creationId xmlns="" xmlns:a16="http://schemas.microsoft.com/office/drawing/2014/main" id="{3537885D-084A-9544-873E-F7F3753A2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3970" y="808038"/>
            <a:ext cx="2583436" cy="230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magine 3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089" y="2712949"/>
            <a:ext cx="2982484" cy="21133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ttangolo 9"/>
          <p:cNvSpPr/>
          <p:nvPr/>
        </p:nvSpPr>
        <p:spPr>
          <a:xfrm>
            <a:off x="140" y="0"/>
            <a:ext cx="1139725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4193" tIns="12096" rIns="24193" bIns="120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/>
          </a:p>
        </p:txBody>
      </p:sp>
      <p:sp>
        <p:nvSpPr>
          <p:cNvPr id="4" name="CasellaDiTesto 3"/>
          <p:cNvSpPr txBox="1"/>
          <p:nvPr/>
        </p:nvSpPr>
        <p:spPr>
          <a:xfrm>
            <a:off x="1318699" y="241394"/>
            <a:ext cx="756866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439940" algn="l"/>
              </a:tabLst>
            </a:pPr>
            <a:r>
              <a:rPr lang="en-US" sz="2400" b="1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Web scraping and </a:t>
            </a:r>
            <a:r>
              <a:rPr lang="en-US" sz="2400" b="1" dirty="0" err="1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labour</a:t>
            </a:r>
            <a:r>
              <a:rPr lang="en-US" sz="2400" b="1" dirty="0">
                <a:solidFill>
                  <a:srgbClr val="0C3182"/>
                </a:solidFill>
                <a:latin typeface="Trebuchet MS" charset="0"/>
                <a:ea typeface="Trebuchet MS" charset="0"/>
                <a:cs typeface="Trebuchet MS" charset="0"/>
              </a:rPr>
              <a:t> demand</a:t>
            </a:r>
            <a:endParaRPr lang="it-IT" sz="2400" b="1" dirty="0">
              <a:solidFill>
                <a:srgbClr val="0C3182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cxnSp>
        <p:nvCxnSpPr>
          <p:cNvPr id="18" name="Connettore 1 17"/>
          <p:cNvCxnSpPr/>
          <p:nvPr/>
        </p:nvCxnSpPr>
        <p:spPr>
          <a:xfrm>
            <a:off x="1318699" y="666866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89577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sp>
        <p:nvSpPr>
          <p:cNvPr id="38" name="CasellaDiTesto 37"/>
          <p:cNvSpPr txBox="1"/>
          <p:nvPr/>
        </p:nvSpPr>
        <p:spPr>
          <a:xfrm>
            <a:off x="6477187" y="951585"/>
            <a:ext cx="2400384" cy="14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57"/>
          </a:p>
        </p:txBody>
      </p:sp>
      <p:cxnSp>
        <p:nvCxnSpPr>
          <p:cNvPr id="39" name="Connettore 1 38"/>
          <p:cNvCxnSpPr/>
          <p:nvPr/>
        </p:nvCxnSpPr>
        <p:spPr>
          <a:xfrm>
            <a:off x="1318566" y="4928207"/>
            <a:ext cx="7568665" cy="0"/>
          </a:xfrm>
          <a:prstGeom prst="line">
            <a:avLst/>
          </a:prstGeom>
          <a:ln w="6350" cap="rnd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E9F9B63-074E-524B-8A0E-F81428A1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0171" y="4911380"/>
            <a:ext cx="2057400" cy="273844"/>
          </a:xfrm>
        </p:spPr>
        <p:txBody>
          <a:bodyPr lIns="0" tIns="0" rIns="0" bIns="0"/>
          <a:lstStyle/>
          <a:p>
            <a:fld id="{1ED6836B-D036-1A41-8504-E0077B02D938}" type="slidenum">
              <a:rPr lang="it-IT" b="1" smtClean="0">
                <a:solidFill>
                  <a:srgbClr val="0D3183"/>
                </a:solidFill>
                <a:latin typeface="Trebuchet MS" panose="020B0703020202090204" pitchFamily="34" charset="0"/>
              </a:rPr>
              <a:t>1</a:t>
            </a:fld>
            <a:endParaRPr lang="it-IT" b="1" dirty="0">
              <a:solidFill>
                <a:srgbClr val="0D3183"/>
              </a:solidFill>
              <a:latin typeface="Trebuchet MS" panose="020B070302020209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3151A-0C47-D94F-BFA5-8505FD1209D8}"/>
              </a:ext>
            </a:extLst>
          </p:cNvPr>
          <p:cNvSpPr txBox="1"/>
          <p:nvPr/>
        </p:nvSpPr>
        <p:spPr>
          <a:xfrm>
            <a:off x="1867851" y="2386676"/>
            <a:ext cx="1139865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tabLst>
                <a:tab pos="1439940" algn="l"/>
              </a:tabLst>
            </a:pPr>
            <a:r>
              <a:rPr lang="it-IT" sz="8800" dirty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rPr>
              <a:t>1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="" xmlns:a16="http://schemas.microsoft.com/office/drawing/2014/main" id="{AC1B5F68-E577-F048-93D8-280589B9C799}"/>
              </a:ext>
            </a:extLst>
          </p:cNvPr>
          <p:cNvGrpSpPr/>
          <p:nvPr/>
        </p:nvGrpSpPr>
        <p:grpSpPr>
          <a:xfrm>
            <a:off x="118416" y="3517385"/>
            <a:ext cx="1035090" cy="2068751"/>
            <a:chOff x="104776" y="3534381"/>
            <a:chExt cx="1035090" cy="2068751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104776" y="3579780"/>
              <a:ext cx="1035090" cy="202335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noAutofit/>
            </a:bodyPr>
            <a:lstStyle/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ROMA </a:t>
              </a: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21 MARZO 2018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en-US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Web scraping and </a:t>
              </a:r>
              <a:r>
                <a:rPr lang="en-US" sz="700" b="1" cap="all" spc="-20" dirty="0" err="1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labour</a:t>
              </a:r>
              <a:r>
                <a:rPr lang="en-US" sz="700" b="1" cap="all" spc="-20" dirty="0">
                  <a:solidFill>
                    <a:srgbClr val="DB332E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 demand</a:t>
              </a:r>
              <a:endParaRPr lang="it-IT" sz="700" b="1" cap="all" spc="-20" dirty="0">
                <a:solidFill>
                  <a:srgbClr val="DB332E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DOMENICO APRILE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MASSIMILIANO </a:t>
              </a: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AMARONE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ANNALISA </a:t>
              </a: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LUCARELLI</a:t>
              </a:r>
            </a:p>
            <a:p>
              <a:pPr>
                <a:spcAft>
                  <a:spcPts val="600"/>
                </a:spcAft>
              </a:pPr>
              <a:r>
                <a:rPr lang="it-IT" sz="700" cap="all" spc="-20" dirty="0" smtClean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FABIANA ROCCI</a:t>
              </a: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r>
                <a:rPr lang="it-IT" sz="700" cap="all" spc="-20" dirty="0">
                  <a:solidFill>
                    <a:srgbClr val="0C3182"/>
                  </a:solidFill>
                  <a:uFill>
                    <a:solidFill>
                      <a:srgbClr val="DB332E"/>
                    </a:solidFill>
                  </a:uFill>
                  <a:latin typeface="Trebuchet MS" charset="0"/>
                  <a:ea typeface="Trebuchet MS" charset="0"/>
                  <a:cs typeface="Trebuchet MS" charset="0"/>
                </a:rPr>
                <a:t>MARINA SORRENTINO</a:t>
              </a: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  <a:p>
              <a:pPr>
                <a:spcAft>
                  <a:spcPts val="600"/>
                </a:spcAft>
              </a:pPr>
              <a:endParaRPr lang="it-IT" sz="700" cap="all" spc="-20" dirty="0">
                <a:solidFill>
                  <a:srgbClr val="0C3182"/>
                </a:solidFill>
                <a:uFill>
                  <a:solidFill>
                    <a:srgbClr val="DB332E"/>
                  </a:solidFill>
                </a:uFill>
                <a:latin typeface="Trebuchet MS" charset="0"/>
                <a:ea typeface="Trebuchet MS" charset="0"/>
                <a:cs typeface="Trebuchet MS" charset="0"/>
              </a:endParaRPr>
            </a:p>
          </p:txBody>
        </p:sp>
        <p:cxnSp>
          <p:nvCxnSpPr>
            <p:cNvPr id="20" name="Connettore 1 19">
              <a:extLst>
                <a:ext uri="{FF2B5EF4-FFF2-40B4-BE49-F238E27FC236}">
                  <a16:creationId xmlns="" xmlns:a16="http://schemas.microsoft.com/office/drawing/2014/main" id="{2AF6B847-6AA4-EE45-B5C1-2378D77A13DF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53438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>
              <a:extLst>
                <a:ext uri="{FF2B5EF4-FFF2-40B4-BE49-F238E27FC236}">
                  <a16:creationId xmlns="" xmlns:a16="http://schemas.microsoft.com/office/drawing/2014/main" id="{02ECA76D-CE46-964F-ADB1-58FE7D48927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377446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>
              <a:extLst>
                <a:ext uri="{FF2B5EF4-FFF2-40B4-BE49-F238E27FC236}">
                  <a16:creationId xmlns="" xmlns:a16="http://schemas.microsoft.com/office/drawing/2014/main" id="{75C640FF-78E7-C749-9B3D-914AE55087D2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3737615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>
              <a:extLst>
                <a:ext uri="{FF2B5EF4-FFF2-40B4-BE49-F238E27FC236}">
                  <a16:creationId xmlns="" xmlns:a16="http://schemas.microsoft.com/office/drawing/2014/main" id="{9B454115-5521-A24C-A041-0B475B611F0A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192311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>
              <a:extLst>
                <a:ext uri="{FF2B5EF4-FFF2-40B4-BE49-F238E27FC236}">
                  <a16:creationId xmlns="" xmlns:a16="http://schemas.microsoft.com/office/drawing/2014/main" id="{4AE0975F-C11E-3843-B755-98499C3A9439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561962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>
              <a:extLst>
                <a:ext uri="{FF2B5EF4-FFF2-40B4-BE49-F238E27FC236}">
                  <a16:creationId xmlns="" xmlns:a16="http://schemas.microsoft.com/office/drawing/2014/main" id="{FB581722-3A4A-2744-B6F8-B245203DE2F6}"/>
                </a:ext>
              </a:extLst>
            </p:cNvPr>
            <p:cNvCxnSpPr>
              <a:cxnSpLocks/>
            </p:cNvCxnSpPr>
            <p:nvPr/>
          </p:nvCxnSpPr>
          <p:spPr>
            <a:xfrm>
              <a:off x="118416" y="4010558"/>
              <a:ext cx="921007" cy="0"/>
            </a:xfrm>
            <a:prstGeom prst="line">
              <a:avLst/>
            </a:prstGeom>
            <a:ln w="6350" cap="rnd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14386D1A-DD11-D74B-B27B-985EA928C629}"/>
              </a:ext>
            </a:extLst>
          </p:cNvPr>
          <p:cNvSpPr/>
          <p:nvPr/>
        </p:nvSpPr>
        <p:spPr>
          <a:xfrm>
            <a:off x="3906936" y="739319"/>
            <a:ext cx="5237063" cy="405049"/>
          </a:xfrm>
          <a:prstGeom prst="rect">
            <a:avLst/>
          </a:prstGeom>
          <a:solidFill>
            <a:srgbClr val="DB3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4186" tIns="12093" rIns="24186" bIns="12093" rtlCol="0" anchor="ctr"/>
          <a:lstStyle/>
          <a:p>
            <a:pPr algn="ctr"/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8657A488-9C38-594B-9387-2BF87DC0D337}"/>
              </a:ext>
            </a:extLst>
          </p:cNvPr>
          <p:cNvSpPr/>
          <p:nvPr/>
        </p:nvSpPr>
        <p:spPr>
          <a:xfrm>
            <a:off x="4048393" y="739319"/>
            <a:ext cx="4708697" cy="424532"/>
          </a:xfrm>
          <a:prstGeom prst="rect">
            <a:avLst/>
          </a:prstGeom>
        </p:spPr>
        <p:txBody>
          <a:bodyPr wrap="square" lIns="24186" tIns="12093" rIns="24186" bIns="12093">
            <a:spAutoFit/>
          </a:bodyPr>
          <a:lstStyle/>
          <a:p>
            <a:r>
              <a:rPr lang="it-IT" sz="1300" b="1" dirty="0">
                <a:solidFill>
                  <a:schemeClr val="bg1"/>
                </a:solidFill>
              </a:rPr>
              <a:t>THE IDEA: can the data in the online job </a:t>
            </a:r>
            <a:r>
              <a:rPr lang="it-IT" sz="1300" b="1" dirty="0" err="1">
                <a:solidFill>
                  <a:schemeClr val="bg1"/>
                </a:solidFill>
              </a:rPr>
              <a:t>ads</a:t>
            </a:r>
            <a:r>
              <a:rPr lang="it-IT" sz="1300" b="1" dirty="0">
                <a:solidFill>
                  <a:schemeClr val="bg1"/>
                </a:solidFill>
              </a:rPr>
              <a:t> </a:t>
            </a:r>
            <a:r>
              <a:rPr lang="it-IT" sz="1300" b="1" dirty="0" err="1">
                <a:solidFill>
                  <a:schemeClr val="bg1"/>
                </a:solidFill>
              </a:rPr>
              <a:t>enrich</a:t>
            </a:r>
            <a:r>
              <a:rPr lang="it-IT" sz="1300" b="1" dirty="0">
                <a:solidFill>
                  <a:schemeClr val="bg1"/>
                </a:solidFill>
              </a:rPr>
              <a:t> the </a:t>
            </a:r>
            <a:r>
              <a:rPr lang="it-IT" sz="1300" b="1" dirty="0" err="1">
                <a:solidFill>
                  <a:schemeClr val="bg1"/>
                </a:solidFill>
              </a:rPr>
              <a:t>statistical</a:t>
            </a:r>
            <a:r>
              <a:rPr lang="it-IT" sz="1300" b="1" dirty="0">
                <a:solidFill>
                  <a:schemeClr val="bg1"/>
                </a:solidFill>
              </a:rPr>
              <a:t> information on job </a:t>
            </a:r>
            <a:r>
              <a:rPr lang="it-IT" sz="1300" b="1" dirty="0" err="1">
                <a:solidFill>
                  <a:schemeClr val="bg1"/>
                </a:solidFill>
              </a:rPr>
              <a:t>vacancies</a:t>
            </a:r>
            <a:r>
              <a:rPr lang="it-IT" sz="1300" b="1" dirty="0">
                <a:solidFill>
                  <a:schemeClr val="bg1"/>
                </a:solidFill>
              </a:rPr>
              <a:t>? 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318699" y="1177737"/>
            <a:ext cx="7070160" cy="3615149"/>
          </a:xfrm>
          <a:prstGeom prst="rect">
            <a:avLst/>
          </a:prstGeom>
          <a:noFill/>
        </p:spPr>
        <p:txBody>
          <a:bodyPr wrap="square" lIns="24186" tIns="12093" rIns="24186" bIns="12093" rtlCol="0">
            <a:spAutoFit/>
          </a:bodyPr>
          <a:lstStyle/>
          <a:p>
            <a:r>
              <a:rPr lang="it-IT" sz="1300" b="1" dirty="0">
                <a:solidFill>
                  <a:srgbClr val="DB332E"/>
                </a:solidFill>
                <a:latin typeface="Trebuchet MS" panose="020B0703020202090204" pitchFamily="34" charset="0"/>
              </a:rPr>
              <a:t>CURRENTLY</a:t>
            </a:r>
          </a:p>
          <a:p>
            <a:pPr>
              <a:spcBef>
                <a:spcPts val="159"/>
              </a:spcBef>
            </a:pP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Quarterly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statistics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on job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vacancies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,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coherent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the EU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regulation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: 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aggregate and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timely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short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term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indicator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.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endParaRPr lang="it-IT" sz="800" dirty="0">
              <a:solidFill>
                <a:srgbClr val="0C3182"/>
              </a:solidFill>
              <a:latin typeface="Trebuchet MS" panose="020B0703020202090204" pitchFamily="34" charset="0"/>
            </a:endParaRPr>
          </a:p>
          <a:p>
            <a:r>
              <a:rPr lang="it-IT" sz="1300" b="1" dirty="0">
                <a:solidFill>
                  <a:srgbClr val="DB332E"/>
                </a:solidFill>
                <a:latin typeface="Trebuchet MS" panose="020B0703020202090204" pitchFamily="34" charset="0"/>
              </a:rPr>
              <a:t>METHODOLOGY</a:t>
            </a:r>
          </a:p>
          <a:p>
            <a:pPr>
              <a:spcBef>
                <a:spcPts val="159"/>
              </a:spcBef>
            </a:pP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Web scraping on the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main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job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ads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sites</a:t>
            </a:r>
            <a:endParaRPr lang="it-IT" sz="1300" b="1" dirty="0">
              <a:solidFill>
                <a:srgbClr val="0C3182"/>
              </a:solidFill>
              <a:latin typeface="Trebuchet MS" panose="020B0703020202090204" pitchFamily="34" charset="0"/>
            </a:endParaRP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through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the JAVA JOUSP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library</a:t>
            </a:r>
            <a:endParaRPr lang="it-IT" sz="1300" dirty="0">
              <a:solidFill>
                <a:srgbClr val="0C3182"/>
              </a:solidFill>
              <a:latin typeface="Trebuchet MS" panose="020B0703020202090204" pitchFamily="34" charset="0"/>
            </a:endParaRP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collected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data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archived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with </a:t>
            </a:r>
            <a:r>
              <a:rPr lang="it-IT" sz="1400" dirty="0">
                <a:solidFill>
                  <a:srgbClr val="0C3182"/>
                </a:solidFill>
                <a:latin typeface="Trebuchet MS" panose="020B0703020202090204" pitchFamily="34" charset="0"/>
              </a:rPr>
              <a:t>RDBMS (Oracle)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.</a:t>
            </a:r>
          </a:p>
          <a:p>
            <a:pPr>
              <a:spcBef>
                <a:spcPts val="159"/>
              </a:spcBef>
            </a:pP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Analysis of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collected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data to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standardize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information and eliminate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duplicates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use of machine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learning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algorithms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and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similarity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metrics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.</a:t>
            </a:r>
          </a:p>
          <a:p>
            <a:pPr>
              <a:spcBef>
                <a:spcPts val="159"/>
              </a:spcBef>
            </a:pP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Elements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to be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evaluated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restrictions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to web scraping on some job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boards</a:t>
            </a:r>
            <a:endParaRPr lang="it-IT" sz="1300" dirty="0">
              <a:solidFill>
                <a:srgbClr val="0C3182"/>
              </a:solidFill>
              <a:latin typeface="Trebuchet MS" panose="020B0703020202090204" pitchFamily="34" charset="0"/>
            </a:endParaRP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non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representativeness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of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total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job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vacancies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.</a:t>
            </a:r>
          </a:p>
          <a:p>
            <a:pPr marL="524184" lvl="1" indent="-181394">
              <a:buFontTx/>
              <a:buChar char="-"/>
            </a:pPr>
            <a:endParaRPr lang="it-IT" sz="800" dirty="0">
              <a:solidFill>
                <a:srgbClr val="0C3182"/>
              </a:solidFill>
              <a:latin typeface="Trebuchet MS" panose="020B0703020202090204" pitchFamily="34" charset="0"/>
            </a:endParaRPr>
          </a:p>
          <a:p>
            <a:r>
              <a:rPr lang="it-IT" sz="1300" b="1" dirty="0">
                <a:solidFill>
                  <a:srgbClr val="DB332E"/>
                </a:solidFill>
                <a:latin typeface="Trebuchet MS" panose="020B0703020202090204" pitchFamily="34" charset="0"/>
              </a:rPr>
              <a:t>POTENTIAL OUTPUT ENRICHMENT</a:t>
            </a:r>
          </a:p>
          <a:p>
            <a:pPr>
              <a:spcBef>
                <a:spcPts val="159"/>
              </a:spcBef>
            </a:pP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Periodical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 focus on online job </a:t>
            </a:r>
            <a:r>
              <a:rPr lang="it-IT" sz="1300" b="1" dirty="0" err="1">
                <a:solidFill>
                  <a:srgbClr val="0C3182"/>
                </a:solidFill>
                <a:latin typeface="Trebuchet MS" panose="020B0703020202090204" pitchFamily="34" charset="0"/>
              </a:rPr>
              <a:t>ads</a:t>
            </a:r>
            <a:r>
              <a:rPr lang="it-IT" sz="1300" b="1" dirty="0">
                <a:solidFill>
                  <a:srgbClr val="0C3182"/>
                </a:solidFill>
                <a:latin typeface="Trebuchet MS" panose="020B0703020202090204" pitchFamily="34" charset="0"/>
              </a:rPr>
              <a:t>: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which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occupations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?</a:t>
            </a:r>
          </a:p>
          <a:p>
            <a:pPr marL="524184" lvl="1" indent="-181394">
              <a:buClr>
                <a:srgbClr val="DB332E"/>
              </a:buClr>
              <a:buSzPct val="120000"/>
              <a:buFont typeface="Arial" panose="020B0604020202020204" pitchFamily="34" charset="0"/>
              <a:buChar char="•"/>
            </a:pP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which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 </a:t>
            </a:r>
            <a:r>
              <a:rPr lang="it-IT" sz="1300" dirty="0" err="1">
                <a:solidFill>
                  <a:srgbClr val="0C3182"/>
                </a:solidFill>
                <a:latin typeface="Trebuchet MS" panose="020B0703020202090204" pitchFamily="34" charset="0"/>
              </a:rPr>
              <a:t>workers</a:t>
            </a:r>
            <a:r>
              <a:rPr lang="it-IT" sz="1300" dirty="0">
                <a:solidFill>
                  <a:srgbClr val="0C3182"/>
                </a:solidFill>
                <a:latin typeface="Trebuchet MS" panose="020B0703020202090204" pitchFamily="34" charset="0"/>
              </a:rPr>
              <a:t>?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="" xmlns:a16="http://schemas.microsoft.com/office/drawing/2014/main" id="{16555187-AEEB-7849-A4DA-3B0CB7DE2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35" y="27007"/>
            <a:ext cx="893427" cy="79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</TotalTime>
  <Words>170</Words>
  <Application>Microsoft Office PowerPoint</Application>
  <PresentationFormat>Presentazione su schermo (16:9)</PresentationFormat>
  <Paragraphs>38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Ariella Caterina Martino</cp:lastModifiedBy>
  <cp:revision>53</cp:revision>
  <cp:lastPrinted>2018-01-31T14:57:52Z</cp:lastPrinted>
  <dcterms:created xsi:type="dcterms:W3CDTF">2018-01-29T12:09:06Z</dcterms:created>
  <dcterms:modified xsi:type="dcterms:W3CDTF">2019-02-19T15:02:04Z</dcterms:modified>
</cp:coreProperties>
</file>