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63" r:id="rId3"/>
    <p:sldId id="268" r:id="rId4"/>
    <p:sldId id="275" r:id="rId5"/>
    <p:sldId id="271" r:id="rId6"/>
    <p:sldId id="276" r:id="rId7"/>
    <p:sldId id="273" r:id="rId8"/>
    <p:sldId id="270" r:id="rId9"/>
    <p:sldId id="269" r:id="rId10"/>
    <p:sldId id="267" r:id="rId11"/>
    <p:sldId id="27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64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8" pos="506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  <p15:guide id="10" orient="horz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FA2"/>
    <a:srgbClr val="A0C01A"/>
    <a:srgbClr val="71A84F"/>
    <a:srgbClr val="E0702A"/>
    <a:srgbClr val="C93439"/>
    <a:srgbClr val="D8202E"/>
    <a:srgbClr val="CA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4"/>
    <p:restoredTop sz="94484" autoAdjust="0"/>
  </p:normalViewPr>
  <p:slideViewPr>
    <p:cSldViewPr snapToGrid="0" snapToObjects="1" showGuides="1">
      <p:cViewPr varScale="1">
        <p:scale>
          <a:sx n="80" d="100"/>
          <a:sy n="80" d="100"/>
        </p:scale>
        <p:origin x="-78" y="-750"/>
      </p:cViewPr>
      <p:guideLst>
        <p:guide orient="horz" pos="2160"/>
        <p:guide orient="horz" pos="4156"/>
        <p:guide orient="horz" pos="3634"/>
        <p:guide orient="horz" pos="414"/>
        <p:guide orient="horz" pos="1026"/>
        <p:guide orient="horz" pos="595"/>
        <p:guide pos="3840"/>
        <p:guide pos="1164"/>
        <p:guide pos="7355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20DA0-593D-409C-A963-F251D5AA5634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it-IT"/>
        </a:p>
      </dgm:t>
    </dgm:pt>
    <dgm:pt modelId="{86337A11-E36D-474B-8B36-BE8B136B0E9B}">
      <dgm:prSet/>
      <dgm:spPr/>
      <dgm:t>
        <a:bodyPr/>
        <a:lstStyle/>
        <a:p>
          <a:pPr rtl="0"/>
          <a:r>
            <a:rPr lang="it-IT" u="sng" smtClean="0"/>
            <a:t>completare</a:t>
          </a:r>
          <a:r>
            <a:rPr lang="it-IT" smtClean="0"/>
            <a:t> le informazioni mancanti rispetto a variabili presenti sul Registro delle Imprese</a:t>
          </a:r>
          <a:endParaRPr lang="it-IT"/>
        </a:p>
      </dgm:t>
    </dgm:pt>
    <dgm:pt modelId="{5EAFC3BB-EE25-4360-A674-67580C3B4ADF}" type="parTrans" cxnId="{6C572B46-185D-4FAA-A72C-91BE69C5613C}">
      <dgm:prSet/>
      <dgm:spPr/>
      <dgm:t>
        <a:bodyPr/>
        <a:lstStyle/>
        <a:p>
          <a:endParaRPr lang="it-IT"/>
        </a:p>
      </dgm:t>
    </dgm:pt>
    <dgm:pt modelId="{2763417B-6147-47A7-94B0-09A92D0BFE2E}" type="sibTrans" cxnId="{6C572B46-185D-4FAA-A72C-91BE69C5613C}">
      <dgm:prSet/>
      <dgm:spPr/>
      <dgm:t>
        <a:bodyPr/>
        <a:lstStyle/>
        <a:p>
          <a:endParaRPr lang="it-IT"/>
        </a:p>
      </dgm:t>
    </dgm:pt>
    <dgm:pt modelId="{B502FD1E-5C33-49FC-8C43-CDA4BD6C7CD3}">
      <dgm:prSet/>
      <dgm:spPr/>
      <dgm:t>
        <a:bodyPr/>
        <a:lstStyle/>
        <a:p>
          <a:pPr rtl="0"/>
          <a:r>
            <a:rPr lang="it-IT" u="sng" smtClean="0"/>
            <a:t>verificare</a:t>
          </a:r>
          <a:r>
            <a:rPr lang="it-IT" smtClean="0"/>
            <a:t> alcune informazioni del Registro</a:t>
          </a:r>
          <a:endParaRPr lang="it-IT"/>
        </a:p>
      </dgm:t>
    </dgm:pt>
    <dgm:pt modelId="{F8B15E9A-510F-49FA-A8D9-9781402762D2}" type="parTrans" cxnId="{10E4AB58-7874-4F82-A855-BB2B6F513F48}">
      <dgm:prSet/>
      <dgm:spPr/>
      <dgm:t>
        <a:bodyPr/>
        <a:lstStyle/>
        <a:p>
          <a:endParaRPr lang="it-IT"/>
        </a:p>
      </dgm:t>
    </dgm:pt>
    <dgm:pt modelId="{200CD136-AA04-41E5-B493-448B99CA87C9}" type="sibTrans" cxnId="{10E4AB58-7874-4F82-A855-BB2B6F513F48}">
      <dgm:prSet/>
      <dgm:spPr/>
      <dgm:t>
        <a:bodyPr/>
        <a:lstStyle/>
        <a:p>
          <a:endParaRPr lang="it-IT"/>
        </a:p>
      </dgm:t>
    </dgm:pt>
    <dgm:pt modelId="{697C10BB-2206-4448-AD89-95D59CF0374F}">
      <dgm:prSet/>
      <dgm:spPr/>
      <dgm:t>
        <a:bodyPr/>
        <a:lstStyle/>
        <a:p>
          <a:pPr rtl="0"/>
          <a:r>
            <a:rPr lang="it-IT" u="sng" smtClean="0"/>
            <a:t>aggiungere</a:t>
          </a:r>
          <a:r>
            <a:rPr lang="it-IT" smtClean="0"/>
            <a:t> nuove informazioni non esistenti nel Registro</a:t>
          </a:r>
          <a:endParaRPr lang="it-IT"/>
        </a:p>
      </dgm:t>
    </dgm:pt>
    <dgm:pt modelId="{48148FE7-E830-4BD2-B17B-B17A28A8669D}" type="parTrans" cxnId="{9CF74C2B-9638-45F0-B4C6-67FD5F76FC71}">
      <dgm:prSet/>
      <dgm:spPr/>
      <dgm:t>
        <a:bodyPr/>
        <a:lstStyle/>
        <a:p>
          <a:endParaRPr lang="it-IT"/>
        </a:p>
      </dgm:t>
    </dgm:pt>
    <dgm:pt modelId="{C4A2EC0E-AB3A-4530-8792-D8B87296691E}" type="sibTrans" cxnId="{9CF74C2B-9638-45F0-B4C6-67FD5F76FC71}">
      <dgm:prSet/>
      <dgm:spPr/>
      <dgm:t>
        <a:bodyPr/>
        <a:lstStyle/>
        <a:p>
          <a:endParaRPr lang="it-IT"/>
        </a:p>
      </dgm:t>
    </dgm:pt>
    <dgm:pt modelId="{CBE5BCB0-6187-417E-8D1B-182B1BD17004}" type="pres">
      <dgm:prSet presAssocID="{99620DA0-593D-409C-A963-F251D5AA56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EBA9D0-7427-49B0-B1C3-39E6A1890AC3}" type="pres">
      <dgm:prSet presAssocID="{99620DA0-593D-409C-A963-F251D5AA5634}" presName="dummyMaxCanvas" presStyleCnt="0">
        <dgm:presLayoutVars/>
      </dgm:prSet>
      <dgm:spPr/>
    </dgm:pt>
    <dgm:pt modelId="{9A9AB04A-C7F8-4238-8C57-7D4D2F7BA769}" type="pres">
      <dgm:prSet presAssocID="{99620DA0-593D-409C-A963-F251D5AA56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E5936A-71E8-42AE-A79E-77B042E7EB42}" type="pres">
      <dgm:prSet presAssocID="{99620DA0-593D-409C-A963-F251D5AA56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79F2CB-A5EE-4934-B644-BB17E439B700}" type="pres">
      <dgm:prSet presAssocID="{99620DA0-593D-409C-A963-F251D5AA56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5CA598-2C3A-41E6-BB4C-876222A84181}" type="pres">
      <dgm:prSet presAssocID="{99620DA0-593D-409C-A963-F251D5AA56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47D867-09ED-4952-B001-4DB4B73862D0}" type="pres">
      <dgm:prSet presAssocID="{99620DA0-593D-409C-A963-F251D5AA56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2F131D-D37A-4C73-B393-C505DB324593}" type="pres">
      <dgm:prSet presAssocID="{99620DA0-593D-409C-A963-F251D5AA56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3691ED-AC38-4372-8B06-FBEB5D876824}" type="pres">
      <dgm:prSet presAssocID="{99620DA0-593D-409C-A963-F251D5AA56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E028BB-B115-4EB5-9135-B27BB6AA1BB4}" type="pres">
      <dgm:prSet presAssocID="{99620DA0-593D-409C-A963-F251D5AA56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AB2F78-E2EC-412D-B1A9-91752505E544}" type="presOf" srcId="{2763417B-6147-47A7-94B0-09A92D0BFE2E}" destId="{005CA598-2C3A-41E6-BB4C-876222A84181}" srcOrd="0" destOrd="0" presId="urn:microsoft.com/office/officeart/2005/8/layout/vProcess5"/>
    <dgm:cxn modelId="{7B4CE572-490D-459A-AFED-977C4C35B1BE}" type="presOf" srcId="{697C10BB-2206-4448-AD89-95D59CF0374F}" destId="{BFE028BB-B115-4EB5-9135-B27BB6AA1BB4}" srcOrd="1" destOrd="0" presId="urn:microsoft.com/office/officeart/2005/8/layout/vProcess5"/>
    <dgm:cxn modelId="{10E4AB58-7874-4F82-A855-BB2B6F513F48}" srcId="{99620DA0-593D-409C-A963-F251D5AA5634}" destId="{B502FD1E-5C33-49FC-8C43-CDA4BD6C7CD3}" srcOrd="1" destOrd="0" parTransId="{F8B15E9A-510F-49FA-A8D9-9781402762D2}" sibTransId="{200CD136-AA04-41E5-B493-448B99CA87C9}"/>
    <dgm:cxn modelId="{A8EB7D1B-6E08-4BF4-B8C9-DDFC565DC395}" type="presOf" srcId="{86337A11-E36D-474B-8B36-BE8B136B0E9B}" destId="{362F131D-D37A-4C73-B393-C505DB324593}" srcOrd="1" destOrd="0" presId="urn:microsoft.com/office/officeart/2005/8/layout/vProcess5"/>
    <dgm:cxn modelId="{9CF74C2B-9638-45F0-B4C6-67FD5F76FC71}" srcId="{99620DA0-593D-409C-A963-F251D5AA5634}" destId="{697C10BB-2206-4448-AD89-95D59CF0374F}" srcOrd="2" destOrd="0" parTransId="{48148FE7-E830-4BD2-B17B-B17A28A8669D}" sibTransId="{C4A2EC0E-AB3A-4530-8792-D8B87296691E}"/>
    <dgm:cxn modelId="{1047AF5A-E3B7-42C5-8967-426997B80DE5}" type="presOf" srcId="{B502FD1E-5C33-49FC-8C43-CDA4BD6C7CD3}" destId="{CDE5936A-71E8-42AE-A79E-77B042E7EB42}" srcOrd="0" destOrd="0" presId="urn:microsoft.com/office/officeart/2005/8/layout/vProcess5"/>
    <dgm:cxn modelId="{2FC2E72E-50E8-4D47-B1B2-D5E8D10B182C}" type="presOf" srcId="{697C10BB-2206-4448-AD89-95D59CF0374F}" destId="{1479F2CB-A5EE-4934-B644-BB17E439B700}" srcOrd="0" destOrd="0" presId="urn:microsoft.com/office/officeart/2005/8/layout/vProcess5"/>
    <dgm:cxn modelId="{6C572B46-185D-4FAA-A72C-91BE69C5613C}" srcId="{99620DA0-593D-409C-A963-F251D5AA5634}" destId="{86337A11-E36D-474B-8B36-BE8B136B0E9B}" srcOrd="0" destOrd="0" parTransId="{5EAFC3BB-EE25-4360-A674-67580C3B4ADF}" sibTransId="{2763417B-6147-47A7-94B0-09A92D0BFE2E}"/>
    <dgm:cxn modelId="{581FAE35-D2E9-4388-A77B-0B691C687E14}" type="presOf" srcId="{86337A11-E36D-474B-8B36-BE8B136B0E9B}" destId="{9A9AB04A-C7F8-4238-8C57-7D4D2F7BA769}" srcOrd="0" destOrd="0" presId="urn:microsoft.com/office/officeart/2005/8/layout/vProcess5"/>
    <dgm:cxn modelId="{1E782C8D-71BE-4FFE-99E3-4989D5B96240}" type="presOf" srcId="{99620DA0-593D-409C-A963-F251D5AA5634}" destId="{CBE5BCB0-6187-417E-8D1B-182B1BD17004}" srcOrd="0" destOrd="0" presId="urn:microsoft.com/office/officeart/2005/8/layout/vProcess5"/>
    <dgm:cxn modelId="{DC935F98-D229-49E6-A9CD-059AC357E9B1}" type="presOf" srcId="{B502FD1E-5C33-49FC-8C43-CDA4BD6C7CD3}" destId="{D23691ED-AC38-4372-8B06-FBEB5D876824}" srcOrd="1" destOrd="0" presId="urn:microsoft.com/office/officeart/2005/8/layout/vProcess5"/>
    <dgm:cxn modelId="{0EC8B8EC-DCA0-41BE-AF08-6200FA7473CA}" type="presOf" srcId="{200CD136-AA04-41E5-B493-448B99CA87C9}" destId="{4E47D867-09ED-4952-B001-4DB4B73862D0}" srcOrd="0" destOrd="0" presId="urn:microsoft.com/office/officeart/2005/8/layout/vProcess5"/>
    <dgm:cxn modelId="{477CF69D-9C46-4F27-BB95-76241F7A639F}" type="presParOf" srcId="{CBE5BCB0-6187-417E-8D1B-182B1BD17004}" destId="{FBEBA9D0-7427-49B0-B1C3-39E6A1890AC3}" srcOrd="0" destOrd="0" presId="urn:microsoft.com/office/officeart/2005/8/layout/vProcess5"/>
    <dgm:cxn modelId="{8AA2B574-87D9-4F86-873C-2143D121C419}" type="presParOf" srcId="{CBE5BCB0-6187-417E-8D1B-182B1BD17004}" destId="{9A9AB04A-C7F8-4238-8C57-7D4D2F7BA769}" srcOrd="1" destOrd="0" presId="urn:microsoft.com/office/officeart/2005/8/layout/vProcess5"/>
    <dgm:cxn modelId="{B7B26B64-AD54-45B4-926F-733DA0E325D9}" type="presParOf" srcId="{CBE5BCB0-6187-417E-8D1B-182B1BD17004}" destId="{CDE5936A-71E8-42AE-A79E-77B042E7EB42}" srcOrd="2" destOrd="0" presId="urn:microsoft.com/office/officeart/2005/8/layout/vProcess5"/>
    <dgm:cxn modelId="{7D9B4CE1-9F25-4378-99E4-60D8287F46A4}" type="presParOf" srcId="{CBE5BCB0-6187-417E-8D1B-182B1BD17004}" destId="{1479F2CB-A5EE-4934-B644-BB17E439B700}" srcOrd="3" destOrd="0" presId="urn:microsoft.com/office/officeart/2005/8/layout/vProcess5"/>
    <dgm:cxn modelId="{3E796A9B-4F1C-4DC1-94FC-CDCA37DE2B1B}" type="presParOf" srcId="{CBE5BCB0-6187-417E-8D1B-182B1BD17004}" destId="{005CA598-2C3A-41E6-BB4C-876222A84181}" srcOrd="4" destOrd="0" presId="urn:microsoft.com/office/officeart/2005/8/layout/vProcess5"/>
    <dgm:cxn modelId="{AF2E6F3F-45EE-4C24-8F4D-CE37BEDE8C58}" type="presParOf" srcId="{CBE5BCB0-6187-417E-8D1B-182B1BD17004}" destId="{4E47D867-09ED-4952-B001-4DB4B73862D0}" srcOrd="5" destOrd="0" presId="urn:microsoft.com/office/officeart/2005/8/layout/vProcess5"/>
    <dgm:cxn modelId="{18B54716-B988-46B5-AA7A-AF06D6FEF135}" type="presParOf" srcId="{CBE5BCB0-6187-417E-8D1B-182B1BD17004}" destId="{362F131D-D37A-4C73-B393-C505DB324593}" srcOrd="6" destOrd="0" presId="urn:microsoft.com/office/officeart/2005/8/layout/vProcess5"/>
    <dgm:cxn modelId="{DC722669-43BE-4F34-8D59-55D5421E73A7}" type="presParOf" srcId="{CBE5BCB0-6187-417E-8D1B-182B1BD17004}" destId="{D23691ED-AC38-4372-8B06-FBEB5D876824}" srcOrd="7" destOrd="0" presId="urn:microsoft.com/office/officeart/2005/8/layout/vProcess5"/>
    <dgm:cxn modelId="{5A36C8F1-9FA7-4BF0-8D79-B462BD386F48}" type="presParOf" srcId="{CBE5BCB0-6187-417E-8D1B-182B1BD17004}" destId="{BFE028BB-B115-4EB5-9135-B27BB6AA1BB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C3A49-9573-B043-94B1-9B26087573B9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508EC2-695B-1943-9A14-3927CC3C28A5}">
      <dgm:prSet phldrT="[Tes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t-IT" u="none" dirty="0" smtClean="0">
              <a:solidFill>
                <a:srgbClr val="23AFA2"/>
              </a:solidFill>
              <a:latin typeface="Century Gothic" panose="020B0502020202020204" pitchFamily="34" charset="0"/>
            </a:rPr>
            <a:t>INPUT</a:t>
          </a:r>
        </a:p>
        <a:p>
          <a:r>
            <a:rPr lang="it-IT" u="none" dirty="0" smtClean="0">
              <a:solidFill>
                <a:srgbClr val="23AFA2"/>
              </a:solidFill>
              <a:latin typeface="Century Gothic" panose="020B0502020202020204" pitchFamily="34" charset="0"/>
            </a:rPr>
            <a:t>Big data</a:t>
          </a:r>
        </a:p>
        <a:p>
          <a:endParaRPr lang="it-IT" u="none" dirty="0" smtClean="0">
            <a:solidFill>
              <a:srgbClr val="23AFA2"/>
            </a:solidFill>
            <a:latin typeface="Century Gothic" panose="020B0502020202020204" pitchFamily="34" charset="0"/>
          </a:endParaRPr>
        </a:p>
        <a:p>
          <a:r>
            <a:rPr lang="it-IT" u="none" dirty="0" smtClean="0">
              <a:solidFill>
                <a:srgbClr val="23AFA2"/>
              </a:solidFill>
              <a:latin typeface="Century Gothic" panose="020B0502020202020204" pitchFamily="34" charset="0"/>
            </a:rPr>
            <a:t>Approccio DATA DRIVEN</a:t>
          </a:r>
        </a:p>
      </dgm:t>
    </dgm:pt>
    <dgm:pt modelId="{8184D4BF-5770-7442-B5F5-B0596E185BD0}" type="parTrans" cxnId="{3875779F-EC72-1340-B071-60A1028B3FAA}">
      <dgm:prSet/>
      <dgm:spPr/>
      <dgm:t>
        <a:bodyPr/>
        <a:lstStyle/>
        <a:p>
          <a:endParaRPr lang="it-IT"/>
        </a:p>
      </dgm:t>
    </dgm:pt>
    <dgm:pt modelId="{FDC89B13-DA47-7449-BA50-50DEC9BB6545}" type="sibTrans" cxnId="{3875779F-EC72-1340-B071-60A1028B3FAA}">
      <dgm:prSet/>
      <dgm:spPr/>
      <dgm:t>
        <a:bodyPr/>
        <a:lstStyle/>
        <a:p>
          <a:endParaRPr lang="it-IT"/>
        </a:p>
      </dgm:t>
    </dgm:pt>
    <dgm:pt modelId="{064F4577-A904-3045-9000-5D20688F2C52}">
      <dgm:prSet phldrT="[Tes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t-IT" u="none" dirty="0" smtClean="0">
              <a:solidFill>
                <a:srgbClr val="23AFA2"/>
              </a:solidFill>
              <a:latin typeface="Century Gothic" panose="020B0502020202020204" pitchFamily="34" charset="0"/>
            </a:rPr>
            <a:t>OUTPUT</a:t>
          </a:r>
        </a:p>
        <a:p>
          <a:r>
            <a:rPr lang="it-IT" u="none" dirty="0" smtClean="0">
              <a:solidFill>
                <a:srgbClr val="23AFA2"/>
              </a:solidFill>
              <a:latin typeface="Century Gothic" panose="020B0502020202020204" pitchFamily="34" charset="0"/>
            </a:rPr>
            <a:t>Processi standard della statistica ufficiale</a:t>
          </a:r>
        </a:p>
        <a:p>
          <a:r>
            <a:rPr lang="it-IT" u="none" dirty="0" smtClean="0">
              <a:solidFill>
                <a:srgbClr val="23AFA2"/>
              </a:solidFill>
              <a:latin typeface="Century Gothic" panose="020B0502020202020204" pitchFamily="34" charset="0"/>
            </a:rPr>
            <a:t>Approccio Output </a:t>
          </a:r>
          <a:r>
            <a:rPr lang="it-IT" u="none" dirty="0" err="1" smtClean="0">
              <a:solidFill>
                <a:srgbClr val="23AFA2"/>
              </a:solidFill>
              <a:latin typeface="Century Gothic" panose="020B0502020202020204" pitchFamily="34" charset="0"/>
            </a:rPr>
            <a:t>oriented</a:t>
          </a:r>
          <a:endParaRPr lang="it-IT" u="none" dirty="0"/>
        </a:p>
      </dgm:t>
    </dgm:pt>
    <dgm:pt modelId="{D7803567-AD5F-3543-AA34-5C927C24E3C2}" type="parTrans" cxnId="{4E845317-AC6C-B54F-A5DA-9C7DC7A134D6}">
      <dgm:prSet/>
      <dgm:spPr/>
      <dgm:t>
        <a:bodyPr/>
        <a:lstStyle/>
        <a:p>
          <a:endParaRPr lang="it-IT"/>
        </a:p>
      </dgm:t>
    </dgm:pt>
    <dgm:pt modelId="{8ACD0F6B-878E-084E-9104-DFC40D94F644}" type="sibTrans" cxnId="{4E845317-AC6C-B54F-A5DA-9C7DC7A134D6}">
      <dgm:prSet/>
      <dgm:spPr/>
      <dgm:t>
        <a:bodyPr/>
        <a:lstStyle/>
        <a:p>
          <a:endParaRPr lang="it-IT"/>
        </a:p>
      </dgm:t>
    </dgm:pt>
    <dgm:pt modelId="{A85D9634-D425-6246-BB81-B636336C064D}" type="pres">
      <dgm:prSet presAssocID="{6DDC3A49-9573-B043-94B1-9B26087573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DEDD09-31E1-E041-8527-C86B0DBCA30A}" type="pres">
      <dgm:prSet presAssocID="{66508EC2-695B-1943-9A14-3927CC3C28A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A9938A-266D-A849-8F6B-F5686B97BE39}" type="pres">
      <dgm:prSet presAssocID="{064F4577-A904-3045-9000-5D20688F2C5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9542E27-608F-354D-B179-9DAA72A612E8}" type="presOf" srcId="{6DDC3A49-9573-B043-94B1-9B26087573B9}" destId="{A85D9634-D425-6246-BB81-B636336C064D}" srcOrd="0" destOrd="0" presId="urn:microsoft.com/office/officeart/2005/8/layout/arrow5"/>
    <dgm:cxn modelId="{DB1FDA6B-8325-0745-BF2D-467FD63F11FF}" type="presOf" srcId="{064F4577-A904-3045-9000-5D20688F2C52}" destId="{0EA9938A-266D-A849-8F6B-F5686B97BE39}" srcOrd="0" destOrd="0" presId="urn:microsoft.com/office/officeart/2005/8/layout/arrow5"/>
    <dgm:cxn modelId="{3875779F-EC72-1340-B071-60A1028B3FAA}" srcId="{6DDC3A49-9573-B043-94B1-9B26087573B9}" destId="{66508EC2-695B-1943-9A14-3927CC3C28A5}" srcOrd="0" destOrd="0" parTransId="{8184D4BF-5770-7442-B5F5-B0596E185BD0}" sibTransId="{FDC89B13-DA47-7449-BA50-50DEC9BB6545}"/>
    <dgm:cxn modelId="{4E845317-AC6C-B54F-A5DA-9C7DC7A134D6}" srcId="{6DDC3A49-9573-B043-94B1-9B26087573B9}" destId="{064F4577-A904-3045-9000-5D20688F2C52}" srcOrd="1" destOrd="0" parTransId="{D7803567-AD5F-3543-AA34-5C927C24E3C2}" sibTransId="{8ACD0F6B-878E-084E-9104-DFC40D94F644}"/>
    <dgm:cxn modelId="{31806ADD-AE91-7548-8C59-4055694B220A}" type="presOf" srcId="{66508EC2-695B-1943-9A14-3927CC3C28A5}" destId="{EADEDD09-31E1-E041-8527-C86B0DBCA30A}" srcOrd="0" destOrd="0" presId="urn:microsoft.com/office/officeart/2005/8/layout/arrow5"/>
    <dgm:cxn modelId="{4B0DBC16-D207-344E-8C16-A2A805CD1F61}" type="presParOf" srcId="{A85D9634-D425-6246-BB81-B636336C064D}" destId="{EADEDD09-31E1-E041-8527-C86B0DBCA30A}" srcOrd="0" destOrd="0" presId="urn:microsoft.com/office/officeart/2005/8/layout/arrow5"/>
    <dgm:cxn modelId="{32691E6A-6020-5B49-A9D1-F91D8812CEDE}" type="presParOf" srcId="{A85D9634-D425-6246-BB81-B636336C064D}" destId="{0EA9938A-266D-A849-8F6B-F5686B97BE3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1B8C1-82C8-4C0C-8DCC-77B1062D4863}" type="doc">
      <dgm:prSet loTypeId="urn:microsoft.com/office/officeart/2005/8/layout/hierarchy3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9A550CD0-0F95-459B-8D0A-4BBA16DDA652}">
      <dgm:prSet custT="1"/>
      <dgm:spPr/>
      <dgm:t>
        <a:bodyPr anchor="ctr"/>
        <a:lstStyle/>
        <a:p>
          <a:pPr rtl="0"/>
          <a:r>
            <a:rPr lang="it-IT" sz="1100" b="0" dirty="0" smtClean="0">
              <a:latin typeface="+mn-lt"/>
            </a:rPr>
            <a:t>URL ottenibile da Portali di impresa</a:t>
          </a:r>
          <a:endParaRPr lang="it-IT" sz="1100" b="0" dirty="0">
            <a:latin typeface="+mn-lt"/>
          </a:endParaRPr>
        </a:p>
      </dgm:t>
    </dgm:pt>
    <dgm:pt modelId="{B9879553-D95E-47BD-8A4C-DAC9D5CFB30B}" type="parTrans" cxnId="{FDA7D9FD-0503-4560-B183-361CDB992023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221F7440-D797-4F5E-9170-2704ED5D6A2F}" type="sibTrans" cxnId="{FDA7D9FD-0503-4560-B183-361CDB992023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F89CEA35-5251-4D6E-9BC5-4B44875E5EE9}">
      <dgm:prSet custT="1"/>
      <dgm:spPr/>
      <dgm:t>
        <a:bodyPr anchor="ctr"/>
        <a:lstStyle/>
        <a:p>
          <a:pPr rtl="0"/>
          <a:r>
            <a:rPr lang="it-IT" sz="1100" b="0" dirty="0" smtClean="0">
              <a:latin typeface="+mn-lt"/>
            </a:rPr>
            <a:t>URL ottenuti mediante utilizzo in batch di motori di ricerca (</a:t>
          </a:r>
          <a:r>
            <a:rPr lang="it-IT" sz="1100" b="1" dirty="0" smtClean="0">
              <a:latin typeface="+mn-lt"/>
            </a:rPr>
            <a:t>URL </a:t>
          </a:r>
          <a:r>
            <a:rPr lang="it-IT" sz="1100" b="1" dirty="0" err="1" smtClean="0">
              <a:latin typeface="+mn-lt"/>
            </a:rPr>
            <a:t>Retrieval</a:t>
          </a:r>
          <a:r>
            <a:rPr lang="it-IT" sz="1100" b="1" dirty="0" smtClean="0">
              <a:latin typeface="+mn-lt"/>
            </a:rPr>
            <a:t> </a:t>
          </a:r>
          <a:r>
            <a:rPr lang="it-IT" sz="1100" dirty="0" smtClean="0">
              <a:latin typeface="+mn-lt"/>
            </a:rPr>
            <a:t>utilizzando i dati anagrafici dell’azienda, combinate con tecniche di machine </a:t>
          </a:r>
          <a:r>
            <a:rPr lang="it-IT" sz="1100" dirty="0" err="1" smtClean="0">
              <a:latin typeface="+mn-lt"/>
            </a:rPr>
            <a:t>learning</a:t>
          </a:r>
          <a:r>
            <a:rPr lang="it-IT" sz="1100" dirty="0" smtClean="0">
              <a:latin typeface="+mn-lt"/>
            </a:rPr>
            <a:t> per stimare la probabilità dell’URL individuata)</a:t>
          </a:r>
          <a:r>
            <a:rPr lang="it-IT" sz="1100" b="0" dirty="0" smtClean="0">
              <a:latin typeface="+mn-lt"/>
            </a:rPr>
            <a:t>  </a:t>
          </a:r>
          <a:endParaRPr lang="it-IT" sz="1100" b="0" dirty="0">
            <a:latin typeface="+mn-lt"/>
          </a:endParaRPr>
        </a:p>
      </dgm:t>
    </dgm:pt>
    <dgm:pt modelId="{0CC073D3-025B-41B8-8079-0CCB650C6321}" type="parTrans" cxnId="{85570B3D-47E9-4817-8D4A-38622C0ADE93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12A4D5EA-307A-4B49-B339-6E51C5BCC9DC}" type="sibTrans" cxnId="{85570B3D-47E9-4817-8D4A-38622C0ADE93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32EFEC0C-AE9F-4457-B8C5-F3D4FB55B271}">
      <dgm:prSet custT="1"/>
      <dgm:spPr/>
      <dgm:t>
        <a:bodyPr anchor="ctr"/>
        <a:lstStyle/>
        <a:p>
          <a:pPr algn="ctr" rtl="0"/>
          <a:r>
            <a:rPr lang="it-IT" sz="1800" dirty="0" smtClean="0"/>
            <a:t>Fase 2 - Identificazione impresa nel WEB</a:t>
          </a:r>
          <a:endParaRPr lang="it-IT" sz="1800" dirty="0"/>
        </a:p>
      </dgm:t>
    </dgm:pt>
    <dgm:pt modelId="{7033ACF4-15F5-4EBE-BB0E-366A26636892}" type="parTrans" cxnId="{1AE2583D-FB59-4E58-AFC0-AF9E8757E940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01CB9797-5CDD-4640-9DA2-B6C975A8C145}" type="sibTrans" cxnId="{1AE2583D-FB59-4E58-AFC0-AF9E8757E940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348EE9AE-7F61-4C49-81E5-FFBE0BA63C27}">
      <dgm:prSet custT="1"/>
      <dgm:spPr/>
      <dgm:t>
        <a:bodyPr anchor="ctr"/>
        <a:lstStyle/>
        <a:p>
          <a:pPr rtl="0"/>
          <a:r>
            <a:rPr lang="it-IT" sz="1100" b="0" dirty="0" smtClean="0">
              <a:latin typeface="+mn-lt"/>
            </a:rPr>
            <a:t>Tecniche di </a:t>
          </a:r>
          <a:r>
            <a:rPr lang="it-IT" sz="1100" b="1" i="1" dirty="0" smtClean="0">
              <a:latin typeface="+mn-lt"/>
            </a:rPr>
            <a:t>Text Mining</a:t>
          </a:r>
          <a:r>
            <a:rPr lang="it-IT" sz="1100" b="0" i="1" dirty="0" smtClean="0">
              <a:latin typeface="+mn-lt"/>
            </a:rPr>
            <a:t>,  </a:t>
          </a:r>
          <a:r>
            <a:rPr lang="it-IT" sz="1100" b="0" dirty="0" smtClean="0">
              <a:latin typeface="+mn-lt"/>
            </a:rPr>
            <a:t>con l’impiego di tecniche di </a:t>
          </a:r>
          <a:r>
            <a:rPr lang="it-IT" sz="1100" b="1" i="1" dirty="0" smtClean="0">
              <a:latin typeface="+mn-lt"/>
            </a:rPr>
            <a:t>Natural Language Processing</a:t>
          </a:r>
          <a:r>
            <a:rPr lang="it-IT" sz="1100" b="0" dirty="0" smtClean="0">
              <a:latin typeface="+mn-lt"/>
            </a:rPr>
            <a:t>, per l’analisi e l’estrazione dell’informazione (dati, documenti,  metadati, file ecc.) all’interno di testi in linguaggio naturale.</a:t>
          </a:r>
          <a:endParaRPr lang="it-IT" sz="1100" b="0" dirty="0">
            <a:latin typeface="+mn-lt"/>
          </a:endParaRPr>
        </a:p>
      </dgm:t>
    </dgm:pt>
    <dgm:pt modelId="{C1FE411D-DF55-48E9-8E86-6244E34172C2}" type="parTrans" cxnId="{37F3E6A3-A5B2-4448-83B7-451B04E25B5F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6DE7E852-37F6-4A0C-B489-D1CB28CDEFC6}" type="sibTrans" cxnId="{37F3E6A3-A5B2-4448-83B7-451B04E25B5F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14C9E0EF-6F9F-440F-AED6-BB096EE61F19}">
      <dgm:prSet custT="1"/>
      <dgm:spPr/>
      <dgm:t>
        <a:bodyPr anchor="ctr"/>
        <a:lstStyle/>
        <a:p>
          <a:pPr rtl="0"/>
          <a:r>
            <a:rPr lang="it-IT" sz="1100" b="0" smtClean="0">
              <a:latin typeface="+mn-lt"/>
            </a:rPr>
            <a:t>Tecniche di </a:t>
          </a:r>
          <a:r>
            <a:rPr lang="it-IT" sz="1100" b="1" i="1" smtClean="0">
              <a:latin typeface="+mn-lt"/>
            </a:rPr>
            <a:t>Machine Learning </a:t>
          </a:r>
          <a:r>
            <a:rPr lang="it-IT" sz="1100" b="0" smtClean="0">
              <a:latin typeface="+mn-lt"/>
            </a:rPr>
            <a:t>per l’impiego di algoritmi che simulano un processo di apprendimento per  la costruzione di modelli predittivi.</a:t>
          </a:r>
          <a:endParaRPr lang="it-IT" sz="1100" b="0" dirty="0">
            <a:latin typeface="+mn-lt"/>
          </a:endParaRPr>
        </a:p>
      </dgm:t>
    </dgm:pt>
    <dgm:pt modelId="{D3F5E9CE-AA76-4074-9B0F-9F4F1277245C}" type="parTrans" cxnId="{080DB8C1-FB94-4CF1-AB15-3147BFB3DD22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67F34819-D20F-46ED-9981-3A6F146C0028}" type="sibTrans" cxnId="{080DB8C1-FB94-4CF1-AB15-3147BFB3DD22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31A99D5F-1E9C-416D-B792-1ADC3F79036F}">
      <dgm:prSet custT="1"/>
      <dgm:spPr/>
      <dgm:t>
        <a:bodyPr anchor="ctr"/>
        <a:lstStyle/>
        <a:p>
          <a:pPr algn="ctr" rtl="0"/>
          <a:r>
            <a:rPr lang="it-IT" sz="1800" dirty="0" smtClean="0"/>
            <a:t>Fase 1 - Acquisizione dell’indirizzo WEB dell’impresa</a:t>
          </a:r>
          <a:endParaRPr lang="it-IT" sz="1800" dirty="0"/>
        </a:p>
      </dgm:t>
    </dgm:pt>
    <dgm:pt modelId="{9AEF3955-8B40-40CA-B070-0FA2BE95084E}" type="parTrans" cxnId="{32EA1EA5-BC04-486E-A59B-2D561FC233BA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002E9248-DC8F-405C-B18A-63ED1068E9FC}" type="sibTrans" cxnId="{32EA1EA5-BC04-486E-A59B-2D561FC233BA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52393494-C58A-4EDD-B49B-D603540E0901}">
      <dgm:prSet custT="1"/>
      <dgm:spPr/>
      <dgm:t>
        <a:bodyPr anchor="ctr"/>
        <a:lstStyle/>
        <a:p>
          <a:pPr rtl="0"/>
          <a:r>
            <a:rPr lang="it-IT" sz="1100" b="0" dirty="0" smtClean="0">
              <a:latin typeface="+mn-lt"/>
            </a:rPr>
            <a:t>URL disponibile da fonte amministrativa (nel 5% delle imprese attive del registro Asia)</a:t>
          </a:r>
          <a:endParaRPr lang="it-IT" sz="1100" b="0" dirty="0">
            <a:latin typeface="+mn-lt"/>
          </a:endParaRPr>
        </a:p>
      </dgm:t>
    </dgm:pt>
    <dgm:pt modelId="{ADDD7F02-5C96-4DB1-A6C1-5264E0EF1798}" type="parTrans" cxnId="{C625DD9A-4ABC-49ED-AECB-A20D3C834C77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1E60BB22-2A67-433F-A7EC-2595914D4246}" type="sibTrans" cxnId="{C625DD9A-4ABC-49ED-AECB-A20D3C834C77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813D7C82-4331-4BBB-9C3F-D50718BD9BB9}">
      <dgm:prSet custT="1"/>
      <dgm:spPr/>
      <dgm:t>
        <a:bodyPr anchor="ctr"/>
        <a:lstStyle/>
        <a:p>
          <a:pPr algn="ctr" rtl="0"/>
          <a:r>
            <a:rPr lang="it-IT" sz="1800" dirty="0" smtClean="0"/>
            <a:t>Fase 3 - Estrazione ed analisi dell’informazione</a:t>
          </a:r>
          <a:endParaRPr lang="it-IT" sz="1800" dirty="0"/>
        </a:p>
      </dgm:t>
    </dgm:pt>
    <dgm:pt modelId="{BD304E50-CB22-4BE2-BBC5-68C623C369AF}" type="parTrans" cxnId="{E799C79A-88AD-4A84-AA4F-50D0031012E7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2452BB7B-2470-4ECA-B3F6-614D9572148E}" type="sibTrans" cxnId="{E799C79A-88AD-4A84-AA4F-50D0031012E7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529BDF38-C61B-43EB-8933-AACB4E9EFD1C}">
      <dgm:prSet custT="1"/>
      <dgm:spPr/>
      <dgm:t>
        <a:bodyPr anchor="ctr"/>
        <a:lstStyle/>
        <a:p>
          <a:pPr rtl="0"/>
          <a:r>
            <a:rPr lang="it-IT" sz="1100" b="0" dirty="0" smtClean="0">
              <a:latin typeface="+mn-lt"/>
            </a:rPr>
            <a:t>Tecniche di </a:t>
          </a:r>
          <a:r>
            <a:rPr lang="it-IT" sz="1100" b="1" i="1" dirty="0" smtClean="0">
              <a:latin typeface="+mn-lt"/>
            </a:rPr>
            <a:t>Web </a:t>
          </a:r>
          <a:r>
            <a:rPr lang="it-IT" sz="1100" b="1" i="1" dirty="0" err="1" smtClean="0">
              <a:latin typeface="+mn-lt"/>
            </a:rPr>
            <a:t>Scraping</a:t>
          </a:r>
          <a:r>
            <a:rPr lang="it-IT" sz="1100" b="1" i="1" dirty="0" smtClean="0">
              <a:latin typeface="+mn-lt"/>
            </a:rPr>
            <a:t>  </a:t>
          </a:r>
          <a:r>
            <a:rPr lang="it-IT" sz="1100" b="0" dirty="0" smtClean="0">
              <a:latin typeface="+mn-lt"/>
            </a:rPr>
            <a:t>per l’acquisizione dati web:  i) </a:t>
          </a:r>
          <a:r>
            <a:rPr lang="it-IT" sz="1100" b="0" dirty="0" err="1" smtClean="0">
              <a:latin typeface="+mn-lt"/>
            </a:rPr>
            <a:t>scraping</a:t>
          </a:r>
          <a:r>
            <a:rPr lang="it-IT" sz="1100" b="0" dirty="0" smtClean="0">
              <a:latin typeface="+mn-lt"/>
            </a:rPr>
            <a:t> da uno specifico URL; ii) </a:t>
          </a:r>
          <a:r>
            <a:rPr lang="it-IT" sz="1100" b="0" dirty="0" err="1" smtClean="0">
              <a:latin typeface="+mn-lt"/>
            </a:rPr>
            <a:t>scraping</a:t>
          </a:r>
          <a:r>
            <a:rPr lang="it-IT" sz="1100" b="0" dirty="0" smtClean="0">
              <a:latin typeface="+mn-lt"/>
            </a:rPr>
            <a:t> tramite l’utilizzo in batch dei motori di ricerca; iii) </a:t>
          </a:r>
          <a:r>
            <a:rPr lang="it-IT" sz="1100" b="0" dirty="0" err="1" smtClean="0">
              <a:latin typeface="+mn-lt"/>
            </a:rPr>
            <a:t>scraping</a:t>
          </a:r>
          <a:r>
            <a:rPr lang="it-IT" sz="1100" b="0" dirty="0" smtClean="0">
              <a:latin typeface="+mn-lt"/>
            </a:rPr>
            <a:t> specialistico da portali tematici.</a:t>
          </a:r>
          <a:endParaRPr lang="it-IT" sz="1100" b="0" dirty="0">
            <a:latin typeface="+mn-lt"/>
          </a:endParaRPr>
        </a:p>
      </dgm:t>
    </dgm:pt>
    <dgm:pt modelId="{98E869D0-B43F-46EB-9ABB-CDD135869C16}" type="parTrans" cxnId="{E5019EBE-3838-40EB-AC08-A2A6DBD6E68D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249B3B26-4BFB-41F3-8224-CE2BE021B3F5}" type="sibTrans" cxnId="{E5019EBE-3838-40EB-AC08-A2A6DBD6E68D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3CB17AAD-29DE-4B9A-B871-4BDC714BEF47}">
      <dgm:prSet custT="1"/>
      <dgm:spPr/>
      <dgm:t>
        <a:bodyPr anchor="ctr"/>
        <a:lstStyle/>
        <a:p>
          <a:pPr rtl="0"/>
          <a:r>
            <a:rPr lang="it-IT" sz="1100" dirty="0" smtClean="0">
              <a:latin typeface="+mn-lt"/>
            </a:rPr>
            <a:t>Validazione sintattica della stringa, </a:t>
          </a:r>
          <a:r>
            <a:rPr lang="it-IT" sz="1100" dirty="0" err="1" smtClean="0">
              <a:latin typeface="+mn-lt"/>
            </a:rPr>
            <a:t>check</a:t>
          </a:r>
          <a:r>
            <a:rPr lang="it-IT" sz="1100" dirty="0" smtClean="0">
              <a:latin typeface="+mn-lt"/>
            </a:rPr>
            <a:t> degli errori ricorrenti e verifica  dell’authority (dominio) dell’indirizzo</a:t>
          </a:r>
          <a:endParaRPr lang="it-IT" sz="1100" dirty="0">
            <a:latin typeface="+mn-lt"/>
          </a:endParaRPr>
        </a:p>
      </dgm:t>
    </dgm:pt>
    <dgm:pt modelId="{E8E2A873-C23B-47BE-99FE-7656AEAD2447}" type="parTrans" cxnId="{C15B8413-969E-4ED2-88CF-50ED250FF8A1}">
      <dgm:prSet/>
      <dgm:spPr/>
      <dgm:t>
        <a:bodyPr/>
        <a:lstStyle/>
        <a:p>
          <a:endParaRPr lang="it-IT"/>
        </a:p>
      </dgm:t>
    </dgm:pt>
    <dgm:pt modelId="{CEB6CF29-D8C8-4DC9-9DED-4B4D9517B608}" type="sibTrans" cxnId="{C15B8413-969E-4ED2-88CF-50ED250FF8A1}">
      <dgm:prSet/>
      <dgm:spPr/>
      <dgm:t>
        <a:bodyPr/>
        <a:lstStyle/>
        <a:p>
          <a:endParaRPr lang="it-IT"/>
        </a:p>
      </dgm:t>
    </dgm:pt>
    <dgm:pt modelId="{46C4598F-804D-41E2-AC2D-8A5D414A252E}">
      <dgm:prSet custT="1"/>
      <dgm:spPr/>
      <dgm:t>
        <a:bodyPr anchor="ctr"/>
        <a:lstStyle/>
        <a:p>
          <a:pPr rtl="0"/>
          <a:r>
            <a:rPr lang="it-IT" sz="11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Estrazione di informazioni anagrafiche dal sito web dell’impresa (Codice Fiscale, Partita Iva, Ragione Sociale, Indirizzo…) mediante l’impiego di tecniche di </a:t>
          </a:r>
          <a:r>
            <a:rPr lang="it-IT" sz="1100" b="1" i="1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Information Retrieval </a:t>
          </a:r>
          <a:r>
            <a:rPr lang="it-IT" sz="11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tramite </a:t>
          </a:r>
          <a:r>
            <a:rPr lang="it-IT" sz="1100" b="1" i="1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pattern matching </a:t>
          </a:r>
          <a:r>
            <a:rPr lang="it-IT" sz="11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su stringhe.</a:t>
          </a:r>
          <a:endParaRPr lang="it-IT" sz="1100" dirty="0">
            <a:latin typeface="+mn-lt"/>
          </a:endParaRPr>
        </a:p>
      </dgm:t>
    </dgm:pt>
    <dgm:pt modelId="{A1009740-BD3A-4724-BF5C-852F152B80DC}" type="parTrans" cxnId="{7B5AB51B-CCA2-40CF-AC60-E19275196D0D}">
      <dgm:prSet/>
      <dgm:spPr/>
      <dgm:t>
        <a:bodyPr/>
        <a:lstStyle/>
        <a:p>
          <a:endParaRPr lang="it-IT"/>
        </a:p>
      </dgm:t>
    </dgm:pt>
    <dgm:pt modelId="{2A3DFD8A-D189-461D-98BA-8ADBBFB32679}" type="sibTrans" cxnId="{7B5AB51B-CCA2-40CF-AC60-E19275196D0D}">
      <dgm:prSet/>
      <dgm:spPr/>
      <dgm:t>
        <a:bodyPr/>
        <a:lstStyle/>
        <a:p>
          <a:endParaRPr lang="it-IT"/>
        </a:p>
      </dgm:t>
    </dgm:pt>
    <dgm:pt modelId="{C195239D-4B40-4DD2-A7D1-3F9681F97032}">
      <dgm:prSet custT="1"/>
      <dgm:spPr/>
      <dgm:t>
        <a:bodyPr anchor="ctr"/>
        <a:lstStyle/>
        <a:p>
          <a:pPr rtl="0"/>
          <a:r>
            <a:rPr lang="it-IT" sz="11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Confronto con le informazioni disponibili nel registro ASIA attraverso tecniche </a:t>
          </a:r>
          <a:r>
            <a:rPr lang="it-IT" sz="1100" i="1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di matching</a:t>
          </a:r>
          <a:r>
            <a:rPr lang="it-IT" sz="11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 e </a:t>
          </a:r>
          <a:r>
            <a:rPr lang="it-IT" sz="1100" i="1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metriche di </a:t>
          </a:r>
          <a:r>
            <a:rPr lang="it-IT" sz="1100" b="1" i="1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similarità tra stringhe</a:t>
          </a:r>
          <a:r>
            <a:rPr lang="it-IT" sz="1100" i="1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 (Jaro-Winkler, Levenshtein, etc)</a:t>
          </a:r>
          <a:endParaRPr lang="it-IT" sz="1100" dirty="0">
            <a:latin typeface="+mn-lt"/>
          </a:endParaRPr>
        </a:p>
      </dgm:t>
    </dgm:pt>
    <dgm:pt modelId="{656D69E3-7565-48D0-BAD6-79DB17767BB0}" type="parTrans" cxnId="{FFC2D7E4-260B-4D41-B790-5B2F5F9E2485}">
      <dgm:prSet/>
      <dgm:spPr/>
      <dgm:t>
        <a:bodyPr/>
        <a:lstStyle/>
        <a:p>
          <a:endParaRPr lang="it-IT"/>
        </a:p>
      </dgm:t>
    </dgm:pt>
    <dgm:pt modelId="{D0DB3347-68AD-4554-BDBA-2A805A2ECBD7}" type="sibTrans" cxnId="{FFC2D7E4-260B-4D41-B790-5B2F5F9E2485}">
      <dgm:prSet/>
      <dgm:spPr/>
      <dgm:t>
        <a:bodyPr/>
        <a:lstStyle/>
        <a:p>
          <a:endParaRPr lang="it-IT"/>
        </a:p>
      </dgm:t>
    </dgm:pt>
    <dgm:pt modelId="{54366FE1-3E3E-4DE5-9F33-E1928401486E}" type="pres">
      <dgm:prSet presAssocID="{F8E1B8C1-82C8-4C0C-8DCC-77B1062D48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B131440-2637-4F12-A476-89F7476203E4}" type="pres">
      <dgm:prSet presAssocID="{31A99D5F-1E9C-416D-B792-1ADC3F79036F}" presName="root" presStyleCnt="0"/>
      <dgm:spPr/>
    </dgm:pt>
    <dgm:pt modelId="{6231224C-6CA7-4260-B49D-6588CC910B51}" type="pres">
      <dgm:prSet presAssocID="{31A99D5F-1E9C-416D-B792-1ADC3F79036F}" presName="rootComposite" presStyleCnt="0"/>
      <dgm:spPr/>
    </dgm:pt>
    <dgm:pt modelId="{F5AAA456-1767-44E5-A7E5-1F8FFCA51902}" type="pres">
      <dgm:prSet presAssocID="{31A99D5F-1E9C-416D-B792-1ADC3F79036F}" presName="rootText" presStyleLbl="node1" presStyleIdx="0" presStyleCnt="3" custScaleY="69588"/>
      <dgm:spPr/>
      <dgm:t>
        <a:bodyPr/>
        <a:lstStyle/>
        <a:p>
          <a:endParaRPr lang="it-IT"/>
        </a:p>
      </dgm:t>
    </dgm:pt>
    <dgm:pt modelId="{CECDB77D-F7F4-415C-AE13-8EDE44C299AA}" type="pres">
      <dgm:prSet presAssocID="{31A99D5F-1E9C-416D-B792-1ADC3F79036F}" presName="rootConnector" presStyleLbl="node1" presStyleIdx="0" presStyleCnt="3"/>
      <dgm:spPr/>
      <dgm:t>
        <a:bodyPr/>
        <a:lstStyle/>
        <a:p>
          <a:endParaRPr lang="it-IT"/>
        </a:p>
      </dgm:t>
    </dgm:pt>
    <dgm:pt modelId="{5B00B8E2-3E4B-4254-AF22-90A04548A4EE}" type="pres">
      <dgm:prSet presAssocID="{31A99D5F-1E9C-416D-B792-1ADC3F79036F}" presName="childShape" presStyleCnt="0"/>
      <dgm:spPr/>
    </dgm:pt>
    <dgm:pt modelId="{49B6E664-80E4-4D2E-8D27-64833E74389F}" type="pres">
      <dgm:prSet presAssocID="{ADDD7F02-5C96-4DB1-A6C1-5264E0EF1798}" presName="Name13" presStyleLbl="parChTrans1D2" presStyleIdx="0" presStyleCnt="9"/>
      <dgm:spPr/>
      <dgm:t>
        <a:bodyPr/>
        <a:lstStyle/>
        <a:p>
          <a:endParaRPr lang="it-IT"/>
        </a:p>
      </dgm:t>
    </dgm:pt>
    <dgm:pt modelId="{69D475DD-0F03-45C9-8559-C508342B1D71}" type="pres">
      <dgm:prSet presAssocID="{52393494-C58A-4EDD-B49B-D603540E0901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62F38E-69CD-4B2E-A7D7-D6A3845C48A6}" type="pres">
      <dgm:prSet presAssocID="{B9879553-D95E-47BD-8A4C-DAC9D5CFB30B}" presName="Name13" presStyleLbl="parChTrans1D2" presStyleIdx="1" presStyleCnt="9"/>
      <dgm:spPr/>
      <dgm:t>
        <a:bodyPr/>
        <a:lstStyle/>
        <a:p>
          <a:endParaRPr lang="it-IT"/>
        </a:p>
      </dgm:t>
    </dgm:pt>
    <dgm:pt modelId="{E53017E4-364E-43CF-9E96-1BC887BD7ABE}" type="pres">
      <dgm:prSet presAssocID="{9A550CD0-0F95-459B-8D0A-4BBA16DDA652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54FC30-8408-4D30-84F5-B53AD1021DF3}" type="pres">
      <dgm:prSet presAssocID="{0CC073D3-025B-41B8-8079-0CCB650C6321}" presName="Name13" presStyleLbl="parChTrans1D2" presStyleIdx="2" presStyleCnt="9"/>
      <dgm:spPr/>
      <dgm:t>
        <a:bodyPr/>
        <a:lstStyle/>
        <a:p>
          <a:endParaRPr lang="it-IT"/>
        </a:p>
      </dgm:t>
    </dgm:pt>
    <dgm:pt modelId="{96CC472F-CFEC-4C78-9742-2399D1E059E2}" type="pres">
      <dgm:prSet presAssocID="{F89CEA35-5251-4D6E-9BC5-4B44875E5EE9}" presName="childText" presStyleLbl="bgAcc1" presStyleIdx="2" presStyleCnt="9" custScaleX="1375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FD9494-9323-4FCA-89D7-62B2236B213B}" type="pres">
      <dgm:prSet presAssocID="{32EFEC0C-AE9F-4457-B8C5-F3D4FB55B271}" presName="root" presStyleCnt="0"/>
      <dgm:spPr/>
    </dgm:pt>
    <dgm:pt modelId="{F7BAB4D3-ED63-49D5-B2C6-4C5C01231B32}" type="pres">
      <dgm:prSet presAssocID="{32EFEC0C-AE9F-4457-B8C5-F3D4FB55B271}" presName="rootComposite" presStyleCnt="0"/>
      <dgm:spPr/>
    </dgm:pt>
    <dgm:pt modelId="{4DB5D878-ADDE-4D89-9602-67E0FB3713A7}" type="pres">
      <dgm:prSet presAssocID="{32EFEC0C-AE9F-4457-B8C5-F3D4FB55B271}" presName="rootText" presStyleLbl="node1" presStyleIdx="1" presStyleCnt="3" custScaleY="69588"/>
      <dgm:spPr/>
      <dgm:t>
        <a:bodyPr/>
        <a:lstStyle/>
        <a:p>
          <a:endParaRPr lang="it-IT"/>
        </a:p>
      </dgm:t>
    </dgm:pt>
    <dgm:pt modelId="{FAE3C046-9329-42AE-AC2D-4A284B1155FA}" type="pres">
      <dgm:prSet presAssocID="{32EFEC0C-AE9F-4457-B8C5-F3D4FB55B271}" presName="rootConnector" presStyleLbl="node1" presStyleIdx="1" presStyleCnt="3"/>
      <dgm:spPr/>
      <dgm:t>
        <a:bodyPr/>
        <a:lstStyle/>
        <a:p>
          <a:endParaRPr lang="it-IT"/>
        </a:p>
      </dgm:t>
    </dgm:pt>
    <dgm:pt modelId="{0FCEF8C5-B7A0-48A8-A132-71DA446D376E}" type="pres">
      <dgm:prSet presAssocID="{32EFEC0C-AE9F-4457-B8C5-F3D4FB55B271}" presName="childShape" presStyleCnt="0"/>
      <dgm:spPr/>
    </dgm:pt>
    <dgm:pt modelId="{6581D865-6B57-47A8-8633-A28AB4AD7F35}" type="pres">
      <dgm:prSet presAssocID="{E8E2A873-C23B-47BE-99FE-7656AEAD2447}" presName="Name13" presStyleLbl="parChTrans1D2" presStyleIdx="3" presStyleCnt="9"/>
      <dgm:spPr/>
      <dgm:t>
        <a:bodyPr/>
        <a:lstStyle/>
        <a:p>
          <a:endParaRPr lang="it-IT"/>
        </a:p>
      </dgm:t>
    </dgm:pt>
    <dgm:pt modelId="{E73E46D8-15FC-48B6-9E34-70419666C20E}" type="pres">
      <dgm:prSet presAssocID="{3CB17AAD-29DE-4B9A-B871-4BDC714BEF47}" presName="childText" presStyleLbl="bgAcc1" presStyleIdx="3" presStyleCnt="9" custScaleX="1663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E38B96-3493-4170-B676-0B04B5DF6948}" type="pres">
      <dgm:prSet presAssocID="{A1009740-BD3A-4724-BF5C-852F152B80DC}" presName="Name13" presStyleLbl="parChTrans1D2" presStyleIdx="4" presStyleCnt="9"/>
      <dgm:spPr/>
      <dgm:t>
        <a:bodyPr/>
        <a:lstStyle/>
        <a:p>
          <a:endParaRPr lang="it-IT"/>
        </a:p>
      </dgm:t>
    </dgm:pt>
    <dgm:pt modelId="{302FD7E5-E9B7-4CCA-B77C-61D864C502AC}" type="pres">
      <dgm:prSet presAssocID="{46C4598F-804D-41E2-AC2D-8A5D414A252E}" presName="childText" presStyleLbl="bgAcc1" presStyleIdx="4" presStyleCnt="9" custScaleX="1663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66EC69-05B3-4DE7-8D23-DBD44F4CBB81}" type="pres">
      <dgm:prSet presAssocID="{656D69E3-7565-48D0-BAD6-79DB17767BB0}" presName="Name13" presStyleLbl="parChTrans1D2" presStyleIdx="5" presStyleCnt="9"/>
      <dgm:spPr/>
      <dgm:t>
        <a:bodyPr/>
        <a:lstStyle/>
        <a:p>
          <a:endParaRPr lang="it-IT"/>
        </a:p>
      </dgm:t>
    </dgm:pt>
    <dgm:pt modelId="{65672A16-7211-46F5-A8E7-C2330C2A2895}" type="pres">
      <dgm:prSet presAssocID="{C195239D-4B40-4DD2-A7D1-3F9681F97032}" presName="childText" presStyleLbl="bgAcc1" presStyleIdx="5" presStyleCnt="9" custScaleX="1663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FDC604-0037-47A7-828A-1598DAA977DA}" type="pres">
      <dgm:prSet presAssocID="{813D7C82-4331-4BBB-9C3F-D50718BD9BB9}" presName="root" presStyleCnt="0"/>
      <dgm:spPr/>
    </dgm:pt>
    <dgm:pt modelId="{1EB932F5-403C-42BD-92D5-9A792B9CF63E}" type="pres">
      <dgm:prSet presAssocID="{813D7C82-4331-4BBB-9C3F-D50718BD9BB9}" presName="rootComposite" presStyleCnt="0"/>
      <dgm:spPr/>
    </dgm:pt>
    <dgm:pt modelId="{AB604619-A96A-412E-B7B5-B2977ADD1976}" type="pres">
      <dgm:prSet presAssocID="{813D7C82-4331-4BBB-9C3F-D50718BD9BB9}" presName="rootText" presStyleLbl="node1" presStyleIdx="2" presStyleCnt="3" custScaleY="69588"/>
      <dgm:spPr/>
      <dgm:t>
        <a:bodyPr/>
        <a:lstStyle/>
        <a:p>
          <a:endParaRPr lang="it-IT"/>
        </a:p>
      </dgm:t>
    </dgm:pt>
    <dgm:pt modelId="{E1D959BD-A901-4145-8AF3-09FB98DD46F4}" type="pres">
      <dgm:prSet presAssocID="{813D7C82-4331-4BBB-9C3F-D50718BD9BB9}" presName="rootConnector" presStyleLbl="node1" presStyleIdx="2" presStyleCnt="3"/>
      <dgm:spPr/>
      <dgm:t>
        <a:bodyPr/>
        <a:lstStyle/>
        <a:p>
          <a:endParaRPr lang="it-IT"/>
        </a:p>
      </dgm:t>
    </dgm:pt>
    <dgm:pt modelId="{D3273ACF-5526-4803-834D-0E0D3354CDC8}" type="pres">
      <dgm:prSet presAssocID="{813D7C82-4331-4BBB-9C3F-D50718BD9BB9}" presName="childShape" presStyleCnt="0"/>
      <dgm:spPr/>
    </dgm:pt>
    <dgm:pt modelId="{83CF3EC6-324A-42DB-AAE2-D7AACA5186D9}" type="pres">
      <dgm:prSet presAssocID="{98E869D0-B43F-46EB-9ABB-CDD135869C16}" presName="Name13" presStyleLbl="parChTrans1D2" presStyleIdx="6" presStyleCnt="9"/>
      <dgm:spPr/>
      <dgm:t>
        <a:bodyPr/>
        <a:lstStyle/>
        <a:p>
          <a:endParaRPr lang="it-IT"/>
        </a:p>
      </dgm:t>
    </dgm:pt>
    <dgm:pt modelId="{CD5553E4-04C4-4362-9536-4F8A3F009C51}" type="pres">
      <dgm:prSet presAssocID="{529BDF38-C61B-43EB-8933-AACB4E9EFD1C}" presName="childText" presStyleLbl="bgAcc1" presStyleIdx="6" presStyleCnt="9" custScaleX="1774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2E1B79-CE1A-4593-AF83-7E8EF2AB228F}" type="pres">
      <dgm:prSet presAssocID="{C1FE411D-DF55-48E9-8E86-6244E34172C2}" presName="Name13" presStyleLbl="parChTrans1D2" presStyleIdx="7" presStyleCnt="9"/>
      <dgm:spPr/>
      <dgm:t>
        <a:bodyPr/>
        <a:lstStyle/>
        <a:p>
          <a:endParaRPr lang="it-IT"/>
        </a:p>
      </dgm:t>
    </dgm:pt>
    <dgm:pt modelId="{6D521052-F6BD-43ED-8A95-0C43A4407105}" type="pres">
      <dgm:prSet presAssocID="{348EE9AE-7F61-4C49-81E5-FFBE0BA63C27}" presName="childText" presStyleLbl="bgAcc1" presStyleIdx="7" presStyleCnt="9" custScaleX="1774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07603D-F55B-4DC9-A1D2-7DA6D7BD83C7}" type="pres">
      <dgm:prSet presAssocID="{D3F5E9CE-AA76-4074-9B0F-9F4F1277245C}" presName="Name13" presStyleLbl="parChTrans1D2" presStyleIdx="8" presStyleCnt="9"/>
      <dgm:spPr/>
      <dgm:t>
        <a:bodyPr/>
        <a:lstStyle/>
        <a:p>
          <a:endParaRPr lang="it-IT"/>
        </a:p>
      </dgm:t>
    </dgm:pt>
    <dgm:pt modelId="{2CFA0CFB-0C7A-4678-B45D-2DE02ACA66A3}" type="pres">
      <dgm:prSet presAssocID="{14C9E0EF-6F9F-440F-AED6-BB096EE61F19}" presName="childText" presStyleLbl="bgAcc1" presStyleIdx="8" presStyleCnt="9" custScaleX="1774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10CD3F7-F40A-4E2F-9BB5-F31F2F78145E}" type="presOf" srcId="{813D7C82-4331-4BBB-9C3F-D50718BD9BB9}" destId="{AB604619-A96A-412E-B7B5-B2977ADD1976}" srcOrd="0" destOrd="0" presId="urn:microsoft.com/office/officeart/2005/8/layout/hierarchy3"/>
    <dgm:cxn modelId="{0388EF61-D5AC-4117-8277-920628D3CE8B}" type="presOf" srcId="{31A99D5F-1E9C-416D-B792-1ADC3F79036F}" destId="{CECDB77D-F7F4-415C-AE13-8EDE44C299AA}" srcOrd="1" destOrd="0" presId="urn:microsoft.com/office/officeart/2005/8/layout/hierarchy3"/>
    <dgm:cxn modelId="{850ECE4F-2118-4C4F-9B4C-BF83C8761288}" type="presOf" srcId="{0CC073D3-025B-41B8-8079-0CCB650C6321}" destId="{C754FC30-8408-4D30-84F5-B53AD1021DF3}" srcOrd="0" destOrd="0" presId="urn:microsoft.com/office/officeart/2005/8/layout/hierarchy3"/>
    <dgm:cxn modelId="{B594321D-CD67-4151-ADC8-D46AB1F4B326}" type="presOf" srcId="{C195239D-4B40-4DD2-A7D1-3F9681F97032}" destId="{65672A16-7211-46F5-A8E7-C2330C2A2895}" srcOrd="0" destOrd="0" presId="urn:microsoft.com/office/officeart/2005/8/layout/hierarchy3"/>
    <dgm:cxn modelId="{A0641E0A-31B4-42D2-B4BE-465EE27D3321}" type="presOf" srcId="{31A99D5F-1E9C-416D-B792-1ADC3F79036F}" destId="{F5AAA456-1767-44E5-A7E5-1F8FFCA51902}" srcOrd="0" destOrd="0" presId="urn:microsoft.com/office/officeart/2005/8/layout/hierarchy3"/>
    <dgm:cxn modelId="{4366CD49-F589-4D35-AD66-74A7D29610FD}" type="presOf" srcId="{32EFEC0C-AE9F-4457-B8C5-F3D4FB55B271}" destId="{FAE3C046-9329-42AE-AC2D-4A284B1155FA}" srcOrd="1" destOrd="0" presId="urn:microsoft.com/office/officeart/2005/8/layout/hierarchy3"/>
    <dgm:cxn modelId="{7B3E59AF-93CB-449A-B5BB-BA3AC4ECC9D5}" type="presOf" srcId="{C1FE411D-DF55-48E9-8E86-6244E34172C2}" destId="{112E1B79-CE1A-4593-AF83-7E8EF2AB228F}" srcOrd="0" destOrd="0" presId="urn:microsoft.com/office/officeart/2005/8/layout/hierarchy3"/>
    <dgm:cxn modelId="{BDCAAF50-C833-41C5-99B8-BB2D26D93C34}" type="presOf" srcId="{98E869D0-B43F-46EB-9ABB-CDD135869C16}" destId="{83CF3EC6-324A-42DB-AAE2-D7AACA5186D9}" srcOrd="0" destOrd="0" presId="urn:microsoft.com/office/officeart/2005/8/layout/hierarchy3"/>
    <dgm:cxn modelId="{31DEC56F-698E-46F0-A4A2-678F77C5F174}" type="presOf" srcId="{9A550CD0-0F95-459B-8D0A-4BBA16DDA652}" destId="{E53017E4-364E-43CF-9E96-1BC887BD7ABE}" srcOrd="0" destOrd="0" presId="urn:microsoft.com/office/officeart/2005/8/layout/hierarchy3"/>
    <dgm:cxn modelId="{6BEB81AB-EA88-4089-BDB4-1B6316F3E73C}" type="presOf" srcId="{656D69E3-7565-48D0-BAD6-79DB17767BB0}" destId="{8E66EC69-05B3-4DE7-8D23-DBD44F4CBB81}" srcOrd="0" destOrd="0" presId="urn:microsoft.com/office/officeart/2005/8/layout/hierarchy3"/>
    <dgm:cxn modelId="{E5019EBE-3838-40EB-AC08-A2A6DBD6E68D}" srcId="{813D7C82-4331-4BBB-9C3F-D50718BD9BB9}" destId="{529BDF38-C61B-43EB-8933-AACB4E9EFD1C}" srcOrd="0" destOrd="0" parTransId="{98E869D0-B43F-46EB-9ABB-CDD135869C16}" sibTransId="{249B3B26-4BFB-41F3-8224-CE2BE021B3F5}"/>
    <dgm:cxn modelId="{B3D20847-872C-4C99-A321-AF0BB0167C77}" type="presOf" srcId="{813D7C82-4331-4BBB-9C3F-D50718BD9BB9}" destId="{E1D959BD-A901-4145-8AF3-09FB98DD46F4}" srcOrd="1" destOrd="0" presId="urn:microsoft.com/office/officeart/2005/8/layout/hierarchy3"/>
    <dgm:cxn modelId="{607A8892-BB51-482A-B4A2-87256D0F50C1}" type="presOf" srcId="{ADDD7F02-5C96-4DB1-A6C1-5264E0EF1798}" destId="{49B6E664-80E4-4D2E-8D27-64833E74389F}" srcOrd="0" destOrd="0" presId="urn:microsoft.com/office/officeart/2005/8/layout/hierarchy3"/>
    <dgm:cxn modelId="{37F3E6A3-A5B2-4448-83B7-451B04E25B5F}" srcId="{813D7C82-4331-4BBB-9C3F-D50718BD9BB9}" destId="{348EE9AE-7F61-4C49-81E5-FFBE0BA63C27}" srcOrd="1" destOrd="0" parTransId="{C1FE411D-DF55-48E9-8E86-6244E34172C2}" sibTransId="{6DE7E852-37F6-4A0C-B489-D1CB28CDEFC6}"/>
    <dgm:cxn modelId="{3E4AD673-AD5F-4B2C-9064-2D5DBD2CF7A9}" type="presOf" srcId="{14C9E0EF-6F9F-440F-AED6-BB096EE61F19}" destId="{2CFA0CFB-0C7A-4678-B45D-2DE02ACA66A3}" srcOrd="0" destOrd="0" presId="urn:microsoft.com/office/officeart/2005/8/layout/hierarchy3"/>
    <dgm:cxn modelId="{B13B2B80-753C-46C0-B027-D18359830A31}" type="presOf" srcId="{B9879553-D95E-47BD-8A4C-DAC9D5CFB30B}" destId="{6462F38E-69CD-4B2E-A7D7-D6A3845C48A6}" srcOrd="0" destOrd="0" presId="urn:microsoft.com/office/officeart/2005/8/layout/hierarchy3"/>
    <dgm:cxn modelId="{6AA1C0FA-C446-4DB9-9618-5B0D1C5F362C}" type="presOf" srcId="{529BDF38-C61B-43EB-8933-AACB4E9EFD1C}" destId="{CD5553E4-04C4-4362-9536-4F8A3F009C51}" srcOrd="0" destOrd="0" presId="urn:microsoft.com/office/officeart/2005/8/layout/hierarchy3"/>
    <dgm:cxn modelId="{DEC09B0C-6736-4F26-B9A1-1204243010F3}" type="presOf" srcId="{F8E1B8C1-82C8-4C0C-8DCC-77B1062D4863}" destId="{54366FE1-3E3E-4DE5-9F33-E1928401486E}" srcOrd="0" destOrd="0" presId="urn:microsoft.com/office/officeart/2005/8/layout/hierarchy3"/>
    <dgm:cxn modelId="{C15B8413-969E-4ED2-88CF-50ED250FF8A1}" srcId="{32EFEC0C-AE9F-4457-B8C5-F3D4FB55B271}" destId="{3CB17AAD-29DE-4B9A-B871-4BDC714BEF47}" srcOrd="0" destOrd="0" parTransId="{E8E2A873-C23B-47BE-99FE-7656AEAD2447}" sibTransId="{CEB6CF29-D8C8-4DC9-9DED-4B4D9517B608}"/>
    <dgm:cxn modelId="{C625DD9A-4ABC-49ED-AECB-A20D3C834C77}" srcId="{31A99D5F-1E9C-416D-B792-1ADC3F79036F}" destId="{52393494-C58A-4EDD-B49B-D603540E0901}" srcOrd="0" destOrd="0" parTransId="{ADDD7F02-5C96-4DB1-A6C1-5264E0EF1798}" sibTransId="{1E60BB22-2A67-433F-A7EC-2595914D4246}"/>
    <dgm:cxn modelId="{32EA1EA5-BC04-486E-A59B-2D561FC233BA}" srcId="{F8E1B8C1-82C8-4C0C-8DCC-77B1062D4863}" destId="{31A99D5F-1E9C-416D-B792-1ADC3F79036F}" srcOrd="0" destOrd="0" parTransId="{9AEF3955-8B40-40CA-B070-0FA2BE95084E}" sibTransId="{002E9248-DC8F-405C-B18A-63ED1068E9FC}"/>
    <dgm:cxn modelId="{0558A2EC-BD7A-43D6-AC30-D1B91EA3C549}" type="presOf" srcId="{E8E2A873-C23B-47BE-99FE-7656AEAD2447}" destId="{6581D865-6B57-47A8-8633-A28AB4AD7F35}" srcOrd="0" destOrd="0" presId="urn:microsoft.com/office/officeart/2005/8/layout/hierarchy3"/>
    <dgm:cxn modelId="{7B5AB51B-CCA2-40CF-AC60-E19275196D0D}" srcId="{32EFEC0C-AE9F-4457-B8C5-F3D4FB55B271}" destId="{46C4598F-804D-41E2-AC2D-8A5D414A252E}" srcOrd="1" destOrd="0" parTransId="{A1009740-BD3A-4724-BF5C-852F152B80DC}" sibTransId="{2A3DFD8A-D189-461D-98BA-8ADBBFB32679}"/>
    <dgm:cxn modelId="{080DB8C1-FB94-4CF1-AB15-3147BFB3DD22}" srcId="{813D7C82-4331-4BBB-9C3F-D50718BD9BB9}" destId="{14C9E0EF-6F9F-440F-AED6-BB096EE61F19}" srcOrd="2" destOrd="0" parTransId="{D3F5E9CE-AA76-4074-9B0F-9F4F1277245C}" sibTransId="{67F34819-D20F-46ED-9981-3A6F146C0028}"/>
    <dgm:cxn modelId="{1AE2583D-FB59-4E58-AFC0-AF9E8757E940}" srcId="{F8E1B8C1-82C8-4C0C-8DCC-77B1062D4863}" destId="{32EFEC0C-AE9F-4457-B8C5-F3D4FB55B271}" srcOrd="1" destOrd="0" parTransId="{7033ACF4-15F5-4EBE-BB0E-366A26636892}" sibTransId="{01CB9797-5CDD-4640-9DA2-B6C975A8C145}"/>
    <dgm:cxn modelId="{FFC2D7E4-260B-4D41-B790-5B2F5F9E2485}" srcId="{32EFEC0C-AE9F-4457-B8C5-F3D4FB55B271}" destId="{C195239D-4B40-4DD2-A7D1-3F9681F97032}" srcOrd="2" destOrd="0" parTransId="{656D69E3-7565-48D0-BAD6-79DB17767BB0}" sibTransId="{D0DB3347-68AD-4554-BDBA-2A805A2ECBD7}"/>
    <dgm:cxn modelId="{7EB62062-52F8-4673-A8A8-264B52151B3B}" type="presOf" srcId="{46C4598F-804D-41E2-AC2D-8A5D414A252E}" destId="{302FD7E5-E9B7-4CCA-B77C-61D864C502AC}" srcOrd="0" destOrd="0" presId="urn:microsoft.com/office/officeart/2005/8/layout/hierarchy3"/>
    <dgm:cxn modelId="{FDA7D9FD-0503-4560-B183-361CDB992023}" srcId="{31A99D5F-1E9C-416D-B792-1ADC3F79036F}" destId="{9A550CD0-0F95-459B-8D0A-4BBA16DDA652}" srcOrd="1" destOrd="0" parTransId="{B9879553-D95E-47BD-8A4C-DAC9D5CFB30B}" sibTransId="{221F7440-D797-4F5E-9170-2704ED5D6A2F}"/>
    <dgm:cxn modelId="{E5C6E536-F27B-4CA6-9F1B-6ADB3D6D18AB}" type="presOf" srcId="{3CB17AAD-29DE-4B9A-B871-4BDC714BEF47}" destId="{E73E46D8-15FC-48B6-9E34-70419666C20E}" srcOrd="0" destOrd="0" presId="urn:microsoft.com/office/officeart/2005/8/layout/hierarchy3"/>
    <dgm:cxn modelId="{535AB271-2D38-4C62-8C3B-E01B357969FE}" type="presOf" srcId="{F89CEA35-5251-4D6E-9BC5-4B44875E5EE9}" destId="{96CC472F-CFEC-4C78-9742-2399D1E059E2}" srcOrd="0" destOrd="0" presId="urn:microsoft.com/office/officeart/2005/8/layout/hierarchy3"/>
    <dgm:cxn modelId="{244C518A-A0D5-49F3-A8D3-FC1FB4D516AE}" type="presOf" srcId="{A1009740-BD3A-4724-BF5C-852F152B80DC}" destId="{E8E38B96-3493-4170-B676-0B04B5DF6948}" srcOrd="0" destOrd="0" presId="urn:microsoft.com/office/officeart/2005/8/layout/hierarchy3"/>
    <dgm:cxn modelId="{6FD40A19-7AE6-45AC-8ADE-2DD68EBC00AA}" type="presOf" srcId="{52393494-C58A-4EDD-B49B-D603540E0901}" destId="{69D475DD-0F03-45C9-8559-C508342B1D71}" srcOrd="0" destOrd="0" presId="urn:microsoft.com/office/officeart/2005/8/layout/hierarchy3"/>
    <dgm:cxn modelId="{A3D4A930-8985-4476-BDB9-0043DF7AF423}" type="presOf" srcId="{348EE9AE-7F61-4C49-81E5-FFBE0BA63C27}" destId="{6D521052-F6BD-43ED-8A95-0C43A4407105}" srcOrd="0" destOrd="0" presId="urn:microsoft.com/office/officeart/2005/8/layout/hierarchy3"/>
    <dgm:cxn modelId="{85570B3D-47E9-4817-8D4A-38622C0ADE93}" srcId="{31A99D5F-1E9C-416D-B792-1ADC3F79036F}" destId="{F89CEA35-5251-4D6E-9BC5-4B44875E5EE9}" srcOrd="2" destOrd="0" parTransId="{0CC073D3-025B-41B8-8079-0CCB650C6321}" sibTransId="{12A4D5EA-307A-4B49-B339-6E51C5BCC9DC}"/>
    <dgm:cxn modelId="{ADCF6D28-1351-4276-B9E8-33DBFFFF6085}" type="presOf" srcId="{D3F5E9CE-AA76-4074-9B0F-9F4F1277245C}" destId="{2F07603D-F55B-4DC9-A1D2-7DA6D7BD83C7}" srcOrd="0" destOrd="0" presId="urn:microsoft.com/office/officeart/2005/8/layout/hierarchy3"/>
    <dgm:cxn modelId="{E799C79A-88AD-4A84-AA4F-50D0031012E7}" srcId="{F8E1B8C1-82C8-4C0C-8DCC-77B1062D4863}" destId="{813D7C82-4331-4BBB-9C3F-D50718BD9BB9}" srcOrd="2" destOrd="0" parTransId="{BD304E50-CB22-4BE2-BBC5-68C623C369AF}" sibTransId="{2452BB7B-2470-4ECA-B3F6-614D9572148E}"/>
    <dgm:cxn modelId="{506F10C7-6887-472F-B773-23FD504DFF70}" type="presOf" srcId="{32EFEC0C-AE9F-4457-B8C5-F3D4FB55B271}" destId="{4DB5D878-ADDE-4D89-9602-67E0FB3713A7}" srcOrd="0" destOrd="0" presId="urn:microsoft.com/office/officeart/2005/8/layout/hierarchy3"/>
    <dgm:cxn modelId="{95A3C465-9042-4A5E-AD96-7F62CBFCF6AA}" type="presParOf" srcId="{54366FE1-3E3E-4DE5-9F33-E1928401486E}" destId="{CB131440-2637-4F12-A476-89F7476203E4}" srcOrd="0" destOrd="0" presId="urn:microsoft.com/office/officeart/2005/8/layout/hierarchy3"/>
    <dgm:cxn modelId="{0396F8BF-253A-4CE5-AB17-EBF5650DF3DB}" type="presParOf" srcId="{CB131440-2637-4F12-A476-89F7476203E4}" destId="{6231224C-6CA7-4260-B49D-6588CC910B51}" srcOrd="0" destOrd="0" presId="urn:microsoft.com/office/officeart/2005/8/layout/hierarchy3"/>
    <dgm:cxn modelId="{A1A3F9F4-3E5B-4535-B7E1-BAF1AFD49DA0}" type="presParOf" srcId="{6231224C-6CA7-4260-B49D-6588CC910B51}" destId="{F5AAA456-1767-44E5-A7E5-1F8FFCA51902}" srcOrd="0" destOrd="0" presId="urn:microsoft.com/office/officeart/2005/8/layout/hierarchy3"/>
    <dgm:cxn modelId="{6D6A8BB0-A04B-41D2-A551-CBD1788BE9C9}" type="presParOf" srcId="{6231224C-6CA7-4260-B49D-6588CC910B51}" destId="{CECDB77D-F7F4-415C-AE13-8EDE44C299AA}" srcOrd="1" destOrd="0" presId="urn:microsoft.com/office/officeart/2005/8/layout/hierarchy3"/>
    <dgm:cxn modelId="{28890748-7C9D-40D7-90B8-56D774F9FDB4}" type="presParOf" srcId="{CB131440-2637-4F12-A476-89F7476203E4}" destId="{5B00B8E2-3E4B-4254-AF22-90A04548A4EE}" srcOrd="1" destOrd="0" presId="urn:microsoft.com/office/officeart/2005/8/layout/hierarchy3"/>
    <dgm:cxn modelId="{3080DF1E-5996-403E-B4C9-42D7AD51E109}" type="presParOf" srcId="{5B00B8E2-3E4B-4254-AF22-90A04548A4EE}" destId="{49B6E664-80E4-4D2E-8D27-64833E74389F}" srcOrd="0" destOrd="0" presId="urn:microsoft.com/office/officeart/2005/8/layout/hierarchy3"/>
    <dgm:cxn modelId="{DB961E0C-34F2-4D2F-B4B4-4CE62EA6B585}" type="presParOf" srcId="{5B00B8E2-3E4B-4254-AF22-90A04548A4EE}" destId="{69D475DD-0F03-45C9-8559-C508342B1D71}" srcOrd="1" destOrd="0" presId="urn:microsoft.com/office/officeart/2005/8/layout/hierarchy3"/>
    <dgm:cxn modelId="{D080B9DD-12AA-4FEB-8BD0-2283CF9F48F8}" type="presParOf" srcId="{5B00B8E2-3E4B-4254-AF22-90A04548A4EE}" destId="{6462F38E-69CD-4B2E-A7D7-D6A3845C48A6}" srcOrd="2" destOrd="0" presId="urn:microsoft.com/office/officeart/2005/8/layout/hierarchy3"/>
    <dgm:cxn modelId="{9D81F923-49B8-4094-9EDB-AC5BFD388E1D}" type="presParOf" srcId="{5B00B8E2-3E4B-4254-AF22-90A04548A4EE}" destId="{E53017E4-364E-43CF-9E96-1BC887BD7ABE}" srcOrd="3" destOrd="0" presId="urn:microsoft.com/office/officeart/2005/8/layout/hierarchy3"/>
    <dgm:cxn modelId="{CA9B5588-1EDE-4141-B680-8E38D3018A65}" type="presParOf" srcId="{5B00B8E2-3E4B-4254-AF22-90A04548A4EE}" destId="{C754FC30-8408-4D30-84F5-B53AD1021DF3}" srcOrd="4" destOrd="0" presId="urn:microsoft.com/office/officeart/2005/8/layout/hierarchy3"/>
    <dgm:cxn modelId="{17CB8A58-A65F-4984-99B6-D3D39EBC1FFA}" type="presParOf" srcId="{5B00B8E2-3E4B-4254-AF22-90A04548A4EE}" destId="{96CC472F-CFEC-4C78-9742-2399D1E059E2}" srcOrd="5" destOrd="0" presId="urn:microsoft.com/office/officeart/2005/8/layout/hierarchy3"/>
    <dgm:cxn modelId="{B8EF1084-5A3B-414F-A556-7C353D14C02E}" type="presParOf" srcId="{54366FE1-3E3E-4DE5-9F33-E1928401486E}" destId="{F7FD9494-9323-4FCA-89D7-62B2236B213B}" srcOrd="1" destOrd="0" presId="urn:microsoft.com/office/officeart/2005/8/layout/hierarchy3"/>
    <dgm:cxn modelId="{8EB3C076-90F0-437A-945E-DEC2235CA5BA}" type="presParOf" srcId="{F7FD9494-9323-4FCA-89D7-62B2236B213B}" destId="{F7BAB4D3-ED63-49D5-B2C6-4C5C01231B32}" srcOrd="0" destOrd="0" presId="urn:microsoft.com/office/officeart/2005/8/layout/hierarchy3"/>
    <dgm:cxn modelId="{3D018EF5-648B-4E45-AD8C-12101CAE4CC8}" type="presParOf" srcId="{F7BAB4D3-ED63-49D5-B2C6-4C5C01231B32}" destId="{4DB5D878-ADDE-4D89-9602-67E0FB3713A7}" srcOrd="0" destOrd="0" presId="urn:microsoft.com/office/officeart/2005/8/layout/hierarchy3"/>
    <dgm:cxn modelId="{DDEA55AE-CA7A-4DEB-A808-2D3B7A1F5244}" type="presParOf" srcId="{F7BAB4D3-ED63-49D5-B2C6-4C5C01231B32}" destId="{FAE3C046-9329-42AE-AC2D-4A284B1155FA}" srcOrd="1" destOrd="0" presId="urn:microsoft.com/office/officeart/2005/8/layout/hierarchy3"/>
    <dgm:cxn modelId="{E719E1B3-119C-4346-8A98-EC41EBC3DB91}" type="presParOf" srcId="{F7FD9494-9323-4FCA-89D7-62B2236B213B}" destId="{0FCEF8C5-B7A0-48A8-A132-71DA446D376E}" srcOrd="1" destOrd="0" presId="urn:microsoft.com/office/officeart/2005/8/layout/hierarchy3"/>
    <dgm:cxn modelId="{0C1979D3-0B9E-464B-9F27-43177ECE97F3}" type="presParOf" srcId="{0FCEF8C5-B7A0-48A8-A132-71DA446D376E}" destId="{6581D865-6B57-47A8-8633-A28AB4AD7F35}" srcOrd="0" destOrd="0" presId="urn:microsoft.com/office/officeart/2005/8/layout/hierarchy3"/>
    <dgm:cxn modelId="{4125B249-F63C-446B-B343-A258575B9B25}" type="presParOf" srcId="{0FCEF8C5-B7A0-48A8-A132-71DA446D376E}" destId="{E73E46D8-15FC-48B6-9E34-70419666C20E}" srcOrd="1" destOrd="0" presId="urn:microsoft.com/office/officeart/2005/8/layout/hierarchy3"/>
    <dgm:cxn modelId="{EF23ADCD-7D9A-4D18-B4FE-5A296AF47745}" type="presParOf" srcId="{0FCEF8C5-B7A0-48A8-A132-71DA446D376E}" destId="{E8E38B96-3493-4170-B676-0B04B5DF6948}" srcOrd="2" destOrd="0" presId="urn:microsoft.com/office/officeart/2005/8/layout/hierarchy3"/>
    <dgm:cxn modelId="{7D1B10E1-CE45-4E63-8F82-8E2C4F970BA9}" type="presParOf" srcId="{0FCEF8C5-B7A0-48A8-A132-71DA446D376E}" destId="{302FD7E5-E9B7-4CCA-B77C-61D864C502AC}" srcOrd="3" destOrd="0" presId="urn:microsoft.com/office/officeart/2005/8/layout/hierarchy3"/>
    <dgm:cxn modelId="{0B0FCEDD-403A-4433-B2BA-78EF01CECC01}" type="presParOf" srcId="{0FCEF8C5-B7A0-48A8-A132-71DA446D376E}" destId="{8E66EC69-05B3-4DE7-8D23-DBD44F4CBB81}" srcOrd="4" destOrd="0" presId="urn:microsoft.com/office/officeart/2005/8/layout/hierarchy3"/>
    <dgm:cxn modelId="{B914C050-B40B-468D-85E6-21E250C8B90F}" type="presParOf" srcId="{0FCEF8C5-B7A0-48A8-A132-71DA446D376E}" destId="{65672A16-7211-46F5-A8E7-C2330C2A2895}" srcOrd="5" destOrd="0" presId="urn:microsoft.com/office/officeart/2005/8/layout/hierarchy3"/>
    <dgm:cxn modelId="{60E92D7A-5A40-4057-B1E8-A9D655600C01}" type="presParOf" srcId="{54366FE1-3E3E-4DE5-9F33-E1928401486E}" destId="{E9FDC604-0037-47A7-828A-1598DAA977DA}" srcOrd="2" destOrd="0" presId="urn:microsoft.com/office/officeart/2005/8/layout/hierarchy3"/>
    <dgm:cxn modelId="{CBF93582-95EA-47D4-8F99-89DCC3CE03BE}" type="presParOf" srcId="{E9FDC604-0037-47A7-828A-1598DAA977DA}" destId="{1EB932F5-403C-42BD-92D5-9A792B9CF63E}" srcOrd="0" destOrd="0" presId="urn:microsoft.com/office/officeart/2005/8/layout/hierarchy3"/>
    <dgm:cxn modelId="{6B19BC7A-A756-4E7B-A862-393CD664E476}" type="presParOf" srcId="{1EB932F5-403C-42BD-92D5-9A792B9CF63E}" destId="{AB604619-A96A-412E-B7B5-B2977ADD1976}" srcOrd="0" destOrd="0" presId="urn:microsoft.com/office/officeart/2005/8/layout/hierarchy3"/>
    <dgm:cxn modelId="{CE1EB521-04E4-4E72-B3C6-E23843047513}" type="presParOf" srcId="{1EB932F5-403C-42BD-92D5-9A792B9CF63E}" destId="{E1D959BD-A901-4145-8AF3-09FB98DD46F4}" srcOrd="1" destOrd="0" presId="urn:microsoft.com/office/officeart/2005/8/layout/hierarchy3"/>
    <dgm:cxn modelId="{226D1C5A-2E86-40AF-9385-80F5C2A15093}" type="presParOf" srcId="{E9FDC604-0037-47A7-828A-1598DAA977DA}" destId="{D3273ACF-5526-4803-834D-0E0D3354CDC8}" srcOrd="1" destOrd="0" presId="urn:microsoft.com/office/officeart/2005/8/layout/hierarchy3"/>
    <dgm:cxn modelId="{24C0E287-7733-4AD6-9DE2-62344238A2B9}" type="presParOf" srcId="{D3273ACF-5526-4803-834D-0E0D3354CDC8}" destId="{83CF3EC6-324A-42DB-AAE2-D7AACA5186D9}" srcOrd="0" destOrd="0" presId="urn:microsoft.com/office/officeart/2005/8/layout/hierarchy3"/>
    <dgm:cxn modelId="{B568233A-7AC1-48A3-B855-8C89A641B98F}" type="presParOf" srcId="{D3273ACF-5526-4803-834D-0E0D3354CDC8}" destId="{CD5553E4-04C4-4362-9536-4F8A3F009C51}" srcOrd="1" destOrd="0" presId="urn:microsoft.com/office/officeart/2005/8/layout/hierarchy3"/>
    <dgm:cxn modelId="{F3AA9B3F-0824-4A4A-AFAD-91A9278ADEF6}" type="presParOf" srcId="{D3273ACF-5526-4803-834D-0E0D3354CDC8}" destId="{112E1B79-CE1A-4593-AF83-7E8EF2AB228F}" srcOrd="2" destOrd="0" presId="urn:microsoft.com/office/officeart/2005/8/layout/hierarchy3"/>
    <dgm:cxn modelId="{3C88FBB0-406D-4567-B963-F7FA21D0F66D}" type="presParOf" srcId="{D3273ACF-5526-4803-834D-0E0D3354CDC8}" destId="{6D521052-F6BD-43ED-8A95-0C43A4407105}" srcOrd="3" destOrd="0" presId="urn:microsoft.com/office/officeart/2005/8/layout/hierarchy3"/>
    <dgm:cxn modelId="{F01E13F9-78E7-42BC-9248-3984375A2182}" type="presParOf" srcId="{D3273ACF-5526-4803-834D-0E0D3354CDC8}" destId="{2F07603D-F55B-4DC9-A1D2-7DA6D7BD83C7}" srcOrd="4" destOrd="0" presId="urn:microsoft.com/office/officeart/2005/8/layout/hierarchy3"/>
    <dgm:cxn modelId="{004527E4-406F-420A-A399-3EA1BC31BA33}" type="presParOf" srcId="{D3273ACF-5526-4803-834D-0E0D3354CDC8}" destId="{2CFA0CFB-0C7A-4678-B45D-2DE02ACA66A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E1933-9C84-410F-BA50-9EE591B90B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544BC9-860C-4BA6-B9EB-7E5A4D0EAA36}">
      <dgm:prSet phldrT="[Testo]"/>
      <dgm:spPr>
        <a:solidFill>
          <a:srgbClr val="23AFA2"/>
        </a:solidFill>
      </dgm:spPr>
      <dgm:t>
        <a:bodyPr/>
        <a:lstStyle/>
        <a:p>
          <a:r>
            <a:rPr lang="it-IT" dirty="0" smtClean="0"/>
            <a:t>Più informazioni più tempestive, ottenute da </a:t>
          </a:r>
          <a:r>
            <a:rPr lang="it-IT" u="sng" dirty="0" smtClean="0"/>
            <a:t>fonti non ufficiali</a:t>
          </a:r>
          <a:endParaRPr lang="it-IT" u="sng" dirty="0"/>
        </a:p>
      </dgm:t>
    </dgm:pt>
    <dgm:pt modelId="{8B951D76-87C6-46FE-94AF-ECCC92CCE280}" type="parTrans" cxnId="{1DE0E756-40CC-4594-BB4B-4FCE4066ED6F}">
      <dgm:prSet/>
      <dgm:spPr/>
      <dgm:t>
        <a:bodyPr/>
        <a:lstStyle/>
        <a:p>
          <a:endParaRPr lang="it-IT"/>
        </a:p>
      </dgm:t>
    </dgm:pt>
    <dgm:pt modelId="{DE13ECCF-4FC9-4BC9-AADD-CE57DD7E9DB6}" type="sibTrans" cxnId="{1DE0E756-40CC-4594-BB4B-4FCE4066ED6F}">
      <dgm:prSet/>
      <dgm:spPr/>
      <dgm:t>
        <a:bodyPr/>
        <a:lstStyle/>
        <a:p>
          <a:endParaRPr lang="it-IT"/>
        </a:p>
      </dgm:t>
    </dgm:pt>
    <dgm:pt modelId="{F81A9FE1-3A18-45C3-9E0F-5E02E4ACFC54}">
      <dgm:prSet phldrT="[Testo]"/>
      <dgm:spPr>
        <a:solidFill>
          <a:srgbClr val="23AFA2"/>
        </a:solidFill>
      </dgm:spPr>
      <dgm:t>
        <a:bodyPr/>
        <a:lstStyle/>
        <a:p>
          <a:r>
            <a:rPr lang="it-IT" dirty="0" smtClean="0"/>
            <a:t>Per creare nuove tassonomie d’impresa</a:t>
          </a:r>
          <a:endParaRPr lang="it-IT" dirty="0"/>
        </a:p>
      </dgm:t>
    </dgm:pt>
    <dgm:pt modelId="{558C6C46-2409-492D-A6E8-BFCE8F5ACF73}" type="parTrans" cxnId="{2CC37A82-1391-4C62-B744-FA2AF4822AC4}">
      <dgm:prSet/>
      <dgm:spPr/>
      <dgm:t>
        <a:bodyPr/>
        <a:lstStyle/>
        <a:p>
          <a:endParaRPr lang="it-IT"/>
        </a:p>
      </dgm:t>
    </dgm:pt>
    <dgm:pt modelId="{27086FD6-7932-4FA1-8BC1-8F5800CF75D2}" type="sibTrans" cxnId="{2CC37A82-1391-4C62-B744-FA2AF4822AC4}">
      <dgm:prSet/>
      <dgm:spPr/>
      <dgm:t>
        <a:bodyPr/>
        <a:lstStyle/>
        <a:p>
          <a:endParaRPr lang="it-IT"/>
        </a:p>
      </dgm:t>
    </dgm:pt>
    <dgm:pt modelId="{B308C427-A7DF-40A9-9E97-E6545020B3A6}">
      <dgm:prSet phldrT="[Testo]" phldr="1"/>
      <dgm:spPr/>
      <dgm:t>
        <a:bodyPr/>
        <a:lstStyle/>
        <a:p>
          <a:endParaRPr lang="it-IT" dirty="0"/>
        </a:p>
      </dgm:t>
    </dgm:pt>
    <dgm:pt modelId="{0DC06E6B-4CFE-4969-A44E-D578FD9B5908}" type="parTrans" cxnId="{3C196859-B71E-490B-89EC-BA546FC89749}">
      <dgm:prSet/>
      <dgm:spPr/>
      <dgm:t>
        <a:bodyPr/>
        <a:lstStyle/>
        <a:p>
          <a:endParaRPr lang="it-IT"/>
        </a:p>
      </dgm:t>
    </dgm:pt>
    <dgm:pt modelId="{4E946977-04E9-42E6-B494-0CD6E331BD38}" type="sibTrans" cxnId="{3C196859-B71E-490B-89EC-BA546FC89749}">
      <dgm:prSet/>
      <dgm:spPr/>
      <dgm:t>
        <a:bodyPr/>
        <a:lstStyle/>
        <a:p>
          <a:endParaRPr lang="it-IT"/>
        </a:p>
      </dgm:t>
    </dgm:pt>
    <dgm:pt modelId="{238EF3F6-B2A2-4A90-9D49-3EBE1F97B406}" type="pres">
      <dgm:prSet presAssocID="{2D5E1933-9C84-410F-BA50-9EE591B90B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37F2E9C-52E9-46F9-8C6B-508E7DCB2BE7}" type="pres">
      <dgm:prSet presAssocID="{24544BC9-860C-4BA6-B9EB-7E5A4D0EAA36}" presName="parentText" presStyleLbl="node1" presStyleIdx="0" presStyleCnt="2" custLinFactNeighborY="9081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7ED2C6-9B0A-476F-99BF-5F7713F67ED2}" type="pres">
      <dgm:prSet presAssocID="{DE13ECCF-4FC9-4BC9-AADD-CE57DD7E9DB6}" presName="spacer" presStyleCnt="0"/>
      <dgm:spPr/>
    </dgm:pt>
    <dgm:pt modelId="{6E21AAC9-4DF9-4702-8BEE-B24B8AD21176}" type="pres">
      <dgm:prSet presAssocID="{F81A9FE1-3A18-45C3-9E0F-5E02E4ACFC54}" presName="parentText" presStyleLbl="node1" presStyleIdx="1" presStyleCnt="2" custLinFactNeighborY="1579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B8E65E-6D94-4D9E-89DE-60EDE1CD575C}" type="pres">
      <dgm:prSet presAssocID="{F81A9FE1-3A18-45C3-9E0F-5E02E4ACFC5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C8B9CF-C8EF-4CF8-9E3F-A733F983B617}" type="presOf" srcId="{B308C427-A7DF-40A9-9E97-E6545020B3A6}" destId="{3AB8E65E-6D94-4D9E-89DE-60EDE1CD575C}" srcOrd="0" destOrd="0" presId="urn:microsoft.com/office/officeart/2005/8/layout/vList2"/>
    <dgm:cxn modelId="{4739A0E2-63A5-47DD-A3C9-836A22A59875}" type="presOf" srcId="{F81A9FE1-3A18-45C3-9E0F-5E02E4ACFC54}" destId="{6E21AAC9-4DF9-4702-8BEE-B24B8AD21176}" srcOrd="0" destOrd="0" presId="urn:microsoft.com/office/officeart/2005/8/layout/vList2"/>
    <dgm:cxn modelId="{2381318F-60DD-4C56-BF75-58A9895AF896}" type="presOf" srcId="{24544BC9-860C-4BA6-B9EB-7E5A4D0EAA36}" destId="{C37F2E9C-52E9-46F9-8C6B-508E7DCB2BE7}" srcOrd="0" destOrd="0" presId="urn:microsoft.com/office/officeart/2005/8/layout/vList2"/>
    <dgm:cxn modelId="{2CC37A82-1391-4C62-B744-FA2AF4822AC4}" srcId="{2D5E1933-9C84-410F-BA50-9EE591B90BF4}" destId="{F81A9FE1-3A18-45C3-9E0F-5E02E4ACFC54}" srcOrd="1" destOrd="0" parTransId="{558C6C46-2409-492D-A6E8-BFCE8F5ACF73}" sibTransId="{27086FD6-7932-4FA1-8BC1-8F5800CF75D2}"/>
    <dgm:cxn modelId="{1DE0E756-40CC-4594-BB4B-4FCE4066ED6F}" srcId="{2D5E1933-9C84-410F-BA50-9EE591B90BF4}" destId="{24544BC9-860C-4BA6-B9EB-7E5A4D0EAA36}" srcOrd="0" destOrd="0" parTransId="{8B951D76-87C6-46FE-94AF-ECCC92CCE280}" sibTransId="{DE13ECCF-4FC9-4BC9-AADD-CE57DD7E9DB6}"/>
    <dgm:cxn modelId="{B90E188F-5B9E-4DA8-833D-9D5D0C78DD60}" type="presOf" srcId="{2D5E1933-9C84-410F-BA50-9EE591B90BF4}" destId="{238EF3F6-B2A2-4A90-9D49-3EBE1F97B406}" srcOrd="0" destOrd="0" presId="urn:microsoft.com/office/officeart/2005/8/layout/vList2"/>
    <dgm:cxn modelId="{3C196859-B71E-490B-89EC-BA546FC89749}" srcId="{F81A9FE1-3A18-45C3-9E0F-5E02E4ACFC54}" destId="{B308C427-A7DF-40A9-9E97-E6545020B3A6}" srcOrd="0" destOrd="0" parTransId="{0DC06E6B-4CFE-4969-A44E-D578FD9B5908}" sibTransId="{4E946977-04E9-42E6-B494-0CD6E331BD38}"/>
    <dgm:cxn modelId="{8C28DE62-C117-4A9A-83B1-D9AF3EABAC36}" type="presParOf" srcId="{238EF3F6-B2A2-4A90-9D49-3EBE1F97B406}" destId="{C37F2E9C-52E9-46F9-8C6B-508E7DCB2BE7}" srcOrd="0" destOrd="0" presId="urn:microsoft.com/office/officeart/2005/8/layout/vList2"/>
    <dgm:cxn modelId="{A1479055-589F-4874-B2AF-1E57C948AF0F}" type="presParOf" srcId="{238EF3F6-B2A2-4A90-9D49-3EBE1F97B406}" destId="{0D7ED2C6-9B0A-476F-99BF-5F7713F67ED2}" srcOrd="1" destOrd="0" presId="urn:microsoft.com/office/officeart/2005/8/layout/vList2"/>
    <dgm:cxn modelId="{1CEB940F-8244-4FE5-A19A-F5DEE6D14CAD}" type="presParOf" srcId="{238EF3F6-B2A2-4A90-9D49-3EBE1F97B406}" destId="{6E21AAC9-4DF9-4702-8BEE-B24B8AD21176}" srcOrd="2" destOrd="0" presId="urn:microsoft.com/office/officeart/2005/8/layout/vList2"/>
    <dgm:cxn modelId="{7EC01A4B-0075-4A1D-9B46-B3801DDD1336}" type="presParOf" srcId="{238EF3F6-B2A2-4A90-9D49-3EBE1F97B406}" destId="{3AB8E65E-6D94-4D9E-89DE-60EDE1CD575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665828-016B-49BF-9277-E75D7F4BB97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DDADBEF-AFF1-4C0B-AB22-C45A64FB1380}">
      <dgm:prSet/>
      <dgm:spPr/>
      <dgm:t>
        <a:bodyPr/>
        <a:lstStyle/>
        <a:p>
          <a:pPr rtl="0"/>
          <a:r>
            <a:rPr lang="it-IT" smtClean="0"/>
            <a:t>Il tematico, che governa il processo – pone il problema e ne indica i requisiti, valida il risultato. Non sa in anticipo i contenuti che arrivano dal WEB</a:t>
          </a:r>
          <a:endParaRPr lang="it-IT" dirty="0"/>
        </a:p>
      </dgm:t>
    </dgm:pt>
    <dgm:pt modelId="{AB2F6D97-C12C-4446-B971-F987241FD678}" type="parTrans" cxnId="{3AF2BD6E-7515-4DAC-950B-05DA2FB3C29F}">
      <dgm:prSet/>
      <dgm:spPr/>
      <dgm:t>
        <a:bodyPr/>
        <a:lstStyle/>
        <a:p>
          <a:endParaRPr lang="it-IT"/>
        </a:p>
      </dgm:t>
    </dgm:pt>
    <dgm:pt modelId="{1E5926F0-D12E-4647-99AC-929F4F6A4F1D}" type="sibTrans" cxnId="{3AF2BD6E-7515-4DAC-950B-05DA2FB3C29F}">
      <dgm:prSet/>
      <dgm:spPr/>
      <dgm:t>
        <a:bodyPr/>
        <a:lstStyle/>
        <a:p>
          <a:endParaRPr lang="it-IT"/>
        </a:p>
      </dgm:t>
    </dgm:pt>
    <dgm:pt modelId="{E8A62EC5-33C1-4992-BF70-3232F753CBE5}">
      <dgm:prSet/>
      <dgm:spPr/>
      <dgm:t>
        <a:bodyPr/>
        <a:lstStyle/>
        <a:p>
          <a:pPr rtl="0"/>
          <a:r>
            <a:rPr lang="it-IT" dirty="0" smtClean="0"/>
            <a:t>Il metodologo, analizza i requisiti del problema e trova le soluzioni metodologiche</a:t>
          </a:r>
          <a:endParaRPr lang="it-IT" dirty="0"/>
        </a:p>
      </dgm:t>
    </dgm:pt>
    <dgm:pt modelId="{CB14B619-D036-4BD0-A1E2-3104B8CB6826}" type="parTrans" cxnId="{626A99CB-8E75-4204-B6BA-4BAC95F54F72}">
      <dgm:prSet/>
      <dgm:spPr/>
      <dgm:t>
        <a:bodyPr/>
        <a:lstStyle/>
        <a:p>
          <a:endParaRPr lang="it-IT"/>
        </a:p>
      </dgm:t>
    </dgm:pt>
    <dgm:pt modelId="{47614318-A2B0-4030-B0C5-1D71E5B71049}" type="sibTrans" cxnId="{626A99CB-8E75-4204-B6BA-4BAC95F54F72}">
      <dgm:prSet/>
      <dgm:spPr/>
      <dgm:t>
        <a:bodyPr/>
        <a:lstStyle/>
        <a:p>
          <a:endParaRPr lang="it-IT"/>
        </a:p>
      </dgm:t>
    </dgm:pt>
    <dgm:pt modelId="{29F75010-EE3F-40E3-9A17-D495941E1ADF}">
      <dgm:prSet/>
      <dgm:spPr/>
      <dgm:t>
        <a:bodyPr/>
        <a:lstStyle/>
        <a:p>
          <a:pPr rtl="0"/>
          <a:r>
            <a:rPr lang="it-IT" dirty="0" smtClean="0"/>
            <a:t>L’informatico, che mette a disposizione gli strumenti e le tecniche. Trasforma le specifiche in procedure </a:t>
          </a:r>
          <a:endParaRPr lang="it-IT" dirty="0"/>
        </a:p>
      </dgm:t>
    </dgm:pt>
    <dgm:pt modelId="{A27C9CF6-14C5-4ECA-99D3-64EF73F86A61}" type="parTrans" cxnId="{A073E0F4-1AB0-45EF-A328-728836028B18}">
      <dgm:prSet/>
      <dgm:spPr/>
      <dgm:t>
        <a:bodyPr/>
        <a:lstStyle/>
        <a:p>
          <a:endParaRPr lang="it-IT"/>
        </a:p>
      </dgm:t>
    </dgm:pt>
    <dgm:pt modelId="{4D53F8D7-CFD6-43E1-B750-F1878D1D57CD}" type="sibTrans" cxnId="{A073E0F4-1AB0-45EF-A328-728836028B18}">
      <dgm:prSet/>
      <dgm:spPr/>
      <dgm:t>
        <a:bodyPr/>
        <a:lstStyle/>
        <a:p>
          <a:endParaRPr lang="it-IT"/>
        </a:p>
      </dgm:t>
    </dgm:pt>
    <dgm:pt modelId="{F8C5152A-2315-48C0-9BA6-F3BD6697C9CA}" type="pres">
      <dgm:prSet presAssocID="{E6665828-016B-49BF-9277-E75D7F4BB9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60C4974-1268-4E88-B21E-E1F3710328B7}" type="pres">
      <dgm:prSet presAssocID="{E6665828-016B-49BF-9277-E75D7F4BB97E}" presName="cycle" presStyleCnt="0"/>
      <dgm:spPr/>
    </dgm:pt>
    <dgm:pt modelId="{69AFD8F9-80CE-4FBB-84BF-8A7D0A0AC80D}" type="pres">
      <dgm:prSet presAssocID="{8DDADBEF-AFF1-4C0B-AB22-C45A64FB1380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D7E10A-22A3-4F80-8983-E5C24DA98A34}" type="pres">
      <dgm:prSet presAssocID="{1E5926F0-D12E-4647-99AC-929F4F6A4F1D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865BEA93-3F26-4A47-913D-AA7729A2BF24}" type="pres">
      <dgm:prSet presAssocID="{E8A62EC5-33C1-4992-BF70-3232F753CBE5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2B2ED4-F113-4BDB-AEF7-6F600BA2E39E}" type="pres">
      <dgm:prSet presAssocID="{29F75010-EE3F-40E3-9A17-D495941E1ADF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981F59-4033-42F5-B540-526BF536961D}" type="presOf" srcId="{8DDADBEF-AFF1-4C0B-AB22-C45A64FB1380}" destId="{69AFD8F9-80CE-4FBB-84BF-8A7D0A0AC80D}" srcOrd="0" destOrd="0" presId="urn:microsoft.com/office/officeart/2005/8/layout/cycle3"/>
    <dgm:cxn modelId="{BC0B8226-C409-4424-B80E-62325902F1AC}" type="presOf" srcId="{E6665828-016B-49BF-9277-E75D7F4BB97E}" destId="{F8C5152A-2315-48C0-9BA6-F3BD6697C9CA}" srcOrd="0" destOrd="0" presId="urn:microsoft.com/office/officeart/2005/8/layout/cycle3"/>
    <dgm:cxn modelId="{A073E0F4-1AB0-45EF-A328-728836028B18}" srcId="{E6665828-016B-49BF-9277-E75D7F4BB97E}" destId="{29F75010-EE3F-40E3-9A17-D495941E1ADF}" srcOrd="2" destOrd="0" parTransId="{A27C9CF6-14C5-4ECA-99D3-64EF73F86A61}" sibTransId="{4D53F8D7-CFD6-43E1-B750-F1878D1D57CD}"/>
    <dgm:cxn modelId="{C85174A8-2A20-4DEC-A0C7-E1EDB02885F2}" type="presOf" srcId="{1E5926F0-D12E-4647-99AC-929F4F6A4F1D}" destId="{5ED7E10A-22A3-4F80-8983-E5C24DA98A34}" srcOrd="0" destOrd="0" presId="urn:microsoft.com/office/officeart/2005/8/layout/cycle3"/>
    <dgm:cxn modelId="{626A99CB-8E75-4204-B6BA-4BAC95F54F72}" srcId="{E6665828-016B-49BF-9277-E75D7F4BB97E}" destId="{E8A62EC5-33C1-4992-BF70-3232F753CBE5}" srcOrd="1" destOrd="0" parTransId="{CB14B619-D036-4BD0-A1E2-3104B8CB6826}" sibTransId="{47614318-A2B0-4030-B0C5-1D71E5B71049}"/>
    <dgm:cxn modelId="{1EC6B7E2-5063-4A16-BE15-004CE9EEBE52}" type="presOf" srcId="{E8A62EC5-33C1-4992-BF70-3232F753CBE5}" destId="{865BEA93-3F26-4A47-913D-AA7729A2BF24}" srcOrd="0" destOrd="0" presId="urn:microsoft.com/office/officeart/2005/8/layout/cycle3"/>
    <dgm:cxn modelId="{3AF2BD6E-7515-4DAC-950B-05DA2FB3C29F}" srcId="{E6665828-016B-49BF-9277-E75D7F4BB97E}" destId="{8DDADBEF-AFF1-4C0B-AB22-C45A64FB1380}" srcOrd="0" destOrd="0" parTransId="{AB2F6D97-C12C-4446-B971-F987241FD678}" sibTransId="{1E5926F0-D12E-4647-99AC-929F4F6A4F1D}"/>
    <dgm:cxn modelId="{43145C08-7B03-4CCF-A7E6-50122C73F7A3}" type="presOf" srcId="{29F75010-EE3F-40E3-9A17-D495941E1ADF}" destId="{572B2ED4-F113-4BDB-AEF7-6F600BA2E39E}" srcOrd="0" destOrd="0" presId="urn:microsoft.com/office/officeart/2005/8/layout/cycle3"/>
    <dgm:cxn modelId="{5FFE02DF-4123-4DAD-BC8A-84046E4394F0}" type="presParOf" srcId="{F8C5152A-2315-48C0-9BA6-F3BD6697C9CA}" destId="{660C4974-1268-4E88-B21E-E1F3710328B7}" srcOrd="0" destOrd="0" presId="urn:microsoft.com/office/officeart/2005/8/layout/cycle3"/>
    <dgm:cxn modelId="{234AC0F1-D837-4388-932E-6A8446CAF454}" type="presParOf" srcId="{660C4974-1268-4E88-B21E-E1F3710328B7}" destId="{69AFD8F9-80CE-4FBB-84BF-8A7D0A0AC80D}" srcOrd="0" destOrd="0" presId="urn:microsoft.com/office/officeart/2005/8/layout/cycle3"/>
    <dgm:cxn modelId="{3E7BF72B-B3C1-4F46-B896-92E4EC7CA535}" type="presParOf" srcId="{660C4974-1268-4E88-B21E-E1F3710328B7}" destId="{5ED7E10A-22A3-4F80-8983-E5C24DA98A34}" srcOrd="1" destOrd="0" presId="urn:microsoft.com/office/officeart/2005/8/layout/cycle3"/>
    <dgm:cxn modelId="{9B193229-9A4D-4BC1-9780-844CDB634D08}" type="presParOf" srcId="{660C4974-1268-4E88-B21E-E1F3710328B7}" destId="{865BEA93-3F26-4A47-913D-AA7729A2BF24}" srcOrd="2" destOrd="0" presId="urn:microsoft.com/office/officeart/2005/8/layout/cycle3"/>
    <dgm:cxn modelId="{84C02C02-7628-4417-8742-81B0CB075E53}" type="presParOf" srcId="{660C4974-1268-4E88-B21E-E1F3710328B7}" destId="{572B2ED4-F113-4BDB-AEF7-6F600BA2E39E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AB04A-C7F8-4238-8C57-7D4D2F7BA769}">
      <dsp:nvSpPr>
        <dsp:cNvPr id="0" name=""/>
        <dsp:cNvSpPr/>
      </dsp:nvSpPr>
      <dsp:spPr>
        <a:xfrm>
          <a:off x="0" y="0"/>
          <a:ext cx="3886200" cy="480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u="sng" kern="1200" smtClean="0"/>
            <a:t>completare</a:t>
          </a:r>
          <a:r>
            <a:rPr lang="it-IT" sz="1200" kern="1200" smtClean="0"/>
            <a:t> le informazioni mancanti rispetto a variabili presenti sul Registro delle Imprese</a:t>
          </a:r>
          <a:endParaRPr lang="it-IT" sz="1200" kern="1200"/>
        </a:p>
      </dsp:txBody>
      <dsp:txXfrm>
        <a:off x="14063" y="14063"/>
        <a:ext cx="3368099" cy="452005"/>
      </dsp:txXfrm>
    </dsp:sp>
    <dsp:sp modelId="{CDE5936A-71E8-42AE-A79E-77B042E7EB42}">
      <dsp:nvSpPr>
        <dsp:cNvPr id="0" name=""/>
        <dsp:cNvSpPr/>
      </dsp:nvSpPr>
      <dsp:spPr>
        <a:xfrm>
          <a:off x="342899" y="560153"/>
          <a:ext cx="3886200" cy="480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u="sng" kern="1200" smtClean="0"/>
            <a:t>verificare</a:t>
          </a:r>
          <a:r>
            <a:rPr lang="it-IT" sz="1200" kern="1200" smtClean="0"/>
            <a:t> alcune informazioni del Registro</a:t>
          </a:r>
          <a:endParaRPr lang="it-IT" sz="1200" kern="1200"/>
        </a:p>
      </dsp:txBody>
      <dsp:txXfrm>
        <a:off x="356962" y="574216"/>
        <a:ext cx="3203088" cy="452005"/>
      </dsp:txXfrm>
    </dsp:sp>
    <dsp:sp modelId="{1479F2CB-A5EE-4934-B644-BB17E439B700}">
      <dsp:nvSpPr>
        <dsp:cNvPr id="0" name=""/>
        <dsp:cNvSpPr/>
      </dsp:nvSpPr>
      <dsp:spPr>
        <a:xfrm>
          <a:off x="685799" y="1120306"/>
          <a:ext cx="3886200" cy="480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u="sng" kern="1200" smtClean="0"/>
            <a:t>aggiungere</a:t>
          </a:r>
          <a:r>
            <a:rPr lang="it-IT" sz="1200" kern="1200" smtClean="0"/>
            <a:t> nuove informazioni non esistenti nel Registro</a:t>
          </a:r>
          <a:endParaRPr lang="it-IT" sz="1200" kern="1200"/>
        </a:p>
      </dsp:txBody>
      <dsp:txXfrm>
        <a:off x="699862" y="1134369"/>
        <a:ext cx="3203088" cy="452005"/>
      </dsp:txXfrm>
    </dsp:sp>
    <dsp:sp modelId="{005CA598-2C3A-41E6-BB4C-876222A84181}">
      <dsp:nvSpPr>
        <dsp:cNvPr id="0" name=""/>
        <dsp:cNvSpPr/>
      </dsp:nvSpPr>
      <dsp:spPr>
        <a:xfrm>
          <a:off x="3574114" y="364099"/>
          <a:ext cx="312085" cy="3120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>
        <a:off x="3644333" y="364099"/>
        <a:ext cx="171647" cy="234844"/>
      </dsp:txXfrm>
    </dsp:sp>
    <dsp:sp modelId="{4E47D867-09ED-4952-B001-4DB4B73862D0}">
      <dsp:nvSpPr>
        <dsp:cNvPr id="0" name=""/>
        <dsp:cNvSpPr/>
      </dsp:nvSpPr>
      <dsp:spPr>
        <a:xfrm>
          <a:off x="3917014" y="921052"/>
          <a:ext cx="312085" cy="3120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>
        <a:off x="3987233" y="921052"/>
        <a:ext cx="171647" cy="234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DD09-31E1-E041-8527-C86B0DBCA30A}">
      <dsp:nvSpPr>
        <dsp:cNvPr id="0" name=""/>
        <dsp:cNvSpPr/>
      </dsp:nvSpPr>
      <dsp:spPr>
        <a:xfrm rot="16200000">
          <a:off x="638" y="263713"/>
          <a:ext cx="3633644" cy="363364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none" kern="1200" dirty="0" smtClean="0">
              <a:solidFill>
                <a:srgbClr val="23AFA2"/>
              </a:solidFill>
              <a:latin typeface="Century Gothic" panose="020B0502020202020204" pitchFamily="34" charset="0"/>
            </a:rPr>
            <a:t>INPUT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none" kern="1200" dirty="0" smtClean="0">
              <a:solidFill>
                <a:srgbClr val="23AFA2"/>
              </a:solidFill>
              <a:latin typeface="Century Gothic" panose="020B0502020202020204" pitchFamily="34" charset="0"/>
            </a:rPr>
            <a:t>Big data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u="none" kern="1200" dirty="0" smtClean="0">
            <a:solidFill>
              <a:srgbClr val="23AFA2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none" kern="1200" dirty="0" smtClean="0">
              <a:solidFill>
                <a:srgbClr val="23AFA2"/>
              </a:solidFill>
              <a:latin typeface="Century Gothic" panose="020B0502020202020204" pitchFamily="34" charset="0"/>
            </a:rPr>
            <a:t>Approccio DATA DRIVEN</a:t>
          </a:r>
        </a:p>
      </dsp:txBody>
      <dsp:txXfrm rot="5400000">
        <a:off x="638" y="1172124"/>
        <a:ext cx="2997756" cy="1816822"/>
      </dsp:txXfrm>
    </dsp:sp>
    <dsp:sp modelId="{0EA9938A-266D-A849-8F6B-F5686B97BE39}">
      <dsp:nvSpPr>
        <dsp:cNvPr id="0" name=""/>
        <dsp:cNvSpPr/>
      </dsp:nvSpPr>
      <dsp:spPr>
        <a:xfrm rot="5400000">
          <a:off x="3837307" y="263713"/>
          <a:ext cx="3633644" cy="363364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none" kern="1200" dirty="0" smtClean="0">
              <a:solidFill>
                <a:srgbClr val="23AFA2"/>
              </a:solidFill>
              <a:latin typeface="Century Gothic" panose="020B0502020202020204" pitchFamily="34" charset="0"/>
            </a:rPr>
            <a:t>OUTPUT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none" kern="1200" dirty="0" smtClean="0">
              <a:solidFill>
                <a:srgbClr val="23AFA2"/>
              </a:solidFill>
              <a:latin typeface="Century Gothic" panose="020B0502020202020204" pitchFamily="34" charset="0"/>
            </a:rPr>
            <a:t>Processi standard della statistica ufficiale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none" kern="1200" dirty="0" smtClean="0">
              <a:solidFill>
                <a:srgbClr val="23AFA2"/>
              </a:solidFill>
              <a:latin typeface="Century Gothic" panose="020B0502020202020204" pitchFamily="34" charset="0"/>
            </a:rPr>
            <a:t>Approccio Output </a:t>
          </a:r>
          <a:r>
            <a:rPr lang="it-IT" sz="1800" u="none" kern="1200" dirty="0" err="1" smtClean="0">
              <a:solidFill>
                <a:srgbClr val="23AFA2"/>
              </a:solidFill>
              <a:latin typeface="Century Gothic" panose="020B0502020202020204" pitchFamily="34" charset="0"/>
            </a:rPr>
            <a:t>oriented</a:t>
          </a:r>
          <a:endParaRPr lang="it-IT" sz="1800" u="none" kern="1200" dirty="0"/>
        </a:p>
      </dsp:txBody>
      <dsp:txXfrm rot="-5400000">
        <a:off x="4473195" y="1172124"/>
        <a:ext cx="2997756" cy="1816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AA456-1767-44E5-A7E5-1F8FFCA51902}">
      <dsp:nvSpPr>
        <dsp:cNvPr id="0" name=""/>
        <dsp:cNvSpPr/>
      </dsp:nvSpPr>
      <dsp:spPr>
        <a:xfrm>
          <a:off x="849" y="18771"/>
          <a:ext cx="2261152" cy="7867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Fase 1 - Acquisizione dell’indirizzo WEB dell’impresa</a:t>
          </a:r>
          <a:endParaRPr lang="it-IT" sz="1800" kern="1200" dirty="0"/>
        </a:p>
      </dsp:txBody>
      <dsp:txXfrm>
        <a:off x="23892" y="41814"/>
        <a:ext cx="2215066" cy="740659"/>
      </dsp:txXfrm>
    </dsp:sp>
    <dsp:sp modelId="{49B6E664-80E4-4D2E-8D27-64833E74389F}">
      <dsp:nvSpPr>
        <dsp:cNvPr id="0" name=""/>
        <dsp:cNvSpPr/>
      </dsp:nvSpPr>
      <dsp:spPr>
        <a:xfrm>
          <a:off x="226964" y="805516"/>
          <a:ext cx="226115" cy="847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932"/>
              </a:lnTo>
              <a:lnTo>
                <a:pt x="226115" y="84793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475DD-0F03-45C9-8559-C508342B1D71}">
      <dsp:nvSpPr>
        <dsp:cNvPr id="0" name=""/>
        <dsp:cNvSpPr/>
      </dsp:nvSpPr>
      <dsp:spPr>
        <a:xfrm>
          <a:off x="453079" y="1088161"/>
          <a:ext cx="1808922" cy="113057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kern="1200" dirty="0" smtClean="0">
              <a:latin typeface="+mn-lt"/>
            </a:rPr>
            <a:t>URL disponibile da fonte amministrativa (nel 5% delle imprese attive del registro Asia)</a:t>
          </a:r>
          <a:endParaRPr lang="it-IT" sz="1100" b="0" kern="1200" dirty="0">
            <a:latin typeface="+mn-lt"/>
          </a:endParaRPr>
        </a:p>
      </dsp:txBody>
      <dsp:txXfrm>
        <a:off x="486192" y="1121274"/>
        <a:ext cx="1742696" cy="1064350"/>
      </dsp:txXfrm>
    </dsp:sp>
    <dsp:sp modelId="{6462F38E-69CD-4B2E-A7D7-D6A3845C48A6}">
      <dsp:nvSpPr>
        <dsp:cNvPr id="0" name=""/>
        <dsp:cNvSpPr/>
      </dsp:nvSpPr>
      <dsp:spPr>
        <a:xfrm>
          <a:off x="226964" y="805516"/>
          <a:ext cx="226115" cy="226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152"/>
              </a:lnTo>
              <a:lnTo>
                <a:pt x="226115" y="226115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017E4-364E-43CF-9E96-1BC887BD7ABE}">
      <dsp:nvSpPr>
        <dsp:cNvPr id="0" name=""/>
        <dsp:cNvSpPr/>
      </dsp:nvSpPr>
      <dsp:spPr>
        <a:xfrm>
          <a:off x="453079" y="2501381"/>
          <a:ext cx="1808922" cy="113057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kern="1200" dirty="0" smtClean="0">
              <a:latin typeface="+mn-lt"/>
            </a:rPr>
            <a:t>URL ottenibile da Portali di impresa</a:t>
          </a:r>
          <a:endParaRPr lang="it-IT" sz="1100" b="0" kern="1200" dirty="0">
            <a:latin typeface="+mn-lt"/>
          </a:endParaRPr>
        </a:p>
      </dsp:txBody>
      <dsp:txXfrm>
        <a:off x="486192" y="2534494"/>
        <a:ext cx="1742696" cy="1064350"/>
      </dsp:txXfrm>
    </dsp:sp>
    <dsp:sp modelId="{C754FC30-8408-4D30-84F5-B53AD1021DF3}">
      <dsp:nvSpPr>
        <dsp:cNvPr id="0" name=""/>
        <dsp:cNvSpPr/>
      </dsp:nvSpPr>
      <dsp:spPr>
        <a:xfrm>
          <a:off x="226964" y="805516"/>
          <a:ext cx="226115" cy="367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4373"/>
              </a:lnTo>
              <a:lnTo>
                <a:pt x="226115" y="367437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C472F-CFEC-4C78-9742-2399D1E059E2}">
      <dsp:nvSpPr>
        <dsp:cNvPr id="0" name=""/>
        <dsp:cNvSpPr/>
      </dsp:nvSpPr>
      <dsp:spPr>
        <a:xfrm>
          <a:off x="453079" y="3914602"/>
          <a:ext cx="2488263" cy="113057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kern="1200" dirty="0" smtClean="0">
              <a:latin typeface="+mn-lt"/>
            </a:rPr>
            <a:t>URL ottenuti mediante utilizzo in batch di motori di ricerca (</a:t>
          </a:r>
          <a:r>
            <a:rPr lang="it-IT" sz="1100" b="1" kern="1200" dirty="0" smtClean="0">
              <a:latin typeface="+mn-lt"/>
            </a:rPr>
            <a:t>URL </a:t>
          </a:r>
          <a:r>
            <a:rPr lang="it-IT" sz="1100" b="1" kern="1200" dirty="0" err="1" smtClean="0">
              <a:latin typeface="+mn-lt"/>
            </a:rPr>
            <a:t>Retrieval</a:t>
          </a:r>
          <a:r>
            <a:rPr lang="it-IT" sz="1100" b="1" kern="1200" dirty="0" smtClean="0">
              <a:latin typeface="+mn-lt"/>
            </a:rPr>
            <a:t> </a:t>
          </a:r>
          <a:r>
            <a:rPr lang="it-IT" sz="1100" kern="1200" dirty="0" smtClean="0">
              <a:latin typeface="+mn-lt"/>
            </a:rPr>
            <a:t>utilizzando i dati anagrafici dell’azienda, combinate con tecniche di machine </a:t>
          </a:r>
          <a:r>
            <a:rPr lang="it-IT" sz="1100" kern="1200" dirty="0" err="1" smtClean="0">
              <a:latin typeface="+mn-lt"/>
            </a:rPr>
            <a:t>learning</a:t>
          </a:r>
          <a:r>
            <a:rPr lang="it-IT" sz="1100" kern="1200" dirty="0" smtClean="0">
              <a:latin typeface="+mn-lt"/>
            </a:rPr>
            <a:t> per stimare la probabilità dell’URL individuata)</a:t>
          </a:r>
          <a:r>
            <a:rPr lang="it-IT" sz="1100" b="0" kern="1200" dirty="0" smtClean="0">
              <a:latin typeface="+mn-lt"/>
            </a:rPr>
            <a:t>  </a:t>
          </a:r>
          <a:endParaRPr lang="it-IT" sz="1100" b="0" kern="1200" dirty="0">
            <a:latin typeface="+mn-lt"/>
          </a:endParaRPr>
        </a:p>
      </dsp:txBody>
      <dsp:txXfrm>
        <a:off x="486192" y="3947715"/>
        <a:ext cx="2422037" cy="1064350"/>
      </dsp:txXfrm>
    </dsp:sp>
    <dsp:sp modelId="{4DB5D878-ADDE-4D89-9602-67E0FB3713A7}">
      <dsp:nvSpPr>
        <dsp:cNvPr id="0" name=""/>
        <dsp:cNvSpPr/>
      </dsp:nvSpPr>
      <dsp:spPr>
        <a:xfrm>
          <a:off x="3054400" y="18771"/>
          <a:ext cx="2261152" cy="7867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Fase 2 - Identificazione impresa nel WEB</a:t>
          </a:r>
          <a:endParaRPr lang="it-IT" sz="1800" kern="1200" dirty="0"/>
        </a:p>
      </dsp:txBody>
      <dsp:txXfrm>
        <a:off x="3077443" y="41814"/>
        <a:ext cx="2215066" cy="740659"/>
      </dsp:txXfrm>
    </dsp:sp>
    <dsp:sp modelId="{6581D865-6B57-47A8-8633-A28AB4AD7F35}">
      <dsp:nvSpPr>
        <dsp:cNvPr id="0" name=""/>
        <dsp:cNvSpPr/>
      </dsp:nvSpPr>
      <dsp:spPr>
        <a:xfrm>
          <a:off x="3280515" y="805516"/>
          <a:ext cx="226115" cy="847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932"/>
              </a:lnTo>
              <a:lnTo>
                <a:pt x="226115" y="84793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E46D8-15FC-48B6-9E34-70419666C20E}">
      <dsp:nvSpPr>
        <dsp:cNvPr id="0" name=""/>
        <dsp:cNvSpPr/>
      </dsp:nvSpPr>
      <dsp:spPr>
        <a:xfrm>
          <a:off x="3506631" y="1088161"/>
          <a:ext cx="3008635" cy="113057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latin typeface="+mn-lt"/>
            </a:rPr>
            <a:t>Validazione sintattica della stringa, </a:t>
          </a:r>
          <a:r>
            <a:rPr lang="it-IT" sz="1100" kern="1200" dirty="0" err="1" smtClean="0">
              <a:latin typeface="+mn-lt"/>
            </a:rPr>
            <a:t>check</a:t>
          </a:r>
          <a:r>
            <a:rPr lang="it-IT" sz="1100" kern="1200" dirty="0" smtClean="0">
              <a:latin typeface="+mn-lt"/>
            </a:rPr>
            <a:t> degli errori ricorrenti e verifica  dell’authority (dominio) dell’indirizzo</a:t>
          </a:r>
          <a:endParaRPr lang="it-IT" sz="1100" kern="1200" dirty="0">
            <a:latin typeface="+mn-lt"/>
          </a:endParaRPr>
        </a:p>
      </dsp:txBody>
      <dsp:txXfrm>
        <a:off x="3539744" y="1121274"/>
        <a:ext cx="2942409" cy="1064350"/>
      </dsp:txXfrm>
    </dsp:sp>
    <dsp:sp modelId="{E8E38B96-3493-4170-B676-0B04B5DF6948}">
      <dsp:nvSpPr>
        <dsp:cNvPr id="0" name=""/>
        <dsp:cNvSpPr/>
      </dsp:nvSpPr>
      <dsp:spPr>
        <a:xfrm>
          <a:off x="3280515" y="805516"/>
          <a:ext cx="226115" cy="226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152"/>
              </a:lnTo>
              <a:lnTo>
                <a:pt x="226115" y="226115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FD7E5-E9B7-4CCA-B77C-61D864C502AC}">
      <dsp:nvSpPr>
        <dsp:cNvPr id="0" name=""/>
        <dsp:cNvSpPr/>
      </dsp:nvSpPr>
      <dsp:spPr>
        <a:xfrm>
          <a:off x="3506631" y="2501381"/>
          <a:ext cx="3008635" cy="113057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Estrazione di informazioni anagrafiche dal sito web dell’impresa (Codice Fiscale, Partita Iva, Ragione Sociale, Indirizzo…) mediante l’impiego di tecniche di </a:t>
          </a:r>
          <a:r>
            <a:rPr lang="it-IT" sz="1100" b="1" i="1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Information Retrieval </a:t>
          </a:r>
          <a:r>
            <a:rPr lang="it-IT" sz="1100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tramite </a:t>
          </a:r>
          <a:r>
            <a:rPr lang="it-IT" sz="1100" b="1" i="1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pattern matching </a:t>
          </a:r>
          <a:r>
            <a:rPr lang="it-IT" sz="1100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su stringhe.</a:t>
          </a:r>
          <a:endParaRPr lang="it-IT" sz="1100" kern="1200" dirty="0">
            <a:latin typeface="+mn-lt"/>
          </a:endParaRPr>
        </a:p>
      </dsp:txBody>
      <dsp:txXfrm>
        <a:off x="3539744" y="2534494"/>
        <a:ext cx="2942409" cy="1064350"/>
      </dsp:txXfrm>
    </dsp:sp>
    <dsp:sp modelId="{8E66EC69-05B3-4DE7-8D23-DBD44F4CBB81}">
      <dsp:nvSpPr>
        <dsp:cNvPr id="0" name=""/>
        <dsp:cNvSpPr/>
      </dsp:nvSpPr>
      <dsp:spPr>
        <a:xfrm>
          <a:off x="3280515" y="805516"/>
          <a:ext cx="226115" cy="367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4373"/>
              </a:lnTo>
              <a:lnTo>
                <a:pt x="226115" y="367437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72A16-7211-46F5-A8E7-C2330C2A2895}">
      <dsp:nvSpPr>
        <dsp:cNvPr id="0" name=""/>
        <dsp:cNvSpPr/>
      </dsp:nvSpPr>
      <dsp:spPr>
        <a:xfrm>
          <a:off x="3506631" y="3914602"/>
          <a:ext cx="3008635" cy="113057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Confronto con le informazioni disponibili nel registro ASIA attraverso tecniche </a:t>
          </a:r>
          <a:r>
            <a:rPr lang="it-IT" sz="1100" i="1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di matching</a:t>
          </a:r>
          <a:r>
            <a:rPr lang="it-IT" sz="1100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 e </a:t>
          </a:r>
          <a:r>
            <a:rPr lang="it-IT" sz="1100" i="1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metriche di </a:t>
          </a:r>
          <a:r>
            <a:rPr lang="it-IT" sz="1100" b="1" i="1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similarità tra stringhe</a:t>
          </a:r>
          <a:r>
            <a:rPr lang="it-IT" sz="1100" i="1" kern="1200" spc="-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 (Jaro-Winkler, Levenshtein, etc)</a:t>
          </a:r>
          <a:endParaRPr lang="it-IT" sz="1100" kern="1200" dirty="0">
            <a:latin typeface="+mn-lt"/>
          </a:endParaRPr>
        </a:p>
      </dsp:txBody>
      <dsp:txXfrm>
        <a:off x="3539744" y="3947715"/>
        <a:ext cx="2942409" cy="1064350"/>
      </dsp:txXfrm>
    </dsp:sp>
    <dsp:sp modelId="{AB604619-A96A-412E-B7B5-B2977ADD1976}">
      <dsp:nvSpPr>
        <dsp:cNvPr id="0" name=""/>
        <dsp:cNvSpPr/>
      </dsp:nvSpPr>
      <dsp:spPr>
        <a:xfrm>
          <a:off x="6628324" y="18771"/>
          <a:ext cx="2261152" cy="7867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Fase 3 - Estrazione ed analisi dell’informazione</a:t>
          </a:r>
          <a:endParaRPr lang="it-IT" sz="1800" kern="1200" dirty="0"/>
        </a:p>
      </dsp:txBody>
      <dsp:txXfrm>
        <a:off x="6651367" y="41814"/>
        <a:ext cx="2215066" cy="740659"/>
      </dsp:txXfrm>
    </dsp:sp>
    <dsp:sp modelId="{83CF3EC6-324A-42DB-AAE2-D7AACA5186D9}">
      <dsp:nvSpPr>
        <dsp:cNvPr id="0" name=""/>
        <dsp:cNvSpPr/>
      </dsp:nvSpPr>
      <dsp:spPr>
        <a:xfrm>
          <a:off x="6854439" y="805516"/>
          <a:ext cx="226115" cy="847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932"/>
              </a:lnTo>
              <a:lnTo>
                <a:pt x="226115" y="84793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553E4-04C4-4362-9536-4F8A3F009C51}">
      <dsp:nvSpPr>
        <dsp:cNvPr id="0" name=""/>
        <dsp:cNvSpPr/>
      </dsp:nvSpPr>
      <dsp:spPr>
        <a:xfrm>
          <a:off x="7080555" y="1088161"/>
          <a:ext cx="3209353" cy="113057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kern="1200" dirty="0" smtClean="0">
              <a:latin typeface="+mn-lt"/>
            </a:rPr>
            <a:t>Tecniche di </a:t>
          </a:r>
          <a:r>
            <a:rPr lang="it-IT" sz="1100" b="1" i="1" kern="1200" dirty="0" smtClean="0">
              <a:latin typeface="+mn-lt"/>
            </a:rPr>
            <a:t>Web </a:t>
          </a:r>
          <a:r>
            <a:rPr lang="it-IT" sz="1100" b="1" i="1" kern="1200" dirty="0" err="1" smtClean="0">
              <a:latin typeface="+mn-lt"/>
            </a:rPr>
            <a:t>Scraping</a:t>
          </a:r>
          <a:r>
            <a:rPr lang="it-IT" sz="1100" b="1" i="1" kern="1200" dirty="0" smtClean="0">
              <a:latin typeface="+mn-lt"/>
            </a:rPr>
            <a:t>  </a:t>
          </a:r>
          <a:r>
            <a:rPr lang="it-IT" sz="1100" b="0" kern="1200" dirty="0" smtClean="0">
              <a:latin typeface="+mn-lt"/>
            </a:rPr>
            <a:t>per l’acquisizione dati web:  i) </a:t>
          </a:r>
          <a:r>
            <a:rPr lang="it-IT" sz="1100" b="0" kern="1200" dirty="0" err="1" smtClean="0">
              <a:latin typeface="+mn-lt"/>
            </a:rPr>
            <a:t>scraping</a:t>
          </a:r>
          <a:r>
            <a:rPr lang="it-IT" sz="1100" b="0" kern="1200" dirty="0" smtClean="0">
              <a:latin typeface="+mn-lt"/>
            </a:rPr>
            <a:t> da uno specifico URL; ii) </a:t>
          </a:r>
          <a:r>
            <a:rPr lang="it-IT" sz="1100" b="0" kern="1200" dirty="0" err="1" smtClean="0">
              <a:latin typeface="+mn-lt"/>
            </a:rPr>
            <a:t>scraping</a:t>
          </a:r>
          <a:r>
            <a:rPr lang="it-IT" sz="1100" b="0" kern="1200" dirty="0" smtClean="0">
              <a:latin typeface="+mn-lt"/>
            </a:rPr>
            <a:t> tramite l’utilizzo in batch dei motori di ricerca; iii) </a:t>
          </a:r>
          <a:r>
            <a:rPr lang="it-IT" sz="1100" b="0" kern="1200" dirty="0" err="1" smtClean="0">
              <a:latin typeface="+mn-lt"/>
            </a:rPr>
            <a:t>scraping</a:t>
          </a:r>
          <a:r>
            <a:rPr lang="it-IT" sz="1100" b="0" kern="1200" dirty="0" smtClean="0">
              <a:latin typeface="+mn-lt"/>
            </a:rPr>
            <a:t> specialistico da portali tematici.</a:t>
          </a:r>
          <a:endParaRPr lang="it-IT" sz="1100" b="0" kern="1200" dirty="0">
            <a:latin typeface="+mn-lt"/>
          </a:endParaRPr>
        </a:p>
      </dsp:txBody>
      <dsp:txXfrm>
        <a:off x="7113668" y="1121274"/>
        <a:ext cx="3143127" cy="1064350"/>
      </dsp:txXfrm>
    </dsp:sp>
    <dsp:sp modelId="{112E1B79-CE1A-4593-AF83-7E8EF2AB228F}">
      <dsp:nvSpPr>
        <dsp:cNvPr id="0" name=""/>
        <dsp:cNvSpPr/>
      </dsp:nvSpPr>
      <dsp:spPr>
        <a:xfrm>
          <a:off x="6854439" y="805516"/>
          <a:ext cx="226115" cy="226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152"/>
              </a:lnTo>
              <a:lnTo>
                <a:pt x="226115" y="226115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21052-F6BD-43ED-8A95-0C43A4407105}">
      <dsp:nvSpPr>
        <dsp:cNvPr id="0" name=""/>
        <dsp:cNvSpPr/>
      </dsp:nvSpPr>
      <dsp:spPr>
        <a:xfrm>
          <a:off x="7080555" y="2501381"/>
          <a:ext cx="3209353" cy="113057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kern="1200" dirty="0" smtClean="0">
              <a:latin typeface="+mn-lt"/>
            </a:rPr>
            <a:t>Tecniche di </a:t>
          </a:r>
          <a:r>
            <a:rPr lang="it-IT" sz="1100" b="1" i="1" kern="1200" dirty="0" smtClean="0">
              <a:latin typeface="+mn-lt"/>
            </a:rPr>
            <a:t>Text Mining</a:t>
          </a:r>
          <a:r>
            <a:rPr lang="it-IT" sz="1100" b="0" i="1" kern="1200" dirty="0" smtClean="0">
              <a:latin typeface="+mn-lt"/>
            </a:rPr>
            <a:t>,  </a:t>
          </a:r>
          <a:r>
            <a:rPr lang="it-IT" sz="1100" b="0" kern="1200" dirty="0" smtClean="0">
              <a:latin typeface="+mn-lt"/>
            </a:rPr>
            <a:t>con l’impiego di tecniche di </a:t>
          </a:r>
          <a:r>
            <a:rPr lang="it-IT" sz="1100" b="1" i="1" kern="1200" dirty="0" smtClean="0">
              <a:latin typeface="+mn-lt"/>
            </a:rPr>
            <a:t>Natural Language Processing</a:t>
          </a:r>
          <a:r>
            <a:rPr lang="it-IT" sz="1100" b="0" kern="1200" dirty="0" smtClean="0">
              <a:latin typeface="+mn-lt"/>
            </a:rPr>
            <a:t>, per l’analisi e l’estrazione dell’informazione (dati, documenti,  metadati, file ecc.) all’interno di testi in linguaggio naturale.</a:t>
          </a:r>
          <a:endParaRPr lang="it-IT" sz="1100" b="0" kern="1200" dirty="0">
            <a:latin typeface="+mn-lt"/>
          </a:endParaRPr>
        </a:p>
      </dsp:txBody>
      <dsp:txXfrm>
        <a:off x="7113668" y="2534494"/>
        <a:ext cx="3143127" cy="1064350"/>
      </dsp:txXfrm>
    </dsp:sp>
    <dsp:sp modelId="{2F07603D-F55B-4DC9-A1D2-7DA6D7BD83C7}">
      <dsp:nvSpPr>
        <dsp:cNvPr id="0" name=""/>
        <dsp:cNvSpPr/>
      </dsp:nvSpPr>
      <dsp:spPr>
        <a:xfrm>
          <a:off x="6854439" y="805516"/>
          <a:ext cx="226115" cy="367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4373"/>
              </a:lnTo>
              <a:lnTo>
                <a:pt x="226115" y="367437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A0CFB-0C7A-4678-B45D-2DE02ACA66A3}">
      <dsp:nvSpPr>
        <dsp:cNvPr id="0" name=""/>
        <dsp:cNvSpPr/>
      </dsp:nvSpPr>
      <dsp:spPr>
        <a:xfrm>
          <a:off x="7080555" y="3914602"/>
          <a:ext cx="3209353" cy="113057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kern="1200" smtClean="0">
              <a:latin typeface="+mn-lt"/>
            </a:rPr>
            <a:t>Tecniche di </a:t>
          </a:r>
          <a:r>
            <a:rPr lang="it-IT" sz="1100" b="1" i="1" kern="1200" smtClean="0">
              <a:latin typeface="+mn-lt"/>
            </a:rPr>
            <a:t>Machine Learning </a:t>
          </a:r>
          <a:r>
            <a:rPr lang="it-IT" sz="1100" b="0" kern="1200" smtClean="0">
              <a:latin typeface="+mn-lt"/>
            </a:rPr>
            <a:t>per l’impiego di algoritmi che simulano un processo di apprendimento per  la costruzione di modelli predittivi.</a:t>
          </a:r>
          <a:endParaRPr lang="it-IT" sz="1100" b="0" kern="1200" dirty="0">
            <a:latin typeface="+mn-lt"/>
          </a:endParaRPr>
        </a:p>
      </dsp:txBody>
      <dsp:txXfrm>
        <a:off x="7113668" y="3947715"/>
        <a:ext cx="3143127" cy="1064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F2E9C-52E9-46F9-8C6B-508E7DCB2BE7}">
      <dsp:nvSpPr>
        <dsp:cNvPr id="0" name=""/>
        <dsp:cNvSpPr/>
      </dsp:nvSpPr>
      <dsp:spPr>
        <a:xfrm>
          <a:off x="0" y="213876"/>
          <a:ext cx="3967291" cy="875160"/>
        </a:xfrm>
        <a:prstGeom prst="roundRect">
          <a:avLst/>
        </a:prstGeom>
        <a:solidFill>
          <a:srgbClr val="23AF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Più informazioni più tempestive, ottenute da </a:t>
          </a:r>
          <a:r>
            <a:rPr lang="it-IT" sz="2200" u="sng" kern="1200" dirty="0" smtClean="0"/>
            <a:t>fonti non ufficiali</a:t>
          </a:r>
          <a:endParaRPr lang="it-IT" sz="2200" u="sng" kern="1200" dirty="0"/>
        </a:p>
      </dsp:txBody>
      <dsp:txXfrm>
        <a:off x="42722" y="256598"/>
        <a:ext cx="3881847" cy="789716"/>
      </dsp:txXfrm>
    </dsp:sp>
    <dsp:sp modelId="{6E21AAC9-4DF9-4702-8BEE-B24B8AD21176}">
      <dsp:nvSpPr>
        <dsp:cNvPr id="0" name=""/>
        <dsp:cNvSpPr/>
      </dsp:nvSpPr>
      <dsp:spPr>
        <a:xfrm>
          <a:off x="0" y="1152400"/>
          <a:ext cx="3967291" cy="875160"/>
        </a:xfrm>
        <a:prstGeom prst="roundRect">
          <a:avLst/>
        </a:prstGeom>
        <a:solidFill>
          <a:srgbClr val="23AF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Per creare nuove tassonomie d’impresa</a:t>
          </a:r>
          <a:endParaRPr lang="it-IT" sz="2200" kern="1200" dirty="0"/>
        </a:p>
      </dsp:txBody>
      <dsp:txXfrm>
        <a:off x="42722" y="1195122"/>
        <a:ext cx="3881847" cy="789716"/>
      </dsp:txXfrm>
    </dsp:sp>
    <dsp:sp modelId="{3AB8E65E-6D94-4D9E-89DE-60EDE1CD575C}">
      <dsp:nvSpPr>
        <dsp:cNvPr id="0" name=""/>
        <dsp:cNvSpPr/>
      </dsp:nvSpPr>
      <dsp:spPr>
        <a:xfrm>
          <a:off x="0" y="1970016"/>
          <a:ext cx="396729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6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1700" kern="1200" dirty="0"/>
        </a:p>
      </dsp:txBody>
      <dsp:txXfrm>
        <a:off x="0" y="1970016"/>
        <a:ext cx="3967291" cy="364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7E10A-22A3-4F80-8983-E5C24DA98A34}">
      <dsp:nvSpPr>
        <dsp:cNvPr id="0" name=""/>
        <dsp:cNvSpPr/>
      </dsp:nvSpPr>
      <dsp:spPr>
        <a:xfrm>
          <a:off x="1196719" y="-244139"/>
          <a:ext cx="4414867" cy="4414867"/>
        </a:xfrm>
        <a:prstGeom prst="circularArrow">
          <a:avLst>
            <a:gd name="adj1" fmla="val 5689"/>
            <a:gd name="adj2" fmla="val 340510"/>
            <a:gd name="adj3" fmla="val 12438841"/>
            <a:gd name="adj4" fmla="val 18257574"/>
            <a:gd name="adj5" fmla="val 5908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FD8F9-80CE-4FBB-84BF-8A7D0A0AC80D}">
      <dsp:nvSpPr>
        <dsp:cNvPr id="0" name=""/>
        <dsp:cNvSpPr/>
      </dsp:nvSpPr>
      <dsp:spPr>
        <a:xfrm>
          <a:off x="1856659" y="707"/>
          <a:ext cx="3094986" cy="15474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Il tematico, che governa il processo – pone il problema e ne indica i requisiti, valida il risultato. Non sa in anticipo i contenuti che arrivano dal WEB</a:t>
          </a:r>
          <a:endParaRPr lang="it-IT" sz="1700" kern="1200" dirty="0"/>
        </a:p>
      </dsp:txBody>
      <dsp:txXfrm>
        <a:off x="1932201" y="76249"/>
        <a:ext cx="2943902" cy="1396409"/>
      </dsp:txXfrm>
    </dsp:sp>
    <dsp:sp modelId="{865BEA93-3F26-4A47-913D-AA7729A2BF24}">
      <dsp:nvSpPr>
        <dsp:cNvPr id="0" name=""/>
        <dsp:cNvSpPr/>
      </dsp:nvSpPr>
      <dsp:spPr>
        <a:xfrm>
          <a:off x="3529914" y="2898869"/>
          <a:ext cx="3094986" cy="154749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Il metodologo, analizza i requisiti del problema e trova le soluzioni metodologiche</a:t>
          </a:r>
          <a:endParaRPr lang="it-IT" sz="1700" kern="1200" dirty="0"/>
        </a:p>
      </dsp:txBody>
      <dsp:txXfrm>
        <a:off x="3605456" y="2974411"/>
        <a:ext cx="2943902" cy="1396409"/>
      </dsp:txXfrm>
    </dsp:sp>
    <dsp:sp modelId="{572B2ED4-F113-4BDB-AEF7-6F600BA2E39E}">
      <dsp:nvSpPr>
        <dsp:cNvPr id="0" name=""/>
        <dsp:cNvSpPr/>
      </dsp:nvSpPr>
      <dsp:spPr>
        <a:xfrm>
          <a:off x="183404" y="2898869"/>
          <a:ext cx="3094986" cy="154749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L’informatico, che mette a disposizione gli strumenti e le tecniche. Trasforma le specifiche in procedure </a:t>
          </a:r>
          <a:endParaRPr lang="it-IT" sz="1700" kern="1200" dirty="0"/>
        </a:p>
      </dsp:txBody>
      <dsp:txXfrm>
        <a:off x="258946" y="2974411"/>
        <a:ext cx="2943902" cy="1396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CD6A-77E3-A44C-97B3-E76524742F2C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374D5-EB6D-E447-B721-9A9B137897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0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9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508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5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4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5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8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917B-B125-FC4F-A584-419116A05C96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17B8-5EDF-9D4C-9DCD-0B1DEE7C7CA0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4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C08A-AC33-6046-BA67-6F08CF60F94D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4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4A8C156-8FC8-C443-B798-1269851FD0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8435" y="1"/>
            <a:ext cx="384174" cy="944562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10" name="Line 5">
            <a:extLst>
              <a:ext uri="{FF2B5EF4-FFF2-40B4-BE49-F238E27FC236}">
                <a16:creationId xmlns="" xmlns:a16="http://schemas.microsoft.com/office/drawing/2014/main" id="{EBC08A07-065F-1B46-A6D1-FC407C9DC7A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308100" y="6138272"/>
            <a:ext cx="10378951" cy="10215"/>
          </a:xfrm>
          <a:prstGeom prst="line">
            <a:avLst/>
          </a:prstGeom>
          <a:ln w="6350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59D42EF-05A8-1448-B48C-BB51CD287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73984"/>
            <a:ext cx="1055688" cy="14239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E13FCAB-339A-8446-BDA4-DE2AC1F83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37" y="288935"/>
            <a:ext cx="842551" cy="68680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CC6DEF14-F107-4948-A244-89F2732F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0475"/>
          <a:stretch/>
        </p:blipFill>
        <p:spPr>
          <a:xfrm>
            <a:off x="1808892" y="6273800"/>
            <a:ext cx="1067810" cy="480372"/>
          </a:xfrm>
          <a:prstGeom prst="rect">
            <a:avLst/>
          </a:prstGeom>
        </p:spPr>
      </p:pic>
      <p:sp>
        <p:nvSpPr>
          <p:cNvPr id="20" name="Segnaposto contenuto 19">
            <a:extLst>
              <a:ext uri="{FF2B5EF4-FFF2-40B4-BE49-F238E27FC236}">
                <a16:creationId xmlns="" xmlns:a16="http://schemas.microsoft.com/office/drawing/2014/main" id="{EF9F3A19-9F05-454A-9BB0-5E787A30EFE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55427" y="6273800"/>
            <a:ext cx="4631624" cy="189345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1000" b="1" i="0">
                <a:solidFill>
                  <a:srgbClr val="23AF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NOME COGNOME</a:t>
            </a:r>
          </a:p>
        </p:txBody>
      </p:sp>
      <p:sp>
        <p:nvSpPr>
          <p:cNvPr id="21" name="Segnaposto contenuto 19">
            <a:extLst>
              <a:ext uri="{FF2B5EF4-FFF2-40B4-BE49-F238E27FC236}">
                <a16:creationId xmlns="" xmlns:a16="http://schemas.microsoft.com/office/drawing/2014/main" id="{B999D1F0-AD05-D040-BA38-B5D7F7D88D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55427" y="6533573"/>
            <a:ext cx="4631624" cy="189345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FontTx/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Qualifica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="" xmlns:a16="http://schemas.microsoft.com/office/drawing/2014/main" id="{EC41F74E-3D06-3947-8C6B-7209BF1BD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8435" y="6276110"/>
            <a:ext cx="384174" cy="944562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2" name="Segnaposto numero diapositiva 5">
            <a:extLst>
              <a:ext uri="{FF2B5EF4-FFF2-40B4-BE49-F238E27FC236}">
                <a16:creationId xmlns="" xmlns:a16="http://schemas.microsoft.com/office/drawing/2014/main" id="{63A0B7FC-F837-A849-A594-258A0676AC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28434" y="6317461"/>
            <a:ext cx="384175" cy="365125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C362E0-3E9A-B843-9406-2A58E9E51BD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="" xmlns:a16="http://schemas.microsoft.com/office/drawing/2014/main" id="{02B68A26-37B8-3444-BAAF-A3626F5C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452528" cy="826322"/>
          </a:xfrm>
        </p:spPr>
        <p:txBody>
          <a:bodyPr lIns="0" tIns="0" rIns="0" bIns="0" anchor="b" anchorCtr="0">
            <a:normAutofit/>
          </a:bodyPr>
          <a:lstStyle>
            <a:lvl1pPr>
              <a:defRPr sz="2800" b="1" i="0">
                <a:solidFill>
                  <a:srgbClr val="23AF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773846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95" userDrawn="1">
          <p15:clr>
            <a:srgbClr val="FBAE40"/>
          </p15:clr>
        </p15:guide>
        <p15:guide id="2" pos="824" userDrawn="1">
          <p15:clr>
            <a:srgbClr val="FBAE40"/>
          </p15:clr>
        </p15:guide>
        <p15:guide id="3" orient="horz" pos="3952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BAC-FD20-8E40-81A4-85FAD1FCF9A1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5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C3ED-3BFA-0947-81AF-E5754589E161}" type="datetime1">
              <a:rPr lang="it-IT" smtClean="0"/>
              <a:t>09/07/2018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BDA4-F2A3-ED4A-A9B3-CDE880D3CD6B}" type="datetime1">
              <a:rPr lang="it-IT" smtClean="0"/>
              <a:t>09/07/2018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0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B48D-130B-6944-A5B9-E7A36724AEB7}" type="datetime1">
              <a:rPr lang="it-IT" smtClean="0"/>
              <a:t>09/07/2018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2D2-6232-4440-A533-6B4A035FE8D5}" type="datetime1">
              <a:rPr lang="it-IT" smtClean="0"/>
              <a:t>09/07/2018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46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2270-DC41-AB41-8E6B-D8C3C2399E8D}" type="datetime1">
              <a:rPr lang="it-IT" smtClean="0"/>
              <a:t>09/07/2018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EF0C-708D-6B4D-B9C0-F7D5E0807210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="" xmlns:a16="http://schemas.microsoft.com/office/drawing/2014/main" id="{94AE9B3F-0964-6A48-87DC-8ADB199D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0"/>
            <a:ext cx="11160062" cy="6047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053" name="Text Box 13">
            <a:extLst>
              <a:ext uri="{FF2B5EF4-FFF2-40B4-BE49-F238E27FC236}">
                <a16:creationId xmlns="" xmlns:a16="http://schemas.microsoft.com/office/drawing/2014/main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2" y="542924"/>
            <a:ext cx="8939012" cy="324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4080"/>
              </a:lnSpc>
              <a:defRPr/>
            </a:pPr>
            <a:r>
              <a:rPr lang="it-IT" sz="4000" b="1" dirty="0" smtClean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Web </a:t>
            </a:r>
            <a:r>
              <a:rPr lang="it-IT" sz="4000" b="1" dirty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mining per integrare e validare informazioni del registro statistico delle imprese attive </a:t>
            </a:r>
            <a:r>
              <a:rPr lang="it-IT" sz="4000" b="1" dirty="0" smtClean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ASIA</a:t>
            </a:r>
            <a:endParaRPr lang="it-IT" sz="4000" b="1" dirty="0">
              <a:solidFill>
                <a:srgbClr val="23AFA2"/>
              </a:solidFill>
              <a:latin typeface="Century Gothic" panose="020B0502020202020204" pitchFamily="34" charset="0"/>
              <a:cs typeface="Arial Rounded MT Bold"/>
            </a:endParaRPr>
          </a:p>
        </p:txBody>
      </p:sp>
      <p:sp>
        <p:nvSpPr>
          <p:cNvPr id="2055" name="Text Box 16">
            <a:extLst>
              <a:ext uri="{FF2B5EF4-FFF2-40B4-BE49-F238E27FC236}">
                <a16:creationId xmlns="" xmlns:a16="http://schemas.microsoft.com/office/drawing/2014/main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9" y="4810820"/>
            <a:ext cx="548216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Caterina Viviano</a:t>
            </a:r>
            <a:endParaRPr lang="it-IT" sz="16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Istat – Responsabile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 </a:t>
            </a:r>
            <a:endParaRPr lang="it-IT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Servizio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registri statistici sulle unità 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economiche</a:t>
            </a:r>
          </a:p>
          <a:p>
            <a:pPr>
              <a:spcBef>
                <a:spcPts val="800"/>
              </a:spcBef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BC2906F-66F6-5B4C-A18F-D3C0708A2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83" y="6297198"/>
            <a:ext cx="4900850" cy="306302"/>
          </a:xfrm>
          <a:prstGeom prst="rect">
            <a:avLst/>
          </a:prstGeom>
        </p:spPr>
      </p:pic>
      <p:sp>
        <p:nvSpPr>
          <p:cNvPr id="14" name="Line 5">
            <a:extLst>
              <a:ext uri="{FF2B5EF4-FFF2-40B4-BE49-F238E27FC236}">
                <a16:creationId xmlns="" xmlns:a16="http://schemas.microsoft.com/office/drawing/2014/main" id="{2660740C-8713-3D46-AC08-84E811E85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939" y="6135038"/>
            <a:ext cx="11160062" cy="14228"/>
          </a:xfrm>
          <a:prstGeom prst="line">
            <a:avLst/>
          </a:prstGeom>
          <a:ln w="9525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426AEA8-1E8E-754A-B951-40A4DF078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" t="2897" b="1882"/>
          <a:stretch/>
        </p:blipFill>
        <p:spPr>
          <a:xfrm>
            <a:off x="3026535" y="2601532"/>
            <a:ext cx="8660516" cy="3446251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4730EF8-A506-9247-BF2E-91949468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moconsal\AppData\Local\Microsoft\Windows\Temporary Internet Files\Content.IE5\80M1BBXW\teamwork-2188039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95" y="3188958"/>
            <a:ext cx="7410203" cy="29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9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1F860B90-DFC1-1B4B-A8DB-2A5583D127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="" xmlns:a16="http://schemas.microsoft.com/office/drawing/2014/main" id="{D78EB90C-01E4-334D-8FD4-BFEE8D69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team </a:t>
            </a:r>
            <a:endParaRPr lang="it-IT" dirty="0"/>
          </a:p>
        </p:txBody>
      </p:sp>
      <p:sp>
        <p:nvSpPr>
          <p:cNvPr id="15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16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b="1" dirty="0"/>
              <a:t>Responsabile </a:t>
            </a:r>
            <a:r>
              <a:rPr lang="it-IT" b="1" dirty="0" smtClean="0"/>
              <a:t>del Servizio </a:t>
            </a:r>
            <a:r>
              <a:rPr lang="it-IT" b="1" dirty="0"/>
              <a:t>registri statistici sulle </a:t>
            </a:r>
            <a:r>
              <a:rPr lang="it-IT" b="1" dirty="0" smtClean="0"/>
              <a:t>unità economiche</a:t>
            </a:r>
            <a:endParaRPr lang="it-IT" b="1" dirty="0"/>
          </a:p>
        </p:txBody>
      </p:sp>
      <p:sp>
        <p:nvSpPr>
          <p:cNvPr id="17" name="Fumetto 2 16"/>
          <p:cNvSpPr/>
          <p:nvPr/>
        </p:nvSpPr>
        <p:spPr>
          <a:xfrm>
            <a:off x="7790360" y="1341891"/>
            <a:ext cx="1810839" cy="1660695"/>
          </a:xfrm>
          <a:prstGeom prst="wedgeRoundRectCallout">
            <a:avLst>
              <a:gd name="adj1" fmla="val -48504"/>
              <a:gd name="adj2" fmla="val 9272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6121" tIns="126121" rIns="126121" bIns="12612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Esperti </a:t>
            </a:r>
            <a:r>
              <a:rPr lang="it-IT" sz="1600" b="1" cap="all" spc="-20" dirty="0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metodologi</a:t>
            </a:r>
            <a:endParaRPr lang="it-IT" sz="1600" b="1" cap="all" spc="-20" dirty="0">
              <a:solidFill>
                <a:srgbClr val="DB332E"/>
              </a:solidFill>
              <a:uFill>
                <a:solidFill>
                  <a:srgbClr val="DB332E"/>
                </a:solidFill>
              </a:uFill>
              <a:latin typeface="Arial"/>
              <a:ea typeface="Trebuchet MS" charset="0"/>
              <a:cs typeface="Arial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(</a:t>
            </a:r>
            <a:r>
              <a:rPr lang="it-IT" sz="1600" b="1" cap="all" spc="-20" dirty="0" err="1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Dcme-mec</a:t>
            </a:r>
            <a:r>
              <a:rPr lang="it-IT" sz="1600" b="1" cap="all" spc="-20" dirty="0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):</a:t>
            </a:r>
            <a:endParaRPr lang="it-IT" sz="1600" b="1" cap="all" spc="-20" dirty="0">
              <a:solidFill>
                <a:srgbClr val="DB332E"/>
              </a:solidFill>
              <a:uFill>
                <a:solidFill>
                  <a:srgbClr val="DB332E"/>
                </a:solidFill>
              </a:uFill>
              <a:latin typeface="Arial"/>
              <a:ea typeface="Trebuchet MS" charset="0"/>
              <a:cs typeface="Arial"/>
            </a:endParaRPr>
          </a:p>
          <a:p>
            <a:pPr>
              <a:spcAft>
                <a:spcPts val="600"/>
              </a:spcAft>
            </a:pPr>
            <a:r>
              <a:rPr lang="it-IT" sz="1600" spc="-20" dirty="0" smtClean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D. Summa</a:t>
            </a:r>
            <a:endParaRPr lang="it-IT" sz="1600" dirty="0"/>
          </a:p>
        </p:txBody>
      </p:sp>
      <p:sp>
        <p:nvSpPr>
          <p:cNvPr id="18" name="Fumetto 2 17"/>
          <p:cNvSpPr/>
          <p:nvPr/>
        </p:nvSpPr>
        <p:spPr>
          <a:xfrm>
            <a:off x="2557212" y="1304456"/>
            <a:ext cx="2371229" cy="1542116"/>
          </a:xfrm>
          <a:prstGeom prst="wedgeRoundRectCallout">
            <a:avLst>
              <a:gd name="adj1" fmla="val 49789"/>
              <a:gd name="adj2" fmla="val 1068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6121" tIns="126121" rIns="126121" bIns="12612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Esperti </a:t>
            </a:r>
            <a:r>
              <a:rPr lang="it-IT" sz="1600" b="1" cap="all" spc="-20" dirty="0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tematici</a:t>
            </a:r>
            <a:endParaRPr lang="it-IT" sz="1600" b="1" cap="all" spc="-20" dirty="0">
              <a:solidFill>
                <a:srgbClr val="DB332E"/>
              </a:solidFill>
              <a:uFill>
                <a:solidFill>
                  <a:srgbClr val="DB332E"/>
                </a:solidFill>
              </a:uFill>
              <a:latin typeface="Arial"/>
              <a:ea typeface="Trebuchet MS" charset="0"/>
              <a:cs typeface="Arial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(</a:t>
            </a:r>
            <a:r>
              <a:rPr lang="it-IT" sz="1600" b="1" cap="all" spc="-20" dirty="0" err="1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Dcse-sea</a:t>
            </a:r>
            <a:r>
              <a:rPr lang="it-IT" sz="1600" b="1" cap="all" spc="-20" dirty="0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):</a:t>
            </a:r>
            <a:endParaRPr lang="it-IT" sz="1600" b="1" cap="all" spc="-20" dirty="0">
              <a:solidFill>
                <a:srgbClr val="DB332E"/>
              </a:solidFill>
              <a:uFill>
                <a:solidFill>
                  <a:srgbClr val="DB332E"/>
                </a:solidFill>
              </a:uFill>
              <a:latin typeface="Arial"/>
              <a:ea typeface="Trebuchet MS" charset="0"/>
              <a:cs typeface="Arial"/>
            </a:endParaRPr>
          </a:p>
          <a:p>
            <a:r>
              <a:rPr lang="it-IT" sz="1600" spc="-20" dirty="0" smtClean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M. Consalvi</a:t>
            </a:r>
          </a:p>
          <a:p>
            <a:r>
              <a:rPr lang="it-IT" sz="1600" spc="-20" dirty="0" smtClean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B. Gentili</a:t>
            </a:r>
          </a:p>
          <a:p>
            <a:r>
              <a:rPr lang="it-IT" sz="1600" spc="-20" dirty="0" smtClean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Arial"/>
                <a:cs typeface="Arial"/>
              </a:rPr>
              <a:t>F. Pancella</a:t>
            </a:r>
            <a:endParaRPr lang="it-IT" sz="1600" dirty="0"/>
          </a:p>
        </p:txBody>
      </p:sp>
      <p:sp>
        <p:nvSpPr>
          <p:cNvPr id="19" name="Fumetto 2 18"/>
          <p:cNvSpPr/>
          <p:nvPr/>
        </p:nvSpPr>
        <p:spPr>
          <a:xfrm>
            <a:off x="5086350" y="892857"/>
            <a:ext cx="2503986" cy="1803372"/>
          </a:xfrm>
          <a:prstGeom prst="wedgeRoundRectCallout">
            <a:avLst>
              <a:gd name="adj1" fmla="val -843"/>
              <a:gd name="adj2" fmla="val 1150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6121" tIns="126121" rIns="126121" bIns="12612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Esperti </a:t>
            </a:r>
            <a:r>
              <a:rPr lang="it-IT" sz="1600" b="1" cap="all" spc="-20" dirty="0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metodologi</a:t>
            </a:r>
            <a:endParaRPr lang="it-IT" sz="1600" b="1" cap="all" spc="-20" dirty="0">
              <a:solidFill>
                <a:srgbClr val="DB332E"/>
              </a:solidFill>
              <a:uFill>
                <a:solidFill>
                  <a:srgbClr val="DB332E"/>
                </a:solidFill>
              </a:uFill>
              <a:latin typeface="Arial"/>
              <a:ea typeface="Trebuchet MS" charset="0"/>
              <a:cs typeface="Arial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(</a:t>
            </a:r>
            <a:r>
              <a:rPr lang="it-IT" sz="1600" b="1" cap="all" spc="-20" dirty="0" err="1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Dcme</a:t>
            </a:r>
            <a:r>
              <a:rPr lang="it-IT" sz="1600" b="1" cap="all" spc="-20" dirty="0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-mea):</a:t>
            </a:r>
            <a:endParaRPr lang="it-IT" sz="1600" b="1" cap="all" spc="-20" dirty="0">
              <a:solidFill>
                <a:srgbClr val="DB332E"/>
              </a:solidFill>
              <a:uFill>
                <a:solidFill>
                  <a:srgbClr val="DB332E"/>
                </a:solidFill>
              </a:uFill>
              <a:latin typeface="Arial"/>
              <a:ea typeface="Trebuchet MS" charset="0"/>
              <a:cs typeface="Arial"/>
            </a:endParaRPr>
          </a:p>
          <a:p>
            <a:r>
              <a:rPr lang="it-IT" sz="1600" spc="-20" dirty="0" smtClean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G. Bianchi</a:t>
            </a:r>
            <a:endParaRPr lang="it-IT" sz="1600" spc="-20" dirty="0">
              <a:solidFill>
                <a:srgbClr val="0C3182"/>
              </a:solidFill>
              <a:uFill>
                <a:solidFill>
                  <a:srgbClr val="DB332E"/>
                </a:solidFill>
              </a:uFill>
              <a:latin typeface="Arial"/>
              <a:ea typeface="Trebuchet MS" charset="0"/>
              <a:cs typeface="Arial"/>
            </a:endParaRPr>
          </a:p>
          <a:p>
            <a:r>
              <a:rPr lang="it-IT" sz="1600" spc="-20" dirty="0" smtClean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F. Scalfati</a:t>
            </a:r>
            <a:endParaRPr lang="it-IT" sz="1600" dirty="0"/>
          </a:p>
        </p:txBody>
      </p:sp>
      <p:sp>
        <p:nvSpPr>
          <p:cNvPr id="20" name="Fumetto 2 19"/>
          <p:cNvSpPr/>
          <p:nvPr/>
        </p:nvSpPr>
        <p:spPr>
          <a:xfrm>
            <a:off x="2064202" y="3208730"/>
            <a:ext cx="1678625" cy="906653"/>
          </a:xfrm>
          <a:prstGeom prst="wedgeRoundRectCallout">
            <a:avLst>
              <a:gd name="adj1" fmla="val 45401"/>
              <a:gd name="adj2" fmla="val 87945"/>
              <a:gd name="adj3" fmla="val 16667"/>
            </a:avLst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121" tIns="126121" rIns="126121" bIns="12612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cap="all" spc="-20" dirty="0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project manager: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spc="-20" dirty="0" smtClean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C. Viviano</a:t>
            </a:r>
            <a:endParaRPr lang="it-IT" sz="1600" spc="-20" dirty="0">
              <a:solidFill>
                <a:srgbClr val="0C3182"/>
              </a:solidFill>
              <a:uFill>
                <a:solidFill>
                  <a:srgbClr val="DB332E"/>
                </a:solidFill>
              </a:uFill>
              <a:latin typeface="Arial"/>
              <a:ea typeface="Trebuchet MS" charset="0"/>
              <a:cs typeface="Arial"/>
            </a:endParaRPr>
          </a:p>
        </p:txBody>
      </p:sp>
      <p:sp>
        <p:nvSpPr>
          <p:cNvPr id="21" name="Fumetto 2 20"/>
          <p:cNvSpPr/>
          <p:nvPr/>
        </p:nvSpPr>
        <p:spPr>
          <a:xfrm>
            <a:off x="9601200" y="2189461"/>
            <a:ext cx="2247776" cy="1511950"/>
          </a:xfrm>
          <a:prstGeom prst="wedgeRoundRectCallout">
            <a:avLst>
              <a:gd name="adj1" fmla="val -61526"/>
              <a:gd name="adj2" fmla="val 74297"/>
              <a:gd name="adj3" fmla="val 1666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121" tIns="126121" rIns="126121" bIns="12612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cap="all" spc="-20" dirty="0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Esperti Informatici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cap="all" spc="-20" dirty="0" smtClean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(DCIT):</a:t>
            </a:r>
          </a:p>
          <a:p>
            <a:r>
              <a:rPr lang="it-IT" sz="1600" spc="-20" dirty="0" smtClean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M. Amarone </a:t>
            </a:r>
          </a:p>
          <a:p>
            <a:r>
              <a:rPr lang="it-IT" sz="1600" spc="-20" dirty="0" smtClean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Arial"/>
                <a:ea typeface="Trebuchet MS" charset="0"/>
                <a:cs typeface="Arial"/>
              </a:rPr>
              <a:t>D. Aprile</a:t>
            </a:r>
            <a:endParaRPr lang="it-IT" sz="1600" kern="1200" dirty="0"/>
          </a:p>
        </p:txBody>
      </p:sp>
    </p:spTree>
    <p:extLst>
      <p:ext uri="{BB962C8B-B14F-4D97-AF65-F5344CB8AC3E}">
        <p14:creationId xmlns:p14="http://schemas.microsoft.com/office/powerpoint/2010/main" val="177401874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10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1F860B90-DFC1-1B4B-A8DB-2A5583D127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5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16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b="1" dirty="0"/>
              <a:t>Responsabile </a:t>
            </a:r>
            <a:r>
              <a:rPr lang="it-IT" b="1" dirty="0" smtClean="0"/>
              <a:t>del Servizio </a:t>
            </a:r>
            <a:r>
              <a:rPr lang="it-IT" b="1" dirty="0"/>
              <a:t>registri statistici sulle </a:t>
            </a:r>
            <a:r>
              <a:rPr lang="it-IT" b="1" dirty="0" smtClean="0"/>
              <a:t>unità economiche</a:t>
            </a:r>
            <a:endParaRPr lang="it-IT" b="1" dirty="0"/>
          </a:p>
        </p:txBody>
      </p:sp>
      <p:pic>
        <p:nvPicPr>
          <p:cNvPr id="17" name="Picture 2" descr="Risultati immagini per grazie per l'atten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90" y="1273474"/>
            <a:ext cx="6954931" cy="370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3622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ntagono 26"/>
          <p:cNvSpPr/>
          <p:nvPr/>
        </p:nvSpPr>
        <p:spPr>
          <a:xfrm flipH="1">
            <a:off x="6530113" y="2507942"/>
            <a:ext cx="5338617" cy="2625237"/>
          </a:xfrm>
          <a:prstGeom prst="homePlate">
            <a:avLst/>
          </a:prstGeom>
          <a:solidFill>
            <a:srgbClr val="23AFA2">
              <a:alpha val="16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dirty="0" smtClean="0"/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progetto: ambito di innovazione e </a:t>
            </a:r>
            <a:r>
              <a:rPr lang="it-IT" dirty="0" smtClean="0"/>
              <a:t>obiettivo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5" name="Forma 4"/>
          <p:cNvSpPr/>
          <p:nvPr/>
        </p:nvSpPr>
        <p:spPr>
          <a:xfrm rot="4396374">
            <a:off x="2682421" y="2506246"/>
            <a:ext cx="1191990" cy="831264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igura a mano libera 5"/>
          <p:cNvSpPr/>
          <p:nvPr/>
        </p:nvSpPr>
        <p:spPr>
          <a:xfrm>
            <a:off x="1328433" y="1490618"/>
            <a:ext cx="7141311" cy="924248"/>
          </a:xfrm>
          <a:custGeom>
            <a:avLst/>
            <a:gdLst>
              <a:gd name="connsiteX0" fmla="*/ 0 w 3332129"/>
              <a:gd name="connsiteY0" fmla="*/ 0 h 1380802"/>
              <a:gd name="connsiteX1" fmla="*/ 3332129 w 3332129"/>
              <a:gd name="connsiteY1" fmla="*/ 0 h 1380802"/>
              <a:gd name="connsiteX2" fmla="*/ 3332129 w 3332129"/>
              <a:gd name="connsiteY2" fmla="*/ 1380802 h 1380802"/>
              <a:gd name="connsiteX3" fmla="*/ 0 w 3332129"/>
              <a:gd name="connsiteY3" fmla="*/ 1380802 h 1380802"/>
              <a:gd name="connsiteX4" fmla="*/ 0 w 3332129"/>
              <a:gd name="connsiteY4" fmla="*/ 0 h 138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129" h="1380802">
                <a:moveTo>
                  <a:pt x="0" y="0"/>
                </a:moveTo>
                <a:lnTo>
                  <a:pt x="3332129" y="0"/>
                </a:lnTo>
                <a:lnTo>
                  <a:pt x="3332129" y="1380802"/>
                </a:lnTo>
                <a:lnTo>
                  <a:pt x="0" y="13808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b" anchorCtr="0">
            <a:noAutofit/>
          </a:bodyPr>
          <a:lstStyle/>
          <a:p>
            <a:pPr lvl="0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it-IT" sz="2000" b="1" kern="1200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OBIETTIVO: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it-IT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Utilizzo dei BIG DATA a supporto del Registro statistico delle imprese attive per integrare i dati </a:t>
            </a:r>
            <a:r>
              <a:rPr lang="it-IT" altLang="it-IT" b="1" kern="1200" dirty="0" smtClean="0">
                <a:solidFill>
                  <a:srgbClr val="23AFA2"/>
                </a:solidFill>
                <a:cs typeface="Arial" panose="020B0604020202020204" pitchFamily="34" charset="0"/>
              </a:rPr>
              <a:t>strutturati</a:t>
            </a:r>
            <a:r>
              <a:rPr lang="it-IT" altLang="it-IT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delle imprese con i dati </a:t>
            </a:r>
            <a:r>
              <a:rPr lang="it-IT" altLang="it-IT" b="1" kern="1200" dirty="0" smtClean="0">
                <a:solidFill>
                  <a:srgbClr val="23AFA2"/>
                </a:solidFill>
                <a:cs typeface="Arial" panose="020B0604020202020204" pitchFamily="34" charset="0"/>
              </a:rPr>
              <a:t>destrutturati</a:t>
            </a:r>
            <a:r>
              <a:rPr lang="it-IT" altLang="it-IT" kern="1200" dirty="0" smtClean="0">
                <a:solidFill>
                  <a:srgbClr val="23AFA2"/>
                </a:solidFill>
                <a:cs typeface="Arial" panose="020B0604020202020204" pitchFamily="34" charset="0"/>
              </a:rPr>
              <a:t> </a:t>
            </a:r>
            <a:r>
              <a:rPr lang="it-IT" altLang="it-IT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del web</a:t>
            </a:r>
            <a:endParaRPr lang="it-IT" kern="1200" dirty="0"/>
          </a:p>
        </p:txBody>
      </p:sp>
      <p:sp>
        <p:nvSpPr>
          <p:cNvPr id="7" name="Figura a mano libera 6"/>
          <p:cNvSpPr/>
          <p:nvPr/>
        </p:nvSpPr>
        <p:spPr>
          <a:xfrm>
            <a:off x="2404046" y="3441005"/>
            <a:ext cx="4606003" cy="843443"/>
          </a:xfrm>
          <a:custGeom>
            <a:avLst/>
            <a:gdLst>
              <a:gd name="connsiteX0" fmla="*/ 0 w 759441"/>
              <a:gd name="connsiteY0" fmla="*/ 0 h 220928"/>
              <a:gd name="connsiteX1" fmla="*/ 759441 w 759441"/>
              <a:gd name="connsiteY1" fmla="*/ 0 h 220928"/>
              <a:gd name="connsiteX2" fmla="*/ 759441 w 759441"/>
              <a:gd name="connsiteY2" fmla="*/ 220928 h 220928"/>
              <a:gd name="connsiteX3" fmla="*/ 0 w 759441"/>
              <a:gd name="connsiteY3" fmla="*/ 220928 h 220928"/>
              <a:gd name="connsiteX4" fmla="*/ 0 w 759441"/>
              <a:gd name="connsiteY4" fmla="*/ 0 h 22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441" h="220928">
                <a:moveTo>
                  <a:pt x="0" y="0"/>
                </a:moveTo>
                <a:lnTo>
                  <a:pt x="759441" y="0"/>
                </a:lnTo>
                <a:lnTo>
                  <a:pt x="759441" y="220928"/>
                </a:lnTo>
                <a:lnTo>
                  <a:pt x="0" y="220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it-IT" sz="2000" b="1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Risultato ottenuto:</a:t>
            </a:r>
            <a:endParaRPr lang="it-IT" altLang="it-IT" sz="2000" b="1" dirty="0">
              <a:solidFill>
                <a:srgbClr val="23AFA2"/>
              </a:solidFill>
              <a:latin typeface="Century Gothic" panose="020B0502020202020204" pitchFamily="34" charset="0"/>
            </a:endParaRPr>
          </a:p>
          <a:p>
            <a:pPr lvl="0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kern="1200" dirty="0" smtClean="0">
                <a:solidFill>
                  <a:schemeClr val="tx1"/>
                </a:solidFill>
              </a:rPr>
              <a:t>Diffusione </a:t>
            </a:r>
            <a:r>
              <a:rPr lang="it-IT" sz="1600" kern="1200" dirty="0">
                <a:solidFill>
                  <a:schemeClr val="tx1"/>
                </a:solidFill>
              </a:rPr>
              <a:t>di un nuovo output statistico </a:t>
            </a:r>
            <a:r>
              <a:rPr lang="it-IT" sz="1600" kern="1200" dirty="0" smtClean="0">
                <a:solidFill>
                  <a:schemeClr val="tx1"/>
                </a:solidFill>
              </a:rPr>
              <a:t>ad </a:t>
            </a:r>
            <a:r>
              <a:rPr lang="it-IT" sz="1600" kern="1200" dirty="0">
                <a:solidFill>
                  <a:schemeClr val="tx1"/>
                </a:solidFill>
              </a:rPr>
              <a:t>integrazione del registro statistico delle imprese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8211102" y="2581830"/>
            <a:ext cx="2752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Il </a:t>
            </a:r>
            <a:r>
              <a:rPr lang="it-IT" sz="1400" dirty="0"/>
              <a:t>prototipo </a:t>
            </a:r>
            <a:r>
              <a:rPr lang="it-IT" sz="1400" dirty="0" smtClean="0"/>
              <a:t>contiene </a:t>
            </a:r>
            <a:r>
              <a:rPr lang="it-IT" sz="1400" dirty="0"/>
              <a:t>un set </a:t>
            </a:r>
            <a:endParaRPr lang="it-IT" sz="1400" dirty="0" smtClean="0"/>
          </a:p>
          <a:p>
            <a:r>
              <a:rPr lang="it-IT" sz="1400" dirty="0" smtClean="0"/>
              <a:t>di </a:t>
            </a:r>
            <a:r>
              <a:rPr lang="it-IT" sz="1400" dirty="0"/>
              <a:t>informazioni </a:t>
            </a:r>
            <a:r>
              <a:rPr lang="it-IT" sz="1400" u="sng" dirty="0" smtClean="0"/>
              <a:t>a </a:t>
            </a:r>
            <a:r>
              <a:rPr lang="it-IT" sz="1400" u="sng" dirty="0"/>
              <a:t>livello di </a:t>
            </a:r>
            <a:r>
              <a:rPr lang="it-IT" sz="1400" u="sng" dirty="0" smtClean="0"/>
              <a:t>impresa </a:t>
            </a:r>
          </a:p>
          <a:p>
            <a:r>
              <a:rPr lang="it-IT" sz="1400" dirty="0" smtClean="0"/>
              <a:t>il </a:t>
            </a:r>
            <a:r>
              <a:rPr lang="it-IT" sz="1400" dirty="0"/>
              <a:t>cui contenuto </a:t>
            </a:r>
            <a:r>
              <a:rPr lang="it-IT" sz="1400" dirty="0" smtClean="0"/>
              <a:t>ha consentito di:</a:t>
            </a:r>
            <a:endParaRPr lang="it-IT" sz="1400" dirty="0"/>
          </a:p>
        </p:txBody>
      </p:sp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val="3365800652"/>
              </p:ext>
            </p:extLst>
          </p:nvPr>
        </p:nvGraphicFramePr>
        <p:xfrm>
          <a:off x="7222836" y="3375730"/>
          <a:ext cx="4572000" cy="16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15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dirty="0"/>
              <a:t>Responsabile </a:t>
            </a:r>
            <a:r>
              <a:rPr lang="it-IT" dirty="0" smtClean="0"/>
              <a:t>del Servizio </a:t>
            </a:r>
            <a:r>
              <a:rPr lang="it-IT" dirty="0"/>
              <a:t>registri statistici sulle </a:t>
            </a:r>
            <a:r>
              <a:rPr lang="it-IT" dirty="0" smtClean="0"/>
              <a:t>unità economiche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4143895" y="5139493"/>
            <a:ext cx="671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rgbClr val="23AFA2"/>
                </a:solidFill>
                <a:latin typeface="Century Gothic" panose="020B0502020202020204" pitchFamily="34" charset="0"/>
              </a:rPr>
              <a:t>Output atteso: </a:t>
            </a:r>
            <a:endParaRPr lang="it-IT" sz="2000" b="1" dirty="0" smtClean="0">
              <a:solidFill>
                <a:srgbClr val="23AFA2"/>
              </a:solidFill>
              <a:latin typeface="Century Gothic" panose="020B0502020202020204" pitchFamily="34" charset="0"/>
            </a:endParaRPr>
          </a:p>
          <a:p>
            <a:pPr lvl="0"/>
            <a:r>
              <a:rPr lang="it-IT" b="1" dirty="0" smtClean="0"/>
              <a:t>Produzione </a:t>
            </a:r>
            <a:r>
              <a:rPr lang="it-IT" b="1" dirty="0"/>
              <a:t>di statistiche </a:t>
            </a:r>
            <a:r>
              <a:rPr lang="it-IT" b="1" dirty="0" smtClean="0"/>
              <a:t>sperimentali</a:t>
            </a:r>
          </a:p>
          <a:p>
            <a:pPr lvl="0"/>
            <a:r>
              <a:rPr lang="it-IT" b="1" dirty="0" smtClean="0"/>
              <a:t>da </a:t>
            </a:r>
            <a:r>
              <a:rPr lang="it-IT" b="1" dirty="0"/>
              <a:t>affiancare alla produzione tradizionale di statistiche sulle imprese</a:t>
            </a:r>
            <a:endParaRPr lang="it-IT" dirty="0"/>
          </a:p>
        </p:txBody>
      </p:sp>
      <p:sp>
        <p:nvSpPr>
          <p:cNvPr id="24" name="Forma 23"/>
          <p:cNvSpPr/>
          <p:nvPr/>
        </p:nvSpPr>
        <p:spPr>
          <a:xfrm rot="919167" flipV="1">
            <a:off x="2730201" y="4536910"/>
            <a:ext cx="1191990" cy="831264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55434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2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due logiche input e output </a:t>
            </a:r>
            <a:r>
              <a:rPr lang="en-GB" dirty="0" smtClean="0"/>
              <a:t>oriented</a:t>
            </a:r>
            <a:endParaRPr lang="en-GB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319742789"/>
              </p:ext>
            </p:extLst>
          </p:nvPr>
        </p:nvGraphicFramePr>
        <p:xfrm>
          <a:off x="2215807" y="1004304"/>
          <a:ext cx="7471590" cy="416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Gruppo 21"/>
          <p:cNvGrpSpPr/>
          <p:nvPr/>
        </p:nvGrpSpPr>
        <p:grpSpPr>
          <a:xfrm>
            <a:off x="2338888" y="3382053"/>
            <a:ext cx="7665661" cy="3175851"/>
            <a:chOff x="2338888" y="3271221"/>
            <a:chExt cx="7665661" cy="3175851"/>
          </a:xfrm>
        </p:grpSpPr>
        <p:sp>
          <p:nvSpPr>
            <p:cNvPr id="24" name="Arco a tutto sesto 23"/>
            <p:cNvSpPr/>
            <p:nvPr/>
          </p:nvSpPr>
          <p:spPr>
            <a:xfrm rot="16200000" flipH="1">
              <a:off x="3082532" y="3876701"/>
              <a:ext cx="274336" cy="1761624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co a tutto sesto 24"/>
            <p:cNvSpPr/>
            <p:nvPr/>
          </p:nvSpPr>
          <p:spPr>
            <a:xfrm rot="16200000">
              <a:off x="4396108" y="3320835"/>
              <a:ext cx="3175851" cy="3076623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igura a mano libera 25"/>
            <p:cNvSpPr/>
            <p:nvPr/>
          </p:nvSpPr>
          <p:spPr>
            <a:xfrm>
              <a:off x="4958686" y="5747679"/>
              <a:ext cx="2039315" cy="537350"/>
            </a:xfrm>
            <a:custGeom>
              <a:avLst/>
              <a:gdLst>
                <a:gd name="connsiteX0" fmla="*/ 0 w 2039315"/>
                <a:gd name="connsiteY0" fmla="*/ 0 h 537350"/>
                <a:gd name="connsiteX1" fmla="*/ 2039315 w 2039315"/>
                <a:gd name="connsiteY1" fmla="*/ 0 h 537350"/>
                <a:gd name="connsiteX2" fmla="*/ 2039315 w 2039315"/>
                <a:gd name="connsiteY2" fmla="*/ 537350 h 537350"/>
                <a:gd name="connsiteX3" fmla="*/ 0 w 2039315"/>
                <a:gd name="connsiteY3" fmla="*/ 537350 h 537350"/>
                <a:gd name="connsiteX4" fmla="*/ 0 w 2039315"/>
                <a:gd name="connsiteY4" fmla="*/ 0 h 53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315" h="537350">
                  <a:moveTo>
                    <a:pt x="0" y="0"/>
                  </a:moveTo>
                  <a:lnTo>
                    <a:pt x="2039315" y="0"/>
                  </a:lnTo>
                  <a:lnTo>
                    <a:pt x="2039315" y="537350"/>
                  </a:lnTo>
                  <a:lnTo>
                    <a:pt x="0" y="537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400" kern="1200" dirty="0"/>
            </a:p>
          </p:txBody>
        </p:sp>
        <p:sp>
          <p:nvSpPr>
            <p:cNvPr id="27" name="Arco a tutto sesto 26"/>
            <p:cNvSpPr/>
            <p:nvPr/>
          </p:nvSpPr>
          <p:spPr>
            <a:xfrm rot="5400000">
              <a:off x="4309951" y="3320835"/>
              <a:ext cx="3175851" cy="3076623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rco a tutto sesto 27"/>
            <p:cNvSpPr/>
            <p:nvPr/>
          </p:nvSpPr>
          <p:spPr>
            <a:xfrm rot="16200000">
              <a:off x="7318451" y="3414361"/>
              <a:ext cx="2685891" cy="2686304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igura a mano libera 28"/>
            <p:cNvSpPr/>
            <p:nvPr/>
          </p:nvSpPr>
          <p:spPr>
            <a:xfrm>
              <a:off x="7440165" y="5747679"/>
              <a:ext cx="2039315" cy="537350"/>
            </a:xfrm>
            <a:custGeom>
              <a:avLst/>
              <a:gdLst>
                <a:gd name="connsiteX0" fmla="*/ 0 w 2039315"/>
                <a:gd name="connsiteY0" fmla="*/ 0 h 537350"/>
                <a:gd name="connsiteX1" fmla="*/ 2039315 w 2039315"/>
                <a:gd name="connsiteY1" fmla="*/ 0 h 537350"/>
                <a:gd name="connsiteX2" fmla="*/ 2039315 w 2039315"/>
                <a:gd name="connsiteY2" fmla="*/ 537350 h 537350"/>
                <a:gd name="connsiteX3" fmla="*/ 0 w 2039315"/>
                <a:gd name="connsiteY3" fmla="*/ 537350 h 537350"/>
                <a:gd name="connsiteX4" fmla="*/ 0 w 2039315"/>
                <a:gd name="connsiteY4" fmla="*/ 0 h 53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315" h="537350">
                  <a:moveTo>
                    <a:pt x="0" y="0"/>
                  </a:moveTo>
                  <a:lnTo>
                    <a:pt x="2039315" y="0"/>
                  </a:lnTo>
                  <a:lnTo>
                    <a:pt x="2039315" y="537350"/>
                  </a:lnTo>
                  <a:lnTo>
                    <a:pt x="0" y="537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400" kern="1200" dirty="0"/>
            </a:p>
          </p:txBody>
        </p:sp>
        <p:sp>
          <p:nvSpPr>
            <p:cNvPr id="30" name="Figura a mano libera 29"/>
            <p:cNvSpPr>
              <a:spLocks noChangeAspect="1"/>
            </p:cNvSpPr>
            <p:nvPr/>
          </p:nvSpPr>
          <p:spPr>
            <a:xfrm>
              <a:off x="4919795" y="3786909"/>
              <a:ext cx="2061739" cy="2061739"/>
            </a:xfrm>
            <a:custGeom>
              <a:avLst/>
              <a:gdLst>
                <a:gd name="connsiteX0" fmla="*/ 0 w 1885032"/>
                <a:gd name="connsiteY0" fmla="*/ 942516 h 1885032"/>
                <a:gd name="connsiteX1" fmla="*/ 942516 w 1885032"/>
                <a:gd name="connsiteY1" fmla="*/ 0 h 1885032"/>
                <a:gd name="connsiteX2" fmla="*/ 1885032 w 1885032"/>
                <a:gd name="connsiteY2" fmla="*/ 942516 h 1885032"/>
                <a:gd name="connsiteX3" fmla="*/ 942516 w 1885032"/>
                <a:gd name="connsiteY3" fmla="*/ 1885032 h 1885032"/>
                <a:gd name="connsiteX4" fmla="*/ 0 w 1885032"/>
                <a:gd name="connsiteY4" fmla="*/ 942516 h 188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032" h="1885032">
                  <a:moveTo>
                    <a:pt x="0" y="942516"/>
                  </a:moveTo>
                  <a:cubicBezTo>
                    <a:pt x="0" y="421979"/>
                    <a:pt x="421979" y="0"/>
                    <a:pt x="942516" y="0"/>
                  </a:cubicBezTo>
                  <a:cubicBezTo>
                    <a:pt x="1463053" y="0"/>
                    <a:pt x="1885032" y="421979"/>
                    <a:pt x="1885032" y="942516"/>
                  </a:cubicBezTo>
                  <a:cubicBezTo>
                    <a:pt x="1885032" y="1463053"/>
                    <a:pt x="1463053" y="1885032"/>
                    <a:pt x="942516" y="1885032"/>
                  </a:cubicBezTo>
                  <a:cubicBezTo>
                    <a:pt x="421979" y="1885032"/>
                    <a:pt x="0" y="1463053"/>
                    <a:pt x="0" y="94251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0000" tIns="180000" rIns="180000" bIns="180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it-IT" sz="1200" b="1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LA SFIDA</a:t>
              </a:r>
              <a:r>
                <a:rPr lang="it-IT" sz="1200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it-IT" sz="1200" b="1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Approccio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it-IT" sz="1200" b="1" i="1" u="sng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register-based</a:t>
              </a:r>
              <a:r>
                <a:rPr lang="it-IT" sz="1200" b="1" i="1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200" b="1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all’analisi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it-IT" sz="1200" b="1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dei BIG DATA</a:t>
              </a:r>
              <a:r>
                <a:rPr lang="it-IT" sz="1200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it-IT" sz="1400" b="1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↓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it-IT" sz="1200" b="1" kern="1200" dirty="0" smtClean="0">
                  <a:solidFill>
                    <a:srgbClr val="23AFA2"/>
                  </a:solidFill>
                  <a:latin typeface="Century Gothic" panose="020B0502020202020204" pitchFamily="34" charset="0"/>
                </a:rPr>
                <a:t>si procede in modo strutturato ed integrato ponendo al centro il registro</a:t>
              </a:r>
              <a:endParaRPr lang="it-IT" sz="1200" b="1" kern="1200" dirty="0"/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2381297" y="5747679"/>
              <a:ext cx="2039315" cy="537350"/>
            </a:xfrm>
            <a:custGeom>
              <a:avLst/>
              <a:gdLst>
                <a:gd name="connsiteX0" fmla="*/ 0 w 2039315"/>
                <a:gd name="connsiteY0" fmla="*/ 0 h 537350"/>
                <a:gd name="connsiteX1" fmla="*/ 2039315 w 2039315"/>
                <a:gd name="connsiteY1" fmla="*/ 0 h 537350"/>
                <a:gd name="connsiteX2" fmla="*/ 2039315 w 2039315"/>
                <a:gd name="connsiteY2" fmla="*/ 537350 h 537350"/>
                <a:gd name="connsiteX3" fmla="*/ 0 w 2039315"/>
                <a:gd name="connsiteY3" fmla="*/ 537350 h 537350"/>
                <a:gd name="connsiteX4" fmla="*/ 0 w 2039315"/>
                <a:gd name="connsiteY4" fmla="*/ 0 h 53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315" h="537350">
                  <a:moveTo>
                    <a:pt x="0" y="0"/>
                  </a:moveTo>
                  <a:lnTo>
                    <a:pt x="2039315" y="0"/>
                  </a:lnTo>
                  <a:lnTo>
                    <a:pt x="2039315" y="537350"/>
                  </a:lnTo>
                  <a:lnTo>
                    <a:pt x="0" y="537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400" kern="1200" dirty="0"/>
            </a:p>
          </p:txBody>
        </p:sp>
      </p:grpSp>
      <p:sp>
        <p:nvSpPr>
          <p:cNvPr id="34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35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dirty="0"/>
              <a:t>Responsabile </a:t>
            </a:r>
            <a:r>
              <a:rPr lang="it-IT" dirty="0" smtClean="0"/>
              <a:t>del Servizio </a:t>
            </a:r>
            <a:r>
              <a:rPr lang="it-IT" dirty="0"/>
              <a:t>registri statistici sulle </a:t>
            </a:r>
            <a:r>
              <a:rPr lang="it-IT" dirty="0" smtClean="0"/>
              <a:t>unità economiche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57292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3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Strategia</a:t>
            </a:r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844691238"/>
              </p:ext>
            </p:extLst>
          </p:nvPr>
        </p:nvGraphicFramePr>
        <p:xfrm>
          <a:off x="1328435" y="1025130"/>
          <a:ext cx="10290758" cy="506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13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dirty="0"/>
              <a:t>Responsabile </a:t>
            </a:r>
            <a:r>
              <a:rPr lang="it-IT" dirty="0" smtClean="0"/>
              <a:t>del Servizio </a:t>
            </a:r>
            <a:r>
              <a:rPr lang="it-IT" dirty="0"/>
              <a:t>registri statistici sulle </a:t>
            </a:r>
            <a:r>
              <a:rPr lang="it-IT" dirty="0" smtClean="0"/>
              <a:t>unità economiche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843470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ottotitolo 2">
            <a:extLst>
              <a:ext uri="{FF2B5EF4-FFF2-40B4-BE49-F238E27FC236}">
                <a16:creationId xmlns="" xmlns:a16="http://schemas.microsoft.com/office/drawing/2014/main" id="{319A61F3-42BE-3A4E-93D1-ABEDBDE157DE}"/>
              </a:ext>
            </a:extLst>
          </p:cNvPr>
          <p:cNvSpPr txBox="1">
            <a:spLocks/>
          </p:cNvSpPr>
          <p:nvPr/>
        </p:nvSpPr>
        <p:spPr>
          <a:xfrm>
            <a:off x="1308099" y="1569509"/>
            <a:ext cx="7756387" cy="277071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endParaRPr lang="it-IT" sz="1800" u="sng" dirty="0">
              <a:solidFill>
                <a:srgbClr val="23AFA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4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66318"/>
            <a:ext cx="9452528" cy="826322"/>
          </a:xfrm>
        </p:spPr>
        <p:txBody>
          <a:bodyPr/>
          <a:lstStyle/>
          <a:p>
            <a:r>
              <a:rPr lang="it-IT" dirty="0" smtClean="0"/>
              <a:t>Informazioni aggiuntive derivate dal web</a:t>
            </a:r>
            <a:endParaRPr lang="it-IT" dirty="0"/>
          </a:p>
        </p:txBody>
      </p:sp>
      <p:sp>
        <p:nvSpPr>
          <p:cNvPr id="11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12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dirty="0"/>
              <a:t>Responsabile </a:t>
            </a:r>
            <a:r>
              <a:rPr lang="it-IT" dirty="0" smtClean="0"/>
              <a:t>del Servizio </a:t>
            </a:r>
            <a:r>
              <a:rPr lang="it-IT" dirty="0"/>
              <a:t>registri statistici sulle </a:t>
            </a:r>
            <a:r>
              <a:rPr lang="it-IT" dirty="0" smtClean="0"/>
              <a:t>unità economiche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34" y="1047246"/>
            <a:ext cx="4275066" cy="50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85" y="3727604"/>
            <a:ext cx="4732868" cy="24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68" y="821518"/>
            <a:ext cx="3090588" cy="29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8976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5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1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12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dirty="0"/>
              <a:t>Responsabile </a:t>
            </a:r>
            <a:r>
              <a:rPr lang="it-IT" dirty="0" smtClean="0"/>
              <a:t>del Servizio </a:t>
            </a:r>
            <a:r>
              <a:rPr lang="it-IT" dirty="0"/>
              <a:t>registri statistici sulle </a:t>
            </a:r>
            <a:r>
              <a:rPr lang="it-IT" dirty="0" smtClean="0"/>
              <a:t>unità economiche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4" y="1379576"/>
            <a:ext cx="4017661" cy="41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09" y="2589138"/>
            <a:ext cx="2282779" cy="262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36" y="692968"/>
            <a:ext cx="3807620" cy="28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61" y="2445415"/>
            <a:ext cx="3357370" cy="104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95" y="3401889"/>
            <a:ext cx="4196079" cy="281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 txBox="1">
            <a:spLocks/>
          </p:cNvSpPr>
          <p:nvPr/>
        </p:nvSpPr>
        <p:spPr>
          <a:xfrm>
            <a:off x="2137755" y="347925"/>
            <a:ext cx="9452528" cy="41316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Informazioni aggiuntive derivate dal web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91130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>
            <a:extLst>
              <a:ext uri="{FF2B5EF4-FFF2-40B4-BE49-F238E27FC236}">
                <a16:creationId xmlns=""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2869000" y="1298256"/>
            <a:ext cx="7755931" cy="25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1313" indent="-3429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Le diverse professionalità hanno creato sinergia </a:t>
            </a:r>
          </a:p>
          <a:p>
            <a:pPr marL="341313" indent="-3429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Avanzamenti </a:t>
            </a:r>
            <a:r>
              <a:rPr lang="it-IT" alt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step-by-step</a:t>
            </a: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ottenuti grazie dall’interazione delle competenze e all’analisi critica dei risultati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Creazione di una procedura prototipale che ha validato lo standard 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Validazione del dato estratto: ruolo della competenza tematica</a:t>
            </a: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Il confronto con i dati del registro: validazione dell’identificazione dell’unità a cui agganciare le informazioni</a:t>
            </a:r>
            <a:endParaRPr lang="it-IT" altLang="it-IT" sz="1600" dirty="0"/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6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Esperienza e futuri sviluppi</a:t>
            </a:r>
            <a:endParaRPr lang="it-IT" dirty="0"/>
          </a:p>
        </p:txBody>
      </p:sp>
      <p:sp>
        <p:nvSpPr>
          <p:cNvPr id="11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12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dirty="0"/>
              <a:t>Responsabile </a:t>
            </a:r>
            <a:r>
              <a:rPr lang="it-IT" dirty="0" smtClean="0"/>
              <a:t>del Servizio </a:t>
            </a:r>
            <a:r>
              <a:rPr lang="it-IT" dirty="0"/>
              <a:t>registri statistici sulle </a:t>
            </a:r>
            <a:r>
              <a:rPr lang="it-IT" dirty="0" smtClean="0"/>
              <a:t>unità economiche</a:t>
            </a:r>
            <a:endParaRPr lang="it-IT" dirty="0"/>
          </a:p>
        </p:txBody>
      </p:sp>
      <p:sp>
        <p:nvSpPr>
          <p:cNvPr id="6" name="Pentagono 5"/>
          <p:cNvSpPr/>
          <p:nvPr/>
        </p:nvSpPr>
        <p:spPr>
          <a:xfrm>
            <a:off x="2381968" y="4114965"/>
            <a:ext cx="4823887" cy="185490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045" tIns="297045" rIns="297045" bIns="297045" numCol="1" spcCol="1270" anchor="ctr" anchorCtr="0">
            <a:noAutofit/>
          </a:bodyPr>
          <a:lstStyle/>
          <a:p>
            <a:pPr lvl="0" defTabSz="889000" rtl="0">
              <a:lnSpc>
                <a:spcPct val="150000"/>
              </a:lnSpc>
              <a:spcBef>
                <a:spcPct val="0"/>
              </a:spcBef>
            </a:pPr>
            <a:r>
              <a:rPr lang="it-IT" sz="2000" kern="1200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Il laboratorio come punto di partenza per produrre statistiche sperimentali</a:t>
            </a:r>
            <a:endParaRPr lang="it-IT" sz="2000" kern="1200" dirty="0"/>
          </a:p>
        </p:txBody>
      </p:sp>
      <p:pic>
        <p:nvPicPr>
          <p:cNvPr id="3078" name="Picture 6" descr="Immagine correlat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6" y="1388171"/>
            <a:ext cx="1871749" cy="13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865066434"/>
              </p:ext>
            </p:extLst>
          </p:nvPr>
        </p:nvGraphicFramePr>
        <p:xfrm>
          <a:off x="7205855" y="3872804"/>
          <a:ext cx="3967291" cy="249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538189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7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17" name="Sottotitolo 2">
            <a:extLst>
              <a:ext uri="{FF2B5EF4-FFF2-40B4-BE49-F238E27FC236}">
                <a16:creationId xmlns="" xmlns:a16="http://schemas.microsoft.com/office/drawing/2014/main" id="{36AD71E2-F452-AC4A-A81A-B7A4DD398893}"/>
              </a:ext>
            </a:extLst>
          </p:cNvPr>
          <p:cNvSpPr txBox="1">
            <a:spLocks/>
          </p:cNvSpPr>
          <p:nvPr/>
        </p:nvSpPr>
        <p:spPr bwMode="auto">
          <a:xfrm>
            <a:off x="1308099" y="1628776"/>
            <a:ext cx="4512837" cy="21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784"/>
              </a:lnSpc>
              <a:spcAft>
                <a:spcPts val="1600"/>
              </a:spcAft>
              <a:buClr>
                <a:srgbClr val="5CA33A"/>
              </a:buClr>
              <a:buSzPct val="160000"/>
            </a:pPr>
            <a:r>
              <a:rPr lang="it-IT" altLang="it-IT" sz="2000" b="1" dirty="0">
                <a:solidFill>
                  <a:srgbClr val="23AFA2"/>
                </a:solidFill>
                <a:latin typeface="Arial"/>
                <a:cs typeface="Arial"/>
              </a:rPr>
              <a:t>Punti </a:t>
            </a:r>
            <a:r>
              <a:rPr lang="it-IT" altLang="it-IT" sz="2000" b="1" dirty="0" smtClean="0">
                <a:solidFill>
                  <a:srgbClr val="23AFA2"/>
                </a:solidFill>
                <a:latin typeface="Arial"/>
                <a:cs typeface="Arial"/>
              </a:rPr>
              <a:t>di criticità</a:t>
            </a:r>
            <a:endParaRPr lang="it-IT" altLang="it-IT" sz="2000" b="1" dirty="0">
              <a:solidFill>
                <a:srgbClr val="23AFA2"/>
              </a:solidFill>
              <a:latin typeface="Arial"/>
              <a:cs typeface="Arial"/>
            </a:endParaRPr>
          </a:p>
          <a:p>
            <a:pPr marL="285750">
              <a:lnSpc>
                <a:spcPts val="1784"/>
              </a:lnSpc>
              <a:spcAft>
                <a:spcPts val="1600"/>
              </a:spcAft>
              <a:buClr>
                <a:srgbClr val="5CA33A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sz="1600" dirty="0" smtClean="0"/>
              <a:t>Gestire </a:t>
            </a:r>
            <a:r>
              <a:rPr lang="it-IT" sz="1600" dirty="0"/>
              <a:t>volumi di dati in rapida crescita con un conseguente elevato consumo di risorse di calcolo e di </a:t>
            </a:r>
            <a:r>
              <a:rPr lang="it-IT" sz="1600" dirty="0" err="1" smtClean="0"/>
              <a:t>storage</a:t>
            </a:r>
            <a:endParaRPr lang="it-IT" sz="1600" dirty="0" smtClean="0"/>
          </a:p>
          <a:p>
            <a:pPr marL="285750">
              <a:lnSpc>
                <a:spcPts val="1784"/>
              </a:lnSpc>
              <a:spcAft>
                <a:spcPts val="1600"/>
              </a:spcAft>
              <a:buClr>
                <a:srgbClr val="5CA33A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it-IT" sz="1600" dirty="0" smtClean="0"/>
              <a:t>ollaborazione di diverse </a:t>
            </a:r>
            <a:r>
              <a:rPr lang="it-IT" sz="1600" dirty="0"/>
              <a:t>figure specialistiche </a:t>
            </a:r>
            <a:r>
              <a:rPr lang="it-IT" sz="1600" dirty="0" smtClean="0"/>
              <a:t>e competenze </a:t>
            </a:r>
            <a:r>
              <a:rPr lang="it-IT" sz="1600" dirty="0"/>
              <a:t>condivise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Font typeface="Courier New" panose="02070309020205020404" pitchFamily="49" charset="0"/>
              <a:buChar char="o"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</a:t>
            </a:r>
            <a:r>
              <a:rPr lang="it-IT" dirty="0"/>
              <a:t>prototipo alla produzione di dati sperimentali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="" xmlns:a16="http://schemas.microsoft.com/office/drawing/2014/main" id="{36AD71E2-F452-AC4A-A81A-B7A4DD398893}"/>
              </a:ext>
            </a:extLst>
          </p:cNvPr>
          <p:cNvSpPr txBox="1">
            <a:spLocks/>
          </p:cNvSpPr>
          <p:nvPr/>
        </p:nvSpPr>
        <p:spPr bwMode="auto">
          <a:xfrm>
            <a:off x="6756816" y="1626636"/>
            <a:ext cx="4512837" cy="35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784"/>
              </a:lnSpc>
              <a:spcAft>
                <a:spcPts val="1600"/>
              </a:spcAft>
              <a:buClr>
                <a:srgbClr val="5CA33A"/>
              </a:buClr>
              <a:buSzPct val="160000"/>
            </a:pPr>
            <a:r>
              <a:rPr lang="it-IT" altLang="it-IT" sz="2000" b="1" dirty="0">
                <a:solidFill>
                  <a:srgbClr val="23AFA2"/>
                </a:solidFill>
                <a:latin typeface="Arial"/>
                <a:cs typeface="Arial"/>
              </a:rPr>
              <a:t>Punti di forza</a:t>
            </a: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5CA33A"/>
              </a:buClr>
              <a:buFont typeface="Wingdings" charset="2"/>
              <a:buChar char="²"/>
            </a:pPr>
            <a:r>
              <a:rPr lang="it-IT" altLang="it-IT" sz="1600" dirty="0" smtClean="0">
                <a:cs typeface="Arial" panose="020B0604020202020204" pitchFamily="34" charset="0"/>
              </a:rPr>
              <a:t>Costruzione di </a:t>
            </a:r>
            <a:r>
              <a:rPr lang="it-IT" altLang="it-IT" sz="1600" dirty="0">
                <a:cs typeface="Arial" panose="020B0604020202020204" pitchFamily="34" charset="0"/>
              </a:rPr>
              <a:t>un </a:t>
            </a:r>
            <a:r>
              <a:rPr lang="it-IT" altLang="it-IT" sz="1600" dirty="0" err="1">
                <a:cs typeface="Arial" panose="020B0604020202020204" pitchFamily="34" charset="0"/>
              </a:rPr>
              <a:t>repository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smtClean="0">
                <a:cs typeface="Arial" panose="020B0604020202020204" pitchFamily="34" charset="0"/>
              </a:rPr>
              <a:t>di dati </a:t>
            </a:r>
            <a:r>
              <a:rPr lang="it-IT" sz="1600" dirty="0" smtClean="0"/>
              <a:t>che </a:t>
            </a:r>
            <a:r>
              <a:rPr lang="it-IT" sz="1600" dirty="0"/>
              <a:t>va ad affiancare i registri statistici ed i dati dell'indagine ed è accessibile dalle rilevazioni </a:t>
            </a:r>
            <a:r>
              <a:rPr lang="it-IT" sz="1600" dirty="0" smtClean="0"/>
              <a:t>del dominio tematico</a:t>
            </a: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5CA33A"/>
              </a:buClr>
              <a:buFont typeface="Wingdings" charset="2"/>
              <a:buChar char="²"/>
            </a:pPr>
            <a:r>
              <a:rPr lang="it-IT" sz="1600" dirty="0"/>
              <a:t>T</a:t>
            </a:r>
            <a:r>
              <a:rPr lang="it-IT" sz="1600" dirty="0" smtClean="0"/>
              <a:t>empistiche ridotte dei </a:t>
            </a:r>
            <a:r>
              <a:rPr lang="it-IT" sz="1600" dirty="0"/>
              <a:t>processi big data </a:t>
            </a:r>
            <a:r>
              <a:rPr lang="it-IT" sz="1600" dirty="0" smtClean="0"/>
              <a:t>rispetto </a:t>
            </a:r>
            <a:r>
              <a:rPr lang="it-IT" sz="1600" dirty="0"/>
              <a:t>a quelle delle rilevazioni tradizionali (informazioni in tempo reale</a:t>
            </a:r>
            <a:r>
              <a:rPr lang="it-IT" sz="1600" dirty="0" smtClean="0"/>
              <a:t>)</a:t>
            </a:r>
            <a:endParaRPr 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5CA33A"/>
              </a:buClr>
              <a:buFont typeface="Wingdings" charset="2"/>
              <a:buChar char="²"/>
            </a:pPr>
            <a:r>
              <a:rPr lang="it-IT" altLang="it-IT" sz="1600" dirty="0"/>
              <a:t>E’ una fonte indipendente. Rappresentazione più vicino alla realtà: come si vede l’impresa e come si presenta all’esterno (sul web) </a:t>
            </a:r>
          </a:p>
        </p:txBody>
      </p:sp>
      <p:sp>
        <p:nvSpPr>
          <p:cNvPr id="11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13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dirty="0"/>
              <a:t>Responsabile </a:t>
            </a:r>
            <a:r>
              <a:rPr lang="it-IT" dirty="0" smtClean="0"/>
              <a:t>del Servizio </a:t>
            </a:r>
            <a:r>
              <a:rPr lang="it-IT" dirty="0"/>
              <a:t>registri statistici sulle </a:t>
            </a:r>
            <a:r>
              <a:rPr lang="it-IT" dirty="0" smtClean="0"/>
              <a:t>unità economiche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93421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501003019"/>
              </p:ext>
            </p:extLst>
          </p:nvPr>
        </p:nvGraphicFramePr>
        <p:xfrm>
          <a:off x="4055165" y="1321904"/>
          <a:ext cx="6808306" cy="444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ottotitolo 2">
            <a:extLst>
              <a:ext uri="{FF2B5EF4-FFF2-40B4-BE49-F238E27FC236}">
                <a16:creationId xmlns="" xmlns:a16="http://schemas.microsoft.com/office/drawing/2014/main" id="{319A61F3-42BE-3A4E-93D1-ABEDBDE157DE}"/>
              </a:ext>
            </a:extLst>
          </p:cNvPr>
          <p:cNvSpPr txBox="1">
            <a:spLocks/>
          </p:cNvSpPr>
          <p:nvPr/>
        </p:nvSpPr>
        <p:spPr>
          <a:xfrm>
            <a:off x="1308100" y="1569509"/>
            <a:ext cx="2852738" cy="277071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it-IT" sz="1800" u="sng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Contesto multidisciplinare</a:t>
            </a:r>
          </a:p>
          <a:p>
            <a:pPr algn="l">
              <a:lnSpc>
                <a:spcPct val="100000"/>
              </a:lnSpc>
              <a:defRPr/>
            </a:pPr>
            <a:endParaRPr lang="it-IT" sz="1800" u="sng" dirty="0">
              <a:solidFill>
                <a:srgbClr val="23AFA2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  <a:defRPr/>
            </a:pPr>
            <a:r>
              <a:rPr lang="it-IT" sz="1800" u="sng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Alta interazione e integrazione delle professionalità</a:t>
            </a:r>
          </a:p>
          <a:p>
            <a:pPr algn="l">
              <a:lnSpc>
                <a:spcPct val="100000"/>
              </a:lnSpc>
              <a:defRPr/>
            </a:pPr>
            <a:endParaRPr lang="it-IT" sz="1800" u="sng" dirty="0">
              <a:solidFill>
                <a:srgbClr val="23AFA2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  <a:defRPr/>
            </a:pPr>
            <a:r>
              <a:rPr lang="it-IT" sz="1800" u="sng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Si lavora contestualmente</a:t>
            </a:r>
          </a:p>
          <a:p>
            <a:pPr algn="l">
              <a:lnSpc>
                <a:spcPct val="100000"/>
              </a:lnSpc>
              <a:defRPr/>
            </a:pPr>
            <a:r>
              <a:rPr lang="it-IT" sz="1800" u="sng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(fianco a fianco)</a:t>
            </a:r>
            <a:endParaRPr lang="it-IT" sz="1800" u="sng" dirty="0">
              <a:solidFill>
                <a:srgbClr val="23AFA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8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Fattori innovativi e di successo del progetto</a:t>
            </a:r>
            <a:endParaRPr lang="it-IT" dirty="0"/>
          </a:p>
        </p:txBody>
      </p:sp>
      <p:sp>
        <p:nvSpPr>
          <p:cNvPr id="11" name="Segnaposto contenuto 17">
            <a:extLst>
              <a:ext uri="{FF2B5EF4-FFF2-40B4-BE49-F238E27FC236}">
                <a16:creationId xmlns=""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 smtClean="0"/>
              <a:t>Caterina Viviano</a:t>
            </a:r>
            <a:endParaRPr lang="it-IT" dirty="0"/>
          </a:p>
        </p:txBody>
      </p:sp>
      <p:sp>
        <p:nvSpPr>
          <p:cNvPr id="12" name="Segnaposto contenuto 18">
            <a:extLst>
              <a:ext uri="{FF2B5EF4-FFF2-40B4-BE49-F238E27FC236}">
                <a16:creationId xmlns=""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427" y="6533573"/>
            <a:ext cx="4631624" cy="189345"/>
          </a:xfrm>
        </p:spPr>
        <p:txBody>
          <a:bodyPr/>
          <a:lstStyle/>
          <a:p>
            <a:r>
              <a:rPr lang="it-IT" dirty="0"/>
              <a:t>Responsabile </a:t>
            </a:r>
            <a:r>
              <a:rPr lang="it-IT" dirty="0" smtClean="0"/>
              <a:t>del Servizio </a:t>
            </a:r>
            <a:r>
              <a:rPr lang="it-IT" dirty="0"/>
              <a:t>registri statistici sulle </a:t>
            </a:r>
            <a:r>
              <a:rPr lang="it-IT" dirty="0" smtClean="0"/>
              <a:t>unità economiche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135194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 smtClean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891</Words>
  <Application>Microsoft Office PowerPoint</Application>
  <PresentationFormat>Personalizzato</PresentationFormat>
  <Paragraphs>145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Il progetto: ambito di innovazione e obiettivo</vt:lpstr>
      <vt:lpstr>Le due logiche input e output oriented</vt:lpstr>
      <vt:lpstr>Strategia</vt:lpstr>
      <vt:lpstr>Informazioni aggiuntive derivate dal web</vt:lpstr>
      <vt:lpstr>Presentazione standard di PowerPoint</vt:lpstr>
      <vt:lpstr>Esperienza e futuri sviluppi</vt:lpstr>
      <vt:lpstr>Dal prototipo alla produzione di dati sperimentali</vt:lpstr>
      <vt:lpstr>Fattori innovativi e di successo del progetto</vt:lpstr>
      <vt:lpstr>Il team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Istat</cp:lastModifiedBy>
  <cp:revision>136</cp:revision>
  <dcterms:created xsi:type="dcterms:W3CDTF">2018-02-02T13:22:46Z</dcterms:created>
  <dcterms:modified xsi:type="dcterms:W3CDTF">2018-07-09T10:24:41Z</dcterms:modified>
</cp:coreProperties>
</file>