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708" r:id="rId1"/>
  </p:sldMasterIdLst>
  <p:notesMasterIdLst>
    <p:notesMasterId r:id="rId7"/>
  </p:notesMasterIdLst>
  <p:sldIdLst>
    <p:sldId id="260" r:id="rId2"/>
    <p:sldId id="264" r:id="rId3"/>
    <p:sldId id="261" r:id="rId4"/>
    <p:sldId id="262" r:id="rId5"/>
    <p:sldId id="263" r:id="rId6"/>
  </p:sldIdLst>
  <p:sldSz cx="9144000" cy="5143500" type="screen16x9"/>
  <p:notesSz cx="6858000" cy="9144000"/>
  <p:defaultTextStyle>
    <a:defPPr>
      <a:defRPr lang="it-IT"/>
    </a:defPPr>
    <a:lvl1pPr marL="0" algn="l" defTabSz="685579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1pPr>
    <a:lvl2pPr marL="342790" algn="l" defTabSz="685579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2pPr>
    <a:lvl3pPr marL="685579" algn="l" defTabSz="685579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3pPr>
    <a:lvl4pPr marL="1028369" algn="l" defTabSz="685579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4pPr>
    <a:lvl5pPr marL="1371158" algn="l" defTabSz="685579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5pPr>
    <a:lvl6pPr marL="1713948" algn="l" defTabSz="685579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6pPr>
    <a:lvl7pPr marL="2056737" algn="l" defTabSz="685579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7pPr>
    <a:lvl8pPr marL="2399527" algn="l" defTabSz="685579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8pPr>
    <a:lvl9pPr marL="2742316" algn="l" defTabSz="685579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17" userDrawn="1">
          <p15:clr>
            <a:srgbClr val="A4A3A4"/>
          </p15:clr>
        </p15:guide>
        <p15:guide id="2" pos="66" userDrawn="1">
          <p15:clr>
            <a:srgbClr val="A4A3A4"/>
          </p15:clr>
        </p15:guide>
        <p15:guide id="3" orient="horz" pos="509" userDrawn="1">
          <p15:clr>
            <a:srgbClr val="A4A3A4"/>
          </p15:clr>
        </p15:guide>
        <p15:guide id="4" pos="828" userDrawn="1">
          <p15:clr>
            <a:srgbClr val="A4A3A4"/>
          </p15:clr>
        </p15:guide>
        <p15:guide id="5" pos="2340" userDrawn="1">
          <p15:clr>
            <a:srgbClr val="A4A3A4"/>
          </p15:clr>
        </p15:guide>
        <p15:guide id="6" pos="2454" userDrawn="1">
          <p15:clr>
            <a:srgbClr val="A4A3A4"/>
          </p15:clr>
        </p15:guide>
        <p15:guide id="7" pos="3966" userDrawn="1">
          <p15:clr>
            <a:srgbClr val="A4A3A4"/>
          </p15:clr>
        </p15:guide>
        <p15:guide id="8" pos="4080" userDrawn="1">
          <p15:clr>
            <a:srgbClr val="A4A3A4"/>
          </p15:clr>
        </p15:guide>
        <p15:guide id="9" pos="5598" userDrawn="1">
          <p15:clr>
            <a:srgbClr val="A4A3A4"/>
          </p15:clr>
        </p15:guide>
        <p15:guide id="10" orient="horz" pos="432" userDrawn="1">
          <p15:clr>
            <a:srgbClr val="A4A3A4"/>
          </p15:clr>
        </p15:guide>
        <p15:guide id="11" orient="horz" pos="1234" userDrawn="1">
          <p15:clr>
            <a:srgbClr val="A4A3A4"/>
          </p15:clr>
        </p15:guide>
        <p15:guide id="12" orient="horz" pos="3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183"/>
    <a:srgbClr val="DB332E"/>
    <a:srgbClr val="0C31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07"/>
    <p:restoredTop sz="94807"/>
  </p:normalViewPr>
  <p:slideViewPr>
    <p:cSldViewPr snapToGrid="0" snapToObjects="1" showGuides="1">
      <p:cViewPr varScale="1">
        <p:scale>
          <a:sx n="69" d="100"/>
          <a:sy n="69" d="100"/>
        </p:scale>
        <p:origin x="-114" y="-534"/>
      </p:cViewPr>
      <p:guideLst>
        <p:guide orient="horz" pos="3117"/>
        <p:guide orient="horz" pos="509"/>
        <p:guide orient="horz" pos="432"/>
        <p:guide orient="horz" pos="1234"/>
        <p:guide orient="horz" pos="373"/>
        <p:guide pos="66"/>
        <p:guide pos="828"/>
        <p:guide pos="2340"/>
        <p:guide pos="2454"/>
        <p:guide pos="3966"/>
        <p:guide pos="4080"/>
        <p:guide pos="559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3DD95-DA78-0F4A-83A8-268F1B5F7491}" type="datetimeFigureOut">
              <a:rPr lang="it-IT" smtClean="0"/>
              <a:t>13/11/2018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11E0E-C3F8-5242-BF4F-9C00C99DF9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2452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41859" rtl="0" eaLnBrk="1" latinLnBrk="0" hangingPunct="1">
      <a:defRPr sz="317" kern="1200">
        <a:solidFill>
          <a:schemeClr val="tx1"/>
        </a:solidFill>
        <a:latin typeface="+mn-lt"/>
        <a:ea typeface="+mn-ea"/>
        <a:cs typeface="+mn-cs"/>
      </a:defRPr>
    </a:lvl1pPr>
    <a:lvl2pPr marL="120929" algn="l" defTabSz="241859" rtl="0" eaLnBrk="1" latinLnBrk="0" hangingPunct="1">
      <a:defRPr sz="317" kern="1200">
        <a:solidFill>
          <a:schemeClr val="tx1"/>
        </a:solidFill>
        <a:latin typeface="+mn-lt"/>
        <a:ea typeface="+mn-ea"/>
        <a:cs typeface="+mn-cs"/>
      </a:defRPr>
    </a:lvl2pPr>
    <a:lvl3pPr marL="241859" algn="l" defTabSz="241859" rtl="0" eaLnBrk="1" latinLnBrk="0" hangingPunct="1">
      <a:defRPr sz="317" kern="1200">
        <a:solidFill>
          <a:schemeClr val="tx1"/>
        </a:solidFill>
        <a:latin typeface="+mn-lt"/>
        <a:ea typeface="+mn-ea"/>
        <a:cs typeface="+mn-cs"/>
      </a:defRPr>
    </a:lvl3pPr>
    <a:lvl4pPr marL="362788" algn="l" defTabSz="241859" rtl="0" eaLnBrk="1" latinLnBrk="0" hangingPunct="1">
      <a:defRPr sz="317" kern="1200">
        <a:solidFill>
          <a:schemeClr val="tx1"/>
        </a:solidFill>
        <a:latin typeface="+mn-lt"/>
        <a:ea typeface="+mn-ea"/>
        <a:cs typeface="+mn-cs"/>
      </a:defRPr>
    </a:lvl4pPr>
    <a:lvl5pPr marL="483718" algn="l" defTabSz="241859" rtl="0" eaLnBrk="1" latinLnBrk="0" hangingPunct="1">
      <a:defRPr sz="317" kern="1200">
        <a:solidFill>
          <a:schemeClr val="tx1"/>
        </a:solidFill>
        <a:latin typeface="+mn-lt"/>
        <a:ea typeface="+mn-ea"/>
        <a:cs typeface="+mn-cs"/>
      </a:defRPr>
    </a:lvl5pPr>
    <a:lvl6pPr marL="604647" algn="l" defTabSz="241859" rtl="0" eaLnBrk="1" latinLnBrk="0" hangingPunct="1">
      <a:defRPr sz="317" kern="1200">
        <a:solidFill>
          <a:schemeClr val="tx1"/>
        </a:solidFill>
        <a:latin typeface="+mn-lt"/>
        <a:ea typeface="+mn-ea"/>
        <a:cs typeface="+mn-cs"/>
      </a:defRPr>
    </a:lvl6pPr>
    <a:lvl7pPr marL="725576" algn="l" defTabSz="241859" rtl="0" eaLnBrk="1" latinLnBrk="0" hangingPunct="1">
      <a:defRPr sz="317" kern="1200">
        <a:solidFill>
          <a:schemeClr val="tx1"/>
        </a:solidFill>
        <a:latin typeface="+mn-lt"/>
        <a:ea typeface="+mn-ea"/>
        <a:cs typeface="+mn-cs"/>
      </a:defRPr>
    </a:lvl7pPr>
    <a:lvl8pPr marL="846506" algn="l" defTabSz="241859" rtl="0" eaLnBrk="1" latinLnBrk="0" hangingPunct="1">
      <a:defRPr sz="317" kern="1200">
        <a:solidFill>
          <a:schemeClr val="tx1"/>
        </a:solidFill>
        <a:latin typeface="+mn-lt"/>
        <a:ea typeface="+mn-ea"/>
        <a:cs typeface="+mn-cs"/>
      </a:defRPr>
    </a:lvl8pPr>
    <a:lvl9pPr marL="967435" algn="l" defTabSz="241859" rtl="0" eaLnBrk="1" latinLnBrk="0" hangingPunct="1">
      <a:defRPr sz="31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11E0E-C3F8-5242-BF4F-9C00C99DF92D}" type="slidenum">
              <a:rPr lang="it-IT" smtClean="0"/>
              <a:t>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2593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11E0E-C3F8-5242-BF4F-9C00C99DF92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85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11E0E-C3F8-5242-BF4F-9C00C99DF92D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0635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11E0E-C3F8-5242-BF4F-9C00C99DF92D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2758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11E0E-C3F8-5242-BF4F-9C00C99DF92D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5077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16E6-C3B9-DE42-AF4F-DEE8737E015E}" type="datetime1">
              <a:rPr lang="it-IT" smtClean="0"/>
              <a:t>13/11/2018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836B-D036-1A41-8504-E0077B02D9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1122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678D7-589E-A545-8FC9-4CBD28D6489F}" type="datetime1">
              <a:rPr lang="it-IT" smtClean="0"/>
              <a:t>13/11/2018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836B-D036-1A41-8504-E0077B02D9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2737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C779-FE6C-6E43-88C9-0373193548FF}" type="datetime1">
              <a:rPr lang="it-IT" smtClean="0"/>
              <a:t>13/11/2018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836B-D036-1A41-8504-E0077B02D9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6618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8084-452A-2C43-B742-2907D6663B1E}" type="datetime1">
              <a:rPr lang="it-IT" smtClean="0"/>
              <a:t>13/11/2018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836B-D036-1A41-8504-E0077B02D9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0673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A053-0FDD-4D46-B2B0-2EE2DF952466}" type="datetime1">
              <a:rPr lang="it-IT" smtClean="0"/>
              <a:t>13/11/2018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836B-D036-1A41-8504-E0077B02D9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3523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33B2-35E9-104C-97F7-5B3102A455E7}" type="datetime1">
              <a:rPr lang="it-IT" smtClean="0"/>
              <a:t>13/11/2018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836B-D036-1A41-8504-E0077B02D9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7883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CAE6-C8D7-494B-80A0-91811C175793}" type="datetime1">
              <a:rPr lang="it-IT" smtClean="0"/>
              <a:t>13/11/2018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836B-D036-1A41-8504-E0077B02D9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694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332E3-6358-E04C-A82A-70C141F0890C}" type="datetime1">
              <a:rPr lang="it-IT" smtClean="0"/>
              <a:t>13/11/2018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836B-D036-1A41-8504-E0077B02D9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2138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D5C7-04F3-844F-A1CF-77B05910E76E}" type="datetime1">
              <a:rPr lang="it-IT" smtClean="0"/>
              <a:t>13/11/2018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836B-D036-1A41-8504-E0077B02D9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1610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ABB9-B760-B841-AD5A-A27280FD266E}" type="datetime1">
              <a:rPr lang="it-IT" smtClean="0"/>
              <a:t>13/11/2018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836B-D036-1A41-8504-E0077B02D9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70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85197-F748-E142-9F1F-3E619F1F5EF8}" type="datetime1">
              <a:rPr lang="it-IT" smtClean="0"/>
              <a:t>13/11/2018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836B-D036-1A41-8504-E0077B02D9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1875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C1028-9A14-2D43-9E35-A12C9B3B3CCB}" type="datetime1">
              <a:rPr lang="it-IT" smtClean="0"/>
              <a:t>13/11/2018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6836B-D036-1A41-8504-E0077B02D9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621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140" y="0"/>
            <a:ext cx="1139725" cy="51435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93" tIns="12096" rIns="24193" bIns="120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350"/>
          </a:p>
        </p:txBody>
      </p:sp>
      <p:cxnSp>
        <p:nvCxnSpPr>
          <p:cNvPr id="18" name="Connettore 1 17"/>
          <p:cNvCxnSpPr>
            <a:cxnSpLocks/>
          </p:cNvCxnSpPr>
          <p:nvPr/>
        </p:nvCxnSpPr>
        <p:spPr>
          <a:xfrm>
            <a:off x="5102898" y="809625"/>
            <a:ext cx="3784333" cy="1889"/>
          </a:xfrm>
          <a:prstGeom prst="line">
            <a:avLst/>
          </a:prstGeom>
          <a:ln w="6350" cap="rnd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/>
          <p:cNvSpPr txBox="1"/>
          <p:nvPr/>
        </p:nvSpPr>
        <p:spPr>
          <a:xfrm>
            <a:off x="3895777" y="951585"/>
            <a:ext cx="2400384" cy="14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357"/>
          </a:p>
        </p:txBody>
      </p:sp>
      <p:sp>
        <p:nvSpPr>
          <p:cNvPr id="38" name="CasellaDiTesto 37"/>
          <p:cNvSpPr txBox="1"/>
          <p:nvPr/>
        </p:nvSpPr>
        <p:spPr>
          <a:xfrm>
            <a:off x="9400710" y="1298429"/>
            <a:ext cx="2400384" cy="14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357"/>
          </a:p>
        </p:txBody>
      </p:sp>
      <p:grpSp>
        <p:nvGrpSpPr>
          <p:cNvPr id="8" name="Gruppo 7">
            <a:extLst>
              <a:ext uri="{FF2B5EF4-FFF2-40B4-BE49-F238E27FC236}">
                <a16:creationId xmlns="" xmlns:a16="http://schemas.microsoft.com/office/drawing/2014/main" id="{389C347F-22AD-8043-9566-541ABC8CA633}"/>
              </a:ext>
            </a:extLst>
          </p:cNvPr>
          <p:cNvGrpSpPr/>
          <p:nvPr/>
        </p:nvGrpSpPr>
        <p:grpSpPr>
          <a:xfrm>
            <a:off x="6217342" y="2445052"/>
            <a:ext cx="1035090" cy="869951"/>
            <a:chOff x="104776" y="4077307"/>
            <a:chExt cx="1035090" cy="869951"/>
          </a:xfrm>
        </p:grpSpPr>
        <p:sp>
          <p:nvSpPr>
            <p:cNvPr id="11" name="CasellaDiTesto 10"/>
            <p:cNvSpPr txBox="1"/>
            <p:nvPr/>
          </p:nvSpPr>
          <p:spPr>
            <a:xfrm>
              <a:off x="104776" y="4120544"/>
              <a:ext cx="1035090" cy="82671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it-IT" sz="700" cap="all" spc="-20" dirty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ROMA 26 FEBBRAIO 2018</a:t>
              </a:r>
            </a:p>
            <a:p>
              <a:pPr>
                <a:spcAft>
                  <a:spcPts val="600"/>
                </a:spcAft>
              </a:pPr>
              <a:r>
                <a:rPr lang="it-IT" sz="700" b="1" cap="all" spc="-20" dirty="0">
                  <a:solidFill>
                    <a:srgbClr val="DB332E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INAUGURAZIONE </a:t>
              </a:r>
              <a:br>
                <a:rPr lang="it-IT" sz="700" b="1" cap="all" spc="-20" dirty="0">
                  <a:solidFill>
                    <a:srgbClr val="DB332E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</a:br>
              <a:r>
                <a:rPr lang="it-IT" sz="700" b="1" cap="all" spc="-20" dirty="0">
                  <a:solidFill>
                    <a:srgbClr val="DB332E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DEL NUOVO LABORATORIO DELL’INNOVAZIONE</a:t>
              </a:r>
            </a:p>
            <a:p>
              <a:pPr>
                <a:spcAft>
                  <a:spcPts val="600"/>
                </a:spcAft>
              </a:pPr>
              <a:r>
                <a:rPr lang="it-IT" sz="700" cap="all" spc="-20" dirty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GIORGIO ALLEVA</a:t>
              </a:r>
            </a:p>
          </p:txBody>
        </p:sp>
        <p:cxnSp>
          <p:nvCxnSpPr>
            <p:cNvPr id="20" name="Connettore 1 19">
              <a:extLst>
                <a:ext uri="{FF2B5EF4-FFF2-40B4-BE49-F238E27FC236}">
                  <a16:creationId xmlns="" xmlns:a16="http://schemas.microsoft.com/office/drawing/2014/main" id="{2AF6B847-6AA4-EE45-B5C1-2378D77A13DF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4947257"/>
              <a:ext cx="921007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1 21">
              <a:extLst>
                <a:ext uri="{FF2B5EF4-FFF2-40B4-BE49-F238E27FC236}">
                  <a16:creationId xmlns="" xmlns:a16="http://schemas.microsoft.com/office/drawing/2014/main" id="{1F1A679F-AE4E-3F40-B58A-DA116213B895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4756757"/>
              <a:ext cx="921007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23">
              <a:extLst>
                <a:ext uri="{FF2B5EF4-FFF2-40B4-BE49-F238E27FC236}">
                  <a16:creationId xmlns="" xmlns:a16="http://schemas.microsoft.com/office/drawing/2014/main" id="{02ECA76D-CE46-964F-ADB1-58FE7D489276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4255107"/>
              <a:ext cx="921007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1 25">
              <a:extLst>
                <a:ext uri="{FF2B5EF4-FFF2-40B4-BE49-F238E27FC236}">
                  <a16:creationId xmlns="" xmlns:a16="http://schemas.microsoft.com/office/drawing/2014/main" id="{75C640FF-78E7-C749-9B3D-914AE55087D2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4077307"/>
              <a:ext cx="921007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ttangolo 32">
            <a:extLst>
              <a:ext uri="{FF2B5EF4-FFF2-40B4-BE49-F238E27FC236}">
                <a16:creationId xmlns="" xmlns:a16="http://schemas.microsoft.com/office/drawing/2014/main" id="{9CB06311-B68B-0A48-AB55-4E3C68E72BEE}"/>
              </a:ext>
            </a:extLst>
          </p:cNvPr>
          <p:cNvSpPr/>
          <p:nvPr/>
        </p:nvSpPr>
        <p:spPr>
          <a:xfrm>
            <a:off x="4651513" y="0"/>
            <a:ext cx="4492487" cy="5143500"/>
          </a:xfrm>
          <a:prstGeom prst="rect">
            <a:avLst/>
          </a:prstGeom>
          <a:solidFill>
            <a:srgbClr val="0D3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93" tIns="12096" rIns="24193" bIns="120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350"/>
          </a:p>
        </p:txBody>
      </p:sp>
      <p:sp>
        <p:nvSpPr>
          <p:cNvPr id="4" name="CasellaDiTesto 3"/>
          <p:cNvSpPr txBox="1"/>
          <p:nvPr/>
        </p:nvSpPr>
        <p:spPr>
          <a:xfrm>
            <a:off x="5137159" y="1036251"/>
            <a:ext cx="3715809" cy="30162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tabLst>
                <a:tab pos="1439940" algn="l"/>
              </a:tabLst>
            </a:pPr>
            <a:r>
              <a:rPr lang="it-IT" sz="2800" b="1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Raccolta dati </a:t>
            </a:r>
          </a:p>
          <a:p>
            <a:pPr>
              <a:tabLst>
                <a:tab pos="1439940" algn="l"/>
              </a:tabLst>
            </a:pPr>
            <a:r>
              <a:rPr lang="it-IT" sz="2800" b="1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per il Censimento dell’Agricoltura 2020: applicativo cartografico per la produzione di mappe delle aziende agricole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="" xmlns:a16="http://schemas.microsoft.com/office/drawing/2014/main" id="{E6941202-2A64-E048-AB50-1D5F04D3AE21}"/>
              </a:ext>
            </a:extLst>
          </p:cNvPr>
          <p:cNvSpPr txBox="1"/>
          <p:nvPr/>
        </p:nvSpPr>
        <p:spPr>
          <a:xfrm>
            <a:off x="5102898" y="511404"/>
            <a:ext cx="355072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tabLst>
                <a:tab pos="1439940" algn="l"/>
              </a:tabLst>
            </a:pPr>
            <a:r>
              <a:rPr lang="it-IT" sz="140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ROMA </a:t>
            </a:r>
            <a:r>
              <a:rPr lang="it-IT" sz="140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21 MARZO </a:t>
            </a:r>
            <a:r>
              <a:rPr lang="it-IT" sz="140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2018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="" xmlns:a16="http://schemas.microsoft.com/office/drawing/2014/main" id="{82E36139-6FE7-6846-ACBB-7C6CC20E9687}"/>
              </a:ext>
            </a:extLst>
          </p:cNvPr>
          <p:cNvSpPr txBox="1"/>
          <p:nvPr/>
        </p:nvSpPr>
        <p:spPr>
          <a:xfrm>
            <a:off x="5122391" y="4451443"/>
            <a:ext cx="355072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tabLst>
                <a:tab pos="1439940" algn="l"/>
              </a:tabLst>
            </a:pPr>
            <a:r>
              <a:rPr lang="it-IT" sz="140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Marina Macchia, Giovanni Lombardo, Claudio Santoro, Francesco Cuccia</a:t>
            </a:r>
          </a:p>
        </p:txBody>
      </p:sp>
      <p:cxnSp>
        <p:nvCxnSpPr>
          <p:cNvPr id="36" name="Connettore 1 35">
            <a:extLst>
              <a:ext uri="{FF2B5EF4-FFF2-40B4-BE49-F238E27FC236}">
                <a16:creationId xmlns="" xmlns:a16="http://schemas.microsoft.com/office/drawing/2014/main" id="{54FA6D19-AFBA-D549-98BA-022B4866E6D2}"/>
              </a:ext>
            </a:extLst>
          </p:cNvPr>
          <p:cNvCxnSpPr>
            <a:cxnSpLocks/>
          </p:cNvCxnSpPr>
          <p:nvPr/>
        </p:nvCxnSpPr>
        <p:spPr>
          <a:xfrm>
            <a:off x="5102898" y="809625"/>
            <a:ext cx="3784333" cy="1889"/>
          </a:xfrm>
          <a:prstGeom prst="line">
            <a:avLst/>
          </a:prstGeom>
          <a:ln w="6350" cap="rnd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39">
            <a:extLst>
              <a:ext uri="{FF2B5EF4-FFF2-40B4-BE49-F238E27FC236}">
                <a16:creationId xmlns="" xmlns:a16="http://schemas.microsoft.com/office/drawing/2014/main" id="{02B0AB61-10C2-A34F-9E41-C5F956E3361E}"/>
              </a:ext>
            </a:extLst>
          </p:cNvPr>
          <p:cNvCxnSpPr>
            <a:cxnSpLocks/>
          </p:cNvCxnSpPr>
          <p:nvPr/>
        </p:nvCxnSpPr>
        <p:spPr>
          <a:xfrm>
            <a:off x="5102898" y="4954242"/>
            <a:ext cx="3784333" cy="1889"/>
          </a:xfrm>
          <a:prstGeom prst="line">
            <a:avLst/>
          </a:prstGeom>
          <a:ln w="6350" cap="rnd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magine 20">
            <a:extLst>
              <a:ext uri="{FF2B5EF4-FFF2-40B4-BE49-F238E27FC236}">
                <a16:creationId xmlns="" xmlns:a16="http://schemas.microsoft.com/office/drawing/2014/main" id="{1D7B11D9-10F6-EC48-A76C-076B640F79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30" t="20116" r="29316" b="22036"/>
          <a:stretch/>
        </p:blipFill>
        <p:spPr>
          <a:xfrm>
            <a:off x="1538310" y="808038"/>
            <a:ext cx="2714757" cy="230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62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140" y="0"/>
            <a:ext cx="1139725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93" tIns="12096" rIns="24193" bIns="120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350"/>
          </a:p>
        </p:txBody>
      </p:sp>
      <p:cxnSp>
        <p:nvCxnSpPr>
          <p:cNvPr id="18" name="Connettore 1 17"/>
          <p:cNvCxnSpPr/>
          <p:nvPr/>
        </p:nvCxnSpPr>
        <p:spPr>
          <a:xfrm>
            <a:off x="1318566" y="811514"/>
            <a:ext cx="7568665" cy="0"/>
          </a:xfrm>
          <a:prstGeom prst="line">
            <a:avLst/>
          </a:prstGeom>
          <a:ln w="6350" cap="rnd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/>
          <p:cNvSpPr txBox="1"/>
          <p:nvPr/>
        </p:nvSpPr>
        <p:spPr>
          <a:xfrm>
            <a:off x="3895777" y="951585"/>
            <a:ext cx="2400384" cy="14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357"/>
          </a:p>
        </p:txBody>
      </p:sp>
      <p:sp>
        <p:nvSpPr>
          <p:cNvPr id="38" name="CasellaDiTesto 37"/>
          <p:cNvSpPr txBox="1"/>
          <p:nvPr/>
        </p:nvSpPr>
        <p:spPr>
          <a:xfrm>
            <a:off x="6477187" y="951585"/>
            <a:ext cx="2400384" cy="14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357"/>
          </a:p>
        </p:txBody>
      </p:sp>
      <p:cxnSp>
        <p:nvCxnSpPr>
          <p:cNvPr id="39" name="Connettore 1 38"/>
          <p:cNvCxnSpPr/>
          <p:nvPr/>
        </p:nvCxnSpPr>
        <p:spPr>
          <a:xfrm>
            <a:off x="1318566" y="4928207"/>
            <a:ext cx="7568665" cy="0"/>
          </a:xfrm>
          <a:prstGeom prst="line">
            <a:avLst/>
          </a:prstGeom>
          <a:ln w="6350" cap="rnd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DE9F9B63-074E-524B-8A0E-F81428A14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20171" y="4911380"/>
            <a:ext cx="2057400" cy="273844"/>
          </a:xfrm>
        </p:spPr>
        <p:txBody>
          <a:bodyPr lIns="0" tIns="0" rIns="0" bIns="0"/>
          <a:lstStyle/>
          <a:p>
            <a:r>
              <a:rPr lang="it-IT" b="1" dirty="0">
                <a:solidFill>
                  <a:srgbClr val="0D3183"/>
                </a:solidFill>
                <a:latin typeface="Trebuchet MS" panose="020B0703020202090204" pitchFamily="34" charset="0"/>
              </a:rPr>
              <a:t>2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="" xmlns:a16="http://schemas.microsoft.com/office/drawing/2014/main" id="{EF63151A-0C47-D94F-BFA5-8505FD1209D8}"/>
              </a:ext>
            </a:extLst>
          </p:cNvPr>
          <p:cNvSpPr txBox="1"/>
          <p:nvPr/>
        </p:nvSpPr>
        <p:spPr>
          <a:xfrm>
            <a:off x="1867851" y="2386676"/>
            <a:ext cx="1139865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tabLst>
                <a:tab pos="1439940" algn="l"/>
              </a:tabLst>
            </a:pPr>
            <a:r>
              <a:rPr lang="it-IT" sz="880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1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="" xmlns:a16="http://schemas.microsoft.com/office/drawing/2014/main" id="{8158C3F8-C921-9045-8178-48E1989F5F78}"/>
              </a:ext>
            </a:extLst>
          </p:cNvPr>
          <p:cNvGrpSpPr/>
          <p:nvPr/>
        </p:nvGrpSpPr>
        <p:grpSpPr>
          <a:xfrm>
            <a:off x="104776" y="2802946"/>
            <a:ext cx="1035089" cy="2108433"/>
            <a:chOff x="104776" y="2802946"/>
            <a:chExt cx="1035089" cy="2108433"/>
          </a:xfrm>
        </p:grpSpPr>
        <p:sp>
          <p:nvSpPr>
            <p:cNvPr id="11" name="CasellaDiTesto 10"/>
            <p:cNvSpPr txBox="1"/>
            <p:nvPr/>
          </p:nvSpPr>
          <p:spPr>
            <a:xfrm>
              <a:off x="104776" y="2987040"/>
              <a:ext cx="1035089" cy="192433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it-IT" sz="700" cap="all" spc="-20" dirty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ROMA </a:t>
              </a:r>
              <a:r>
                <a:rPr lang="it-IT" sz="700" cap="all" spc="-20" dirty="0" smtClean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21 MARZO </a:t>
              </a:r>
              <a:r>
                <a:rPr lang="it-IT" sz="700" cap="all" spc="-20" dirty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2018</a:t>
              </a:r>
            </a:p>
            <a:p>
              <a:pPr>
                <a:spcAft>
                  <a:spcPts val="600"/>
                </a:spcAft>
              </a:pPr>
              <a:r>
                <a:rPr lang="it-IT" sz="700" b="1" cap="all" spc="-20" dirty="0">
                  <a:solidFill>
                    <a:srgbClr val="DB332E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Raccolta dati </a:t>
              </a:r>
              <a:br>
                <a:rPr lang="it-IT" sz="700" b="1" cap="all" spc="-20" dirty="0">
                  <a:solidFill>
                    <a:srgbClr val="DB332E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</a:br>
              <a:r>
                <a:rPr lang="it-IT" sz="700" b="1" cap="all" spc="-20" dirty="0">
                  <a:solidFill>
                    <a:srgbClr val="DB332E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per il Censimento dell’Agricoltura 2020: </a:t>
              </a:r>
              <a:r>
                <a:rPr lang="it-IT" sz="700" b="1" cap="all" spc="-20" dirty="0" err="1">
                  <a:solidFill>
                    <a:srgbClr val="DB332E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applIcativo</a:t>
              </a:r>
              <a:r>
                <a:rPr lang="it-IT" sz="700" b="1" cap="all" spc="-20" dirty="0">
                  <a:solidFill>
                    <a:srgbClr val="DB332E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 cartografico per la produzione di mappe delle aziende agricole</a:t>
              </a:r>
            </a:p>
            <a:p>
              <a:pPr>
                <a:spcAft>
                  <a:spcPts val="600"/>
                </a:spcAft>
              </a:pPr>
              <a:r>
                <a:rPr lang="it-IT" sz="700" cap="all" spc="-20" dirty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MARINA MACCHIA</a:t>
              </a:r>
            </a:p>
            <a:p>
              <a:pPr>
                <a:spcAft>
                  <a:spcPts val="600"/>
                </a:spcAft>
              </a:pPr>
              <a:r>
                <a:rPr lang="it-IT" sz="700" cap="all" spc="-20" dirty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GIOVANNI LOMBARDO</a:t>
              </a:r>
            </a:p>
            <a:p>
              <a:pPr>
                <a:spcAft>
                  <a:spcPts val="600"/>
                </a:spcAft>
              </a:pPr>
              <a:r>
                <a:rPr lang="it-IT" sz="700" cap="all" spc="-20" dirty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CLAUDIO SANTORO</a:t>
              </a:r>
            </a:p>
            <a:p>
              <a:pPr>
                <a:spcAft>
                  <a:spcPts val="600"/>
                </a:spcAft>
              </a:pPr>
              <a:r>
                <a:rPr lang="it-IT" sz="700" cap="all" spc="-20" dirty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FRANCESCO CUCCIA</a:t>
              </a:r>
            </a:p>
            <a:p>
              <a:pPr>
                <a:spcAft>
                  <a:spcPts val="600"/>
                </a:spcAft>
              </a:pPr>
              <a:endParaRPr lang="it-IT" sz="700" cap="all" spc="-20" dirty="0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endParaRPr>
            </a:p>
            <a:p>
              <a:pPr>
                <a:spcAft>
                  <a:spcPts val="600"/>
                </a:spcAft>
              </a:pPr>
              <a:endParaRPr lang="it-IT" sz="700" cap="all" spc="-20" dirty="0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endParaRPr>
            </a:p>
            <a:p>
              <a:pPr>
                <a:spcAft>
                  <a:spcPts val="600"/>
                </a:spcAft>
              </a:pPr>
              <a:endParaRPr lang="it-IT" sz="700" cap="all" spc="-20" dirty="0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endParaRPr>
            </a:p>
          </p:txBody>
        </p:sp>
        <p:cxnSp>
          <p:nvCxnSpPr>
            <p:cNvPr id="20" name="Connettore 1 19">
              <a:extLst>
                <a:ext uri="{FF2B5EF4-FFF2-40B4-BE49-F238E27FC236}">
                  <a16:creationId xmlns="" xmlns:a16="http://schemas.microsoft.com/office/drawing/2014/main" id="{2AF6B847-6AA4-EE45-B5C1-2378D77A13DF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2987040"/>
              <a:ext cx="921006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1 25">
              <a:extLst>
                <a:ext uri="{FF2B5EF4-FFF2-40B4-BE49-F238E27FC236}">
                  <a16:creationId xmlns="" xmlns:a16="http://schemas.microsoft.com/office/drawing/2014/main" id="{75C640FF-78E7-C749-9B3D-914AE55087D2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2802946"/>
              <a:ext cx="921006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>
              <a:extLst>
                <a:ext uri="{FF2B5EF4-FFF2-40B4-BE49-F238E27FC236}">
                  <a16:creationId xmlns="" xmlns:a16="http://schemas.microsoft.com/office/drawing/2014/main" id="{9B454115-5521-A24C-A041-0B475B611F0A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3814024"/>
              <a:ext cx="921006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24">
              <a:extLst>
                <a:ext uri="{FF2B5EF4-FFF2-40B4-BE49-F238E27FC236}">
                  <a16:creationId xmlns="" xmlns:a16="http://schemas.microsoft.com/office/drawing/2014/main" id="{4AE0975F-C11E-3843-B755-98499C3A9439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3993210"/>
              <a:ext cx="921006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1 26">
              <a:extLst>
                <a:ext uri="{FF2B5EF4-FFF2-40B4-BE49-F238E27FC236}">
                  <a16:creationId xmlns="" xmlns:a16="http://schemas.microsoft.com/office/drawing/2014/main" id="{B2EF6947-8F8E-A242-95B6-6D862FCD4CB2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4177498"/>
              <a:ext cx="921006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1 27">
              <a:extLst>
                <a:ext uri="{FF2B5EF4-FFF2-40B4-BE49-F238E27FC236}">
                  <a16:creationId xmlns="" xmlns:a16="http://schemas.microsoft.com/office/drawing/2014/main" id="{D9E84B36-B2F1-C140-8D9F-94D4234279A1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4358942"/>
              <a:ext cx="921006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1 21">
              <a:extLst>
                <a:ext uri="{FF2B5EF4-FFF2-40B4-BE49-F238E27FC236}">
                  <a16:creationId xmlns="" xmlns:a16="http://schemas.microsoft.com/office/drawing/2014/main" id="{9558FB06-D3A5-A349-9288-3EB3368C893C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4559664"/>
              <a:ext cx="921006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Immagine 23">
            <a:extLst>
              <a:ext uri="{FF2B5EF4-FFF2-40B4-BE49-F238E27FC236}">
                <a16:creationId xmlns="" xmlns:a16="http://schemas.microsoft.com/office/drawing/2014/main" id="{BAF53339-BB00-EC46-B62D-AAF79DA4F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35" y="27007"/>
            <a:ext cx="893427" cy="798107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158" y="1059903"/>
            <a:ext cx="4479372" cy="3619915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259238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140" y="0"/>
            <a:ext cx="1139725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93" tIns="12096" rIns="24193" bIns="120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350"/>
          </a:p>
        </p:txBody>
      </p:sp>
      <p:sp>
        <p:nvSpPr>
          <p:cNvPr id="4" name="CasellaDiTesto 3"/>
          <p:cNvSpPr txBox="1"/>
          <p:nvPr/>
        </p:nvSpPr>
        <p:spPr>
          <a:xfrm>
            <a:off x="1318566" y="179455"/>
            <a:ext cx="7559005" cy="61036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50000"/>
              </a:lnSpc>
              <a:spcBef>
                <a:spcPts val="600"/>
              </a:spcBef>
              <a:tabLst>
                <a:tab pos="1439940" algn="l"/>
              </a:tabLst>
            </a:pPr>
            <a:endParaRPr lang="it-IT" sz="2400" b="1" dirty="0">
              <a:solidFill>
                <a:srgbClr val="0C3182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>
              <a:lnSpc>
                <a:spcPct val="50000"/>
              </a:lnSpc>
              <a:spcBef>
                <a:spcPts val="600"/>
              </a:spcBef>
              <a:tabLst>
                <a:tab pos="1439940" algn="l"/>
              </a:tabLst>
            </a:pPr>
            <a:r>
              <a:rPr lang="it-IT" sz="2400" b="1" dirty="0">
                <a:solidFill>
                  <a:srgbClr val="0C3182"/>
                </a:solidFill>
                <a:latin typeface="Trebuchet MS" charset="0"/>
                <a:ea typeface="Trebuchet MS" charset="0"/>
                <a:cs typeface="Trebuchet MS" charset="0"/>
              </a:rPr>
              <a:t>Fase 1: preparazione del dato (DCAT) </a:t>
            </a:r>
          </a:p>
          <a:p>
            <a:pPr>
              <a:lnSpc>
                <a:spcPct val="50000"/>
              </a:lnSpc>
              <a:spcBef>
                <a:spcPts val="600"/>
              </a:spcBef>
              <a:tabLst>
                <a:tab pos="1439940" algn="l"/>
              </a:tabLst>
            </a:pPr>
            <a:r>
              <a:rPr lang="it-IT" sz="1000" dirty="0">
                <a:solidFill>
                  <a:srgbClr val="0C3182"/>
                </a:solidFill>
                <a:latin typeface="Trebuchet MS" charset="0"/>
                <a:ea typeface="Trebuchet MS" charset="0"/>
                <a:cs typeface="Trebuchet MS" charset="0"/>
              </a:rPr>
              <a:t>IN DERIVAZIONE DELLE INIZIATIVE DI M. GRECO (ATC), </a:t>
            </a:r>
            <a:r>
              <a:rPr lang="it-IT" sz="1000" dirty="0" err="1">
                <a:solidFill>
                  <a:srgbClr val="0C3182"/>
                </a:solidFill>
                <a:latin typeface="Trebuchet MS" charset="0"/>
                <a:ea typeface="Trebuchet MS" charset="0"/>
                <a:cs typeface="Trebuchet MS" charset="0"/>
              </a:rPr>
              <a:t>F</a:t>
            </a:r>
            <a:r>
              <a:rPr lang="it-IT" sz="1000" dirty="0">
                <a:solidFill>
                  <a:srgbClr val="0C3182"/>
                </a:solidFill>
                <a:latin typeface="Trebuchet MS" charset="0"/>
                <a:ea typeface="Trebuchet MS" charset="0"/>
                <a:cs typeface="Trebuchet MS" charset="0"/>
              </a:rPr>
              <a:t>. LIPIZZI E S. MUGNOLI (ATA)</a:t>
            </a:r>
          </a:p>
        </p:txBody>
      </p:sp>
      <p:cxnSp>
        <p:nvCxnSpPr>
          <p:cNvPr id="18" name="Connettore 1 17"/>
          <p:cNvCxnSpPr/>
          <p:nvPr/>
        </p:nvCxnSpPr>
        <p:spPr>
          <a:xfrm>
            <a:off x="1318566" y="811514"/>
            <a:ext cx="7568665" cy="0"/>
          </a:xfrm>
          <a:prstGeom prst="line">
            <a:avLst/>
          </a:prstGeom>
          <a:ln w="6350" cap="rnd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/>
          <p:cNvSpPr txBox="1"/>
          <p:nvPr/>
        </p:nvSpPr>
        <p:spPr>
          <a:xfrm>
            <a:off x="3895777" y="951585"/>
            <a:ext cx="2400384" cy="14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357"/>
          </a:p>
        </p:txBody>
      </p:sp>
      <p:sp>
        <p:nvSpPr>
          <p:cNvPr id="38" name="CasellaDiTesto 37"/>
          <p:cNvSpPr txBox="1"/>
          <p:nvPr/>
        </p:nvSpPr>
        <p:spPr>
          <a:xfrm>
            <a:off x="6477187" y="951585"/>
            <a:ext cx="2400384" cy="14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357"/>
          </a:p>
        </p:txBody>
      </p:sp>
      <p:cxnSp>
        <p:nvCxnSpPr>
          <p:cNvPr id="39" name="Connettore 1 38"/>
          <p:cNvCxnSpPr/>
          <p:nvPr/>
        </p:nvCxnSpPr>
        <p:spPr>
          <a:xfrm>
            <a:off x="1318566" y="4928207"/>
            <a:ext cx="7568665" cy="0"/>
          </a:xfrm>
          <a:prstGeom prst="line">
            <a:avLst/>
          </a:prstGeom>
          <a:ln w="6350" cap="rnd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DE9F9B63-074E-524B-8A0E-F81428A14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20171" y="4911380"/>
            <a:ext cx="2057400" cy="273844"/>
          </a:xfrm>
        </p:spPr>
        <p:txBody>
          <a:bodyPr lIns="0" tIns="0" rIns="0" bIns="0"/>
          <a:lstStyle/>
          <a:p>
            <a:r>
              <a:rPr lang="it-IT" b="1" dirty="0">
                <a:solidFill>
                  <a:srgbClr val="0D3183"/>
                </a:solidFill>
                <a:latin typeface="Trebuchet MS" panose="020B0703020202090204" pitchFamily="34" charset="0"/>
              </a:rPr>
              <a:t>2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="" xmlns:a16="http://schemas.microsoft.com/office/drawing/2014/main" id="{EF63151A-0C47-D94F-BFA5-8505FD1209D8}"/>
              </a:ext>
            </a:extLst>
          </p:cNvPr>
          <p:cNvSpPr txBox="1"/>
          <p:nvPr/>
        </p:nvSpPr>
        <p:spPr>
          <a:xfrm>
            <a:off x="1867851" y="2386676"/>
            <a:ext cx="1139865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tabLst>
                <a:tab pos="1439940" algn="l"/>
              </a:tabLst>
            </a:pPr>
            <a:r>
              <a:rPr lang="it-IT" sz="880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1</a:t>
            </a:r>
          </a:p>
        </p:txBody>
      </p:sp>
      <p:pic>
        <p:nvPicPr>
          <p:cNvPr id="2" name="Immagine 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867849" y="879061"/>
            <a:ext cx="6213600" cy="39816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3" name="Gruppo 2">
            <a:extLst>
              <a:ext uri="{FF2B5EF4-FFF2-40B4-BE49-F238E27FC236}">
                <a16:creationId xmlns="" xmlns:a16="http://schemas.microsoft.com/office/drawing/2014/main" id="{8158C3F8-C921-9045-8178-48E1989F5F78}"/>
              </a:ext>
            </a:extLst>
          </p:cNvPr>
          <p:cNvGrpSpPr/>
          <p:nvPr/>
        </p:nvGrpSpPr>
        <p:grpSpPr>
          <a:xfrm>
            <a:off x="104776" y="2802946"/>
            <a:ext cx="1035089" cy="2108433"/>
            <a:chOff x="104776" y="2802946"/>
            <a:chExt cx="1035089" cy="2108433"/>
          </a:xfrm>
        </p:grpSpPr>
        <p:sp>
          <p:nvSpPr>
            <p:cNvPr id="11" name="CasellaDiTesto 10"/>
            <p:cNvSpPr txBox="1"/>
            <p:nvPr/>
          </p:nvSpPr>
          <p:spPr>
            <a:xfrm>
              <a:off x="104776" y="2987040"/>
              <a:ext cx="1035089" cy="192433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it-IT" sz="700" cap="all" spc="-20" dirty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ROMA </a:t>
              </a:r>
              <a:r>
                <a:rPr lang="it-IT" sz="700" cap="all" spc="-20" dirty="0" smtClean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21 MARZO </a:t>
              </a:r>
              <a:r>
                <a:rPr lang="it-IT" sz="700" cap="all" spc="-20" dirty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2018</a:t>
              </a:r>
            </a:p>
            <a:p>
              <a:pPr>
                <a:spcAft>
                  <a:spcPts val="600"/>
                </a:spcAft>
              </a:pPr>
              <a:r>
                <a:rPr lang="it-IT" sz="700" b="1" cap="all" spc="-20" dirty="0">
                  <a:solidFill>
                    <a:srgbClr val="DB332E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Raccolta dati </a:t>
              </a:r>
              <a:br>
                <a:rPr lang="it-IT" sz="700" b="1" cap="all" spc="-20" dirty="0">
                  <a:solidFill>
                    <a:srgbClr val="DB332E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</a:br>
              <a:r>
                <a:rPr lang="it-IT" sz="700" b="1" cap="all" spc="-20" dirty="0">
                  <a:solidFill>
                    <a:srgbClr val="DB332E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per il Censimento dell’Agricoltura 2020: </a:t>
              </a:r>
              <a:r>
                <a:rPr lang="it-IT" sz="700" b="1" cap="all" spc="-20" dirty="0" err="1">
                  <a:solidFill>
                    <a:srgbClr val="DB332E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applIcativo</a:t>
              </a:r>
              <a:r>
                <a:rPr lang="it-IT" sz="700" b="1" cap="all" spc="-20" dirty="0">
                  <a:solidFill>
                    <a:srgbClr val="DB332E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 cartografico per la produzione di mappe delle aziende agricole</a:t>
              </a:r>
            </a:p>
            <a:p>
              <a:pPr>
                <a:spcAft>
                  <a:spcPts val="600"/>
                </a:spcAft>
              </a:pPr>
              <a:r>
                <a:rPr lang="it-IT" sz="700" cap="all" spc="-20" dirty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MARINA MACCHIA</a:t>
              </a:r>
            </a:p>
            <a:p>
              <a:pPr>
                <a:spcAft>
                  <a:spcPts val="600"/>
                </a:spcAft>
              </a:pPr>
              <a:r>
                <a:rPr lang="it-IT" sz="700" cap="all" spc="-20" dirty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GIOVANNI LOMBARDO</a:t>
              </a:r>
            </a:p>
            <a:p>
              <a:pPr>
                <a:spcAft>
                  <a:spcPts val="600"/>
                </a:spcAft>
              </a:pPr>
              <a:r>
                <a:rPr lang="it-IT" sz="700" cap="all" spc="-20" dirty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CLAUDIO SANTORO</a:t>
              </a:r>
            </a:p>
            <a:p>
              <a:pPr>
                <a:spcAft>
                  <a:spcPts val="600"/>
                </a:spcAft>
              </a:pPr>
              <a:r>
                <a:rPr lang="it-IT" sz="700" cap="all" spc="-20" dirty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FRANCESCO CUCCIA</a:t>
              </a:r>
            </a:p>
            <a:p>
              <a:pPr>
                <a:spcAft>
                  <a:spcPts val="600"/>
                </a:spcAft>
              </a:pPr>
              <a:endParaRPr lang="it-IT" sz="700" cap="all" spc="-20" dirty="0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endParaRPr>
            </a:p>
            <a:p>
              <a:pPr>
                <a:spcAft>
                  <a:spcPts val="600"/>
                </a:spcAft>
              </a:pPr>
              <a:endParaRPr lang="it-IT" sz="700" cap="all" spc="-20" dirty="0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endParaRPr>
            </a:p>
            <a:p>
              <a:pPr>
                <a:spcAft>
                  <a:spcPts val="600"/>
                </a:spcAft>
              </a:pPr>
              <a:endParaRPr lang="it-IT" sz="700" cap="all" spc="-20" dirty="0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endParaRPr>
            </a:p>
          </p:txBody>
        </p:sp>
        <p:cxnSp>
          <p:nvCxnSpPr>
            <p:cNvPr id="20" name="Connettore 1 19">
              <a:extLst>
                <a:ext uri="{FF2B5EF4-FFF2-40B4-BE49-F238E27FC236}">
                  <a16:creationId xmlns="" xmlns:a16="http://schemas.microsoft.com/office/drawing/2014/main" id="{2AF6B847-6AA4-EE45-B5C1-2378D77A13DF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2987040"/>
              <a:ext cx="921006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1 25">
              <a:extLst>
                <a:ext uri="{FF2B5EF4-FFF2-40B4-BE49-F238E27FC236}">
                  <a16:creationId xmlns="" xmlns:a16="http://schemas.microsoft.com/office/drawing/2014/main" id="{75C640FF-78E7-C749-9B3D-914AE55087D2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2802946"/>
              <a:ext cx="921006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>
              <a:extLst>
                <a:ext uri="{FF2B5EF4-FFF2-40B4-BE49-F238E27FC236}">
                  <a16:creationId xmlns="" xmlns:a16="http://schemas.microsoft.com/office/drawing/2014/main" id="{9B454115-5521-A24C-A041-0B475B611F0A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3814024"/>
              <a:ext cx="921006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24">
              <a:extLst>
                <a:ext uri="{FF2B5EF4-FFF2-40B4-BE49-F238E27FC236}">
                  <a16:creationId xmlns="" xmlns:a16="http://schemas.microsoft.com/office/drawing/2014/main" id="{4AE0975F-C11E-3843-B755-98499C3A9439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3993210"/>
              <a:ext cx="921006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1 26">
              <a:extLst>
                <a:ext uri="{FF2B5EF4-FFF2-40B4-BE49-F238E27FC236}">
                  <a16:creationId xmlns="" xmlns:a16="http://schemas.microsoft.com/office/drawing/2014/main" id="{B2EF6947-8F8E-A242-95B6-6D862FCD4CB2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4177498"/>
              <a:ext cx="921006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1 27">
              <a:extLst>
                <a:ext uri="{FF2B5EF4-FFF2-40B4-BE49-F238E27FC236}">
                  <a16:creationId xmlns="" xmlns:a16="http://schemas.microsoft.com/office/drawing/2014/main" id="{D9E84B36-B2F1-C140-8D9F-94D4234279A1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4358942"/>
              <a:ext cx="921006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1 21">
              <a:extLst>
                <a:ext uri="{FF2B5EF4-FFF2-40B4-BE49-F238E27FC236}">
                  <a16:creationId xmlns="" xmlns:a16="http://schemas.microsoft.com/office/drawing/2014/main" id="{9558FB06-D3A5-A349-9288-3EB3368C893C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4559664"/>
              <a:ext cx="921006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Immagine 23">
            <a:extLst>
              <a:ext uri="{FF2B5EF4-FFF2-40B4-BE49-F238E27FC236}">
                <a16:creationId xmlns="" xmlns:a16="http://schemas.microsoft.com/office/drawing/2014/main" id="{BAF53339-BB00-EC46-B62D-AAF79DA4F4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35" y="27007"/>
            <a:ext cx="893427" cy="79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611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140" y="0"/>
            <a:ext cx="1139725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93" tIns="12096" rIns="24193" bIns="120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350"/>
          </a:p>
        </p:txBody>
      </p:sp>
      <p:sp>
        <p:nvSpPr>
          <p:cNvPr id="4" name="CasellaDiTesto 3"/>
          <p:cNvSpPr txBox="1"/>
          <p:nvPr/>
        </p:nvSpPr>
        <p:spPr>
          <a:xfrm>
            <a:off x="1318566" y="247804"/>
            <a:ext cx="7559005" cy="39498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50000"/>
              </a:lnSpc>
              <a:spcBef>
                <a:spcPts val="200"/>
              </a:spcBef>
              <a:tabLst>
                <a:tab pos="1439940" algn="l"/>
              </a:tabLst>
            </a:pPr>
            <a:endParaRPr lang="it-IT" sz="2400" b="1" dirty="0">
              <a:solidFill>
                <a:srgbClr val="0C3182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>
              <a:lnSpc>
                <a:spcPct val="50000"/>
              </a:lnSpc>
              <a:spcBef>
                <a:spcPts val="200"/>
              </a:spcBef>
              <a:tabLst>
                <a:tab pos="1439940" algn="l"/>
              </a:tabLst>
            </a:pPr>
            <a:r>
              <a:rPr lang="it-IT" sz="2400" b="1" dirty="0">
                <a:solidFill>
                  <a:srgbClr val="0C3182"/>
                </a:solidFill>
                <a:latin typeface="Trebuchet MS" charset="0"/>
                <a:ea typeface="Trebuchet MS" charset="0"/>
                <a:cs typeface="Trebuchet MS" charset="0"/>
              </a:rPr>
              <a:t>Fase 2: elaborazione (DCIT)</a:t>
            </a:r>
          </a:p>
        </p:txBody>
      </p:sp>
      <p:cxnSp>
        <p:nvCxnSpPr>
          <p:cNvPr id="18" name="Connettore 1 17"/>
          <p:cNvCxnSpPr/>
          <p:nvPr/>
        </p:nvCxnSpPr>
        <p:spPr>
          <a:xfrm>
            <a:off x="1318566" y="811514"/>
            <a:ext cx="7568665" cy="0"/>
          </a:xfrm>
          <a:prstGeom prst="line">
            <a:avLst/>
          </a:prstGeom>
          <a:ln w="6350" cap="rnd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/>
          <p:cNvSpPr txBox="1"/>
          <p:nvPr/>
        </p:nvSpPr>
        <p:spPr>
          <a:xfrm>
            <a:off x="3895777" y="951585"/>
            <a:ext cx="2400384" cy="14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357"/>
          </a:p>
        </p:txBody>
      </p:sp>
      <p:sp>
        <p:nvSpPr>
          <p:cNvPr id="38" name="CasellaDiTesto 37"/>
          <p:cNvSpPr txBox="1"/>
          <p:nvPr/>
        </p:nvSpPr>
        <p:spPr>
          <a:xfrm>
            <a:off x="6477187" y="951585"/>
            <a:ext cx="2400384" cy="14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357"/>
          </a:p>
        </p:txBody>
      </p:sp>
      <p:cxnSp>
        <p:nvCxnSpPr>
          <p:cNvPr id="39" name="Connettore 1 38"/>
          <p:cNvCxnSpPr/>
          <p:nvPr/>
        </p:nvCxnSpPr>
        <p:spPr>
          <a:xfrm>
            <a:off x="1318566" y="4928207"/>
            <a:ext cx="7568665" cy="0"/>
          </a:xfrm>
          <a:prstGeom prst="line">
            <a:avLst/>
          </a:prstGeom>
          <a:ln w="6350" cap="rnd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DE9F9B63-074E-524B-8A0E-F81428A14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20171" y="4911380"/>
            <a:ext cx="2057400" cy="273844"/>
          </a:xfrm>
        </p:spPr>
        <p:txBody>
          <a:bodyPr lIns="0" tIns="0" rIns="0" bIns="0"/>
          <a:lstStyle/>
          <a:p>
            <a:r>
              <a:rPr lang="it-IT" b="1" dirty="0">
                <a:solidFill>
                  <a:srgbClr val="0D3183"/>
                </a:solidFill>
                <a:latin typeface="Trebuchet MS" panose="020B0703020202090204" pitchFamily="34" charset="0"/>
              </a:rPr>
              <a:t>3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="" xmlns:a16="http://schemas.microsoft.com/office/drawing/2014/main" id="{EF63151A-0C47-D94F-BFA5-8505FD1209D8}"/>
              </a:ext>
            </a:extLst>
          </p:cNvPr>
          <p:cNvSpPr txBox="1"/>
          <p:nvPr/>
        </p:nvSpPr>
        <p:spPr>
          <a:xfrm>
            <a:off x="1867851" y="2386676"/>
            <a:ext cx="1139865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tabLst>
                <a:tab pos="1439940" algn="l"/>
              </a:tabLst>
            </a:pPr>
            <a:r>
              <a:rPr lang="it-IT" sz="880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1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458" y="830370"/>
            <a:ext cx="6213600" cy="404326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22" name="Gruppo 21">
            <a:extLst>
              <a:ext uri="{FF2B5EF4-FFF2-40B4-BE49-F238E27FC236}">
                <a16:creationId xmlns="" xmlns:a16="http://schemas.microsoft.com/office/drawing/2014/main" id="{0AABFA40-7795-6844-AD8E-280E84F2FBBD}"/>
              </a:ext>
            </a:extLst>
          </p:cNvPr>
          <p:cNvGrpSpPr/>
          <p:nvPr/>
        </p:nvGrpSpPr>
        <p:grpSpPr>
          <a:xfrm>
            <a:off x="104776" y="2802946"/>
            <a:ext cx="1035089" cy="2108433"/>
            <a:chOff x="104776" y="2802946"/>
            <a:chExt cx="1035089" cy="2108433"/>
          </a:xfrm>
        </p:grpSpPr>
        <p:sp>
          <p:nvSpPr>
            <p:cNvPr id="24" name="CasellaDiTesto 23">
              <a:extLst>
                <a:ext uri="{FF2B5EF4-FFF2-40B4-BE49-F238E27FC236}">
                  <a16:creationId xmlns="" xmlns:a16="http://schemas.microsoft.com/office/drawing/2014/main" id="{161843E5-2AB1-4045-9C2F-99E3207E74CD}"/>
                </a:ext>
              </a:extLst>
            </p:cNvPr>
            <p:cNvSpPr txBox="1"/>
            <p:nvPr/>
          </p:nvSpPr>
          <p:spPr>
            <a:xfrm>
              <a:off x="104776" y="2987040"/>
              <a:ext cx="1035089" cy="192433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it-IT" sz="700" cap="all" spc="-20" dirty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ROMA </a:t>
              </a:r>
              <a:r>
                <a:rPr lang="it-IT" sz="700" cap="all" spc="-20" dirty="0" smtClean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21 MARZO </a:t>
              </a:r>
              <a:r>
                <a:rPr lang="it-IT" sz="700" cap="all" spc="-20" dirty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2018</a:t>
              </a:r>
            </a:p>
            <a:p>
              <a:pPr>
                <a:spcAft>
                  <a:spcPts val="600"/>
                </a:spcAft>
              </a:pPr>
              <a:r>
                <a:rPr lang="it-IT" sz="700" b="1" cap="all" spc="-20" dirty="0">
                  <a:solidFill>
                    <a:srgbClr val="DB332E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Raccolta dati </a:t>
              </a:r>
              <a:br>
                <a:rPr lang="it-IT" sz="700" b="1" cap="all" spc="-20" dirty="0">
                  <a:solidFill>
                    <a:srgbClr val="DB332E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</a:br>
              <a:r>
                <a:rPr lang="it-IT" sz="700" b="1" cap="all" spc="-20" dirty="0">
                  <a:solidFill>
                    <a:srgbClr val="DB332E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per il Censimento dell’Agricoltura 2020: applicativo cartografico per la produzione di mappe delle aziende agricole</a:t>
              </a:r>
            </a:p>
            <a:p>
              <a:pPr>
                <a:spcAft>
                  <a:spcPts val="600"/>
                </a:spcAft>
              </a:pPr>
              <a:r>
                <a:rPr lang="it-IT" sz="700" cap="all" spc="-20" dirty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MARINA MACCHIA</a:t>
              </a:r>
            </a:p>
            <a:p>
              <a:pPr>
                <a:spcAft>
                  <a:spcPts val="600"/>
                </a:spcAft>
              </a:pPr>
              <a:r>
                <a:rPr lang="it-IT" sz="700" cap="all" spc="-20" dirty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GIOVANNI LOMBARDO</a:t>
              </a:r>
            </a:p>
            <a:p>
              <a:pPr>
                <a:spcAft>
                  <a:spcPts val="600"/>
                </a:spcAft>
              </a:pPr>
              <a:r>
                <a:rPr lang="it-IT" sz="700" cap="all" spc="-20" dirty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CLAUDIO SANTORO</a:t>
              </a:r>
            </a:p>
            <a:p>
              <a:pPr>
                <a:spcAft>
                  <a:spcPts val="600"/>
                </a:spcAft>
              </a:pPr>
              <a:r>
                <a:rPr lang="it-IT" sz="700" cap="all" spc="-20" dirty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FRANCESCO CUCCIA</a:t>
              </a:r>
            </a:p>
            <a:p>
              <a:pPr>
                <a:spcAft>
                  <a:spcPts val="600"/>
                </a:spcAft>
              </a:pPr>
              <a:endParaRPr lang="it-IT" sz="700" cap="all" spc="-20" dirty="0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endParaRPr>
            </a:p>
            <a:p>
              <a:pPr>
                <a:spcAft>
                  <a:spcPts val="600"/>
                </a:spcAft>
              </a:pPr>
              <a:endParaRPr lang="it-IT" sz="700" cap="all" spc="-20" dirty="0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endParaRPr>
            </a:p>
            <a:p>
              <a:pPr>
                <a:spcAft>
                  <a:spcPts val="600"/>
                </a:spcAft>
              </a:pPr>
              <a:endParaRPr lang="it-IT" sz="700" cap="all" spc="-20" dirty="0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endParaRPr>
            </a:p>
          </p:txBody>
        </p:sp>
        <p:cxnSp>
          <p:nvCxnSpPr>
            <p:cNvPr id="25" name="Connettore 1 24">
              <a:extLst>
                <a:ext uri="{FF2B5EF4-FFF2-40B4-BE49-F238E27FC236}">
                  <a16:creationId xmlns="" xmlns:a16="http://schemas.microsoft.com/office/drawing/2014/main" id="{4C9EF2F8-333E-4B49-A300-FDC1BD01B11C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2987040"/>
              <a:ext cx="921006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1 25">
              <a:extLst>
                <a:ext uri="{FF2B5EF4-FFF2-40B4-BE49-F238E27FC236}">
                  <a16:creationId xmlns="" xmlns:a16="http://schemas.microsoft.com/office/drawing/2014/main" id="{C1223E11-9A86-5E45-99F1-9E3FD34776D3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2802946"/>
              <a:ext cx="921006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1 26">
              <a:extLst>
                <a:ext uri="{FF2B5EF4-FFF2-40B4-BE49-F238E27FC236}">
                  <a16:creationId xmlns="" xmlns:a16="http://schemas.microsoft.com/office/drawing/2014/main" id="{07893457-E5E7-144B-85EA-238B0C60BF6D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3814024"/>
              <a:ext cx="921006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1 27">
              <a:extLst>
                <a:ext uri="{FF2B5EF4-FFF2-40B4-BE49-F238E27FC236}">
                  <a16:creationId xmlns="" xmlns:a16="http://schemas.microsoft.com/office/drawing/2014/main" id="{CC10C4E5-CA49-9547-B9CB-6DD1E540F30B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3993210"/>
              <a:ext cx="921006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41">
              <a:extLst>
                <a:ext uri="{FF2B5EF4-FFF2-40B4-BE49-F238E27FC236}">
                  <a16:creationId xmlns="" xmlns:a16="http://schemas.microsoft.com/office/drawing/2014/main" id="{218B7351-BAC9-144E-A06F-4B267483F900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4177498"/>
              <a:ext cx="921006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42">
              <a:extLst>
                <a:ext uri="{FF2B5EF4-FFF2-40B4-BE49-F238E27FC236}">
                  <a16:creationId xmlns="" xmlns:a16="http://schemas.microsoft.com/office/drawing/2014/main" id="{8BCD5755-726C-A64D-8BA5-8B88E097240B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4358942"/>
              <a:ext cx="921006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1 43">
              <a:extLst>
                <a:ext uri="{FF2B5EF4-FFF2-40B4-BE49-F238E27FC236}">
                  <a16:creationId xmlns="" xmlns:a16="http://schemas.microsoft.com/office/drawing/2014/main" id="{199E6CBB-3A2F-6243-B5BC-2384E9376F5B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4559664"/>
              <a:ext cx="921006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Immagine 29">
            <a:extLst>
              <a:ext uri="{FF2B5EF4-FFF2-40B4-BE49-F238E27FC236}">
                <a16:creationId xmlns="" xmlns:a16="http://schemas.microsoft.com/office/drawing/2014/main" id="{13B5C7C4-9F15-1D4C-BEDF-E39D24744F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35" y="27007"/>
            <a:ext cx="893427" cy="79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34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140" y="0"/>
            <a:ext cx="1139725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93" tIns="12096" rIns="24193" bIns="120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350"/>
          </a:p>
        </p:txBody>
      </p:sp>
      <p:cxnSp>
        <p:nvCxnSpPr>
          <p:cNvPr id="18" name="Connettore 1 17"/>
          <p:cNvCxnSpPr/>
          <p:nvPr/>
        </p:nvCxnSpPr>
        <p:spPr>
          <a:xfrm>
            <a:off x="1318566" y="811514"/>
            <a:ext cx="7568665" cy="0"/>
          </a:xfrm>
          <a:prstGeom prst="line">
            <a:avLst/>
          </a:prstGeom>
          <a:ln w="6350" cap="rnd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magin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30" t="20116" r="29316" b="22036"/>
          <a:stretch/>
        </p:blipFill>
        <p:spPr>
          <a:xfrm>
            <a:off x="100581" y="27007"/>
            <a:ext cx="938842" cy="798107"/>
          </a:xfrm>
          <a:prstGeom prst="rect">
            <a:avLst/>
          </a:prstGeom>
        </p:spPr>
      </p:pic>
      <p:sp>
        <p:nvSpPr>
          <p:cNvPr id="37" name="CasellaDiTesto 36"/>
          <p:cNvSpPr txBox="1"/>
          <p:nvPr/>
        </p:nvSpPr>
        <p:spPr>
          <a:xfrm>
            <a:off x="3895777" y="951585"/>
            <a:ext cx="2400384" cy="14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357"/>
          </a:p>
        </p:txBody>
      </p:sp>
      <p:sp>
        <p:nvSpPr>
          <p:cNvPr id="38" name="CasellaDiTesto 37"/>
          <p:cNvSpPr txBox="1"/>
          <p:nvPr/>
        </p:nvSpPr>
        <p:spPr>
          <a:xfrm>
            <a:off x="6477187" y="951585"/>
            <a:ext cx="2400384" cy="14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357"/>
          </a:p>
        </p:txBody>
      </p:sp>
      <p:cxnSp>
        <p:nvCxnSpPr>
          <p:cNvPr id="39" name="Connettore 1 38"/>
          <p:cNvCxnSpPr/>
          <p:nvPr/>
        </p:nvCxnSpPr>
        <p:spPr>
          <a:xfrm>
            <a:off x="1318566" y="4928207"/>
            <a:ext cx="7568665" cy="0"/>
          </a:xfrm>
          <a:prstGeom prst="line">
            <a:avLst/>
          </a:prstGeom>
          <a:ln w="6350" cap="rnd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DE9F9B63-074E-524B-8A0E-F81428A14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20171" y="4911380"/>
            <a:ext cx="2057400" cy="273844"/>
          </a:xfrm>
        </p:spPr>
        <p:txBody>
          <a:bodyPr lIns="0" tIns="0" rIns="0" bIns="0"/>
          <a:lstStyle/>
          <a:p>
            <a:r>
              <a:rPr lang="it-IT" b="1" dirty="0">
                <a:solidFill>
                  <a:srgbClr val="0D3183"/>
                </a:solidFill>
                <a:latin typeface="Trebuchet MS" panose="020B0703020202090204" pitchFamily="34" charset="0"/>
              </a:rPr>
              <a:t>4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="" xmlns:a16="http://schemas.microsoft.com/office/drawing/2014/main" id="{EF63151A-0C47-D94F-BFA5-8505FD1209D8}"/>
              </a:ext>
            </a:extLst>
          </p:cNvPr>
          <p:cNvSpPr txBox="1"/>
          <p:nvPr/>
        </p:nvSpPr>
        <p:spPr>
          <a:xfrm>
            <a:off x="1867851" y="2386676"/>
            <a:ext cx="1139865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tabLst>
                <a:tab pos="1439940" algn="l"/>
              </a:tabLst>
            </a:pPr>
            <a:r>
              <a:rPr lang="it-IT" sz="880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1</a:t>
            </a:r>
          </a:p>
        </p:txBody>
      </p:sp>
      <p:pic>
        <p:nvPicPr>
          <p:cNvPr id="3" name="Immagine 2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89169" y="858634"/>
            <a:ext cx="6213600" cy="39888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Rettangolo 1"/>
          <p:cNvSpPr/>
          <p:nvPr/>
        </p:nvSpPr>
        <p:spPr>
          <a:xfrm>
            <a:off x="1240306" y="416003"/>
            <a:ext cx="5539978" cy="301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  <a:spcBef>
                <a:spcPts val="600"/>
              </a:spcBef>
              <a:tabLst>
                <a:tab pos="1439940" algn="l"/>
              </a:tabLst>
            </a:pPr>
            <a:r>
              <a:rPr lang="it-IT" sz="2400" b="1" dirty="0">
                <a:solidFill>
                  <a:srgbClr val="0C3182"/>
                </a:solidFill>
                <a:latin typeface="Trebuchet MS" charset="0"/>
                <a:ea typeface="Trebuchet MS" charset="0"/>
                <a:cs typeface="Trebuchet MS" charset="0"/>
              </a:rPr>
              <a:t>Fase 3: fruizione</a:t>
            </a:r>
            <a:endParaRPr lang="it-IT" sz="1400" b="1" dirty="0">
              <a:solidFill>
                <a:srgbClr val="0C3182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grpSp>
        <p:nvGrpSpPr>
          <p:cNvPr id="50" name="Gruppo 49">
            <a:extLst>
              <a:ext uri="{FF2B5EF4-FFF2-40B4-BE49-F238E27FC236}">
                <a16:creationId xmlns="" xmlns:a16="http://schemas.microsoft.com/office/drawing/2014/main" id="{919C4516-DD2F-4547-B93C-83593A66D47E}"/>
              </a:ext>
            </a:extLst>
          </p:cNvPr>
          <p:cNvGrpSpPr/>
          <p:nvPr/>
        </p:nvGrpSpPr>
        <p:grpSpPr>
          <a:xfrm>
            <a:off x="104776" y="2802946"/>
            <a:ext cx="1035089" cy="2108433"/>
            <a:chOff x="104776" y="2802946"/>
            <a:chExt cx="1035089" cy="2108433"/>
          </a:xfrm>
        </p:grpSpPr>
        <p:sp>
          <p:nvSpPr>
            <p:cNvPr id="51" name="CasellaDiTesto 50">
              <a:extLst>
                <a:ext uri="{FF2B5EF4-FFF2-40B4-BE49-F238E27FC236}">
                  <a16:creationId xmlns="" xmlns:a16="http://schemas.microsoft.com/office/drawing/2014/main" id="{59C91214-DD30-B44F-9F20-6DCAA19ABE99}"/>
                </a:ext>
              </a:extLst>
            </p:cNvPr>
            <p:cNvSpPr txBox="1"/>
            <p:nvPr/>
          </p:nvSpPr>
          <p:spPr>
            <a:xfrm>
              <a:off x="104776" y="2987040"/>
              <a:ext cx="1035089" cy="192433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it-IT" sz="700" cap="all" spc="-20" dirty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ROMA </a:t>
              </a:r>
              <a:r>
                <a:rPr lang="it-IT" sz="700" cap="all" spc="-20" dirty="0" smtClean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21 MARZO </a:t>
              </a:r>
              <a:r>
                <a:rPr lang="it-IT" sz="700" cap="all" spc="-20" dirty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2018</a:t>
              </a:r>
            </a:p>
            <a:p>
              <a:pPr>
                <a:spcAft>
                  <a:spcPts val="600"/>
                </a:spcAft>
              </a:pPr>
              <a:r>
                <a:rPr lang="it-IT" sz="700" b="1" cap="all" spc="-20" dirty="0">
                  <a:solidFill>
                    <a:srgbClr val="DB332E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Raccolta dati </a:t>
              </a:r>
              <a:br>
                <a:rPr lang="it-IT" sz="700" b="1" cap="all" spc="-20" dirty="0">
                  <a:solidFill>
                    <a:srgbClr val="DB332E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</a:br>
              <a:r>
                <a:rPr lang="it-IT" sz="700" b="1" cap="all" spc="-20" dirty="0">
                  <a:solidFill>
                    <a:srgbClr val="DB332E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per il Censimento dell’Agricoltura 2020: applicativo cartografico per la produzione di mappe delle aziende agricole</a:t>
              </a:r>
            </a:p>
            <a:p>
              <a:pPr>
                <a:spcAft>
                  <a:spcPts val="600"/>
                </a:spcAft>
              </a:pPr>
              <a:r>
                <a:rPr lang="it-IT" sz="700" cap="all" spc="-20" dirty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MARINA MACCHIA</a:t>
              </a:r>
            </a:p>
            <a:p>
              <a:pPr>
                <a:spcAft>
                  <a:spcPts val="600"/>
                </a:spcAft>
              </a:pPr>
              <a:r>
                <a:rPr lang="it-IT" sz="700" cap="all" spc="-20" dirty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GIOVANNI LOMBARDO</a:t>
              </a:r>
            </a:p>
            <a:p>
              <a:pPr>
                <a:spcAft>
                  <a:spcPts val="600"/>
                </a:spcAft>
              </a:pPr>
              <a:r>
                <a:rPr lang="it-IT" sz="700" cap="all" spc="-20" dirty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CLAUDIO SANTORO</a:t>
              </a:r>
            </a:p>
            <a:p>
              <a:pPr>
                <a:spcAft>
                  <a:spcPts val="600"/>
                </a:spcAft>
              </a:pPr>
              <a:r>
                <a:rPr lang="it-IT" sz="700" cap="all" spc="-20" dirty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FRANCESCO CUCCIA</a:t>
              </a:r>
            </a:p>
            <a:p>
              <a:pPr>
                <a:spcAft>
                  <a:spcPts val="600"/>
                </a:spcAft>
              </a:pPr>
              <a:endParaRPr lang="it-IT" sz="700" cap="all" spc="-20" dirty="0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endParaRPr>
            </a:p>
            <a:p>
              <a:pPr>
                <a:spcAft>
                  <a:spcPts val="600"/>
                </a:spcAft>
              </a:pPr>
              <a:endParaRPr lang="it-IT" sz="700" cap="all" spc="-20" dirty="0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endParaRPr>
            </a:p>
            <a:p>
              <a:pPr>
                <a:spcAft>
                  <a:spcPts val="600"/>
                </a:spcAft>
              </a:pPr>
              <a:endParaRPr lang="it-IT" sz="700" cap="all" spc="-20" dirty="0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endParaRPr>
            </a:p>
          </p:txBody>
        </p:sp>
        <p:cxnSp>
          <p:nvCxnSpPr>
            <p:cNvPr id="52" name="Connettore 1 51">
              <a:extLst>
                <a:ext uri="{FF2B5EF4-FFF2-40B4-BE49-F238E27FC236}">
                  <a16:creationId xmlns="" xmlns:a16="http://schemas.microsoft.com/office/drawing/2014/main" id="{388E0EDC-781E-2944-9B8F-FE2CD061D38F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2987040"/>
              <a:ext cx="921006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1 52">
              <a:extLst>
                <a:ext uri="{FF2B5EF4-FFF2-40B4-BE49-F238E27FC236}">
                  <a16:creationId xmlns="" xmlns:a16="http://schemas.microsoft.com/office/drawing/2014/main" id="{0F0F96CC-302B-A14E-87DA-D411CF8D3748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2802946"/>
              <a:ext cx="921006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1 53">
              <a:extLst>
                <a:ext uri="{FF2B5EF4-FFF2-40B4-BE49-F238E27FC236}">
                  <a16:creationId xmlns="" xmlns:a16="http://schemas.microsoft.com/office/drawing/2014/main" id="{9DC7436F-ACD3-4A44-8438-8736C6EE8A14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3814024"/>
              <a:ext cx="921006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1 54">
              <a:extLst>
                <a:ext uri="{FF2B5EF4-FFF2-40B4-BE49-F238E27FC236}">
                  <a16:creationId xmlns="" xmlns:a16="http://schemas.microsoft.com/office/drawing/2014/main" id="{C64F3E50-7541-8D44-AFF7-A23FACECF455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3993210"/>
              <a:ext cx="921006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1 55">
              <a:extLst>
                <a:ext uri="{FF2B5EF4-FFF2-40B4-BE49-F238E27FC236}">
                  <a16:creationId xmlns="" xmlns:a16="http://schemas.microsoft.com/office/drawing/2014/main" id="{0E70BCDD-E38D-E446-861D-5C58D77057AF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4177498"/>
              <a:ext cx="921006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1 56">
              <a:extLst>
                <a:ext uri="{FF2B5EF4-FFF2-40B4-BE49-F238E27FC236}">
                  <a16:creationId xmlns="" xmlns:a16="http://schemas.microsoft.com/office/drawing/2014/main" id="{0AF10F8D-5C79-2141-BFDC-E084F5A93D19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4358942"/>
              <a:ext cx="921006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1 57">
              <a:extLst>
                <a:ext uri="{FF2B5EF4-FFF2-40B4-BE49-F238E27FC236}">
                  <a16:creationId xmlns="" xmlns:a16="http://schemas.microsoft.com/office/drawing/2014/main" id="{AE28EADB-DE42-064E-B96F-B5D348BA8234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4559664"/>
              <a:ext cx="921006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221680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1140</TotalTime>
  <Words>116</Words>
  <Application>Microsoft Office PowerPoint</Application>
  <PresentationFormat>Presentazione su schermo (16:9)</PresentationFormat>
  <Paragraphs>54</Paragraphs>
  <Slides>5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Istat</cp:lastModifiedBy>
  <cp:revision>67</cp:revision>
  <cp:lastPrinted>2018-01-31T14:57:52Z</cp:lastPrinted>
  <dcterms:created xsi:type="dcterms:W3CDTF">2018-01-29T12:09:06Z</dcterms:created>
  <dcterms:modified xsi:type="dcterms:W3CDTF">2018-11-13T09:40:19Z</dcterms:modified>
</cp:coreProperties>
</file>