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708" r:id="rId1"/>
  </p:sldMasterIdLst>
  <p:notesMasterIdLst>
    <p:notesMasterId r:id="rId5"/>
  </p:notesMasterIdLst>
  <p:sldIdLst>
    <p:sldId id="260" r:id="rId2"/>
    <p:sldId id="262" r:id="rId3"/>
    <p:sldId id="263" r:id="rId4"/>
  </p:sldIdLst>
  <p:sldSz cx="9144000" cy="5143500" type="screen16x9"/>
  <p:notesSz cx="6858000" cy="9144000"/>
  <p:defaultTextStyle>
    <a:defPPr>
      <a:defRPr lang="it-IT"/>
    </a:defPPr>
    <a:lvl1pPr marL="0" algn="l" defTabSz="685579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1pPr>
    <a:lvl2pPr marL="342790" algn="l" defTabSz="685579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2pPr>
    <a:lvl3pPr marL="685579" algn="l" defTabSz="685579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3pPr>
    <a:lvl4pPr marL="1028369" algn="l" defTabSz="685579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4pPr>
    <a:lvl5pPr marL="1371158" algn="l" defTabSz="685579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5pPr>
    <a:lvl6pPr marL="1713948" algn="l" defTabSz="685579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6pPr>
    <a:lvl7pPr marL="2056737" algn="l" defTabSz="685579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7pPr>
    <a:lvl8pPr marL="2399527" algn="l" defTabSz="685579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8pPr>
    <a:lvl9pPr marL="2742316" algn="l" defTabSz="685579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17" userDrawn="1">
          <p15:clr>
            <a:srgbClr val="A4A3A4"/>
          </p15:clr>
        </p15:guide>
        <p15:guide id="2" pos="66" userDrawn="1">
          <p15:clr>
            <a:srgbClr val="A4A3A4"/>
          </p15:clr>
        </p15:guide>
        <p15:guide id="3" orient="horz" pos="509" userDrawn="1">
          <p15:clr>
            <a:srgbClr val="A4A3A4"/>
          </p15:clr>
        </p15:guide>
        <p15:guide id="4" pos="828" userDrawn="1">
          <p15:clr>
            <a:srgbClr val="A4A3A4"/>
          </p15:clr>
        </p15:guide>
        <p15:guide id="5" pos="2340" userDrawn="1">
          <p15:clr>
            <a:srgbClr val="A4A3A4"/>
          </p15:clr>
        </p15:guide>
        <p15:guide id="6" pos="2454" userDrawn="1">
          <p15:clr>
            <a:srgbClr val="A4A3A4"/>
          </p15:clr>
        </p15:guide>
        <p15:guide id="7" pos="3966" userDrawn="1">
          <p15:clr>
            <a:srgbClr val="A4A3A4"/>
          </p15:clr>
        </p15:guide>
        <p15:guide id="8" pos="4080" userDrawn="1">
          <p15:clr>
            <a:srgbClr val="A4A3A4"/>
          </p15:clr>
        </p15:guide>
        <p15:guide id="9" pos="5598" userDrawn="1">
          <p15:clr>
            <a:srgbClr val="A4A3A4"/>
          </p15:clr>
        </p15:guide>
        <p15:guide id="10" orient="horz" pos="432" userDrawn="1">
          <p15:clr>
            <a:srgbClr val="A4A3A4"/>
          </p15:clr>
        </p15:guide>
        <p15:guide id="11" orient="horz" pos="12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183"/>
    <a:srgbClr val="DB332E"/>
    <a:srgbClr val="0C31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6"/>
    <p:restoredTop sz="94862"/>
  </p:normalViewPr>
  <p:slideViewPr>
    <p:cSldViewPr snapToGrid="0" snapToObjects="1" showGuides="1">
      <p:cViewPr>
        <p:scale>
          <a:sx n="48" d="100"/>
          <a:sy n="48" d="100"/>
        </p:scale>
        <p:origin x="-888" y="-1002"/>
      </p:cViewPr>
      <p:guideLst>
        <p:guide orient="horz" pos="3117"/>
        <p:guide orient="horz" pos="509"/>
        <p:guide orient="horz" pos="432"/>
        <p:guide orient="horz" pos="1234"/>
        <p:guide pos="66"/>
        <p:guide pos="828"/>
        <p:guide pos="2340"/>
        <p:guide pos="2454"/>
        <p:guide pos="3966"/>
        <p:guide pos="4080"/>
        <p:guide pos="559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3DD95-DA78-0F4A-83A8-268F1B5F7491}" type="datetimeFigureOut">
              <a:rPr lang="it-IT" smtClean="0"/>
              <a:t>18/03/2019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11E0E-C3F8-5242-BF4F-9C00C99DF9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2452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1859" rtl="0" eaLnBrk="1" latinLnBrk="0" hangingPunct="1">
      <a:defRPr sz="317" kern="1200">
        <a:solidFill>
          <a:schemeClr val="tx1"/>
        </a:solidFill>
        <a:latin typeface="+mn-lt"/>
        <a:ea typeface="+mn-ea"/>
        <a:cs typeface="+mn-cs"/>
      </a:defRPr>
    </a:lvl1pPr>
    <a:lvl2pPr marL="120929" algn="l" defTabSz="241859" rtl="0" eaLnBrk="1" latinLnBrk="0" hangingPunct="1">
      <a:defRPr sz="317" kern="1200">
        <a:solidFill>
          <a:schemeClr val="tx1"/>
        </a:solidFill>
        <a:latin typeface="+mn-lt"/>
        <a:ea typeface="+mn-ea"/>
        <a:cs typeface="+mn-cs"/>
      </a:defRPr>
    </a:lvl2pPr>
    <a:lvl3pPr marL="241859" algn="l" defTabSz="241859" rtl="0" eaLnBrk="1" latinLnBrk="0" hangingPunct="1">
      <a:defRPr sz="317" kern="1200">
        <a:solidFill>
          <a:schemeClr val="tx1"/>
        </a:solidFill>
        <a:latin typeface="+mn-lt"/>
        <a:ea typeface="+mn-ea"/>
        <a:cs typeface="+mn-cs"/>
      </a:defRPr>
    </a:lvl3pPr>
    <a:lvl4pPr marL="362788" algn="l" defTabSz="241859" rtl="0" eaLnBrk="1" latinLnBrk="0" hangingPunct="1">
      <a:defRPr sz="317" kern="1200">
        <a:solidFill>
          <a:schemeClr val="tx1"/>
        </a:solidFill>
        <a:latin typeface="+mn-lt"/>
        <a:ea typeface="+mn-ea"/>
        <a:cs typeface="+mn-cs"/>
      </a:defRPr>
    </a:lvl4pPr>
    <a:lvl5pPr marL="483718" algn="l" defTabSz="241859" rtl="0" eaLnBrk="1" latinLnBrk="0" hangingPunct="1">
      <a:defRPr sz="317" kern="1200">
        <a:solidFill>
          <a:schemeClr val="tx1"/>
        </a:solidFill>
        <a:latin typeface="+mn-lt"/>
        <a:ea typeface="+mn-ea"/>
        <a:cs typeface="+mn-cs"/>
      </a:defRPr>
    </a:lvl5pPr>
    <a:lvl6pPr marL="604647" algn="l" defTabSz="241859" rtl="0" eaLnBrk="1" latinLnBrk="0" hangingPunct="1">
      <a:defRPr sz="317" kern="1200">
        <a:solidFill>
          <a:schemeClr val="tx1"/>
        </a:solidFill>
        <a:latin typeface="+mn-lt"/>
        <a:ea typeface="+mn-ea"/>
        <a:cs typeface="+mn-cs"/>
      </a:defRPr>
    </a:lvl6pPr>
    <a:lvl7pPr marL="725576" algn="l" defTabSz="241859" rtl="0" eaLnBrk="1" latinLnBrk="0" hangingPunct="1">
      <a:defRPr sz="317" kern="1200">
        <a:solidFill>
          <a:schemeClr val="tx1"/>
        </a:solidFill>
        <a:latin typeface="+mn-lt"/>
        <a:ea typeface="+mn-ea"/>
        <a:cs typeface="+mn-cs"/>
      </a:defRPr>
    </a:lvl7pPr>
    <a:lvl8pPr marL="846506" algn="l" defTabSz="241859" rtl="0" eaLnBrk="1" latinLnBrk="0" hangingPunct="1">
      <a:defRPr sz="317" kern="1200">
        <a:solidFill>
          <a:schemeClr val="tx1"/>
        </a:solidFill>
        <a:latin typeface="+mn-lt"/>
        <a:ea typeface="+mn-ea"/>
        <a:cs typeface="+mn-cs"/>
      </a:defRPr>
    </a:lvl8pPr>
    <a:lvl9pPr marL="967435" algn="l" defTabSz="241859" rtl="0" eaLnBrk="1" latinLnBrk="0" hangingPunct="1">
      <a:defRPr sz="31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11E0E-C3F8-5242-BF4F-9C00C99DF92D}" type="slidenum">
              <a:rPr lang="it-IT" smtClean="0"/>
              <a:t>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2593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11E0E-C3F8-5242-BF4F-9C00C99DF92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2593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11E0E-C3F8-5242-BF4F-9C00C99DF92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62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16E6-C3B9-DE42-AF4F-DEE8737E015E}" type="datetime1">
              <a:rPr lang="it-IT" smtClean="0"/>
              <a:t>18/03/2019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12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678D7-589E-A545-8FC9-4CBD28D6489F}" type="datetime1">
              <a:rPr lang="it-IT" smtClean="0"/>
              <a:t>18/03/2019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2737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C779-FE6C-6E43-88C9-0373193548FF}" type="datetime1">
              <a:rPr lang="it-IT" smtClean="0"/>
              <a:t>18/03/2019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661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8084-452A-2C43-B742-2907D6663B1E}" type="datetime1">
              <a:rPr lang="it-IT" smtClean="0"/>
              <a:t>18/03/2019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067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A053-0FDD-4D46-B2B0-2EE2DF952466}" type="datetime1">
              <a:rPr lang="it-IT" smtClean="0"/>
              <a:t>18/03/2019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352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33B2-35E9-104C-97F7-5B3102A455E7}" type="datetime1">
              <a:rPr lang="it-IT" smtClean="0"/>
              <a:t>18/03/2019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7883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CAE6-C8D7-494B-80A0-91811C175793}" type="datetime1">
              <a:rPr lang="it-IT" smtClean="0"/>
              <a:t>18/03/2019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694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32E3-6358-E04C-A82A-70C141F0890C}" type="datetime1">
              <a:rPr lang="it-IT" smtClean="0"/>
              <a:t>18/03/2019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2138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D5C7-04F3-844F-A1CF-77B05910E76E}" type="datetime1">
              <a:rPr lang="it-IT" smtClean="0"/>
              <a:t>18/03/2019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61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ABB9-B760-B841-AD5A-A27280FD266E}" type="datetime1">
              <a:rPr lang="it-IT" smtClean="0"/>
              <a:t>18/03/2019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70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85197-F748-E142-9F1F-3E619F1F5EF8}" type="datetime1">
              <a:rPr lang="it-IT" smtClean="0"/>
              <a:t>18/03/2019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187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C1028-9A14-2D43-9E35-A12C9B3B3CCB}" type="datetime1">
              <a:rPr lang="it-IT" smtClean="0"/>
              <a:t>18/03/2019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21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40" y="0"/>
            <a:ext cx="1139725" cy="5143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93" tIns="12096" rIns="24193" bIns="120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cxnSp>
        <p:nvCxnSpPr>
          <p:cNvPr id="18" name="Connettore 1 17"/>
          <p:cNvCxnSpPr>
            <a:cxnSpLocks/>
          </p:cNvCxnSpPr>
          <p:nvPr/>
        </p:nvCxnSpPr>
        <p:spPr>
          <a:xfrm>
            <a:off x="5102898" y="809625"/>
            <a:ext cx="3784333" cy="1889"/>
          </a:xfrm>
          <a:prstGeom prst="line">
            <a:avLst/>
          </a:prstGeom>
          <a:ln w="6350" cap="rnd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0" t="20116" r="29316" b="22036"/>
          <a:stretch/>
        </p:blipFill>
        <p:spPr>
          <a:xfrm>
            <a:off x="1538310" y="523936"/>
            <a:ext cx="2714757" cy="2307808"/>
          </a:xfrm>
          <a:prstGeom prst="rect">
            <a:avLst/>
          </a:prstGeom>
        </p:spPr>
      </p:pic>
      <p:sp>
        <p:nvSpPr>
          <p:cNvPr id="37" name="CasellaDiTesto 36"/>
          <p:cNvSpPr txBox="1"/>
          <p:nvPr/>
        </p:nvSpPr>
        <p:spPr>
          <a:xfrm>
            <a:off x="3895777" y="951585"/>
            <a:ext cx="2400384" cy="14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57"/>
          </a:p>
        </p:txBody>
      </p:sp>
      <p:sp>
        <p:nvSpPr>
          <p:cNvPr id="38" name="CasellaDiTesto 37"/>
          <p:cNvSpPr txBox="1"/>
          <p:nvPr/>
        </p:nvSpPr>
        <p:spPr>
          <a:xfrm>
            <a:off x="9400710" y="1298429"/>
            <a:ext cx="2400384" cy="14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57"/>
          </a:p>
        </p:txBody>
      </p:sp>
      <p:grpSp>
        <p:nvGrpSpPr>
          <p:cNvPr id="8" name="Gruppo 7">
            <a:extLst>
              <a:ext uri="{FF2B5EF4-FFF2-40B4-BE49-F238E27FC236}">
                <a16:creationId xmlns="" xmlns:a16="http://schemas.microsoft.com/office/drawing/2014/main" id="{389C347F-22AD-8043-9566-541ABC8CA633}"/>
              </a:ext>
            </a:extLst>
          </p:cNvPr>
          <p:cNvGrpSpPr/>
          <p:nvPr/>
        </p:nvGrpSpPr>
        <p:grpSpPr>
          <a:xfrm>
            <a:off x="6217342" y="2445052"/>
            <a:ext cx="1035090" cy="869951"/>
            <a:chOff x="104776" y="4077307"/>
            <a:chExt cx="1035090" cy="869951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104776" y="4120544"/>
              <a:ext cx="1035090" cy="82671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ROMA 26 FEBBRAIO 2018</a:t>
              </a:r>
            </a:p>
            <a:p>
              <a:pPr>
                <a:spcAft>
                  <a:spcPts val="600"/>
                </a:spcAft>
              </a:pPr>
              <a:r>
                <a:rPr lang="it-IT" sz="700" b="1" cap="all" spc="-20" dirty="0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INAUGURAZIONE </a:t>
              </a:r>
              <a:br>
                <a:rPr lang="it-IT" sz="700" b="1" cap="all" spc="-20" dirty="0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</a:br>
              <a:r>
                <a:rPr lang="it-IT" sz="700" b="1" cap="all" spc="-20" dirty="0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DEL NUOVO LABORATORIO DELL’INNOVAZIONE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GIORGIO ALLEVA</a:t>
              </a:r>
            </a:p>
          </p:txBody>
        </p:sp>
        <p:cxnSp>
          <p:nvCxnSpPr>
            <p:cNvPr id="20" name="Connettore 1 19">
              <a:extLst>
                <a:ext uri="{FF2B5EF4-FFF2-40B4-BE49-F238E27FC236}">
                  <a16:creationId xmlns="" xmlns:a16="http://schemas.microsoft.com/office/drawing/2014/main" id="{2AF6B847-6AA4-EE45-B5C1-2378D77A13DF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4947257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>
              <a:extLst>
                <a:ext uri="{FF2B5EF4-FFF2-40B4-BE49-F238E27FC236}">
                  <a16:creationId xmlns="" xmlns:a16="http://schemas.microsoft.com/office/drawing/2014/main" id="{1F1A679F-AE4E-3F40-B58A-DA116213B895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4756757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>
              <a:extLst>
                <a:ext uri="{FF2B5EF4-FFF2-40B4-BE49-F238E27FC236}">
                  <a16:creationId xmlns="" xmlns:a16="http://schemas.microsoft.com/office/drawing/2014/main" id="{02ECA76D-CE46-964F-ADB1-58FE7D489276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4255107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5">
              <a:extLst>
                <a:ext uri="{FF2B5EF4-FFF2-40B4-BE49-F238E27FC236}">
                  <a16:creationId xmlns="" xmlns:a16="http://schemas.microsoft.com/office/drawing/2014/main" id="{75C640FF-78E7-C749-9B3D-914AE55087D2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4077307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ttangolo 32">
            <a:extLst>
              <a:ext uri="{FF2B5EF4-FFF2-40B4-BE49-F238E27FC236}">
                <a16:creationId xmlns="" xmlns:a16="http://schemas.microsoft.com/office/drawing/2014/main" id="{9CB06311-B68B-0A48-AB55-4E3C68E72BEE}"/>
              </a:ext>
            </a:extLst>
          </p:cNvPr>
          <p:cNvSpPr/>
          <p:nvPr/>
        </p:nvSpPr>
        <p:spPr>
          <a:xfrm>
            <a:off x="4651513" y="0"/>
            <a:ext cx="4492487" cy="5143500"/>
          </a:xfrm>
          <a:prstGeom prst="rect">
            <a:avLst/>
          </a:prstGeom>
          <a:solidFill>
            <a:srgbClr val="0D3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93" tIns="12096" rIns="24193" bIns="120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sp>
        <p:nvSpPr>
          <p:cNvPr id="4" name="CasellaDiTesto 3"/>
          <p:cNvSpPr txBox="1"/>
          <p:nvPr/>
        </p:nvSpPr>
        <p:spPr>
          <a:xfrm>
            <a:off x="5102899" y="1551265"/>
            <a:ext cx="2878224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1439940" algn="l"/>
              </a:tabLst>
            </a:pPr>
            <a:r>
              <a:rPr lang="it-IT" sz="2800" b="1" dirty="0" err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MinHash</a:t>
            </a:r>
            <a:r>
              <a:rPr lang="it-IT" sz="2800" b="1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: uno strumento flessibile per integrare basi dati di grandi dimensioni</a:t>
            </a:r>
            <a:endParaRPr lang="it-IT" sz="2800" b="1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="" xmlns:a16="http://schemas.microsoft.com/office/drawing/2014/main" id="{E6941202-2A64-E048-AB50-1D5F04D3AE21}"/>
              </a:ext>
            </a:extLst>
          </p:cNvPr>
          <p:cNvSpPr txBox="1"/>
          <p:nvPr/>
        </p:nvSpPr>
        <p:spPr>
          <a:xfrm>
            <a:off x="5102898" y="543056"/>
            <a:ext cx="355072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1439940" algn="l"/>
              </a:tabLst>
            </a:pPr>
            <a:r>
              <a:rPr lang="it-IT" sz="14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ROMA </a:t>
            </a:r>
            <a:r>
              <a:rPr lang="it-IT" sz="140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?? Marzo 2019</a:t>
            </a:r>
            <a:endParaRPr lang="it-IT" sz="140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="" xmlns:a16="http://schemas.microsoft.com/office/drawing/2014/main" id="{82E36139-6FE7-6846-ACBB-7C6CC20E9687}"/>
              </a:ext>
            </a:extLst>
          </p:cNvPr>
          <p:cNvSpPr txBox="1"/>
          <p:nvPr/>
        </p:nvSpPr>
        <p:spPr>
          <a:xfrm>
            <a:off x="4913681" y="4444067"/>
            <a:ext cx="41627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1439940" algn="l"/>
              </a:tabLst>
            </a:pPr>
            <a:r>
              <a:rPr lang="it-IT" sz="140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Luca Mancini, Luca Valentino, Alessandra Ronconi, Stefano </a:t>
            </a:r>
            <a:r>
              <a:rPr lang="it-IT" sz="1400" dirty="0" err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D</a:t>
            </a:r>
            <a:r>
              <a:rPr lang="it-IT" sz="1400" dirty="0" err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addi</a:t>
            </a:r>
            <a:r>
              <a:rPr lang="it-IT" sz="140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, Giampaolo De </a:t>
            </a:r>
            <a:r>
              <a:rPr lang="it-IT" sz="1400" dirty="0" err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Matteis</a:t>
            </a:r>
            <a:endParaRPr lang="it-IT" sz="140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cxnSp>
        <p:nvCxnSpPr>
          <p:cNvPr id="36" name="Connettore 1 35">
            <a:extLst>
              <a:ext uri="{FF2B5EF4-FFF2-40B4-BE49-F238E27FC236}">
                <a16:creationId xmlns="" xmlns:a16="http://schemas.microsoft.com/office/drawing/2014/main" id="{54FA6D19-AFBA-D549-98BA-022B4866E6D2}"/>
              </a:ext>
            </a:extLst>
          </p:cNvPr>
          <p:cNvCxnSpPr>
            <a:cxnSpLocks/>
          </p:cNvCxnSpPr>
          <p:nvPr/>
        </p:nvCxnSpPr>
        <p:spPr>
          <a:xfrm>
            <a:off x="5102898" y="809625"/>
            <a:ext cx="3784333" cy="1889"/>
          </a:xfrm>
          <a:prstGeom prst="line">
            <a:avLst/>
          </a:prstGeom>
          <a:ln w="6350" cap="rnd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>
            <a:extLst>
              <a:ext uri="{FF2B5EF4-FFF2-40B4-BE49-F238E27FC236}">
                <a16:creationId xmlns="" xmlns:a16="http://schemas.microsoft.com/office/drawing/2014/main" id="{02B0AB61-10C2-A34F-9E41-C5F956E3361E}"/>
              </a:ext>
            </a:extLst>
          </p:cNvPr>
          <p:cNvCxnSpPr>
            <a:cxnSpLocks/>
          </p:cNvCxnSpPr>
          <p:nvPr/>
        </p:nvCxnSpPr>
        <p:spPr>
          <a:xfrm>
            <a:off x="5102898" y="4954242"/>
            <a:ext cx="3784333" cy="1889"/>
          </a:xfrm>
          <a:prstGeom prst="line">
            <a:avLst/>
          </a:prstGeom>
          <a:ln w="6350" cap="rnd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>
            <a:extLst>
              <a:ext uri="{FF2B5EF4-FFF2-40B4-BE49-F238E27FC236}">
                <a16:creationId xmlns="" xmlns:a16="http://schemas.microsoft.com/office/drawing/2014/main" id="{3CC72873-F7AE-D742-8324-CAAEDC883A73}"/>
              </a:ext>
            </a:extLst>
          </p:cNvPr>
          <p:cNvSpPr txBox="1"/>
          <p:nvPr/>
        </p:nvSpPr>
        <p:spPr>
          <a:xfrm>
            <a:off x="140" y="3857954"/>
            <a:ext cx="1139865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tabLst>
                <a:tab pos="1439940" algn="l"/>
              </a:tabLst>
            </a:pPr>
            <a:r>
              <a:rPr lang="it-IT" sz="88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82662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-1" y="0"/>
            <a:ext cx="113976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86" tIns="12093" rIns="24186" bIns="120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00"/>
          </a:p>
        </p:txBody>
      </p:sp>
      <p:cxnSp>
        <p:nvCxnSpPr>
          <p:cNvPr id="18" name="Connettore 1 17"/>
          <p:cNvCxnSpPr/>
          <p:nvPr/>
        </p:nvCxnSpPr>
        <p:spPr>
          <a:xfrm>
            <a:off x="1318466" y="811513"/>
            <a:ext cx="7568897" cy="0"/>
          </a:xfrm>
          <a:prstGeom prst="line">
            <a:avLst/>
          </a:prstGeom>
          <a:ln w="31750" cap="rnd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0" t="20116" r="29316" b="22036"/>
          <a:stretch/>
        </p:blipFill>
        <p:spPr>
          <a:xfrm>
            <a:off x="100444" y="27007"/>
            <a:ext cx="938871" cy="798107"/>
          </a:xfrm>
          <a:prstGeom prst="rect">
            <a:avLst/>
          </a:prstGeom>
        </p:spPr>
      </p:pic>
      <p:sp>
        <p:nvSpPr>
          <p:cNvPr id="15" name="Rettangolo arrotondato 14"/>
          <p:cNvSpPr/>
          <p:nvPr/>
        </p:nvSpPr>
        <p:spPr>
          <a:xfrm>
            <a:off x="41713" y="1792688"/>
            <a:ext cx="1049941" cy="1373328"/>
          </a:xfrm>
          <a:prstGeom prst="roundRect">
            <a:avLst/>
          </a:prstGeom>
          <a:solidFill>
            <a:srgbClr val="0D31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186" tIns="12093" rIns="24186" bIns="12093" rtlCol="0" anchor="ctr"/>
          <a:lstStyle/>
          <a:p>
            <a:pPr algn="ctr"/>
            <a:endParaRPr lang="it-IT">
              <a:solidFill>
                <a:srgbClr val="0D318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04166" y="1847971"/>
            <a:ext cx="826761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/>
            <a:r>
              <a:rPr lang="it-IT" sz="700" dirty="0">
                <a:solidFill>
                  <a:schemeClr val="bg1"/>
                </a:solidFill>
              </a:rPr>
              <a:t>Sviluppare, testare ed, infine,  aggiungere al </a:t>
            </a:r>
            <a:r>
              <a:rPr lang="it-IT" sz="700" i="1" dirty="0" err="1">
                <a:solidFill>
                  <a:schemeClr val="bg1"/>
                </a:solidFill>
              </a:rPr>
              <a:t>toolkit</a:t>
            </a:r>
            <a:r>
              <a:rPr lang="it-IT" sz="700" dirty="0">
                <a:solidFill>
                  <a:schemeClr val="bg1"/>
                </a:solidFill>
              </a:rPr>
              <a:t> RELAIS l’algoritmo </a:t>
            </a:r>
            <a:r>
              <a:rPr lang="it-IT" sz="700" dirty="0" err="1">
                <a:solidFill>
                  <a:schemeClr val="bg1"/>
                </a:solidFill>
              </a:rPr>
              <a:t>MinHash</a:t>
            </a:r>
            <a:r>
              <a:rPr lang="it-IT" sz="700" dirty="0">
                <a:solidFill>
                  <a:schemeClr val="bg1"/>
                </a:solidFill>
              </a:rPr>
              <a:t> per la ricerca dei record duplicati all’interno di basi di dati integrate di grandi dimensioni. </a:t>
            </a:r>
            <a:endParaRPr lang="it-IT" sz="700" dirty="0">
              <a:solidFill>
                <a:schemeClr val="bg1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74959" y="1548396"/>
            <a:ext cx="510509" cy="239866"/>
          </a:xfrm>
          <a:prstGeom prst="rect">
            <a:avLst/>
          </a:prstGeom>
        </p:spPr>
        <p:txBody>
          <a:bodyPr wrap="none" lIns="24186" tIns="12093" rIns="24186" bIns="12093">
            <a:spAutoFit/>
          </a:bodyPr>
          <a:lstStyle/>
          <a:p>
            <a:r>
              <a:rPr lang="it-IT" sz="1400">
                <a:solidFill>
                  <a:srgbClr val="0D3183"/>
                </a:solidFill>
                <a:latin typeface="Trebuchet MS" charset="0"/>
                <a:ea typeface="Trebuchet MS" charset="0"/>
                <a:cs typeface="Trebuchet MS" charset="0"/>
              </a:rPr>
              <a:t>l’idea</a:t>
            </a:r>
            <a:endParaRPr lang="it-IT" dirty="0">
              <a:solidFill>
                <a:srgbClr val="0D3183"/>
              </a:solidFill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77" y="2996909"/>
            <a:ext cx="243401" cy="365091"/>
          </a:xfrm>
          <a:prstGeom prst="rect">
            <a:avLst/>
          </a:prstGeom>
        </p:spPr>
      </p:pic>
      <p:sp>
        <p:nvSpPr>
          <p:cNvPr id="27" name="Rettangolo 26"/>
          <p:cNvSpPr/>
          <p:nvPr/>
        </p:nvSpPr>
        <p:spPr>
          <a:xfrm>
            <a:off x="74959" y="3341159"/>
            <a:ext cx="944924" cy="178310"/>
          </a:xfrm>
          <a:prstGeom prst="rect">
            <a:avLst/>
          </a:prstGeom>
        </p:spPr>
        <p:txBody>
          <a:bodyPr wrap="none" lIns="24186" tIns="12093" rIns="24186" bIns="12093">
            <a:spAutoFit/>
          </a:bodyPr>
          <a:lstStyle/>
          <a:p>
            <a:r>
              <a:rPr lang="it-IT" sz="1000" dirty="0">
                <a:solidFill>
                  <a:srgbClr val="DB332E"/>
                </a:solidFill>
                <a:latin typeface="Trebuchet MS" charset="0"/>
                <a:ea typeface="Trebuchet MS" charset="0"/>
                <a:cs typeface="Trebuchet MS" charset="0"/>
              </a:rPr>
              <a:t>i risultati attesi</a:t>
            </a:r>
            <a:endParaRPr lang="it-IT" sz="1000" dirty="0">
              <a:solidFill>
                <a:srgbClr val="DB332E"/>
              </a:solidFill>
            </a:endParaRPr>
          </a:p>
        </p:txBody>
      </p:sp>
      <p:cxnSp>
        <p:nvCxnSpPr>
          <p:cNvPr id="29" name="Connettore 1 28"/>
          <p:cNvCxnSpPr/>
          <p:nvPr/>
        </p:nvCxnSpPr>
        <p:spPr>
          <a:xfrm>
            <a:off x="120333" y="3512163"/>
            <a:ext cx="810594" cy="0"/>
          </a:xfrm>
          <a:prstGeom prst="line">
            <a:avLst/>
          </a:prstGeom>
          <a:ln w="31750" cap="rnd">
            <a:solidFill>
              <a:srgbClr val="0D318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104167" y="4463116"/>
            <a:ext cx="9351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/>
            <a:r>
              <a:rPr lang="it-IT" sz="500" b="1" dirty="0">
                <a:solidFill>
                  <a:srgbClr val="0D3183"/>
                </a:solidFill>
                <a:latin typeface="Trebuchet MS" charset="0"/>
                <a:ea typeface="Trebuchet MS" charset="0"/>
                <a:cs typeface="Trebuchet MS" charset="0"/>
              </a:rPr>
              <a:t>#record </a:t>
            </a:r>
            <a:r>
              <a:rPr lang="it-IT" sz="500" b="1" dirty="0" err="1">
                <a:solidFill>
                  <a:srgbClr val="0D3183"/>
                </a:solidFill>
                <a:latin typeface="Trebuchet MS" charset="0"/>
                <a:ea typeface="Trebuchet MS" charset="0"/>
                <a:cs typeface="Trebuchet MS" charset="0"/>
              </a:rPr>
              <a:t>linkage</a:t>
            </a:r>
            <a:endParaRPr lang="it-IT" sz="500" b="1" dirty="0">
              <a:solidFill>
                <a:srgbClr val="0D3183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hangingPunct="0"/>
            <a:r>
              <a:rPr lang="it-IT" sz="500" b="1" dirty="0">
                <a:solidFill>
                  <a:srgbClr val="0D3183"/>
                </a:solidFill>
                <a:latin typeface="Trebuchet MS" charset="0"/>
                <a:ea typeface="Trebuchet MS" charset="0"/>
                <a:cs typeface="Trebuchet MS" charset="0"/>
              </a:rPr>
              <a:t>#qualità dei registri statistici</a:t>
            </a:r>
          </a:p>
          <a:p>
            <a:pPr hangingPunct="0"/>
            <a:r>
              <a:rPr lang="it-IT" sz="500" b="1" dirty="0">
                <a:solidFill>
                  <a:srgbClr val="0D3183"/>
                </a:solidFill>
                <a:latin typeface="Trebuchet MS" charset="0"/>
                <a:ea typeface="Trebuchet MS" charset="0"/>
                <a:cs typeface="Trebuchet MS" charset="0"/>
              </a:rPr>
              <a:t>#</a:t>
            </a:r>
            <a:r>
              <a:rPr lang="it-IT" sz="500" b="1" dirty="0" err="1">
                <a:solidFill>
                  <a:srgbClr val="0D3183"/>
                </a:solidFill>
                <a:latin typeface="Trebuchet MS" charset="0"/>
                <a:ea typeface="Trebuchet MS" charset="0"/>
                <a:cs typeface="Trebuchet MS" charset="0"/>
              </a:rPr>
              <a:t>locality</a:t>
            </a:r>
            <a:r>
              <a:rPr lang="it-IT" sz="500" b="1" dirty="0">
                <a:solidFill>
                  <a:srgbClr val="0D3183"/>
                </a:solidFill>
                <a:latin typeface="Trebuchet MS" charset="0"/>
                <a:ea typeface="Trebuchet MS" charset="0"/>
                <a:cs typeface="Trebuchet MS" charset="0"/>
              </a:rPr>
              <a:t> sensitive </a:t>
            </a:r>
            <a:r>
              <a:rPr lang="it-IT" sz="500" b="1" dirty="0" err="1">
                <a:solidFill>
                  <a:srgbClr val="0D3183"/>
                </a:solidFill>
                <a:latin typeface="Trebuchet MS" charset="0"/>
                <a:ea typeface="Trebuchet MS" charset="0"/>
                <a:cs typeface="Trebuchet MS" charset="0"/>
              </a:rPr>
              <a:t>hashing</a:t>
            </a:r>
            <a:endParaRPr lang="it-IT" sz="500" b="1" dirty="0">
              <a:solidFill>
                <a:srgbClr val="0D3183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hangingPunct="0"/>
            <a:r>
              <a:rPr lang="it-IT" sz="500" b="1" dirty="0">
                <a:solidFill>
                  <a:srgbClr val="0D3183"/>
                </a:solidFill>
                <a:latin typeface="Trebuchet MS" charset="0"/>
                <a:ea typeface="Trebuchet MS" charset="0"/>
                <a:cs typeface="Trebuchet MS" charset="0"/>
              </a:rPr>
              <a:t>#</a:t>
            </a:r>
            <a:r>
              <a:rPr lang="it-IT" sz="500" b="1" dirty="0" err="1">
                <a:solidFill>
                  <a:srgbClr val="0D3183"/>
                </a:solidFill>
                <a:latin typeface="Trebuchet MS" charset="0"/>
                <a:ea typeface="Trebuchet MS" charset="0"/>
                <a:cs typeface="Trebuchet MS" charset="0"/>
              </a:rPr>
              <a:t>bigdata</a:t>
            </a:r>
            <a:endParaRPr lang="it-IT" sz="500" b="1" dirty="0">
              <a:solidFill>
                <a:srgbClr val="0D3183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74959" y="4131542"/>
            <a:ext cx="880803" cy="409143"/>
          </a:xfrm>
          <a:prstGeom prst="rect">
            <a:avLst/>
          </a:prstGeom>
        </p:spPr>
        <p:txBody>
          <a:bodyPr wrap="none" lIns="24186" tIns="12093" rIns="24186" bIns="12093">
            <a:spAutoFit/>
          </a:bodyPr>
          <a:lstStyle/>
          <a:p>
            <a:pPr>
              <a:lnSpc>
                <a:spcPts val="957"/>
              </a:lnSpc>
            </a:pPr>
            <a:r>
              <a:rPr lang="it-IT" sz="1000" dirty="0">
                <a:solidFill>
                  <a:srgbClr val="DB332E"/>
                </a:solidFill>
                <a:latin typeface="Trebuchet MS" charset="0"/>
                <a:ea typeface="Trebuchet MS" charset="0"/>
                <a:cs typeface="Trebuchet MS" charset="0"/>
              </a:rPr>
              <a:t>l’ambito</a:t>
            </a:r>
          </a:p>
          <a:p>
            <a:pPr>
              <a:lnSpc>
                <a:spcPts val="957"/>
              </a:lnSpc>
            </a:pPr>
            <a:r>
              <a:rPr lang="it-IT" sz="1000" dirty="0">
                <a:solidFill>
                  <a:srgbClr val="DB332E"/>
                </a:solidFill>
                <a:latin typeface="Trebuchet MS" charset="0"/>
                <a:ea typeface="Trebuchet MS" charset="0"/>
                <a:cs typeface="Trebuchet MS" charset="0"/>
              </a:rPr>
              <a:t>di innovazione</a:t>
            </a:r>
          </a:p>
          <a:p>
            <a:pPr>
              <a:lnSpc>
                <a:spcPts val="957"/>
              </a:lnSpc>
            </a:pPr>
            <a:endParaRPr lang="it-IT" sz="1000" dirty="0">
              <a:solidFill>
                <a:srgbClr val="DB332E"/>
              </a:solidFill>
            </a:endParaRPr>
          </a:p>
        </p:txBody>
      </p:sp>
      <p:cxnSp>
        <p:nvCxnSpPr>
          <p:cNvPr id="32" name="Connettore 1 31"/>
          <p:cNvCxnSpPr/>
          <p:nvPr/>
        </p:nvCxnSpPr>
        <p:spPr>
          <a:xfrm>
            <a:off x="120333" y="4407381"/>
            <a:ext cx="810594" cy="0"/>
          </a:xfrm>
          <a:prstGeom prst="line">
            <a:avLst/>
          </a:prstGeom>
          <a:ln w="31750" cap="rnd">
            <a:solidFill>
              <a:srgbClr val="0D318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/>
          <p:cNvSpPr txBox="1"/>
          <p:nvPr/>
        </p:nvSpPr>
        <p:spPr>
          <a:xfrm>
            <a:off x="3722733" y="901281"/>
            <a:ext cx="2664374" cy="3971341"/>
          </a:xfrm>
          <a:prstGeom prst="rect">
            <a:avLst/>
          </a:prstGeom>
          <a:noFill/>
        </p:spPr>
        <p:txBody>
          <a:bodyPr wrap="square" lIns="24186" tIns="12093" rIns="24186" bIns="12093" rtlCol="0">
            <a:spAutoFit/>
          </a:bodyPr>
          <a:lstStyle/>
          <a:p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Metodo</a:t>
            </a:r>
            <a:r>
              <a:rPr lang="it-IT" dirty="0" smtClean="0"/>
              <a:t>: i record sono rappresentati sotto forma di insiemi i cui elementi sono ottenuti scomponendo le stringhe originarie in sottostringhe di lunghezza omogenea </a:t>
            </a:r>
            <a:r>
              <a:rPr lang="it-IT" i="1" dirty="0" smtClean="0"/>
              <a:t>g</a:t>
            </a:r>
            <a:r>
              <a:rPr lang="it-IT" dirty="0"/>
              <a:t>.</a:t>
            </a:r>
            <a:r>
              <a:rPr lang="it-IT" dirty="0" smtClean="0"/>
              <a:t>    </a:t>
            </a:r>
          </a:p>
          <a:p>
            <a:r>
              <a:rPr lang="it-IT" dirty="0" err="1" smtClean="0"/>
              <a:t>MinHash</a:t>
            </a:r>
            <a:r>
              <a:rPr lang="it-IT" dirty="0" smtClean="0"/>
              <a:t>, mediante </a:t>
            </a:r>
            <a:r>
              <a:rPr lang="it-IT" dirty="0"/>
              <a:t>l’utilizzo </a:t>
            </a:r>
            <a:r>
              <a:rPr lang="it-IT" dirty="0" smtClean="0"/>
              <a:t>ripetuto di </a:t>
            </a:r>
            <a:r>
              <a:rPr lang="it-IT" dirty="0"/>
              <a:t>funzioni </a:t>
            </a:r>
            <a:r>
              <a:rPr lang="it-IT" i="1" dirty="0" err="1"/>
              <a:t>hash</a:t>
            </a:r>
            <a:r>
              <a:rPr lang="it-IT" dirty="0"/>
              <a:t> </a:t>
            </a:r>
            <a:r>
              <a:rPr lang="it-IT" dirty="0" smtClean="0"/>
              <a:t>tra loro indipendenti, permuta casualmente </a:t>
            </a:r>
            <a:r>
              <a:rPr lang="it-IT" dirty="0"/>
              <a:t>l’ordine </a:t>
            </a:r>
            <a:r>
              <a:rPr lang="it-IT" dirty="0" smtClean="0"/>
              <a:t>degli elementi nell’insieme </a:t>
            </a:r>
            <a:r>
              <a:rPr lang="it-IT" dirty="0"/>
              <a:t>unione </a:t>
            </a:r>
            <a:r>
              <a:rPr lang="it-IT" dirty="0" smtClean="0"/>
              <a:t>estraendo di volta in volta per ciascun </a:t>
            </a:r>
            <a:r>
              <a:rPr lang="it-IT" dirty="0"/>
              <a:t>record </a:t>
            </a:r>
            <a:r>
              <a:rPr lang="it-IT" dirty="0" smtClean="0"/>
              <a:t>l’elemento con il valore </a:t>
            </a:r>
            <a:r>
              <a:rPr lang="it-IT" i="1" dirty="0" err="1"/>
              <a:t>hash</a:t>
            </a:r>
            <a:r>
              <a:rPr lang="it-IT" dirty="0"/>
              <a:t> più </a:t>
            </a:r>
            <a:r>
              <a:rPr lang="it-IT" dirty="0" smtClean="0"/>
              <a:t>piccolo (il primo nell’insieme ordinato).  Dati due record, la probabilità che ciascuno degli elementi estratti appartenga all’insieme intersezione è pari alla all’indice di somiglianza di </a:t>
            </a:r>
            <a:r>
              <a:rPr lang="it-IT" dirty="0" err="1" smtClean="0"/>
              <a:t>Jaccard</a:t>
            </a:r>
            <a:r>
              <a:rPr lang="it-IT" dirty="0" smtClean="0"/>
              <a:t>, di cui </a:t>
            </a:r>
            <a:r>
              <a:rPr lang="it-IT" dirty="0" err="1" smtClean="0"/>
              <a:t>MinHash</a:t>
            </a:r>
            <a:r>
              <a:rPr lang="it-IT" dirty="0" smtClean="0"/>
              <a:t> è risulta essere uno stimatore corretto e consistente.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sellaDiTesto 37"/>
              <p:cNvSpPr txBox="1"/>
              <p:nvPr/>
            </p:nvSpPr>
            <p:spPr>
              <a:xfrm>
                <a:off x="6431911" y="899168"/>
                <a:ext cx="2455453" cy="3951523"/>
              </a:xfrm>
              <a:prstGeom prst="rect">
                <a:avLst/>
              </a:prstGeom>
              <a:noFill/>
            </p:spPr>
            <p:txBody>
              <a:bodyPr wrap="square" lIns="24186" tIns="12093" rIns="24186" bIns="12093" rtlCol="0">
                <a:spAutoFit/>
              </a:bodyPr>
              <a:lstStyle/>
              <a:p>
                <a:r>
                  <a:rPr lang="it-IT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Esempio</a:t>
                </a:r>
                <a:r>
                  <a:rPr lang="it-IT" dirty="0" smtClean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𝑟</m:t>
                    </m:r>
                    <m:r>
                      <a:rPr lang="it-IT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it-IT" dirty="0" smtClean="0"/>
                  <a:t>"</a:t>
                </a:r>
                <a:r>
                  <a:rPr lang="it-IT" dirty="0" err="1" smtClean="0"/>
                  <a:t>labinn</a:t>
                </a:r>
                <a:r>
                  <a:rPr lang="it-IT" dirty="0" smtClean="0"/>
                  <a:t>"={</a:t>
                </a:r>
                <a:r>
                  <a:rPr lang="it-IT" dirty="0" err="1" smtClean="0"/>
                  <a:t>lab,abi,bin,</a:t>
                </a:r>
                <a:r>
                  <a:rPr lang="it-IT" b="1" dirty="0" err="1" smtClean="0"/>
                  <a:t>inn</a:t>
                </a:r>
                <a:r>
                  <a:rPr lang="it-IT" dirty="0" smtClean="0"/>
                  <a:t>}</a:t>
                </a:r>
              </a:p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𝑡</m:t>
                    </m:r>
                    <m:r>
                      <a:rPr lang="it-IT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it-IT" dirty="0" smtClean="0"/>
                  <a:t>"</a:t>
                </a:r>
                <a:r>
                  <a:rPr lang="it-IT" dirty="0" err="1" smtClean="0"/>
                  <a:t>foxinn</a:t>
                </a:r>
                <a:r>
                  <a:rPr lang="it-IT" dirty="0" smtClean="0"/>
                  <a:t>"={</a:t>
                </a:r>
                <a:r>
                  <a:rPr lang="it-IT" dirty="0" err="1" smtClean="0"/>
                  <a:t>fox,oxi,xin,</a:t>
                </a:r>
                <a:r>
                  <a:rPr lang="it-IT" b="1" dirty="0" err="1" smtClean="0"/>
                  <a:t>inn</a:t>
                </a:r>
                <a:r>
                  <a:rPr lang="it-IT" dirty="0" smtClean="0"/>
                  <a:t>}</a:t>
                </a:r>
              </a:p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𝑟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∩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it-IT" dirty="0"/>
                  <a:t>{</a:t>
                </a:r>
                <a:r>
                  <a:rPr lang="it-IT" b="1" dirty="0" err="1" smtClean="0"/>
                  <a:t>inn</a:t>
                </a:r>
                <a:r>
                  <a:rPr lang="it-IT" dirty="0" smtClean="0"/>
                  <a:t>}</a:t>
                </a:r>
              </a:p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𝑟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it-IT" b="0" i="0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it-IT" dirty="0" smtClean="0"/>
                  <a:t>{lab,abi,bin,</a:t>
                </a:r>
                <a:r>
                  <a:rPr lang="it-IT" b="1" dirty="0" smtClean="0"/>
                  <a:t>inn,</a:t>
                </a:r>
                <a:r>
                  <a:rPr lang="it-IT" dirty="0" smtClean="0"/>
                  <a:t>fox,oxi,xin} </a:t>
                </a:r>
              </a:p>
              <a:p>
                <a:endParaRPr lang="it-IT" b="0" i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𝐽</m:t>
                      </m:r>
                      <m:d>
                        <m:d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it-IT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it-IT" i="1">
                                  <a:latin typeface="Cambria Math"/>
                                  <a:ea typeface="Cambria Math"/>
                                </a:rPr>
                                <m:t>∩</m:t>
                              </m:r>
                              <m:r>
                                <a:rPr lang="it-IT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it-IT" i="1">
                                  <a:latin typeface="Cambria Math"/>
                                  <a:ea typeface="Cambria Math"/>
                                </a:rPr>
                                <m:t>∪</m:t>
                              </m:r>
                              <m:r>
                                <a:rPr lang="it-IT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  <m:r>
                        <a:rPr lang="it-IT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it-IT" b="0" i="1" smtClean="0">
                          <a:latin typeface="Cambria Math"/>
                        </a:rPr>
                        <m:t>=0,1</m:t>
                      </m:r>
                      <m:r>
                        <a:rPr lang="it-IT" b="0" i="0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it-IT" dirty="0" smtClean="0"/>
              </a:p>
              <a:p>
                <a:endParaRPr lang="it-IT" dirty="0" smtClean="0"/>
              </a:p>
              <a:p>
                <a:r>
                  <a:rPr lang="it-IT" dirty="0" smtClean="0"/>
                  <a:t>h: 3-</a:t>
                </a:r>
                <a:r>
                  <a:rPr lang="it-IT" i="1" dirty="0" smtClean="0"/>
                  <a:t>g</a:t>
                </a:r>
                <a:r>
                  <a:rPr lang="it-IT" dirty="0" smtClean="0"/>
                  <a:t>rammi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it-IT" b="0" i="1" smtClean="0">
                        <a:latin typeface="Cambria Math"/>
                        <a:ea typeface="Cambria Math" panose="02040503050406030204" pitchFamily="18" charset="0"/>
                      </a:rPr>
                      <m:t>,  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it-IT" dirty="0" smtClean="0"/>
              </a:p>
              <a:p>
                <a:r>
                  <a:rPr lang="it-IT" dirty="0" smtClean="0"/>
                  <a:t>h</a:t>
                </a:r>
                <a:r>
                  <a:rPr lang="it-IT" baseline="-25000" dirty="0" smtClean="0"/>
                  <a:t>i</a:t>
                </a:r>
                <a:r>
                  <a:rPr lang="it-IT" dirty="0" smtClean="0"/>
                  <a:t>(r)={323,2812,7435,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21</a:t>
                </a:r>
                <a:r>
                  <a:rPr lang="it-IT" dirty="0" smtClean="0"/>
                  <a:t>}, i=1,2,..,k h</a:t>
                </a:r>
                <a:r>
                  <a:rPr lang="it-IT" baseline="-25000" dirty="0" smtClean="0"/>
                  <a:t>i</a:t>
                </a:r>
                <a:r>
                  <a:rPr lang="it-IT" dirty="0" smtClean="0"/>
                  <a:t>(t)={801,3024,155,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21</a:t>
                </a:r>
                <a:r>
                  <a:rPr lang="it-IT" dirty="0" smtClean="0"/>
                  <a:t>}, i=1,2</a:t>
                </a:r>
                <a:r>
                  <a:rPr lang="it-IT" dirty="0"/>
                  <a:t>,..,k </a:t>
                </a:r>
                <a:endParaRPr lang="it-IT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sz="1400" i="1">
                            <a:latin typeface="Cambria Math"/>
                          </a:rPr>
                          <m:t>𝑚𝑖𝑛h</m:t>
                        </m:r>
                      </m:e>
                      <m:sub>
                        <m:r>
                          <a:rPr lang="it-IT" sz="1400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it-IT" sz="1400" i="1">
                            <a:latin typeface="Cambria Math"/>
                          </a:rPr>
                        </m:ctrlPr>
                      </m:dPr>
                      <m:e>
                        <m:r>
                          <a:rPr lang="it-IT" sz="1400" i="1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it-IT" sz="140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it-IT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sz="1400" i="1">
                            <a:latin typeface="Cambria Math"/>
                          </a:rPr>
                          <m:t>𝑚𝑖𝑛h</m:t>
                        </m:r>
                      </m:e>
                      <m:sub>
                        <m:r>
                          <a:rPr lang="it-IT" sz="1400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it-IT" sz="1400" i="1">
                            <a:latin typeface="Cambria Math"/>
                          </a:rPr>
                        </m:ctrlPr>
                      </m:dPr>
                      <m:e>
                        <m:r>
                          <a:rPr lang="it-IT" sz="14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it-IT" dirty="0" smtClean="0"/>
                  <a:t>=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21</a:t>
                </a:r>
                <a:endParaRPr lang="it-IT" dirty="0">
                  <a:solidFill>
                    <a:srgbClr val="FF0000"/>
                  </a:solidFill>
                </a:endParaRPr>
              </a:p>
              <a:p>
                <a:endParaRPr lang="it-IT" sz="130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3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it-IT" sz="13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3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1300" i="1">
                                  <a:latin typeface="Cambria Math"/>
                                </a:rPr>
                                <m:t>𝑚𝑖𝑛h</m:t>
                              </m:r>
                            </m:e>
                            <m:sub>
                              <m:r>
                                <a:rPr lang="it-IT" sz="13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13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it-IT" sz="1300" i="1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  <m:r>
                            <a:rPr lang="it-IT" sz="130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it-IT" sz="13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1300" i="1">
                                  <a:latin typeface="Cambria Math"/>
                                </a:rPr>
                                <m:t>𝑚𝑖𝑛h</m:t>
                              </m:r>
                            </m:e>
                            <m:sub>
                              <m:r>
                                <a:rPr lang="it-IT" sz="13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13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it-IT" sz="13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it-IT" sz="1300">
                          <a:latin typeface="Cambria Math"/>
                        </a:rPr>
                        <m:t>=</m:t>
                      </m:r>
                      <m:r>
                        <a:rPr lang="it-IT" sz="1300" i="1">
                          <a:latin typeface="Cambria Math"/>
                        </a:rPr>
                        <m:t>𝐽</m:t>
                      </m:r>
                      <m:d>
                        <m:dPr>
                          <m:ctrlPr>
                            <a:rPr lang="it-IT" sz="13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sz="1300" i="1">
                              <a:latin typeface="Cambria Math"/>
                            </a:rPr>
                            <m:t>𝑟</m:t>
                          </m:r>
                          <m:r>
                            <a:rPr lang="it-IT" sz="1300" i="1">
                              <a:latin typeface="Cambria Math"/>
                            </a:rPr>
                            <m:t>,</m:t>
                          </m:r>
                          <m:r>
                            <a:rPr lang="it-IT" sz="1300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it-IT" sz="1300" i="1" dirty="0"/>
              </a:p>
              <a:p>
                <a:endParaRPr lang="it-IT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𝑉𝑎𝑟</m:t>
                      </m:r>
                      <m:d>
                        <m:d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/>
                            </a:rPr>
                            <m:t>𝐽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𝐽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(1−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𝐽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it-IT" i="1" dirty="0">
                  <a:latin typeface="Berlin Sans FB" panose="020E0602020502020306" pitchFamily="34" charset="0"/>
                </a:endParaRPr>
              </a:p>
            </p:txBody>
          </p:sp>
        </mc:Choice>
        <mc:Fallback xmlns="">
          <p:sp>
            <p:nvSpPr>
              <p:cNvPr id="38" name="CasellaDiTes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9496" y="3398520"/>
                <a:ext cx="9280418" cy="14136114"/>
              </a:xfrm>
              <a:prstGeom prst="rect">
                <a:avLst/>
              </a:prstGeom>
              <a:blipFill rotWithShape="1">
                <a:blip r:embed="rId5"/>
                <a:stretch>
                  <a:fillRect l="-3219" t="-1035" r="-473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nettore 1 38"/>
          <p:cNvCxnSpPr/>
          <p:nvPr/>
        </p:nvCxnSpPr>
        <p:spPr>
          <a:xfrm>
            <a:off x="1318466" y="4928206"/>
            <a:ext cx="7568897" cy="0"/>
          </a:xfrm>
          <a:prstGeom prst="line">
            <a:avLst/>
          </a:prstGeom>
          <a:ln w="31750" cap="rnd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1318466" y="901281"/>
            <a:ext cx="2365557" cy="3971341"/>
          </a:xfrm>
          <a:prstGeom prst="rect">
            <a:avLst/>
          </a:prstGeom>
          <a:noFill/>
        </p:spPr>
        <p:txBody>
          <a:bodyPr wrap="square" lIns="24186" tIns="12093" rIns="24186" bIns="12093" rtlCol="0">
            <a:spAutoFit/>
          </a:bodyPr>
          <a:lstStyle/>
          <a:p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Ambiti di applicazione</a:t>
            </a:r>
            <a:r>
              <a:rPr lang="it-IT" dirty="0" smtClean="0"/>
              <a:t>:</a:t>
            </a:r>
          </a:p>
          <a:p>
            <a:pPr marL="181394" indent="-181394">
              <a:buFontTx/>
              <a:buChar char="-"/>
            </a:pPr>
            <a:r>
              <a:rPr lang="it-IT" dirty="0"/>
              <a:t>integrazione di basi di dati di grandi dimensioni </a:t>
            </a:r>
            <a:r>
              <a:rPr lang="it-IT" dirty="0" smtClean="0"/>
              <a:t>- archivi amministrativi, indagini, dati open- per </a:t>
            </a:r>
            <a:r>
              <a:rPr lang="it-IT" dirty="0"/>
              <a:t>la costruzione di registri statistici </a:t>
            </a:r>
            <a:r>
              <a:rPr lang="it-IT" dirty="0" smtClean="0"/>
              <a:t>in </a:t>
            </a:r>
            <a:r>
              <a:rPr lang="it-IT" dirty="0"/>
              <a:t>assenza di chiavi univoche per </a:t>
            </a:r>
            <a:r>
              <a:rPr lang="it-IT" dirty="0" smtClean="0"/>
              <a:t>l’identificazione dei grappoli di record riconducibili alla stessa unità </a:t>
            </a:r>
            <a:r>
              <a:rPr lang="it-IT" dirty="0"/>
              <a:t>statistica </a:t>
            </a:r>
            <a:r>
              <a:rPr lang="it-IT" dirty="0" smtClean="0"/>
              <a:t>(individui</a:t>
            </a:r>
            <a:r>
              <a:rPr lang="it-IT" dirty="0"/>
              <a:t>, aziende, indirizzi, schede </a:t>
            </a:r>
            <a:r>
              <a:rPr lang="it-IT" dirty="0" smtClean="0"/>
              <a:t>prodotto, ecc.);</a:t>
            </a:r>
            <a:endParaRPr lang="it-IT" dirty="0"/>
          </a:p>
          <a:p>
            <a:pPr marL="181394" indent="-181394">
              <a:buFontTx/>
              <a:buChar char="-"/>
            </a:pPr>
            <a:r>
              <a:rPr lang="it-IT" dirty="0" smtClean="0"/>
              <a:t>aggiornamento dei registri statistici nel tempo;</a:t>
            </a:r>
          </a:p>
          <a:p>
            <a:pPr marL="181394" indent="-181394">
              <a:buFontTx/>
              <a:buChar char="-"/>
            </a:pPr>
            <a:r>
              <a:rPr lang="it-IT" dirty="0" smtClean="0"/>
              <a:t>Valutazione dell’accuratezza delle fonti informative di natura non campionaria utilizzate nella statistica ufficiale.</a:t>
            </a:r>
            <a:endParaRPr lang="it-IT" b="1" dirty="0" smtClean="0"/>
          </a:p>
        </p:txBody>
      </p:sp>
      <p:sp>
        <p:nvSpPr>
          <p:cNvPr id="21" name="CasellaDiTesto 20"/>
          <p:cNvSpPr txBox="1"/>
          <p:nvPr/>
        </p:nvSpPr>
        <p:spPr>
          <a:xfrm>
            <a:off x="110368" y="3514246"/>
            <a:ext cx="863830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/>
            <a:r>
              <a:rPr lang="it-IT" sz="500" b="1" dirty="0">
                <a:solidFill>
                  <a:srgbClr val="0D3183"/>
                </a:solidFill>
                <a:latin typeface="Trebuchet MS" charset="0"/>
              </a:rPr>
              <a:t>Implementazione efficiente e flessibile di </a:t>
            </a:r>
            <a:r>
              <a:rPr lang="it-IT" sz="500" b="1" dirty="0" err="1">
                <a:solidFill>
                  <a:srgbClr val="0D3183"/>
                </a:solidFill>
                <a:latin typeface="Trebuchet MS" charset="0"/>
              </a:rPr>
              <a:t>MinHash</a:t>
            </a:r>
            <a:r>
              <a:rPr lang="it-IT" sz="500" b="1" dirty="0">
                <a:solidFill>
                  <a:srgbClr val="0D3183"/>
                </a:solidFill>
                <a:latin typeface="Trebuchet MS" charset="0"/>
              </a:rPr>
              <a:t> all’interno del </a:t>
            </a:r>
            <a:r>
              <a:rPr lang="it-IT" sz="500" b="1" i="1" dirty="0" err="1">
                <a:solidFill>
                  <a:srgbClr val="0D3183"/>
                </a:solidFill>
                <a:latin typeface="Trebuchet MS" charset="0"/>
              </a:rPr>
              <a:t>toolkit</a:t>
            </a:r>
            <a:r>
              <a:rPr lang="it-IT" sz="500" b="1" dirty="0">
                <a:solidFill>
                  <a:srgbClr val="0D3183"/>
                </a:solidFill>
                <a:latin typeface="Trebuchet MS" charset="0"/>
              </a:rPr>
              <a:t> RELAIS, valutazione comparativa dell’algoritmo rispetto a </a:t>
            </a:r>
            <a:r>
              <a:rPr lang="it-IT" sz="500" b="1" dirty="0">
                <a:solidFill>
                  <a:srgbClr val="0D3183"/>
                </a:solidFill>
                <a:latin typeface="Trebuchet MS" charset="0"/>
              </a:rPr>
              <a:t>strumenti </a:t>
            </a:r>
            <a:r>
              <a:rPr lang="it-IT" sz="500" b="1" dirty="0">
                <a:solidFill>
                  <a:srgbClr val="0D3183"/>
                </a:solidFill>
                <a:latin typeface="Trebuchet MS" charset="0"/>
              </a:rPr>
              <a:t> concorrenti già utilizzati.</a:t>
            </a:r>
            <a:endParaRPr lang="it-IT" sz="500" dirty="0">
              <a:solidFill>
                <a:srgbClr val="0D3183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318466" y="4992019"/>
            <a:ext cx="7568897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it-IT" sz="500" b="1" cap="all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Luca mancini</a:t>
            </a:r>
            <a:r>
              <a:rPr lang="it-IT" sz="500" b="1" cap="all" dirty="0">
                <a:solidFill>
                  <a:srgbClr val="DB332E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|</a:t>
            </a:r>
            <a:r>
              <a:rPr lang="it-IT" sz="500" b="1" cap="all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 luca valentino </a:t>
            </a:r>
            <a:r>
              <a:rPr lang="it-IT" sz="500" b="1" cap="all" dirty="0">
                <a:solidFill>
                  <a:srgbClr val="DB332E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|</a:t>
            </a:r>
            <a:r>
              <a:rPr lang="it-IT" sz="500" b="1" cap="all" dirty="0" err="1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alessandra</a:t>
            </a:r>
            <a:r>
              <a:rPr lang="it-IT" sz="500" b="1" cap="all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 ronconi  </a:t>
            </a:r>
            <a:r>
              <a:rPr lang="it-IT" sz="500" b="1" cap="all" dirty="0">
                <a:solidFill>
                  <a:srgbClr val="DB332E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|</a:t>
            </a:r>
            <a:r>
              <a:rPr lang="it-IT" sz="500" b="1" cap="all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it-IT" sz="500" b="1" cap="all" dirty="0" err="1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stefano</a:t>
            </a:r>
            <a:r>
              <a:rPr lang="it-IT" sz="500" b="1" cap="all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it-IT" sz="500" b="1" cap="all" dirty="0" err="1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daddi</a:t>
            </a:r>
            <a:r>
              <a:rPr lang="it-IT" sz="500" b="1" cap="all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it-IT" sz="500" b="1" cap="all" dirty="0">
                <a:solidFill>
                  <a:srgbClr val="DB332E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|</a:t>
            </a:r>
            <a:r>
              <a:rPr lang="it-IT" sz="500" b="1" cap="all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it-IT" sz="500" b="1" cap="all" dirty="0" err="1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giampaolo</a:t>
            </a:r>
            <a:r>
              <a:rPr lang="it-IT" sz="500" b="1" cap="all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  de </a:t>
            </a:r>
            <a:r>
              <a:rPr lang="it-IT" sz="500" b="1" cap="all" dirty="0" err="1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matteis</a:t>
            </a:r>
            <a:r>
              <a:rPr lang="it-IT" sz="500" b="1" cap="all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  </a:t>
            </a:r>
            <a:r>
              <a:rPr lang="it-IT" sz="500" b="1" cap="all" dirty="0">
                <a:solidFill>
                  <a:srgbClr val="DB332E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|</a:t>
            </a:r>
            <a:r>
              <a:rPr lang="it-IT" sz="500" b="1" cap="all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  Nome Cognome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1139759" y="264375"/>
            <a:ext cx="7747604" cy="268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1439396" algn="l"/>
              </a:tabLst>
            </a:pPr>
            <a:r>
              <a:rPr lang="it-IT" sz="1700" dirty="0" err="1">
                <a:solidFill>
                  <a:srgbClr val="0C3182"/>
                </a:solidFill>
                <a:latin typeface="Trebuchet MS" charset="0"/>
                <a:ea typeface="Trebuchet MS" charset="0"/>
                <a:cs typeface="Trebuchet MS" charset="0"/>
              </a:rPr>
              <a:t>MinHash</a:t>
            </a:r>
            <a:r>
              <a:rPr lang="it-IT" sz="1700" dirty="0">
                <a:solidFill>
                  <a:srgbClr val="0C3182"/>
                </a:solidFill>
                <a:latin typeface="Trebuchet MS" charset="0"/>
                <a:ea typeface="Trebuchet MS" charset="0"/>
                <a:cs typeface="Trebuchet MS" charset="0"/>
              </a:rPr>
              <a:t>: uno strumento flessibile per integrare basi dati </a:t>
            </a:r>
            <a:r>
              <a:rPr lang="it-IT" sz="1700" dirty="0">
                <a:solidFill>
                  <a:srgbClr val="0C3182"/>
                </a:solidFill>
                <a:latin typeface="Trebuchet MS" charset="0"/>
                <a:ea typeface="Trebuchet MS" charset="0"/>
                <a:cs typeface="Trebuchet MS" charset="0"/>
              </a:rPr>
              <a:t>di grandi </a:t>
            </a:r>
            <a:r>
              <a:rPr lang="it-IT" sz="1700" dirty="0">
                <a:solidFill>
                  <a:srgbClr val="0C3182"/>
                </a:solidFill>
                <a:latin typeface="Trebuchet MS" charset="0"/>
                <a:ea typeface="Trebuchet MS" charset="0"/>
                <a:cs typeface="Trebuchet MS" charset="0"/>
              </a:rPr>
              <a:t>dimensioni </a:t>
            </a:r>
            <a:endParaRPr lang="it-IT" sz="1700" dirty="0">
              <a:solidFill>
                <a:srgbClr val="0C3182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59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-1" y="0"/>
            <a:ext cx="113976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86" tIns="12093" rIns="24186" bIns="120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00"/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0" t="20116" r="29316" b="22036"/>
          <a:stretch/>
        </p:blipFill>
        <p:spPr>
          <a:xfrm>
            <a:off x="100444" y="27007"/>
            <a:ext cx="938871" cy="798107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318466" y="4992019"/>
            <a:ext cx="7568897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it-IT" sz="500" b="1" cap="all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Luca mancini</a:t>
            </a:r>
            <a:r>
              <a:rPr lang="it-IT" sz="500" b="1" cap="all" dirty="0">
                <a:solidFill>
                  <a:srgbClr val="DB332E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|</a:t>
            </a:r>
            <a:r>
              <a:rPr lang="it-IT" sz="500" b="1" cap="all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 luca valentino </a:t>
            </a:r>
            <a:r>
              <a:rPr lang="it-IT" sz="500" b="1" cap="all" dirty="0">
                <a:solidFill>
                  <a:srgbClr val="DB332E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|</a:t>
            </a:r>
            <a:r>
              <a:rPr lang="it-IT" sz="500" b="1" cap="all" dirty="0" err="1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alessandra</a:t>
            </a:r>
            <a:r>
              <a:rPr lang="it-IT" sz="500" b="1" cap="all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 ronconi  </a:t>
            </a:r>
            <a:r>
              <a:rPr lang="it-IT" sz="500" b="1" cap="all" dirty="0">
                <a:solidFill>
                  <a:srgbClr val="DB332E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|</a:t>
            </a:r>
            <a:r>
              <a:rPr lang="it-IT" sz="500" b="1" cap="all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it-IT" sz="500" b="1" cap="all" dirty="0" err="1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stefano</a:t>
            </a:r>
            <a:r>
              <a:rPr lang="it-IT" sz="500" b="1" cap="all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it-IT" sz="500" b="1" cap="all" dirty="0" err="1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daddi</a:t>
            </a:r>
            <a:r>
              <a:rPr lang="it-IT" sz="500" b="1" cap="all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it-IT" sz="500" b="1" cap="all" dirty="0">
                <a:solidFill>
                  <a:srgbClr val="DB332E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|</a:t>
            </a:r>
            <a:r>
              <a:rPr lang="it-IT" sz="500" b="1" cap="all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it-IT" sz="500" b="1" cap="all" dirty="0" err="1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giampaolo</a:t>
            </a:r>
            <a:r>
              <a:rPr lang="it-IT" sz="500" b="1" cap="all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  de </a:t>
            </a:r>
            <a:r>
              <a:rPr lang="it-IT" sz="500" b="1" cap="all" dirty="0" err="1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matteis</a:t>
            </a:r>
            <a:r>
              <a:rPr lang="it-IT" sz="500" b="1" cap="all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  </a:t>
            </a:r>
            <a:r>
              <a:rPr lang="it-IT" sz="500" b="1" cap="all" dirty="0">
                <a:solidFill>
                  <a:srgbClr val="DB332E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|</a:t>
            </a:r>
            <a:r>
              <a:rPr lang="it-IT" sz="500" b="1" cap="all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  Nome Cognome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74959" y="1548396"/>
            <a:ext cx="510509" cy="239866"/>
          </a:xfrm>
          <a:prstGeom prst="rect">
            <a:avLst/>
          </a:prstGeom>
        </p:spPr>
        <p:txBody>
          <a:bodyPr wrap="none" lIns="24186" tIns="12093" rIns="24186" bIns="12093">
            <a:spAutoFit/>
          </a:bodyPr>
          <a:lstStyle/>
          <a:p>
            <a:r>
              <a:rPr lang="it-IT" sz="1400">
                <a:solidFill>
                  <a:srgbClr val="0D3183"/>
                </a:solidFill>
                <a:latin typeface="Trebuchet MS" charset="0"/>
                <a:ea typeface="Trebuchet MS" charset="0"/>
                <a:cs typeface="Trebuchet MS" charset="0"/>
              </a:rPr>
              <a:t>l’idea</a:t>
            </a:r>
            <a:endParaRPr lang="it-IT" dirty="0">
              <a:solidFill>
                <a:srgbClr val="0D3183"/>
              </a:solidFill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567" y="2911523"/>
            <a:ext cx="243401" cy="365091"/>
          </a:xfrm>
          <a:prstGeom prst="rect">
            <a:avLst/>
          </a:prstGeom>
        </p:spPr>
      </p:pic>
      <p:sp>
        <p:nvSpPr>
          <p:cNvPr id="25" name="CasellaDiTesto 24"/>
          <p:cNvSpPr txBox="1"/>
          <p:nvPr/>
        </p:nvSpPr>
        <p:spPr>
          <a:xfrm>
            <a:off x="104166" y="3567898"/>
            <a:ext cx="82676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/>
            <a:endParaRPr lang="it-IT" sz="500" dirty="0">
              <a:solidFill>
                <a:srgbClr val="0D3183"/>
              </a:solidFill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74959" y="3341159"/>
            <a:ext cx="944924" cy="178310"/>
          </a:xfrm>
          <a:prstGeom prst="rect">
            <a:avLst/>
          </a:prstGeom>
        </p:spPr>
        <p:txBody>
          <a:bodyPr wrap="none" lIns="24186" tIns="12093" rIns="24186" bIns="12093">
            <a:spAutoFit/>
          </a:bodyPr>
          <a:lstStyle/>
          <a:p>
            <a:r>
              <a:rPr lang="it-IT" sz="1000" dirty="0">
                <a:solidFill>
                  <a:srgbClr val="DB332E"/>
                </a:solidFill>
                <a:latin typeface="Trebuchet MS" charset="0"/>
                <a:ea typeface="Trebuchet MS" charset="0"/>
                <a:cs typeface="Trebuchet MS" charset="0"/>
              </a:rPr>
              <a:t>i risultati attesi</a:t>
            </a:r>
            <a:endParaRPr lang="it-IT" sz="1000" dirty="0">
              <a:solidFill>
                <a:srgbClr val="DB332E"/>
              </a:solidFill>
            </a:endParaRPr>
          </a:p>
        </p:txBody>
      </p:sp>
      <p:cxnSp>
        <p:nvCxnSpPr>
          <p:cNvPr id="29" name="Connettore 1 28"/>
          <p:cNvCxnSpPr/>
          <p:nvPr/>
        </p:nvCxnSpPr>
        <p:spPr>
          <a:xfrm>
            <a:off x="120333" y="3512163"/>
            <a:ext cx="810594" cy="0"/>
          </a:xfrm>
          <a:prstGeom prst="line">
            <a:avLst/>
          </a:prstGeom>
          <a:ln w="31750" cap="rnd">
            <a:solidFill>
              <a:srgbClr val="0D318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angolo 30"/>
          <p:cNvSpPr/>
          <p:nvPr/>
        </p:nvSpPr>
        <p:spPr>
          <a:xfrm>
            <a:off x="74959" y="4131542"/>
            <a:ext cx="880803" cy="409143"/>
          </a:xfrm>
          <a:prstGeom prst="rect">
            <a:avLst/>
          </a:prstGeom>
        </p:spPr>
        <p:txBody>
          <a:bodyPr wrap="none" lIns="24186" tIns="12093" rIns="24186" bIns="12093">
            <a:spAutoFit/>
          </a:bodyPr>
          <a:lstStyle/>
          <a:p>
            <a:pPr>
              <a:lnSpc>
                <a:spcPts val="957"/>
              </a:lnSpc>
            </a:pPr>
            <a:r>
              <a:rPr lang="it-IT" sz="1000" dirty="0">
                <a:solidFill>
                  <a:srgbClr val="DB332E"/>
                </a:solidFill>
                <a:latin typeface="Trebuchet MS" charset="0"/>
                <a:ea typeface="Trebuchet MS" charset="0"/>
                <a:cs typeface="Trebuchet MS" charset="0"/>
              </a:rPr>
              <a:t>l’ambito</a:t>
            </a:r>
          </a:p>
          <a:p>
            <a:pPr>
              <a:lnSpc>
                <a:spcPts val="957"/>
              </a:lnSpc>
            </a:pPr>
            <a:r>
              <a:rPr lang="it-IT" sz="1000" dirty="0">
                <a:solidFill>
                  <a:srgbClr val="DB332E"/>
                </a:solidFill>
                <a:latin typeface="Trebuchet MS" charset="0"/>
                <a:ea typeface="Trebuchet MS" charset="0"/>
                <a:cs typeface="Trebuchet MS" charset="0"/>
              </a:rPr>
              <a:t>di innovazione</a:t>
            </a:r>
          </a:p>
          <a:p>
            <a:pPr>
              <a:lnSpc>
                <a:spcPts val="957"/>
              </a:lnSpc>
            </a:pPr>
            <a:endParaRPr lang="it-IT" sz="1000" dirty="0">
              <a:solidFill>
                <a:srgbClr val="DB332E"/>
              </a:solidFill>
            </a:endParaRPr>
          </a:p>
        </p:txBody>
      </p:sp>
      <p:cxnSp>
        <p:nvCxnSpPr>
          <p:cNvPr id="32" name="Connettore 1 31"/>
          <p:cNvCxnSpPr/>
          <p:nvPr/>
        </p:nvCxnSpPr>
        <p:spPr>
          <a:xfrm>
            <a:off x="120333" y="4407381"/>
            <a:ext cx="810594" cy="0"/>
          </a:xfrm>
          <a:prstGeom prst="line">
            <a:avLst/>
          </a:prstGeom>
          <a:ln w="31750" cap="rnd">
            <a:solidFill>
              <a:srgbClr val="0D318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/>
              <p:cNvSpPr txBox="1"/>
              <p:nvPr/>
            </p:nvSpPr>
            <p:spPr>
              <a:xfrm>
                <a:off x="3596345" y="951585"/>
                <a:ext cx="2942463" cy="3974989"/>
              </a:xfrm>
              <a:prstGeom prst="rect">
                <a:avLst/>
              </a:prstGeom>
              <a:noFill/>
            </p:spPr>
            <p:txBody>
              <a:bodyPr wrap="square" lIns="24186" tIns="12093" rIns="24186" bIns="12093" rtlCol="0">
                <a:spAutoFit/>
              </a:bodyPr>
              <a:lstStyle/>
              <a:p>
                <a:r>
                  <a:rPr lang="it-IT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..continua esempio:</a:t>
                </a:r>
              </a:p>
              <a:p>
                <a:r>
                  <a:rPr lang="it-IT" dirty="0" smtClean="0"/>
                  <a:t>L’impronta </a:t>
                </a:r>
                <a:r>
                  <a:rPr lang="it-IT" dirty="0" err="1" smtClean="0"/>
                  <a:t>MinHash</a:t>
                </a:r>
                <a:r>
                  <a:rPr lang="it-IT" dirty="0" smtClean="0"/>
                  <a:t> di ciascun record è una codifica concisa della sequenza dei </a:t>
                </a:r>
                <a:r>
                  <a:rPr lang="it-IT" i="1" dirty="0" smtClean="0"/>
                  <a:t>k</a:t>
                </a:r>
                <a:r>
                  <a:rPr lang="it-IT" dirty="0" smtClean="0"/>
                  <a:t> elementi estratti: </a:t>
                </a:r>
              </a:p>
              <a:p>
                <a:r>
                  <a:rPr lang="it-IT" dirty="0" smtClean="0"/>
                  <a:t>M(r)=[minh</a:t>
                </a:r>
                <a:r>
                  <a:rPr lang="it-IT" baseline="-25000" dirty="0" smtClean="0"/>
                  <a:t>1</a:t>
                </a:r>
                <a:r>
                  <a:rPr lang="it-IT" dirty="0" smtClean="0"/>
                  <a:t>(r),…,</a:t>
                </a:r>
                <a:r>
                  <a:rPr lang="it-IT" dirty="0"/>
                  <a:t> </a:t>
                </a:r>
                <a:r>
                  <a:rPr lang="it-IT" dirty="0" err="1" smtClean="0"/>
                  <a:t>minh</a:t>
                </a:r>
                <a:r>
                  <a:rPr lang="it-IT" baseline="-25000" dirty="0" err="1" smtClean="0"/>
                  <a:t>i</a:t>
                </a:r>
                <a:r>
                  <a:rPr lang="it-IT" dirty="0" smtClean="0"/>
                  <a:t>(r),..</a:t>
                </a:r>
                <a:r>
                  <a:rPr lang="it-IT" dirty="0"/>
                  <a:t> </a:t>
                </a:r>
                <a:r>
                  <a:rPr lang="it-IT" dirty="0" smtClean="0"/>
                  <a:t>,</a:t>
                </a:r>
                <a:r>
                  <a:rPr lang="it-IT" dirty="0" err="1" smtClean="0"/>
                  <a:t>minh</a:t>
                </a:r>
                <a:r>
                  <a:rPr lang="it-IT" baseline="-25000" dirty="0" err="1" smtClean="0"/>
                  <a:t>k</a:t>
                </a:r>
                <a:r>
                  <a:rPr lang="it-IT" dirty="0" smtClean="0"/>
                  <a:t>(r)] M(r)=[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13</a:t>
                </a:r>
                <a:r>
                  <a:rPr lang="it-IT" dirty="0" smtClean="0"/>
                  <a:t>,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76</a:t>
                </a:r>
                <a:r>
                  <a:rPr lang="it-IT" dirty="0" smtClean="0"/>
                  <a:t>,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131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r>
                  <a:rPr lang="it-IT" dirty="0" smtClean="0"/>
                  <a:t>,..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21</a:t>
                </a:r>
                <a:r>
                  <a:rPr lang="it-IT" dirty="0" smtClean="0"/>
                  <a:t>,....,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112</a:t>
                </a:r>
                <a:r>
                  <a:rPr lang="it-IT" dirty="0" smtClean="0"/>
                  <a:t>,</a:t>
                </a:r>
                <a14:m>
                  <m:oMath xmlns:m="http://schemas.openxmlformats.org/officeDocument/2006/math">
                    <m:r>
                      <a:rPr lang="it-IT" b="0" i="0" dirty="0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it-IT" i="1" dirty="0">
                        <a:latin typeface="Cambria Math"/>
                        <a:ea typeface="Cambria Math"/>
                      </a:rPr>
                      <m:t>⋮ </m:t>
                    </m:r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37</a:t>
                </a:r>
                <a:r>
                  <a:rPr lang="it-IT" dirty="0" smtClean="0"/>
                  <a:t>,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10</a:t>
                </a:r>
                <a:r>
                  <a:rPr lang="it-IT" dirty="0" smtClean="0"/>
                  <a:t>,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88</a:t>
                </a:r>
                <a:r>
                  <a:rPr lang="it-IT" dirty="0"/>
                  <a:t>]</a:t>
                </a:r>
                <a:endParaRPr lang="it-IT" dirty="0" smtClean="0"/>
              </a:p>
              <a:p>
                <a:r>
                  <a:rPr lang="it-IT" dirty="0" smtClean="0"/>
                  <a:t>M(t)=[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81</a:t>
                </a:r>
                <a:r>
                  <a:rPr lang="it-IT" dirty="0" smtClean="0"/>
                  <a:t>,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56</a:t>
                </a:r>
                <a:r>
                  <a:rPr lang="it-IT" dirty="0" smtClean="0"/>
                  <a:t>,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155</a:t>
                </a:r>
                <a14:m>
                  <m:oMath xmlns:m="http://schemas.openxmlformats.org/officeDocument/2006/math">
                    <m:r>
                      <a:rPr lang="it-IT" i="1" dirty="0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r>
                  <a:rPr lang="it-IT" dirty="0" smtClean="0"/>
                  <a:t>,..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21</a:t>
                </a:r>
                <a:r>
                  <a:rPr lang="it-IT" dirty="0" smtClean="0"/>
                  <a:t>,….,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77</a:t>
                </a:r>
                <a:r>
                  <a:rPr lang="it-IT" dirty="0" smtClean="0"/>
                  <a:t>, </a:t>
                </a:r>
                <a:r>
                  <a:rPr lang="it-IT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it-IT" i="1" dirty="0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68</a:t>
                </a:r>
                <a:r>
                  <a:rPr lang="it-IT" dirty="0" smtClean="0"/>
                  <a:t>,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141</a:t>
                </a:r>
                <a:r>
                  <a:rPr lang="it-IT" dirty="0" smtClean="0"/>
                  <a:t>,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23</a:t>
                </a:r>
                <a:r>
                  <a:rPr lang="it-IT" dirty="0" smtClean="0"/>
                  <a:t>]</a:t>
                </a:r>
              </a:p>
              <a:p>
                <a:r>
                  <a:rPr lang="it-IT" i="1" dirty="0" smtClean="0"/>
                  <a:t>k</a:t>
                </a:r>
                <a:r>
                  <a:rPr lang="it-IT" dirty="0" smtClean="0"/>
                  <a:t>=</a:t>
                </a:r>
                <a:r>
                  <a:rPr lang="it-IT" i="1" dirty="0" smtClean="0"/>
                  <a:t>s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it-IT" i="1" dirty="0" smtClean="0"/>
                  <a:t>b</a:t>
                </a:r>
                <a:r>
                  <a:rPr lang="it-IT" dirty="0" smtClean="0"/>
                  <a:t>, b=# blocchi, s=# </a:t>
                </a:r>
                <a:r>
                  <a:rPr lang="it-IT" i="1" dirty="0" err="1" smtClean="0"/>
                  <a:t>minh</a:t>
                </a:r>
                <a:r>
                  <a:rPr lang="it-IT" i="1" baseline="-25000" dirty="0" err="1" smtClean="0"/>
                  <a:t>i</a:t>
                </a:r>
                <a:r>
                  <a:rPr lang="it-IT" dirty="0" smtClean="0"/>
                  <a:t> per blocco </a:t>
                </a:r>
              </a:p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𝑃</m:t>
                    </m:r>
                    <m:r>
                      <a:rPr lang="it-IT" b="0" i="1" smtClean="0">
                        <a:latin typeface="Cambria Math"/>
                      </a:rPr>
                      <m:t>(</m:t>
                    </m:r>
                    <m:r>
                      <a:rPr lang="it-IT" b="0" i="1" smtClean="0">
                        <a:latin typeface="Cambria Math"/>
                      </a:rPr>
                      <m:t>𝑀</m:t>
                    </m:r>
                    <m:r>
                      <a:rPr lang="it-IT" b="0" i="1" smtClean="0">
                        <a:latin typeface="Cambria Math"/>
                      </a:rPr>
                      <m:t>(</m:t>
                    </m:r>
                    <m:r>
                      <a:rPr lang="it-IT" b="0" i="1" smtClean="0">
                        <a:latin typeface="Cambria Math"/>
                      </a:rPr>
                      <m:t>𝑟</m:t>
                    </m:r>
                    <m:r>
                      <a:rPr lang="it-IT" b="0" i="1" smtClean="0">
                        <a:latin typeface="Cambria Math"/>
                      </a:rPr>
                      <m:t>)⇋</m:t>
                    </m:r>
                  </m:oMath>
                </a14:m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</a:rPr>
                      <m:t>𝑀</m:t>
                    </m:r>
                    <m:r>
                      <a:rPr lang="it-IT" i="1">
                        <a:latin typeface="Cambria Math"/>
                      </a:rPr>
                      <m:t>(</m:t>
                    </m:r>
                    <m:r>
                      <a:rPr lang="it-IT" b="0" i="1" smtClean="0">
                        <a:latin typeface="Cambria Math"/>
                      </a:rPr>
                      <m:t>𝑡</m:t>
                    </m:r>
                    <m:r>
                      <a:rPr lang="it-IT" i="1">
                        <a:latin typeface="Cambria Math"/>
                      </a:rPr>
                      <m:t>)</m:t>
                    </m:r>
                    <m:r>
                      <a:rPr lang="it-IT" b="0" i="0" smtClean="0">
                        <a:latin typeface="Cambria Math"/>
                      </a:rPr>
                      <m:t>)=1−</m:t>
                    </m:r>
                    <m:sSup>
                      <m:sSupPr>
                        <m:ctrlPr>
                          <a:rPr lang="it-IT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it-IT">
                            <a:latin typeface="Cambria Math"/>
                          </a:rPr>
                          <m:t>(1−</m:t>
                        </m:r>
                        <m:sSup>
                          <m:sSupPr>
                            <m:ctrlPr>
                              <a:rPr lang="it-IT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/>
                              </a:rPr>
                              <m:t>𝐽</m:t>
                            </m:r>
                            <m:d>
                              <m:dPr>
                                <m:ctrlPr>
                                  <a:rPr lang="it-IT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it-IT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it-IT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it-IT" i="1">
                                <a:latin typeface="Cambria Math"/>
                              </a:rPr>
                              <m:t>𝑠</m:t>
                            </m:r>
                          </m:sup>
                        </m:sSup>
                        <m:r>
                          <a:rPr lang="it-IT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it-IT" b="0" i="1" smtClean="0">
                            <a:latin typeface="Cambria Math"/>
                          </a:rPr>
                          <m:t>𝑏</m:t>
                        </m:r>
                      </m:sup>
                    </m:sSup>
                  </m:oMath>
                </a14:m>
                <a:endParaRPr lang="it-IT" dirty="0" smtClean="0"/>
              </a:p>
              <a:p>
                <a:endParaRPr lang="it-IT" dirty="0"/>
              </a:p>
              <a:p>
                <a:endParaRPr lang="it-IT" dirty="0" smtClean="0"/>
              </a:p>
              <a:p>
                <a:endParaRPr lang="it-IT" dirty="0"/>
              </a:p>
              <a:p>
                <a:endParaRPr lang="it-IT" dirty="0" smtClean="0"/>
              </a:p>
              <a:p>
                <a:endParaRPr lang="it-IT" dirty="0"/>
              </a:p>
              <a:p>
                <a:endParaRPr lang="it-IT" dirty="0" smtClean="0"/>
              </a:p>
              <a:p>
                <a:r>
                  <a:rPr lang="it-IT" dirty="0" smtClean="0"/>
                  <a:t>La </a:t>
                </a:r>
                <a:r>
                  <a:rPr lang="it-IT" dirty="0"/>
                  <a:t>probabilità </a:t>
                </a:r>
                <a:r>
                  <a:rPr lang="it-IT" dirty="0" smtClean="0"/>
                  <a:t>di confrontare (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  <a:ea typeface="Cambria Math"/>
                      </a:rPr>
                      <m:t>⇋</m:t>
                    </m:r>
                  </m:oMath>
                </a14:m>
                <a:r>
                  <a:rPr lang="it-IT" dirty="0" smtClean="0"/>
                  <a:t>)</a:t>
                </a:r>
                <a:r>
                  <a:rPr lang="it-IT" dirty="0"/>
                  <a:t> </a:t>
                </a:r>
                <a:r>
                  <a:rPr lang="it-IT" dirty="0" smtClean="0"/>
                  <a:t>due record </a:t>
                </a:r>
                <a:r>
                  <a:rPr lang="it-IT" dirty="0"/>
                  <a:t>con </a:t>
                </a:r>
                <a:r>
                  <a:rPr lang="it-IT" dirty="0" smtClean="0"/>
                  <a:t>somiglianza  </a:t>
                </a:r>
                <a:r>
                  <a:rPr lang="it-IT" i="1" dirty="0" smtClean="0"/>
                  <a:t>J(</a:t>
                </a:r>
                <a:r>
                  <a:rPr lang="it-IT" i="1" dirty="0" err="1" smtClean="0"/>
                  <a:t>r,s</a:t>
                </a:r>
                <a:r>
                  <a:rPr lang="it-IT" i="1" dirty="0" smtClean="0"/>
                  <a:t>) </a:t>
                </a:r>
                <a:r>
                  <a:rPr lang="it-IT" dirty="0" smtClean="0"/>
                  <a:t>può essere controllata regolando la lunghezza </a:t>
                </a:r>
                <a:r>
                  <a:rPr lang="it-IT" i="1" dirty="0" smtClean="0"/>
                  <a:t>k</a:t>
                </a:r>
                <a:r>
                  <a:rPr lang="it-IT" dirty="0" smtClean="0"/>
                  <a:t> dell’impronta e l’ampiezza </a:t>
                </a:r>
                <a:r>
                  <a:rPr lang="it-IT" i="1" dirty="0" smtClean="0"/>
                  <a:t>s</a:t>
                </a:r>
                <a:r>
                  <a:rPr lang="it-IT" dirty="0" smtClean="0"/>
                  <a:t> dei blocchi.</a:t>
                </a:r>
              </a:p>
            </p:txBody>
          </p:sp>
        </mc:Choice>
        <mc:Fallback xmlns="">
          <p:sp>
            <p:nvSpPr>
              <p:cNvPr id="37" name="CasellaDiTes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2434" y="3596640"/>
                <a:ext cx="11121080" cy="15023985"/>
              </a:xfrm>
              <a:prstGeom prst="rect">
                <a:avLst/>
              </a:prstGeom>
              <a:blipFill rotWithShape="1">
                <a:blip r:embed="rId5"/>
                <a:stretch>
                  <a:fillRect l="-2686" t="-974" r="-2138" b="-129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asellaDiTesto 37"/>
          <p:cNvSpPr txBox="1"/>
          <p:nvPr/>
        </p:nvSpPr>
        <p:spPr>
          <a:xfrm>
            <a:off x="6571912" y="951585"/>
            <a:ext cx="2400457" cy="3763609"/>
          </a:xfrm>
          <a:prstGeom prst="rect">
            <a:avLst/>
          </a:prstGeom>
          <a:noFill/>
        </p:spPr>
        <p:txBody>
          <a:bodyPr wrap="square" lIns="24186" tIns="12093" rIns="24186" bIns="12093" rtlCol="0">
            <a:spAutoFit/>
          </a:bodyPr>
          <a:lstStyle/>
          <a:p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Risultati attesi:</a:t>
            </a:r>
          </a:p>
          <a:p>
            <a:pPr marL="181394" indent="-181394">
              <a:buFontTx/>
              <a:buChar char="-"/>
            </a:pPr>
            <a:r>
              <a:rPr lang="it-IT" dirty="0" smtClean="0"/>
              <a:t>studiare </a:t>
            </a:r>
            <a:r>
              <a:rPr lang="it-IT" dirty="0"/>
              <a:t>le proprietà e </a:t>
            </a:r>
            <a:r>
              <a:rPr lang="it-IT" dirty="0" smtClean="0"/>
              <a:t>valutare le prestazioni di </a:t>
            </a:r>
            <a:r>
              <a:rPr lang="it-IT" dirty="0" err="1" smtClean="0"/>
              <a:t>Minhash</a:t>
            </a:r>
            <a:r>
              <a:rPr lang="it-IT" dirty="0" smtClean="0"/>
              <a:t>: (a) in </a:t>
            </a:r>
            <a:r>
              <a:rPr lang="it-IT" dirty="0"/>
              <a:t>termini di </a:t>
            </a:r>
            <a:r>
              <a:rPr lang="it-IT" dirty="0" smtClean="0"/>
              <a:t>sensibilità, limiti computazionali e tempi di esecuzione al variare del numero di record e del valore dei parametri </a:t>
            </a:r>
            <a:r>
              <a:rPr lang="it-IT" i="1" dirty="0" smtClean="0"/>
              <a:t>g</a:t>
            </a:r>
            <a:r>
              <a:rPr lang="it-IT" dirty="0" smtClean="0"/>
              <a:t>, </a:t>
            </a:r>
            <a:r>
              <a:rPr lang="it-IT" i="1" dirty="0" smtClean="0"/>
              <a:t>k</a:t>
            </a:r>
            <a:r>
              <a:rPr lang="it-IT" dirty="0" smtClean="0"/>
              <a:t>, </a:t>
            </a:r>
            <a:r>
              <a:rPr lang="it-IT" i="1" dirty="0" smtClean="0"/>
              <a:t>b</a:t>
            </a:r>
            <a:r>
              <a:rPr lang="it-IT" dirty="0" smtClean="0"/>
              <a:t> e </a:t>
            </a:r>
            <a:r>
              <a:rPr lang="it-IT" i="1" dirty="0" smtClean="0"/>
              <a:t>J</a:t>
            </a:r>
            <a:r>
              <a:rPr lang="it-IT" dirty="0"/>
              <a:t> </a:t>
            </a:r>
            <a:r>
              <a:rPr lang="it-IT" dirty="0" smtClean="0"/>
              <a:t>dell’algoritmo, (b) in base alla natura delle unità statistiche a cui è applicato, (c) rispetto ad algoritmi concorrenti già utilizzati all’Istat come </a:t>
            </a:r>
            <a:r>
              <a:rPr lang="it-IT" dirty="0" err="1" smtClean="0"/>
              <a:t>SimHash</a:t>
            </a:r>
            <a:r>
              <a:rPr lang="it-IT" dirty="0" smtClean="0"/>
              <a:t> o il metodo di </a:t>
            </a:r>
            <a:r>
              <a:rPr lang="it-IT" dirty="0" err="1" smtClean="0"/>
              <a:t>Fellegi-Sunter</a:t>
            </a:r>
            <a:r>
              <a:rPr lang="it-IT" dirty="0" smtClean="0"/>
              <a:t>;</a:t>
            </a:r>
          </a:p>
          <a:p>
            <a:pPr marL="181394" indent="-181394">
              <a:buFontTx/>
              <a:buChar char="-"/>
            </a:pPr>
            <a:r>
              <a:rPr lang="it-IT" dirty="0" smtClean="0"/>
              <a:t>rendere fruibile lo strumento </a:t>
            </a:r>
            <a:r>
              <a:rPr lang="it-IT" dirty="0" err="1" smtClean="0"/>
              <a:t>MinHash</a:t>
            </a:r>
            <a:r>
              <a:rPr lang="it-IT" dirty="0" smtClean="0"/>
              <a:t> all’interno del </a:t>
            </a:r>
            <a:r>
              <a:rPr lang="it-IT" i="1" dirty="0" err="1" smtClean="0"/>
              <a:t>toolkit</a:t>
            </a:r>
            <a:r>
              <a:rPr lang="it-IT" dirty="0" smtClean="0"/>
              <a:t> RELAIS.</a:t>
            </a:r>
          </a:p>
        </p:txBody>
      </p:sp>
      <p:cxnSp>
        <p:nvCxnSpPr>
          <p:cNvPr id="39" name="Connettore 1 38"/>
          <p:cNvCxnSpPr/>
          <p:nvPr/>
        </p:nvCxnSpPr>
        <p:spPr>
          <a:xfrm>
            <a:off x="1318466" y="4928206"/>
            <a:ext cx="7568897" cy="0"/>
          </a:xfrm>
          <a:prstGeom prst="line">
            <a:avLst/>
          </a:prstGeom>
          <a:ln w="31750" cap="rnd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>
            <a:off x="1318466" y="811513"/>
            <a:ext cx="7568897" cy="0"/>
          </a:xfrm>
          <a:prstGeom prst="line">
            <a:avLst/>
          </a:prstGeom>
          <a:ln w="31750" cap="rnd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1139759" y="951586"/>
            <a:ext cx="2456585" cy="3971341"/>
          </a:xfrm>
          <a:prstGeom prst="rect">
            <a:avLst/>
          </a:prstGeom>
          <a:noFill/>
        </p:spPr>
        <p:txBody>
          <a:bodyPr wrap="square" lIns="24186" tIns="12093" rIns="24186" bIns="12093" rtlCol="0">
            <a:spAutoFit/>
          </a:bodyPr>
          <a:lstStyle/>
          <a:p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Vantaggi:</a:t>
            </a:r>
          </a:p>
          <a:p>
            <a:pPr marL="181394" indent="-181394">
              <a:buFontTx/>
              <a:buChar char="-"/>
            </a:pPr>
            <a:r>
              <a:rPr lang="it-IT" dirty="0" smtClean="0"/>
              <a:t>risparmio </a:t>
            </a:r>
            <a:r>
              <a:rPr lang="it-IT" dirty="0"/>
              <a:t>di </a:t>
            </a:r>
            <a:r>
              <a:rPr lang="it-IT" dirty="0" smtClean="0"/>
              <a:t>spazio di memoria fisica legato </a:t>
            </a:r>
            <a:r>
              <a:rPr lang="it-IT" dirty="0"/>
              <a:t>alla </a:t>
            </a:r>
            <a:r>
              <a:rPr lang="it-IT" dirty="0" smtClean="0"/>
              <a:t>rappresentazione compressa </a:t>
            </a:r>
            <a:r>
              <a:rPr lang="it-IT" dirty="0"/>
              <a:t>dei </a:t>
            </a:r>
            <a:r>
              <a:rPr lang="it-IT" dirty="0" smtClean="0"/>
              <a:t>dati;</a:t>
            </a:r>
          </a:p>
          <a:p>
            <a:pPr marL="181394" indent="-181394">
              <a:buFontTx/>
              <a:buChar char="-"/>
            </a:pPr>
            <a:r>
              <a:rPr lang="it-IT" dirty="0"/>
              <a:t>d</a:t>
            </a:r>
            <a:r>
              <a:rPr lang="it-IT" dirty="0" smtClean="0"/>
              <a:t>ue record sono confrontati solo se la loro probabilità </a:t>
            </a:r>
            <a:r>
              <a:rPr lang="it-IT" dirty="0"/>
              <a:t>di </a:t>
            </a:r>
            <a:r>
              <a:rPr lang="it-IT" dirty="0" smtClean="0"/>
              <a:t>appartenere allo stesso grappolo è </a:t>
            </a:r>
            <a:r>
              <a:rPr lang="it-IT" dirty="0"/>
              <a:t>superiore ad una soglia </a:t>
            </a:r>
            <a:r>
              <a:rPr lang="it-IT" dirty="0" smtClean="0"/>
              <a:t>prestabilita;</a:t>
            </a:r>
          </a:p>
          <a:p>
            <a:pPr marL="181394" indent="-181394">
              <a:buFontTx/>
              <a:buChar char="-"/>
            </a:pPr>
            <a:r>
              <a:rPr lang="it-IT" dirty="0"/>
              <a:t>i</a:t>
            </a:r>
            <a:r>
              <a:rPr lang="it-IT" dirty="0" smtClean="0"/>
              <a:t>l processo di costruzione delle impronte consente di controllare la sensibilità attesa (l’incidenza di falsi negativi) dell’algoritmo. Le impronte vengono divise e confrontate a blocchi, con una riduzione della complessità computazionale da quadratica a lineare.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6074306"/>
                  </p:ext>
                </p:extLst>
              </p:nvPr>
            </p:nvGraphicFramePr>
            <p:xfrm>
              <a:off x="3661733" y="2851157"/>
              <a:ext cx="2759785" cy="11238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0178"/>
                    <a:gridCol w="640178"/>
                    <a:gridCol w="640178"/>
                    <a:gridCol w="839251"/>
                  </a:tblGrid>
                  <a:tr h="204564">
                    <a:tc>
                      <a:txBody>
                        <a:bodyPr/>
                        <a:lstStyle/>
                        <a:p>
                          <a:pPr marL="0" algn="l" defTabSz="2591958" rtl="0" eaLnBrk="1" latinLnBrk="0" hangingPunct="1"/>
                          <a:r>
                            <a:rPr lang="it-IT" sz="800" b="0" i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J(</a:t>
                          </a:r>
                          <a:r>
                            <a:rPr lang="it-IT" sz="800" b="0" i="1" kern="1200" dirty="0" err="1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r,t</a:t>
                          </a:r>
                          <a:r>
                            <a:rPr lang="it-IT" sz="800" b="0" i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endParaRPr lang="it-IT" sz="800" b="0" i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24194" marR="24194" marT="12096" marB="1209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2591958" rtl="0" eaLnBrk="1" latinLnBrk="0" hangingPunct="1"/>
                          <a:r>
                            <a:rPr lang="it-IT" sz="800" b="0" i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k</a:t>
                          </a:r>
                          <a:endParaRPr lang="it-IT" sz="800" b="0" i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24194" marR="24194" marT="12096" marB="1209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2591958" rtl="0" eaLnBrk="1" latinLnBrk="0" hangingPunct="1"/>
                          <a:r>
                            <a:rPr lang="it-IT" sz="800" b="0" i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</a:t>
                          </a:r>
                          <a:endParaRPr lang="it-IT" sz="800" b="0" i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24194" marR="24194" marT="12096" marB="1209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it-IT" sz="800" kern="120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𝑃</m:t>
                              </m:r>
                              <m:r>
                                <a:rPr lang="it-IT" sz="800" kern="120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it-IT" sz="800" kern="120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𝑀</m:t>
                              </m:r>
                              <m:r>
                                <a:rPr lang="it-IT" sz="800" kern="120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it-IT" sz="800" kern="120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𝑟</m:t>
                              </m:r>
                              <m:r>
                                <a:rPr lang="it-IT" sz="800" kern="120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)⇋</m:t>
                              </m:r>
                            </m:oMath>
                          </a14:m>
                          <a:r>
                            <a:rPr lang="it-IT" sz="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it-IT" sz="800" kern="12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𝑀</m:t>
                              </m:r>
                              <m:r>
                                <a:rPr lang="it-IT" sz="800" kern="12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it-IT" sz="800" b="0" i="1" kern="120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𝑡</m:t>
                              </m:r>
                              <m:r>
                                <a:rPr lang="it-IT" sz="800" kern="12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)</m:t>
                              </m:r>
                              <m:r>
                                <a:rPr lang="it-IT" sz="800" kern="120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it-IT" sz="8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24194" marR="24194" marT="12096" marB="1209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</a:tr>
                  <a:tr h="153221">
                    <a:tc>
                      <a:txBody>
                        <a:bodyPr/>
                        <a:lstStyle/>
                        <a:p>
                          <a:pPr marL="0" algn="l" defTabSz="2591958" rtl="0" eaLnBrk="1" latinLnBrk="0" hangingPunct="1"/>
                          <a:r>
                            <a:rPr lang="it-IT" sz="8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0,75</a:t>
                          </a:r>
                          <a:endParaRPr lang="it-IT" sz="8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24194" marR="24194" marT="12096" marB="1209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2591958" rtl="0" eaLnBrk="1" latinLnBrk="0" hangingPunct="1"/>
                          <a:r>
                            <a:rPr lang="it-IT" sz="8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30</a:t>
                          </a:r>
                          <a:endParaRPr lang="it-IT" sz="8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24194" marR="24194" marT="12096" marB="1209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2591958" rtl="0" eaLnBrk="1" latinLnBrk="0" hangingPunct="1"/>
                          <a:r>
                            <a:rPr lang="it-IT" sz="8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endParaRPr lang="it-IT" sz="8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24194" marR="24194" marT="12096" marB="1209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2591958" rtl="0" eaLnBrk="1" latinLnBrk="0" hangingPunct="1"/>
                          <a:r>
                            <a:rPr lang="it-IT" sz="8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0,99</a:t>
                          </a:r>
                          <a:endParaRPr lang="it-IT" sz="8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24194" marR="24194" marT="12096" marB="1209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153221">
                    <a:tc>
                      <a:txBody>
                        <a:bodyPr/>
                        <a:lstStyle/>
                        <a:p>
                          <a:pPr marL="0" algn="l" defTabSz="2591958" rtl="0" eaLnBrk="1" latinLnBrk="0" hangingPunct="1"/>
                          <a:r>
                            <a:rPr lang="it-IT" sz="8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0,25</a:t>
                          </a:r>
                          <a:endParaRPr lang="it-IT" sz="8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24194" marR="24194" marT="12096" marB="1209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2591958" rtl="0" eaLnBrk="1" latinLnBrk="0" hangingPunct="1"/>
                          <a:r>
                            <a:rPr lang="it-IT" sz="8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30</a:t>
                          </a:r>
                          <a:endParaRPr lang="it-IT" sz="8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24194" marR="24194" marT="12096" marB="1209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2591958" rtl="0" eaLnBrk="1" latinLnBrk="0" hangingPunct="1"/>
                          <a:r>
                            <a:rPr lang="it-IT" sz="8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endParaRPr lang="it-IT" sz="8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24194" marR="24194" marT="12096" marB="1209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2591958" rtl="0" eaLnBrk="1" latinLnBrk="0" hangingPunct="1"/>
                          <a:r>
                            <a:rPr lang="it-IT" sz="8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0,15</a:t>
                          </a:r>
                          <a:endParaRPr lang="it-IT" sz="8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24194" marR="24194" marT="12096" marB="1209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153221">
                    <a:tc>
                      <a:txBody>
                        <a:bodyPr/>
                        <a:lstStyle/>
                        <a:p>
                          <a:pPr marL="0" algn="l" defTabSz="2591958" rtl="0" eaLnBrk="1" latinLnBrk="0" hangingPunct="1"/>
                          <a:r>
                            <a:rPr lang="it-IT" sz="8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0,75</a:t>
                          </a:r>
                          <a:endParaRPr lang="it-IT" sz="8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24194" marR="24194" marT="12096" marB="1209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2591958" rtl="0" eaLnBrk="1" latinLnBrk="0" hangingPunct="1"/>
                          <a:r>
                            <a:rPr lang="it-IT" sz="8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30</a:t>
                          </a:r>
                          <a:endParaRPr lang="it-IT" sz="8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24194" marR="24194" marT="12096" marB="1209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2591958" rtl="0" eaLnBrk="1" latinLnBrk="0" hangingPunct="1"/>
                          <a:r>
                            <a:rPr lang="it-IT" sz="8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</a:t>
                          </a:r>
                          <a:endParaRPr lang="it-IT" sz="8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24194" marR="24194" marT="12096" marB="1209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2591958" rtl="0" eaLnBrk="1" latinLnBrk="0" hangingPunct="1"/>
                          <a:r>
                            <a:rPr lang="it-IT" sz="8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0,80</a:t>
                          </a:r>
                          <a:endParaRPr lang="it-IT" sz="8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24194" marR="24194" marT="12096" marB="1209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153221">
                    <a:tc>
                      <a:txBody>
                        <a:bodyPr/>
                        <a:lstStyle/>
                        <a:p>
                          <a:pPr marL="0" algn="l" defTabSz="2591958" rtl="0" eaLnBrk="1" latinLnBrk="0" hangingPunct="1"/>
                          <a:r>
                            <a:rPr lang="it-IT" sz="8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0,25</a:t>
                          </a:r>
                          <a:endParaRPr lang="it-IT" sz="8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24194" marR="24194" marT="12096" marB="1209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2591958" rtl="0" eaLnBrk="1" latinLnBrk="0" hangingPunct="1"/>
                          <a:r>
                            <a:rPr lang="it-IT" sz="8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30</a:t>
                          </a:r>
                          <a:endParaRPr lang="it-IT" sz="8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24194" marR="24194" marT="12096" marB="1209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2591958" rtl="0" eaLnBrk="1" latinLnBrk="0" hangingPunct="1"/>
                          <a:r>
                            <a:rPr lang="it-IT" sz="8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</a:t>
                          </a:r>
                          <a:endParaRPr lang="it-IT" sz="8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24194" marR="24194" marT="12096" marB="1209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259195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8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0,01</a:t>
                          </a:r>
                        </a:p>
                      </a:txBody>
                      <a:tcPr marL="24194" marR="24194" marT="12096" marB="1209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153221">
                    <a:tc>
                      <a:txBody>
                        <a:bodyPr/>
                        <a:lstStyle/>
                        <a:p>
                          <a:pPr marL="0" algn="l" defTabSz="2591958" rtl="0" eaLnBrk="1" latinLnBrk="0" hangingPunct="1"/>
                          <a:r>
                            <a:rPr lang="it-IT" sz="8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0,75</a:t>
                          </a:r>
                          <a:endParaRPr lang="it-IT" sz="8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24194" marR="24194" marT="12096" marB="1209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2591958" rtl="0" eaLnBrk="1" latinLnBrk="0" hangingPunct="1"/>
                          <a:r>
                            <a:rPr lang="it-IT" sz="8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48</a:t>
                          </a:r>
                          <a:endParaRPr lang="it-IT" sz="8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24194" marR="24194" marT="12096" marB="1209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2591958" rtl="0" eaLnBrk="1" latinLnBrk="0" hangingPunct="1"/>
                          <a:r>
                            <a:rPr lang="it-IT" sz="8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</a:t>
                          </a:r>
                          <a:endParaRPr lang="it-IT" sz="8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24194" marR="24194" marT="12096" marB="1209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259195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8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0,99</a:t>
                          </a:r>
                        </a:p>
                      </a:txBody>
                      <a:tcPr marL="24194" marR="24194" marT="12096" marB="1209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153221">
                    <a:tc>
                      <a:txBody>
                        <a:bodyPr/>
                        <a:lstStyle/>
                        <a:p>
                          <a:pPr marL="0" algn="l" defTabSz="2591958" rtl="0" eaLnBrk="1" latinLnBrk="0" hangingPunct="1"/>
                          <a:r>
                            <a:rPr lang="it-IT" sz="8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0,25</a:t>
                          </a:r>
                          <a:endParaRPr lang="it-IT" sz="8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24194" marR="24194" marT="12096" marB="1209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2591958" rtl="0" eaLnBrk="1" latinLnBrk="0" hangingPunct="1"/>
                          <a:r>
                            <a:rPr lang="it-IT" sz="8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48</a:t>
                          </a:r>
                          <a:endParaRPr lang="it-IT" sz="8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24194" marR="24194" marT="12096" marB="1209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2591958" rtl="0" eaLnBrk="1" latinLnBrk="0" hangingPunct="1"/>
                          <a:r>
                            <a:rPr lang="it-IT" sz="8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</a:t>
                          </a:r>
                          <a:endParaRPr lang="it-IT" sz="8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24194" marR="24194" marT="12096" marB="1209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259195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8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0,04</a:t>
                          </a:r>
                        </a:p>
                      </a:txBody>
                      <a:tcPr marL="24194" marR="24194" marT="12096" marB="1209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7925636"/>
                  </p:ext>
                </p:extLst>
              </p:nvPr>
            </p:nvGraphicFramePr>
            <p:xfrm>
              <a:off x="13839568" y="10776319"/>
              <a:ext cx="10430647" cy="42478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19562"/>
                    <a:gridCol w="2419562"/>
                    <a:gridCol w="2419562"/>
                    <a:gridCol w="3171961"/>
                  </a:tblGrid>
                  <a:tr h="773176">
                    <a:tc>
                      <a:txBody>
                        <a:bodyPr/>
                        <a:lstStyle/>
                        <a:p>
                          <a:pPr marL="0" algn="l" defTabSz="2591958" rtl="0" eaLnBrk="1" latinLnBrk="0" hangingPunct="1"/>
                          <a:r>
                            <a:rPr lang="it-IT" sz="3200" b="0" i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J(</a:t>
                          </a:r>
                          <a:r>
                            <a:rPr lang="it-IT" sz="3200" b="0" i="1" kern="1200" dirty="0" err="1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r,t</a:t>
                          </a:r>
                          <a:r>
                            <a:rPr lang="it-IT" sz="3200" b="0" i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endParaRPr lang="it-IT" sz="3200" b="0" i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2591958" rtl="0" eaLnBrk="1" latinLnBrk="0" hangingPunct="1"/>
                          <a:r>
                            <a:rPr lang="it-IT" sz="3200" b="0" i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k</a:t>
                          </a:r>
                          <a:endParaRPr lang="it-IT" sz="3200" b="0" i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2591958" rtl="0" eaLnBrk="1" latinLnBrk="0" hangingPunct="1"/>
                          <a:r>
                            <a:rPr lang="it-IT" sz="3200" b="0" i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</a:t>
                          </a:r>
                          <a:endParaRPr lang="it-IT" sz="3200" b="0" i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29038" t="-10236" r="-192" b="-474803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marL="0" algn="l" defTabSz="2591958" rtl="0" eaLnBrk="1" latinLnBrk="0" hangingPunct="1"/>
                          <a:r>
                            <a:rPr lang="it-IT" sz="32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0,75</a:t>
                          </a:r>
                          <a:endParaRPr lang="it-IT" sz="32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2591958" rtl="0" eaLnBrk="1" latinLnBrk="0" hangingPunct="1"/>
                          <a:r>
                            <a:rPr lang="it-IT" sz="32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30</a:t>
                          </a:r>
                          <a:endParaRPr lang="it-IT" sz="32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2591958" rtl="0" eaLnBrk="1" latinLnBrk="0" hangingPunct="1"/>
                          <a:r>
                            <a:rPr lang="it-IT" sz="32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endParaRPr lang="it-IT" sz="32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2591958" rtl="0" eaLnBrk="1" latinLnBrk="0" hangingPunct="1"/>
                          <a:r>
                            <a:rPr lang="it-IT" sz="32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0,99</a:t>
                          </a:r>
                          <a:endParaRPr lang="it-IT" sz="32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marL="0" algn="l" defTabSz="2591958" rtl="0" eaLnBrk="1" latinLnBrk="0" hangingPunct="1"/>
                          <a:r>
                            <a:rPr lang="it-IT" sz="32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0,25</a:t>
                          </a:r>
                          <a:endParaRPr lang="it-IT" sz="32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2591958" rtl="0" eaLnBrk="1" latinLnBrk="0" hangingPunct="1"/>
                          <a:r>
                            <a:rPr lang="it-IT" sz="32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30</a:t>
                          </a:r>
                          <a:endParaRPr lang="it-IT" sz="32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2591958" rtl="0" eaLnBrk="1" latinLnBrk="0" hangingPunct="1"/>
                          <a:r>
                            <a:rPr lang="it-IT" sz="32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endParaRPr lang="it-IT" sz="32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2591958" rtl="0" eaLnBrk="1" latinLnBrk="0" hangingPunct="1"/>
                          <a:r>
                            <a:rPr lang="it-IT" sz="32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0,15</a:t>
                          </a:r>
                          <a:endParaRPr lang="it-IT" sz="32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marL="0" algn="l" defTabSz="2591958" rtl="0" eaLnBrk="1" latinLnBrk="0" hangingPunct="1"/>
                          <a:r>
                            <a:rPr lang="it-IT" sz="32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0,75</a:t>
                          </a:r>
                          <a:endParaRPr lang="it-IT" sz="32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2591958" rtl="0" eaLnBrk="1" latinLnBrk="0" hangingPunct="1"/>
                          <a:r>
                            <a:rPr lang="it-IT" sz="32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30</a:t>
                          </a:r>
                          <a:endParaRPr lang="it-IT" sz="32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2591958" rtl="0" eaLnBrk="1" latinLnBrk="0" hangingPunct="1"/>
                          <a:r>
                            <a:rPr lang="it-IT" sz="32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</a:t>
                          </a:r>
                          <a:endParaRPr lang="it-IT" sz="32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2591958" rtl="0" eaLnBrk="1" latinLnBrk="0" hangingPunct="1"/>
                          <a:r>
                            <a:rPr lang="it-IT" sz="32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0,80</a:t>
                          </a:r>
                          <a:endParaRPr lang="it-IT" sz="32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marL="0" algn="l" defTabSz="2591958" rtl="0" eaLnBrk="1" latinLnBrk="0" hangingPunct="1"/>
                          <a:r>
                            <a:rPr lang="it-IT" sz="32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0,25</a:t>
                          </a:r>
                          <a:endParaRPr lang="it-IT" sz="32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2591958" rtl="0" eaLnBrk="1" latinLnBrk="0" hangingPunct="1"/>
                          <a:r>
                            <a:rPr lang="it-IT" sz="32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30</a:t>
                          </a:r>
                          <a:endParaRPr lang="it-IT" sz="32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2591958" rtl="0" eaLnBrk="1" latinLnBrk="0" hangingPunct="1"/>
                          <a:r>
                            <a:rPr lang="it-IT" sz="32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</a:t>
                          </a:r>
                          <a:endParaRPr lang="it-IT" sz="32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259195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32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marL="0" algn="l" defTabSz="2591958" rtl="0" eaLnBrk="1" latinLnBrk="0" hangingPunct="1"/>
                          <a:r>
                            <a:rPr lang="it-IT" sz="32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0,75</a:t>
                          </a:r>
                          <a:endParaRPr lang="it-IT" sz="32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2591958" rtl="0" eaLnBrk="1" latinLnBrk="0" hangingPunct="1"/>
                          <a:r>
                            <a:rPr lang="it-IT" sz="32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48</a:t>
                          </a:r>
                          <a:endParaRPr lang="it-IT" sz="32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2591958" rtl="0" eaLnBrk="1" latinLnBrk="0" hangingPunct="1"/>
                          <a:r>
                            <a:rPr lang="it-IT" sz="32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</a:t>
                          </a:r>
                          <a:endParaRPr lang="it-IT" sz="32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259195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32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marL="0" algn="l" defTabSz="2591958" rtl="0" eaLnBrk="1" latinLnBrk="0" hangingPunct="1"/>
                          <a:r>
                            <a:rPr lang="it-IT" sz="32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0,25</a:t>
                          </a:r>
                          <a:endParaRPr lang="it-IT" sz="32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2591958" rtl="0" eaLnBrk="1" latinLnBrk="0" hangingPunct="1"/>
                          <a:r>
                            <a:rPr lang="it-IT" sz="32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48</a:t>
                          </a:r>
                          <a:endParaRPr lang="it-IT" sz="32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2591958" rtl="0" eaLnBrk="1" latinLnBrk="0" hangingPunct="1"/>
                          <a:r>
                            <a:rPr lang="it-IT" sz="32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</a:t>
                          </a:r>
                          <a:endParaRPr lang="it-IT" sz="32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259195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32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0,04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4" name="CasellaDiTesto 23"/>
          <p:cNvSpPr txBox="1"/>
          <p:nvPr/>
        </p:nvSpPr>
        <p:spPr>
          <a:xfrm>
            <a:off x="1139759" y="264375"/>
            <a:ext cx="7747604" cy="268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1439396" algn="l"/>
              </a:tabLst>
            </a:pPr>
            <a:r>
              <a:rPr lang="it-IT" sz="1700" dirty="0" err="1">
                <a:solidFill>
                  <a:srgbClr val="0C3182"/>
                </a:solidFill>
                <a:latin typeface="Trebuchet MS" charset="0"/>
                <a:ea typeface="Trebuchet MS" charset="0"/>
                <a:cs typeface="Trebuchet MS" charset="0"/>
              </a:rPr>
              <a:t>Minhash</a:t>
            </a:r>
            <a:r>
              <a:rPr lang="it-IT" sz="1700" dirty="0">
                <a:solidFill>
                  <a:srgbClr val="0C3182"/>
                </a:solidFill>
                <a:latin typeface="Trebuchet MS" charset="0"/>
                <a:ea typeface="Trebuchet MS" charset="0"/>
                <a:cs typeface="Trebuchet MS" charset="0"/>
              </a:rPr>
              <a:t>: uno strumento flessibile per integrare basi dati </a:t>
            </a:r>
            <a:r>
              <a:rPr lang="it-IT" sz="1700" dirty="0">
                <a:solidFill>
                  <a:srgbClr val="0C3182"/>
                </a:solidFill>
                <a:latin typeface="Trebuchet MS" charset="0"/>
                <a:ea typeface="Trebuchet MS" charset="0"/>
                <a:cs typeface="Trebuchet MS" charset="0"/>
              </a:rPr>
              <a:t>di grandi </a:t>
            </a:r>
            <a:r>
              <a:rPr lang="it-IT" sz="1700" dirty="0">
                <a:solidFill>
                  <a:srgbClr val="0C3182"/>
                </a:solidFill>
                <a:latin typeface="Trebuchet MS" charset="0"/>
                <a:ea typeface="Trebuchet MS" charset="0"/>
                <a:cs typeface="Trebuchet MS" charset="0"/>
              </a:rPr>
              <a:t>dimensioni </a:t>
            </a:r>
            <a:endParaRPr lang="it-IT" sz="1700" dirty="0">
              <a:solidFill>
                <a:srgbClr val="0C3182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26" name="Rettangolo arrotondato 25"/>
          <p:cNvSpPr/>
          <p:nvPr/>
        </p:nvSpPr>
        <p:spPr>
          <a:xfrm>
            <a:off x="41713" y="1792688"/>
            <a:ext cx="1049941" cy="1373328"/>
          </a:xfrm>
          <a:prstGeom prst="roundRect">
            <a:avLst/>
          </a:prstGeom>
          <a:solidFill>
            <a:srgbClr val="0D31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186" tIns="12093" rIns="24186" bIns="12093" rtlCol="0" anchor="ctr"/>
          <a:lstStyle/>
          <a:p>
            <a:pPr algn="ctr"/>
            <a:endParaRPr lang="it-IT">
              <a:solidFill>
                <a:srgbClr val="0D3183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104167" y="4463116"/>
            <a:ext cx="9351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/>
            <a:r>
              <a:rPr lang="it-IT" sz="500" b="1" dirty="0">
                <a:solidFill>
                  <a:srgbClr val="0D3183"/>
                </a:solidFill>
                <a:latin typeface="Trebuchet MS" charset="0"/>
                <a:ea typeface="Trebuchet MS" charset="0"/>
                <a:cs typeface="Trebuchet MS" charset="0"/>
              </a:rPr>
              <a:t>#record </a:t>
            </a:r>
            <a:r>
              <a:rPr lang="it-IT" sz="500" b="1" dirty="0" err="1">
                <a:solidFill>
                  <a:srgbClr val="0D3183"/>
                </a:solidFill>
                <a:latin typeface="Trebuchet MS" charset="0"/>
                <a:ea typeface="Trebuchet MS" charset="0"/>
                <a:cs typeface="Trebuchet MS" charset="0"/>
              </a:rPr>
              <a:t>linkage</a:t>
            </a:r>
            <a:endParaRPr lang="it-IT" sz="500" b="1" dirty="0">
              <a:solidFill>
                <a:srgbClr val="0D3183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hangingPunct="0"/>
            <a:r>
              <a:rPr lang="it-IT" sz="500" b="1" dirty="0">
                <a:solidFill>
                  <a:srgbClr val="0D3183"/>
                </a:solidFill>
                <a:latin typeface="Trebuchet MS" charset="0"/>
                <a:ea typeface="Trebuchet MS" charset="0"/>
                <a:cs typeface="Trebuchet MS" charset="0"/>
              </a:rPr>
              <a:t>#qualità dei registri statistici</a:t>
            </a:r>
          </a:p>
          <a:p>
            <a:pPr hangingPunct="0"/>
            <a:r>
              <a:rPr lang="it-IT" sz="500" b="1" dirty="0">
                <a:solidFill>
                  <a:srgbClr val="0D3183"/>
                </a:solidFill>
                <a:latin typeface="Trebuchet MS" charset="0"/>
                <a:ea typeface="Trebuchet MS" charset="0"/>
                <a:cs typeface="Trebuchet MS" charset="0"/>
              </a:rPr>
              <a:t>#</a:t>
            </a:r>
            <a:r>
              <a:rPr lang="it-IT" sz="500" b="1" dirty="0" err="1">
                <a:solidFill>
                  <a:srgbClr val="0D3183"/>
                </a:solidFill>
                <a:latin typeface="Trebuchet MS" charset="0"/>
                <a:ea typeface="Trebuchet MS" charset="0"/>
                <a:cs typeface="Trebuchet MS" charset="0"/>
              </a:rPr>
              <a:t>locality</a:t>
            </a:r>
            <a:r>
              <a:rPr lang="it-IT" sz="500" b="1" dirty="0">
                <a:solidFill>
                  <a:srgbClr val="0D3183"/>
                </a:solidFill>
                <a:latin typeface="Trebuchet MS" charset="0"/>
                <a:ea typeface="Trebuchet MS" charset="0"/>
                <a:cs typeface="Trebuchet MS" charset="0"/>
              </a:rPr>
              <a:t> sensitive </a:t>
            </a:r>
            <a:r>
              <a:rPr lang="it-IT" sz="500" b="1" dirty="0" err="1">
                <a:solidFill>
                  <a:srgbClr val="0D3183"/>
                </a:solidFill>
                <a:latin typeface="Trebuchet MS" charset="0"/>
                <a:ea typeface="Trebuchet MS" charset="0"/>
                <a:cs typeface="Trebuchet MS" charset="0"/>
              </a:rPr>
              <a:t>hashing</a:t>
            </a:r>
            <a:endParaRPr lang="it-IT" sz="500" b="1" dirty="0">
              <a:solidFill>
                <a:srgbClr val="0D3183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hangingPunct="0"/>
            <a:r>
              <a:rPr lang="it-IT" sz="500" b="1" dirty="0">
                <a:solidFill>
                  <a:srgbClr val="0D3183"/>
                </a:solidFill>
                <a:latin typeface="Trebuchet MS" charset="0"/>
                <a:ea typeface="Trebuchet MS" charset="0"/>
                <a:cs typeface="Trebuchet MS" charset="0"/>
              </a:rPr>
              <a:t>#</a:t>
            </a:r>
            <a:r>
              <a:rPr lang="it-IT" sz="500" b="1" dirty="0" err="1">
                <a:solidFill>
                  <a:srgbClr val="0D3183"/>
                </a:solidFill>
                <a:latin typeface="Trebuchet MS" charset="0"/>
                <a:ea typeface="Trebuchet MS" charset="0"/>
                <a:cs typeface="Trebuchet MS" charset="0"/>
              </a:rPr>
              <a:t>bigdata</a:t>
            </a:r>
            <a:endParaRPr lang="it-IT" sz="500" b="1" dirty="0">
              <a:solidFill>
                <a:srgbClr val="0D3183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104166" y="1847971"/>
            <a:ext cx="826761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/>
            <a:r>
              <a:rPr lang="it-IT" sz="700" dirty="0">
                <a:solidFill>
                  <a:schemeClr val="bg1"/>
                </a:solidFill>
              </a:rPr>
              <a:t>Sviluppare, testare ed, infine,  aggiungere al </a:t>
            </a:r>
            <a:r>
              <a:rPr lang="it-IT" sz="700" i="1" dirty="0" err="1">
                <a:solidFill>
                  <a:schemeClr val="bg1"/>
                </a:solidFill>
              </a:rPr>
              <a:t>toolkit</a:t>
            </a:r>
            <a:r>
              <a:rPr lang="it-IT" sz="700" dirty="0">
                <a:solidFill>
                  <a:schemeClr val="bg1"/>
                </a:solidFill>
              </a:rPr>
              <a:t> RELAIS l’algoritmo </a:t>
            </a:r>
            <a:r>
              <a:rPr lang="it-IT" sz="700" dirty="0" err="1">
                <a:solidFill>
                  <a:schemeClr val="bg1"/>
                </a:solidFill>
              </a:rPr>
              <a:t>MinHash</a:t>
            </a:r>
            <a:r>
              <a:rPr lang="it-IT" sz="700" dirty="0">
                <a:solidFill>
                  <a:schemeClr val="bg1"/>
                </a:solidFill>
              </a:rPr>
              <a:t> per la ricerca dei record duplicati all’interno di basi di dati integrate di grandi dimensioni. </a:t>
            </a:r>
            <a:endParaRPr lang="it-IT" sz="700" dirty="0">
              <a:solidFill>
                <a:schemeClr val="bg1"/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110368" y="3514246"/>
            <a:ext cx="863830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/>
            <a:r>
              <a:rPr lang="it-IT" sz="500" b="1" dirty="0">
                <a:solidFill>
                  <a:srgbClr val="0D3183"/>
                </a:solidFill>
                <a:latin typeface="Trebuchet MS" charset="0"/>
              </a:rPr>
              <a:t>Implementazione efficiente e flessibile di </a:t>
            </a:r>
            <a:r>
              <a:rPr lang="it-IT" sz="500" b="1" dirty="0" err="1">
                <a:solidFill>
                  <a:srgbClr val="0D3183"/>
                </a:solidFill>
                <a:latin typeface="Trebuchet MS" charset="0"/>
              </a:rPr>
              <a:t>MinHash</a:t>
            </a:r>
            <a:r>
              <a:rPr lang="it-IT" sz="500" b="1" dirty="0">
                <a:solidFill>
                  <a:srgbClr val="0D3183"/>
                </a:solidFill>
                <a:latin typeface="Trebuchet MS" charset="0"/>
              </a:rPr>
              <a:t> all’interno del </a:t>
            </a:r>
            <a:r>
              <a:rPr lang="it-IT" sz="500" b="1" i="1" dirty="0" err="1">
                <a:solidFill>
                  <a:srgbClr val="0D3183"/>
                </a:solidFill>
                <a:latin typeface="Trebuchet MS" charset="0"/>
              </a:rPr>
              <a:t>toolkit</a:t>
            </a:r>
            <a:r>
              <a:rPr lang="it-IT" sz="500" b="1" dirty="0">
                <a:solidFill>
                  <a:srgbClr val="0D3183"/>
                </a:solidFill>
                <a:latin typeface="Trebuchet MS" charset="0"/>
              </a:rPr>
              <a:t> RELAIS, valutazione comparativa dell’algoritmo rispetto a </a:t>
            </a:r>
            <a:r>
              <a:rPr lang="it-IT" sz="500" b="1" dirty="0">
                <a:solidFill>
                  <a:srgbClr val="0D3183"/>
                </a:solidFill>
                <a:latin typeface="Trebuchet MS" charset="0"/>
              </a:rPr>
              <a:t>strumenti </a:t>
            </a:r>
            <a:r>
              <a:rPr lang="it-IT" sz="500" b="1" dirty="0">
                <a:solidFill>
                  <a:srgbClr val="0D3183"/>
                </a:solidFill>
                <a:latin typeface="Trebuchet MS" charset="0"/>
              </a:rPr>
              <a:t> concorrenti già utilizzati.</a:t>
            </a:r>
            <a:endParaRPr lang="it-IT" sz="500" dirty="0">
              <a:solidFill>
                <a:srgbClr val="0D31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1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954</TotalTime>
  <Words>863</Words>
  <Application>Microsoft Office PowerPoint</Application>
  <PresentationFormat>Presentazione su schermo (16:9)</PresentationFormat>
  <Paragraphs>103</Paragraphs>
  <Slides>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Istat</cp:lastModifiedBy>
  <cp:revision>37</cp:revision>
  <cp:lastPrinted>2018-01-31T14:57:52Z</cp:lastPrinted>
  <dcterms:created xsi:type="dcterms:W3CDTF">2018-01-29T12:09:06Z</dcterms:created>
  <dcterms:modified xsi:type="dcterms:W3CDTF">2019-03-18T16:20:25Z</dcterms:modified>
</cp:coreProperties>
</file>