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08" r:id="rId1"/>
  </p:sldMasterIdLst>
  <p:notesMasterIdLst>
    <p:notesMasterId r:id="rId6"/>
  </p:notesMasterIdLst>
  <p:sldIdLst>
    <p:sldId id="260" r:id="rId2"/>
    <p:sldId id="262" r:id="rId3"/>
    <p:sldId id="264" r:id="rId4"/>
    <p:sldId id="261" r:id="rId5"/>
  </p:sldIdLst>
  <p:sldSz cx="9144000" cy="5143500" type="screen16x9"/>
  <p:notesSz cx="6858000" cy="9144000"/>
  <p:defaultTextStyle>
    <a:defPPr>
      <a:defRPr lang="it-IT"/>
    </a:defPPr>
    <a:lvl1pPr marL="0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790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579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8369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1158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3948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6737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9527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2316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7" userDrawn="1">
          <p15:clr>
            <a:srgbClr val="A4A3A4"/>
          </p15:clr>
        </p15:guide>
        <p15:guide id="2" pos="66" userDrawn="1">
          <p15:clr>
            <a:srgbClr val="A4A3A4"/>
          </p15:clr>
        </p15:guide>
        <p15:guide id="3" orient="horz" pos="509" userDrawn="1">
          <p15:clr>
            <a:srgbClr val="A4A3A4"/>
          </p15:clr>
        </p15:guide>
        <p15:guide id="4" pos="828" userDrawn="1">
          <p15:clr>
            <a:srgbClr val="A4A3A4"/>
          </p15:clr>
        </p15:guide>
        <p15:guide id="5" pos="2340" userDrawn="1">
          <p15:clr>
            <a:srgbClr val="A4A3A4"/>
          </p15:clr>
        </p15:guide>
        <p15:guide id="6" pos="2454" userDrawn="1">
          <p15:clr>
            <a:srgbClr val="A4A3A4"/>
          </p15:clr>
        </p15:guide>
        <p15:guide id="7" pos="3966" userDrawn="1">
          <p15:clr>
            <a:srgbClr val="A4A3A4"/>
          </p15:clr>
        </p15:guide>
        <p15:guide id="8" pos="4080" userDrawn="1">
          <p15:clr>
            <a:srgbClr val="A4A3A4"/>
          </p15:clr>
        </p15:guide>
        <p15:guide id="9" pos="5598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  <p15:guide id="11" orient="horz" pos="1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D3183"/>
    <a:srgbClr val="DB332E"/>
    <a:srgbClr val="0C3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4907"/>
  </p:normalViewPr>
  <p:slideViewPr>
    <p:cSldViewPr snapToGrid="0" snapToObjects="1" showGuides="1">
      <p:cViewPr varScale="1">
        <p:scale>
          <a:sx n="62" d="100"/>
          <a:sy n="62" d="100"/>
        </p:scale>
        <p:origin x="398" y="34"/>
      </p:cViewPr>
      <p:guideLst>
        <p:guide orient="horz" pos="3117"/>
        <p:guide pos="66"/>
        <p:guide orient="horz" pos="509"/>
        <p:guide pos="828"/>
        <p:guide pos="2340"/>
        <p:guide pos="2454"/>
        <p:guide pos="3966"/>
        <p:guide pos="4080"/>
        <p:guide pos="5598"/>
        <p:guide orient="horz" pos="432"/>
        <p:guide orient="horz" pos="12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DD95-DA78-0F4A-83A8-268F1B5F7491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11E0E-C3F8-5242-BF4F-9C00C99DF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4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59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65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686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3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16E6-C3B9-DE42-AF4F-DEE8737E015E}" type="datetime1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12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8D7-589E-A545-8FC9-4CBD28D6489F}" type="datetime1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73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C779-FE6C-6E43-88C9-0373193548FF}" type="datetime1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61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8084-452A-2C43-B742-2907D6663B1E}" type="datetime1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67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A053-0FDD-4D46-B2B0-2EE2DF952466}" type="datetime1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52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33B2-35E9-104C-97F7-5B3102A455E7}" type="datetime1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88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CAE6-C8D7-494B-80A0-91811C175793}" type="datetime1">
              <a:rPr lang="it-IT" smtClean="0"/>
              <a:t>21/02/2019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94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2E3-6358-E04C-A82A-70C141F0890C}" type="datetime1">
              <a:rPr lang="it-IT" smtClean="0"/>
              <a:t>21/02/2019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13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D5C7-04F3-844F-A1CF-77B05910E76E}" type="datetime1">
              <a:rPr lang="it-IT" smtClean="0"/>
              <a:t>21/02/2019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61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ABB9-B760-B841-AD5A-A27280FD266E}" type="datetime1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5197-F748-E142-9F1F-3E619F1F5EF8}" type="datetime1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87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1028-9A14-2D43-9E35-A12C9B3B3CCB}" type="datetime1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2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18" name="Connettore 1 17"/>
          <p:cNvCxnSpPr>
            <a:cxnSpLocks/>
          </p:cNvCxnSpPr>
          <p:nvPr/>
        </p:nvCxnSpPr>
        <p:spPr>
          <a:xfrm>
            <a:off x="5102898" y="809625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538310" y="523936"/>
            <a:ext cx="2714757" cy="2307808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9400710" y="1298429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xmlns="" id="{389C347F-22AD-8043-9566-541ABC8CA633}"/>
              </a:ext>
            </a:extLst>
          </p:cNvPr>
          <p:cNvGrpSpPr/>
          <p:nvPr/>
        </p:nvGrpSpPr>
        <p:grpSpPr>
          <a:xfrm>
            <a:off x="6217342" y="2445052"/>
            <a:ext cx="1035090" cy="869951"/>
            <a:chOff x="104776" y="4077307"/>
            <a:chExt cx="1035090" cy="8699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4120544"/>
              <a:ext cx="1035090" cy="82671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 26 FEBBRAIO 2018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INAUGURAZIONE </a:t>
              </a:r>
              <a:b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</a:b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DEL NUOVO LABORATORIO DELL’INNOVAZIONE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GIORGIO ALLEVA</a:t>
              </a: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:a16="http://schemas.microsoft.com/office/drawing/2014/main" xmlns="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4725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>
              <a:extLst>
                <a:ext uri="{FF2B5EF4-FFF2-40B4-BE49-F238E27FC236}">
                  <a16:creationId xmlns:a16="http://schemas.microsoft.com/office/drawing/2014/main" xmlns="" id="{1F1A679F-AE4E-3F40-B58A-DA116213B895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5675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:a16="http://schemas.microsoft.com/office/drawing/2014/main" xmlns="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25510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:a16="http://schemas.microsoft.com/office/drawing/2014/main" xmlns="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07730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ttangolo 32">
            <a:extLst>
              <a:ext uri="{FF2B5EF4-FFF2-40B4-BE49-F238E27FC236}">
                <a16:creationId xmlns:a16="http://schemas.microsoft.com/office/drawing/2014/main" xmlns="" id="{9CB06311-B68B-0A48-AB55-4E3C68E72BEE}"/>
              </a:ext>
            </a:extLst>
          </p:cNvPr>
          <p:cNvSpPr/>
          <p:nvPr/>
        </p:nvSpPr>
        <p:spPr>
          <a:xfrm>
            <a:off x="4651513" y="0"/>
            <a:ext cx="4492487" cy="5143500"/>
          </a:xfrm>
          <a:prstGeom prst="rect">
            <a:avLst/>
          </a:prstGeom>
          <a:solidFill>
            <a:srgbClr val="0D3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" name="CasellaDiTesto 3"/>
          <p:cNvSpPr txBox="1"/>
          <p:nvPr/>
        </p:nvSpPr>
        <p:spPr>
          <a:xfrm>
            <a:off x="5102897" y="1015598"/>
            <a:ext cx="3316825" cy="34470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800" b="1" i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Sistema di restituzione di informazioni statistiche personalizzate alle imprese coinvolte nelle rilevazioni economiche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E6941202-2A64-E048-AB50-1D5F04D3AE21}"/>
              </a:ext>
            </a:extLst>
          </p:cNvPr>
          <p:cNvSpPr txBox="1"/>
          <p:nvPr/>
        </p:nvSpPr>
        <p:spPr>
          <a:xfrm>
            <a:off x="5102898" y="543056"/>
            <a:ext cx="35507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4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ROMA 21 FEBBRAIO 2019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82E36139-6FE7-6846-ACBB-7C6CC20E9687}"/>
              </a:ext>
            </a:extLst>
          </p:cNvPr>
          <p:cNvSpPr txBox="1"/>
          <p:nvPr/>
        </p:nvSpPr>
        <p:spPr>
          <a:xfrm>
            <a:off x="5102898" y="4656020"/>
            <a:ext cx="35507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4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Pasquale Papa, Paola Bosso</a:t>
            </a:r>
          </a:p>
        </p:txBody>
      </p: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xmlns="" id="{54FA6D19-AFBA-D549-98BA-022B4866E6D2}"/>
              </a:ext>
            </a:extLst>
          </p:cNvPr>
          <p:cNvCxnSpPr>
            <a:cxnSpLocks/>
          </p:cNvCxnSpPr>
          <p:nvPr/>
        </p:nvCxnSpPr>
        <p:spPr>
          <a:xfrm>
            <a:off x="5102898" y="809625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xmlns="" id="{02B0AB61-10C2-A34F-9E41-C5F956E3361E}"/>
              </a:ext>
            </a:extLst>
          </p:cNvPr>
          <p:cNvCxnSpPr>
            <a:cxnSpLocks/>
          </p:cNvCxnSpPr>
          <p:nvPr/>
        </p:nvCxnSpPr>
        <p:spPr>
          <a:xfrm>
            <a:off x="5102898" y="4954242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xmlns="" id="{3CC72873-F7AE-D742-8324-CAAEDC883A73}"/>
              </a:ext>
            </a:extLst>
          </p:cNvPr>
          <p:cNvSpPr txBox="1"/>
          <p:nvPr/>
        </p:nvSpPr>
        <p:spPr>
          <a:xfrm>
            <a:off x="140" y="3857954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266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54318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388049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Il progetto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1228156" y="8251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cxnSp>
        <p:nvCxnSpPr>
          <p:cNvPr id="39" name="Connettore 1 38"/>
          <p:cNvCxnSpPr/>
          <p:nvPr/>
        </p:nvCxnSpPr>
        <p:spPr>
          <a:xfrm>
            <a:off x="1327619" y="5043558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9224" y="4648827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1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xmlns="" id="{AC1B5F68-E577-F048-93D8-280589B9C799}"/>
              </a:ext>
            </a:extLst>
          </p:cNvPr>
          <p:cNvGrpSpPr/>
          <p:nvPr/>
        </p:nvGrpSpPr>
        <p:grpSpPr>
          <a:xfrm>
            <a:off x="62612" y="3041606"/>
            <a:ext cx="1035090" cy="1288653"/>
            <a:chOff x="104776" y="3534381"/>
            <a:chExt cx="1035090" cy="20687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 21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Sistema di restituzione di informazioni statistiche personalizzate alle imprese coinvolte nelle rilevazioni economiche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:a16="http://schemas.microsoft.com/office/drawing/2014/main" xmlns="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:a16="http://schemas.microsoft.com/office/drawing/2014/main" xmlns="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46E35F67-0225-BD4A-A6FC-4062A3AE2139}"/>
              </a:ext>
            </a:extLst>
          </p:cNvPr>
          <p:cNvSpPr txBox="1"/>
          <p:nvPr/>
        </p:nvSpPr>
        <p:spPr>
          <a:xfrm>
            <a:off x="1415502" y="1032690"/>
            <a:ext cx="5973273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tabLst>
                <a:tab pos="1439940" algn="l"/>
              </a:tabLst>
            </a:pPr>
            <a:r>
              <a:rPr lang="it-IT" sz="1400" dirty="0"/>
              <a:t>L’idea del progetto è fornire alle imprese rispondenti un insieme integrato di indicatori, all’interno della sezione </a:t>
            </a:r>
            <a:r>
              <a:rPr lang="it-IT" sz="1400" dirty="0"/>
              <a:t>dedicata «</a:t>
            </a:r>
            <a:r>
              <a:rPr lang="it-IT" sz="1400" dirty="0" smtClean="0"/>
              <a:t>Dati Statistici» del </a:t>
            </a:r>
            <a:r>
              <a:rPr lang="it-IT" sz="1400" dirty="0"/>
              <a:t>Portale Statistico delle Imprese, finalizzati a costruire un quadro strutturale del settore di attività economica di appartenenza, nonché </a:t>
            </a:r>
            <a:r>
              <a:rPr lang="it-IT" sz="1400" b="1" dirty="0">
                <a:solidFill>
                  <a:srgbClr val="C00000"/>
                </a:solidFill>
              </a:rPr>
              <a:t>informazioni personalizzate sui mercati di riferimento e sul proprio posizionamento competitivo</a:t>
            </a:r>
            <a:r>
              <a:rPr lang="it-IT" sz="1400" dirty="0"/>
              <a:t>.</a:t>
            </a:r>
            <a:endParaRPr lang="it-IT" sz="1400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C6256B10-B216-6342-81C5-A8CEA5E9C6E0}"/>
              </a:ext>
            </a:extLst>
          </p:cNvPr>
          <p:cNvSpPr txBox="1"/>
          <p:nvPr/>
        </p:nvSpPr>
        <p:spPr>
          <a:xfrm>
            <a:off x="2812714" y="2422882"/>
            <a:ext cx="5333894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400" b="1" dirty="0"/>
              <a:t>Stabilire un flusso di comunicazione bidirezionale fra Istat e imprese che compensi almeno parzialmente l'onere statistico sui rispondenti</a:t>
            </a:r>
          </a:p>
          <a:p>
            <a:pPr>
              <a:tabLst>
                <a:tab pos="1439940" algn="l"/>
              </a:tabLst>
            </a:pPr>
            <a:endParaRPr lang="it-IT" sz="800" b="1" dirty="0"/>
          </a:p>
          <a:p>
            <a:pPr>
              <a:tabLst>
                <a:tab pos="1439940" algn="l"/>
              </a:tabLst>
            </a:pPr>
            <a:r>
              <a:rPr lang="it-IT" sz="1400" b="1" dirty="0"/>
              <a:t>Favorire una maggiore collaborazione delle imprese alle indagini Istat e migliorare la qualità dei dati forniti </a:t>
            </a:r>
          </a:p>
          <a:p>
            <a:pPr>
              <a:tabLst>
                <a:tab pos="1439940" algn="l"/>
              </a:tabLst>
            </a:pPr>
            <a:endParaRPr lang="it-IT" sz="800" b="1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tabLst>
                <a:tab pos="1439940" algn="l"/>
              </a:tabLst>
            </a:pPr>
            <a:r>
              <a:rPr lang="it-IT" sz="1400" b="1" dirty="0"/>
              <a:t>Fornire un’informazione statistica più aderente alle reali esigenze delle imprese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21BE5737-64ED-C442-9D37-C177D7B41F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790" y="948099"/>
            <a:ext cx="1229060" cy="959996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xmlns="" id="{7F2F2D26-890A-2340-8E0E-CF3C220BD0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241" y="2863869"/>
            <a:ext cx="841973" cy="841973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5A6FFC1E-E6B0-6244-A2D4-BE60CF0C936D}"/>
              </a:ext>
            </a:extLst>
          </p:cNvPr>
          <p:cNvSpPr/>
          <p:nvPr/>
        </p:nvSpPr>
        <p:spPr>
          <a:xfrm>
            <a:off x="1752483" y="2407380"/>
            <a:ext cx="8645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>
                <a:solidFill>
                  <a:srgbClr val="C00000"/>
                </a:solidFill>
              </a:rPr>
              <a:t>OBIETTIVI</a:t>
            </a:r>
            <a:r>
              <a:rPr lang="it-IT" sz="1200" b="1" dirty="0"/>
              <a:t>:</a:t>
            </a:r>
            <a:endParaRPr lang="it-IT" b="1" dirty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xmlns="" id="{5BFCA6BB-F46B-C84D-AB1E-9490D9667012}"/>
              </a:ext>
            </a:extLst>
          </p:cNvPr>
          <p:cNvSpPr/>
          <p:nvPr/>
        </p:nvSpPr>
        <p:spPr>
          <a:xfrm>
            <a:off x="1427706" y="4209898"/>
            <a:ext cx="1189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b="1" dirty="0">
                <a:solidFill>
                  <a:srgbClr val="C00000"/>
                </a:solidFill>
              </a:rPr>
              <a:t>RISORSE COINVOLTE</a:t>
            </a:r>
            <a:r>
              <a:rPr lang="it-IT" sz="1200" b="1" dirty="0"/>
              <a:t>:</a:t>
            </a:r>
            <a:endParaRPr lang="it-IT" b="1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1360F65B-1D5C-1B46-8A97-F1D6AD2D59C8}"/>
              </a:ext>
            </a:extLst>
          </p:cNvPr>
          <p:cNvSpPr txBox="1"/>
          <p:nvPr/>
        </p:nvSpPr>
        <p:spPr>
          <a:xfrm>
            <a:off x="2800234" y="4125764"/>
            <a:ext cx="5506064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tabLst>
                <a:tab pos="1439940" algn="l"/>
              </a:tabLst>
            </a:pPr>
            <a:r>
              <a:rPr lang="it-IT" sz="1300" dirty="0"/>
              <a:t>Esperti di raccolta dati - Esperti tematici nell'ambito delle statistiche economiche strutturali e congiunturali sulle imprese e del commercio estero - Esperti di normative in materia di tutela della riservatezza dei rispondenti - Esperti informatici - Esperti di diffusione e comunicazione.</a:t>
            </a:r>
          </a:p>
        </p:txBody>
      </p:sp>
    </p:spTree>
    <p:extLst>
      <p:ext uri="{BB962C8B-B14F-4D97-AF65-F5344CB8AC3E}">
        <p14:creationId xmlns:p14="http://schemas.microsoft.com/office/powerpoint/2010/main" val="329081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388049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Fasi e attività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1318566" y="8115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2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6B69C61A-E5E3-FA4D-8485-1D366DF18F6F}"/>
              </a:ext>
            </a:extLst>
          </p:cNvPr>
          <p:cNvSpPr txBox="1"/>
          <p:nvPr/>
        </p:nvSpPr>
        <p:spPr>
          <a:xfrm>
            <a:off x="1832814" y="2268368"/>
            <a:ext cx="1998207" cy="18620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Analisi delle informazioni interne disponibili ed utilizzabili per il progetto; 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endParaRPr lang="it-IT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Attività di ricognizione delle esigenze informative delle imprese (collaborazione con referenti  Confindustria, Associazioni di Categoria e realtà aziendali di riferimento).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endParaRPr lang="it-IT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entagono 2">
            <a:extLst>
              <a:ext uri="{FF2B5EF4-FFF2-40B4-BE49-F238E27FC236}">
                <a16:creationId xmlns:a16="http://schemas.microsoft.com/office/drawing/2014/main" xmlns="" id="{350FB76A-ECD5-8F44-9819-8E5318E464CD}"/>
              </a:ext>
            </a:extLst>
          </p:cNvPr>
          <p:cNvSpPr/>
          <p:nvPr/>
        </p:nvSpPr>
        <p:spPr>
          <a:xfrm>
            <a:off x="1817886" y="1296985"/>
            <a:ext cx="2186558" cy="837882"/>
          </a:xfrm>
          <a:prstGeom prst="homePlate">
            <a:avLst>
              <a:gd name="adj" fmla="val 20833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5" name="Mostrina 4">
            <a:extLst>
              <a:ext uri="{FF2B5EF4-FFF2-40B4-BE49-F238E27FC236}">
                <a16:creationId xmlns:a16="http://schemas.microsoft.com/office/drawing/2014/main" xmlns="" id="{A6B92498-C276-314F-B0C0-67C163D0C2A9}"/>
              </a:ext>
            </a:extLst>
          </p:cNvPr>
          <p:cNvSpPr/>
          <p:nvPr/>
        </p:nvSpPr>
        <p:spPr>
          <a:xfrm>
            <a:off x="3920966" y="1296985"/>
            <a:ext cx="2275142" cy="837882"/>
          </a:xfrm>
          <a:prstGeom prst="chevron">
            <a:avLst>
              <a:gd name="adj" fmla="val 20849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20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xmlns="" id="{EF876D9F-BBCD-794B-B0CD-AF3DD8D3E800}"/>
              </a:ext>
            </a:extLst>
          </p:cNvPr>
          <p:cNvSpPr/>
          <p:nvPr/>
        </p:nvSpPr>
        <p:spPr>
          <a:xfrm>
            <a:off x="1710758" y="1268896"/>
            <a:ext cx="347991" cy="3259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1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4768CCC1-C57F-BF4A-A833-FF87276A3B26}"/>
              </a:ext>
            </a:extLst>
          </p:cNvPr>
          <p:cNvSpPr/>
          <p:nvPr/>
        </p:nvSpPr>
        <p:spPr>
          <a:xfrm>
            <a:off x="1916855" y="1385491"/>
            <a:ext cx="1903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/>
              <a:t>Analisi </a:t>
            </a:r>
          </a:p>
          <a:p>
            <a:pPr algn="ctr"/>
            <a:r>
              <a:rPr lang="it-IT" sz="1200" b="1" dirty="0"/>
              <a:t>dello stato dell’arte e delle esigenze degli utenti 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xmlns="" id="{CD8183B2-1468-AD41-BDD8-49F57EC17C10}"/>
              </a:ext>
            </a:extLst>
          </p:cNvPr>
          <p:cNvSpPr/>
          <p:nvPr/>
        </p:nvSpPr>
        <p:spPr>
          <a:xfrm>
            <a:off x="4081059" y="1298774"/>
            <a:ext cx="20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/>
              <a:t>Identificazione delle modalità di restituzione delle informazioni personalizzate</a:t>
            </a:r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xmlns="" id="{E7C29651-BED1-2F43-A9FB-BACB874758FA}"/>
              </a:ext>
            </a:extLst>
          </p:cNvPr>
          <p:cNvSpPr/>
          <p:nvPr/>
        </p:nvSpPr>
        <p:spPr>
          <a:xfrm>
            <a:off x="3950839" y="1261013"/>
            <a:ext cx="347991" cy="3259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2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xmlns="" id="{3531E260-8134-DB46-A2FF-70C01EA4B957}"/>
              </a:ext>
            </a:extLst>
          </p:cNvPr>
          <p:cNvSpPr txBox="1"/>
          <p:nvPr/>
        </p:nvSpPr>
        <p:spPr>
          <a:xfrm>
            <a:off x="4092847" y="2268368"/>
            <a:ext cx="1842871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Individuazione di variabili ed indicatori per la restituzione alle imprese di informazioni personalizzate su: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quadro strutturale del settore di appartenenza;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quadro congiunturale;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posizionamento competitivo nel mercato di riferimento.</a:t>
            </a:r>
          </a:p>
          <a:p>
            <a:pPr>
              <a:tabLst>
                <a:tab pos="1439940" algn="l"/>
              </a:tabLst>
            </a:pPr>
            <a:endParaRPr lang="it-IT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Mostrina 48">
            <a:extLst>
              <a:ext uri="{FF2B5EF4-FFF2-40B4-BE49-F238E27FC236}">
                <a16:creationId xmlns:a16="http://schemas.microsoft.com/office/drawing/2014/main" xmlns="" id="{13200B1D-45F9-A841-96D3-133426791785}"/>
              </a:ext>
            </a:extLst>
          </p:cNvPr>
          <p:cNvSpPr/>
          <p:nvPr/>
        </p:nvSpPr>
        <p:spPr>
          <a:xfrm>
            <a:off x="6107128" y="1291728"/>
            <a:ext cx="2275142" cy="837882"/>
          </a:xfrm>
          <a:prstGeom prst="chevron">
            <a:avLst>
              <a:gd name="adj" fmla="val 20849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200"/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xmlns="" id="{E6FF057F-C180-4148-B026-C102E374F447}"/>
              </a:ext>
            </a:extLst>
          </p:cNvPr>
          <p:cNvSpPr/>
          <p:nvPr/>
        </p:nvSpPr>
        <p:spPr>
          <a:xfrm>
            <a:off x="6472170" y="1409138"/>
            <a:ext cx="1610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/>
              <a:t>Rilascio di una prima release di indicatori </a:t>
            </a:r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xmlns="" id="{BF82EEC0-3B83-8E40-90F0-4ED4711BB89F}"/>
              </a:ext>
            </a:extLst>
          </p:cNvPr>
          <p:cNvSpPr/>
          <p:nvPr/>
        </p:nvSpPr>
        <p:spPr>
          <a:xfrm>
            <a:off x="6105472" y="1255756"/>
            <a:ext cx="347991" cy="3259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3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xmlns="" id="{D985EBEE-9403-B44E-AFF1-C853907A3137}"/>
              </a:ext>
            </a:extLst>
          </p:cNvPr>
          <p:cNvSpPr txBox="1"/>
          <p:nvPr/>
        </p:nvSpPr>
        <p:spPr>
          <a:xfrm>
            <a:off x="6263239" y="2268368"/>
            <a:ext cx="1842871" cy="12232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tabLst>
                <a:tab pos="1439940" algn="l"/>
              </a:tabLst>
            </a:pP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Sviluppo e implementazione di una prima release di nuovi indicatori all’interno della </a:t>
            </a:r>
            <a:r>
              <a:rPr lang="it-IT" sz="1100" dirty="0"/>
              <a:t>Sezione Dati</a:t>
            </a:r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 dedicata alla restituzione agli utenti, nel Portale Statistico delle Imprese.</a:t>
            </a:r>
          </a:p>
        </p:txBody>
      </p:sp>
      <p:sp>
        <p:nvSpPr>
          <p:cNvPr id="53" name="Pentagono 52">
            <a:extLst>
              <a:ext uri="{FF2B5EF4-FFF2-40B4-BE49-F238E27FC236}">
                <a16:creationId xmlns:a16="http://schemas.microsoft.com/office/drawing/2014/main" xmlns="" id="{618ACA27-C9C2-2640-88F0-2205A1A1987B}"/>
              </a:ext>
            </a:extLst>
          </p:cNvPr>
          <p:cNvSpPr/>
          <p:nvPr/>
        </p:nvSpPr>
        <p:spPr>
          <a:xfrm>
            <a:off x="1874489" y="4106109"/>
            <a:ext cx="4259909" cy="558850"/>
          </a:xfrm>
          <a:prstGeom prst="homePlate">
            <a:avLst>
              <a:gd name="adj" fmla="val 20833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200" dirty="0"/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xmlns="" id="{EE65CC7C-054B-4F4B-BC2B-1C03A58BE997}"/>
              </a:ext>
            </a:extLst>
          </p:cNvPr>
          <p:cNvSpPr/>
          <p:nvPr/>
        </p:nvSpPr>
        <p:spPr>
          <a:xfrm>
            <a:off x="1948903" y="4152438"/>
            <a:ext cx="41644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</a:rPr>
              <a:t>Ricognizione giuridica su aspetti di tutela dei dati personali e della riservatezza dei rispondenti.  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xmlns="" id="{E85C5B82-C34F-474A-A479-11F101BF4F86}"/>
              </a:ext>
            </a:extLst>
          </p:cNvPr>
          <p:cNvSpPr/>
          <p:nvPr/>
        </p:nvSpPr>
        <p:spPr>
          <a:xfrm>
            <a:off x="1737983" y="967351"/>
            <a:ext cx="1246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>
                <a:solidFill>
                  <a:srgbClr val="C00000"/>
                </a:solidFill>
              </a:rPr>
              <a:t>FASI E ATTIVITA’:</a:t>
            </a:r>
            <a:endParaRPr lang="it-IT" b="1" dirty="0">
              <a:solidFill>
                <a:srgbClr val="C00000"/>
              </a:solidFill>
            </a:endParaRP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xmlns="" id="{B2E404E0-DEEA-C043-A50D-6AD4EB1513FF}"/>
              </a:ext>
            </a:extLst>
          </p:cNvPr>
          <p:cNvGrpSpPr/>
          <p:nvPr/>
        </p:nvGrpSpPr>
        <p:grpSpPr>
          <a:xfrm>
            <a:off x="62612" y="3041606"/>
            <a:ext cx="1035090" cy="1288653"/>
            <a:chOff x="104776" y="3534381"/>
            <a:chExt cx="1035090" cy="2068751"/>
          </a:xfrm>
        </p:grpSpPr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xmlns="" id="{8B3AC031-4472-B54C-881D-213382E8371B}"/>
                </a:ext>
              </a:extLst>
            </p:cNvPr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 21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Sistema di restituzione di informazioni statistiche personalizzate alle imprese coinvolte nelle rilevazioni economiche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8" name="Connettore 1 27">
              <a:extLst>
                <a:ext uri="{FF2B5EF4-FFF2-40B4-BE49-F238E27FC236}">
                  <a16:creationId xmlns:a16="http://schemas.microsoft.com/office/drawing/2014/main" xmlns="" id="{98485957-A206-DE42-907B-21C9D77B58B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>
              <a:extLst>
                <a:ext uri="{FF2B5EF4-FFF2-40B4-BE49-F238E27FC236}">
                  <a16:creationId xmlns:a16="http://schemas.microsoft.com/office/drawing/2014/main" xmlns="" id="{8628BDFC-B4A4-F645-8556-7192D95D2870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31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4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426060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L’approfondimento in corso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1318566" y="8115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3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02FFC4BD-81B6-7640-8603-B1E743E36FC5}"/>
              </a:ext>
            </a:extLst>
          </p:cNvPr>
          <p:cNvSpPr txBox="1"/>
          <p:nvPr/>
        </p:nvSpPr>
        <p:spPr>
          <a:xfrm>
            <a:off x="1528485" y="961976"/>
            <a:ext cx="6749582" cy="146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tabLst>
                <a:tab pos="1439940" algn="l"/>
              </a:tabLst>
            </a:pPr>
            <a:r>
              <a:rPr lang="it-IT" sz="1400" dirty="0"/>
              <a:t>E’ in corso un approfondimento giuridico, propedeutico allo sviluppo del progetto, riguardo la </a:t>
            </a:r>
            <a:r>
              <a:rPr lang="it-IT" dirty="0"/>
              <a:t>potenziale disparità di trattamento fra imprese presenti e non presenti nel Portale; queste ultime infatti non hanno accesso alla Sezione Dati dove dedicata alla restituzione delle informazioni personalizzate.</a:t>
            </a:r>
          </a:p>
          <a:p>
            <a:pPr algn="just">
              <a:tabLst>
                <a:tab pos="1439940" algn="l"/>
              </a:tabLst>
            </a:pPr>
            <a:endParaRPr lang="it-IT" sz="1400" dirty="0">
              <a:solidFill>
                <a:srgbClr val="0C3182"/>
              </a:solidFill>
              <a:latin typeface="Trebuchet MS" charset="0"/>
            </a:endParaRPr>
          </a:p>
          <a:p>
            <a:pPr algn="just">
              <a:tabLst>
                <a:tab pos="1439940" algn="l"/>
              </a:tabLst>
            </a:pPr>
            <a:r>
              <a:rPr lang="it-IT" dirty="0"/>
              <a:t>L’approfondimento è finalizzato a verificare la sussistenza della suddetta disparità di trattamento e, in caso affermativo, alla fattibilità delle soluzioni proposte.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xmlns="" id="{A38344FE-8433-9447-B205-03839377488E}"/>
              </a:ext>
            </a:extLst>
          </p:cNvPr>
          <p:cNvGrpSpPr/>
          <p:nvPr/>
        </p:nvGrpSpPr>
        <p:grpSpPr>
          <a:xfrm>
            <a:off x="62612" y="3041606"/>
            <a:ext cx="1035090" cy="1288653"/>
            <a:chOff x="104776" y="3534381"/>
            <a:chExt cx="1035090" cy="2068751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xmlns="" id="{4A90A7DF-6673-2140-9F3C-B83A61A3CF60}"/>
                </a:ext>
              </a:extLst>
            </p:cNvPr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 21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Sistema di restituzione di informazioni statistiche personalizzate alle imprese coinvolte nelle rilevazioni economiche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14" name="Connettore 1 13">
              <a:extLst>
                <a:ext uri="{FF2B5EF4-FFF2-40B4-BE49-F238E27FC236}">
                  <a16:creationId xmlns:a16="http://schemas.microsoft.com/office/drawing/2014/main" xmlns="" id="{CC60FCBE-B0AB-8F47-A579-15B162E3909C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>
              <a:extLst>
                <a:ext uri="{FF2B5EF4-FFF2-40B4-BE49-F238E27FC236}">
                  <a16:creationId xmlns:a16="http://schemas.microsoft.com/office/drawing/2014/main" xmlns="" id="{7B750317-3A40-A447-BC85-E4E55A67EA30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5611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1306</TotalTime>
  <Words>451</Words>
  <Application>Microsoft Office PowerPoint</Application>
  <PresentationFormat>Presentazione su schermo (16:9)</PresentationFormat>
  <Paragraphs>58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Pasquale Papa</cp:lastModifiedBy>
  <cp:revision>65</cp:revision>
  <cp:lastPrinted>2018-01-31T14:57:52Z</cp:lastPrinted>
  <dcterms:created xsi:type="dcterms:W3CDTF">2018-01-29T12:09:06Z</dcterms:created>
  <dcterms:modified xsi:type="dcterms:W3CDTF">2019-02-21T21:30:46Z</dcterms:modified>
</cp:coreProperties>
</file>