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08" r:id="rId1"/>
  </p:sldMasterIdLst>
  <p:notesMasterIdLst>
    <p:notesMasterId r:id="rId5"/>
  </p:notesMasterIdLst>
  <p:sldIdLst>
    <p:sldId id="260" r:id="rId2"/>
    <p:sldId id="261" r:id="rId3"/>
    <p:sldId id="263" r:id="rId4"/>
  </p:sldIdLst>
  <p:sldSz cx="9144000" cy="5143500" type="screen16x9"/>
  <p:notesSz cx="6858000" cy="9144000"/>
  <p:defaultTextStyle>
    <a:defPPr>
      <a:defRPr lang="it-IT"/>
    </a:defPPr>
    <a:lvl1pPr marL="0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790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579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8369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1158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3948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6737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9527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2316" algn="l" defTabSz="685579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66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pos="828" userDrawn="1">
          <p15:clr>
            <a:srgbClr val="A4A3A4"/>
          </p15:clr>
        </p15:guide>
        <p15:guide id="5" pos="2340" userDrawn="1">
          <p15:clr>
            <a:srgbClr val="A4A3A4"/>
          </p15:clr>
        </p15:guide>
        <p15:guide id="6" pos="2454" userDrawn="1">
          <p15:clr>
            <a:srgbClr val="A4A3A4"/>
          </p15:clr>
        </p15:guide>
        <p15:guide id="7" pos="3966" userDrawn="1">
          <p15:clr>
            <a:srgbClr val="A4A3A4"/>
          </p15:clr>
        </p15:guide>
        <p15:guide id="8" pos="4080" userDrawn="1">
          <p15:clr>
            <a:srgbClr val="A4A3A4"/>
          </p15:clr>
        </p15:guide>
        <p15:guide id="9" pos="5598" userDrawn="1">
          <p15:clr>
            <a:srgbClr val="A4A3A4"/>
          </p15:clr>
        </p15:guide>
        <p15:guide id="10" orient="horz" pos="432" userDrawn="1">
          <p15:clr>
            <a:srgbClr val="A4A3A4"/>
          </p15:clr>
        </p15:guide>
        <p15:guide id="11" orient="horz" pos="1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183"/>
    <a:srgbClr val="DB332E"/>
    <a:srgbClr val="0C3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862"/>
  </p:normalViewPr>
  <p:slideViewPr>
    <p:cSldViewPr snapToGrid="0" snapToObjects="1" showGuides="1">
      <p:cViewPr varScale="1">
        <p:scale>
          <a:sx n="133" d="100"/>
          <a:sy n="133" d="100"/>
        </p:scale>
        <p:origin x="336" y="96"/>
      </p:cViewPr>
      <p:guideLst>
        <p:guide orient="horz" pos="3117"/>
        <p:guide pos="66"/>
        <p:guide orient="horz" pos="509"/>
        <p:guide pos="828"/>
        <p:guide pos="2340"/>
        <p:guide pos="2454"/>
        <p:guide pos="3966"/>
        <p:guide pos="4080"/>
        <p:guide pos="5598"/>
        <p:guide orient="horz" pos="432"/>
        <p:guide orient="horz" pos="1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DD95-DA78-0F4A-83A8-268F1B5F7491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11E0E-C3F8-5242-BF4F-9C00C99DF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45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1pPr>
    <a:lvl2pPr marL="120929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2pPr>
    <a:lvl3pPr marL="241859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3pPr>
    <a:lvl4pPr marL="362788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4pPr>
    <a:lvl5pPr marL="483718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5pPr>
    <a:lvl6pPr marL="604647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6pPr>
    <a:lvl7pPr marL="725576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7pPr>
    <a:lvl8pPr marL="846506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8pPr>
    <a:lvl9pPr marL="967435" algn="l" defTabSz="241859" rtl="0" eaLnBrk="1" latinLnBrk="0" hangingPunct="1">
      <a:defRPr sz="3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59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63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31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16E6-C3B9-DE42-AF4F-DEE8737E015E}" type="datetime1">
              <a:rPr lang="it-IT" smtClean="0"/>
              <a:t>25/02/2019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1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78D7-589E-A545-8FC9-4CBD28D6489F}" type="datetime1">
              <a:rPr lang="it-IT" smtClean="0"/>
              <a:t>25/02/2019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73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C779-FE6C-6E43-88C9-0373193548FF}" type="datetime1">
              <a:rPr lang="it-IT" smtClean="0"/>
              <a:t>25/02/2019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61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084-452A-2C43-B742-2907D6663B1E}" type="datetime1">
              <a:rPr lang="it-IT" smtClean="0"/>
              <a:t>25/02/2019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67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A053-0FDD-4D46-B2B0-2EE2DF952466}" type="datetime1">
              <a:rPr lang="it-IT" smtClean="0"/>
              <a:t>25/02/2019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52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33B2-35E9-104C-97F7-5B3102A455E7}" type="datetime1">
              <a:rPr lang="it-IT" smtClean="0"/>
              <a:t>25/02/2019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88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AE6-C8D7-494B-80A0-91811C175793}" type="datetime1">
              <a:rPr lang="it-IT" smtClean="0"/>
              <a:t>25/02/2019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9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32E3-6358-E04C-A82A-70C141F0890C}" type="datetime1">
              <a:rPr lang="it-IT" smtClean="0"/>
              <a:t>25/02/2019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13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D5C7-04F3-844F-A1CF-77B05910E76E}" type="datetime1">
              <a:rPr lang="it-IT" smtClean="0"/>
              <a:t>25/02/2019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6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ABB9-B760-B841-AD5A-A27280FD266E}" type="datetime1">
              <a:rPr lang="it-IT" smtClean="0"/>
              <a:t>25/02/2019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85197-F748-E142-9F1F-3E619F1F5EF8}" type="datetime1">
              <a:rPr lang="it-IT" smtClean="0"/>
              <a:t>25/02/2019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87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1028-9A14-2D43-9E35-A12C9B3B3CCB}" type="datetime1">
              <a:rPr lang="it-IT" smtClean="0"/>
              <a:t>25/02/2019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21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0"/>
            <a:ext cx="1139725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cxnSp>
        <p:nvCxnSpPr>
          <p:cNvPr id="18" name="Connettore 1 17"/>
          <p:cNvCxnSpPr>
            <a:cxnSpLocks/>
          </p:cNvCxnSpPr>
          <p:nvPr/>
        </p:nvCxnSpPr>
        <p:spPr>
          <a:xfrm>
            <a:off x="5102898" y="809625"/>
            <a:ext cx="3784333" cy="1889"/>
          </a:xfrm>
          <a:prstGeom prst="line">
            <a:avLst/>
          </a:prstGeom>
          <a:ln w="63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0" t="20116" r="29316" b="22036"/>
          <a:stretch/>
        </p:blipFill>
        <p:spPr>
          <a:xfrm>
            <a:off x="1538310" y="523936"/>
            <a:ext cx="2714757" cy="2307808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9400710" y="1298429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389C347F-22AD-8043-9566-541ABC8CA633}"/>
              </a:ext>
            </a:extLst>
          </p:cNvPr>
          <p:cNvGrpSpPr/>
          <p:nvPr/>
        </p:nvGrpSpPr>
        <p:grpSpPr>
          <a:xfrm>
            <a:off x="6217342" y="2445052"/>
            <a:ext cx="1035090" cy="869951"/>
            <a:chOff x="104776" y="4077307"/>
            <a:chExt cx="1035090" cy="86995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04776" y="4120544"/>
              <a:ext cx="1035090" cy="82671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26 FEBBRAIO 2018</a:t>
              </a: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INAUGURAZIONE </a:t>
              </a:r>
              <a:b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</a:br>
              <a:r>
                <a:rPr lang="it-IT" sz="700" b="1" cap="all" spc="-20" dirty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DEL NUOVO LABORATORIO DELL’INNOVAZIONE</a:t>
              </a:r>
            </a:p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GIORGIO ALLEVA</a:t>
              </a:r>
            </a:p>
          </p:txBody>
        </p:sp>
        <p:cxnSp>
          <p:nvCxnSpPr>
            <p:cNvPr id="20" name="Connettore 1 19">
              <a:extLst>
                <a:ext uri="{FF2B5EF4-FFF2-40B4-BE49-F238E27FC236}">
                  <a16:creationId xmlns="" xmlns:a16="http://schemas.microsoft.com/office/drawing/2014/main" id="{2AF6B847-6AA4-EE45-B5C1-2378D77A13D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94725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>
              <a:extLst>
                <a:ext uri="{FF2B5EF4-FFF2-40B4-BE49-F238E27FC236}">
                  <a16:creationId xmlns="" xmlns:a16="http://schemas.microsoft.com/office/drawing/2014/main" id="{1F1A679F-AE4E-3F40-B58A-DA116213B895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75675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="" xmlns:a16="http://schemas.microsoft.com/office/drawing/2014/main" id="{02ECA76D-CE46-964F-ADB1-58FE7D489276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25510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>
              <a:extLst>
                <a:ext uri="{FF2B5EF4-FFF2-40B4-BE49-F238E27FC236}">
                  <a16:creationId xmlns="" xmlns:a16="http://schemas.microsoft.com/office/drawing/2014/main" id="{75C640FF-78E7-C749-9B3D-914AE55087D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077307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tangolo 32">
            <a:extLst>
              <a:ext uri="{FF2B5EF4-FFF2-40B4-BE49-F238E27FC236}">
                <a16:creationId xmlns="" xmlns:a16="http://schemas.microsoft.com/office/drawing/2014/main" id="{9CB06311-B68B-0A48-AB55-4E3C68E72BEE}"/>
              </a:ext>
            </a:extLst>
          </p:cNvPr>
          <p:cNvSpPr/>
          <p:nvPr/>
        </p:nvSpPr>
        <p:spPr>
          <a:xfrm>
            <a:off x="4651513" y="0"/>
            <a:ext cx="4492487" cy="5143500"/>
          </a:xfrm>
          <a:prstGeom prst="rect">
            <a:avLst/>
          </a:prstGeom>
          <a:solidFill>
            <a:srgbClr val="0D3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4" name="CasellaDiTesto 3"/>
          <p:cNvSpPr txBox="1"/>
          <p:nvPr/>
        </p:nvSpPr>
        <p:spPr>
          <a:xfrm>
            <a:off x="5011200" y="1872547"/>
            <a:ext cx="387603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La georeferenziazione degli indirizzi: le coordinate geografiche</a:t>
            </a:r>
            <a:endParaRPr lang="it-IT" sz="280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E6941202-2A64-E048-AB50-1D5F04D3AE21}"/>
              </a:ext>
            </a:extLst>
          </p:cNvPr>
          <p:cNvSpPr txBox="1"/>
          <p:nvPr/>
        </p:nvSpPr>
        <p:spPr>
          <a:xfrm>
            <a:off x="5102898" y="543056"/>
            <a:ext cx="35507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1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ROMA </a:t>
            </a:r>
            <a:r>
              <a:rPr lang="it-IT" sz="1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21 </a:t>
            </a:r>
            <a:r>
              <a:rPr lang="it-IT" sz="14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FEBBRAIO </a:t>
            </a:r>
            <a:r>
              <a:rPr lang="it-IT" sz="1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2019</a:t>
            </a:r>
            <a:endParaRPr lang="it-IT" sz="14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82E36139-6FE7-6846-ACBB-7C6CC20E9687}"/>
              </a:ext>
            </a:extLst>
          </p:cNvPr>
          <p:cNvSpPr txBox="1"/>
          <p:nvPr/>
        </p:nvSpPr>
        <p:spPr>
          <a:xfrm>
            <a:off x="5102898" y="4656020"/>
            <a:ext cx="355072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14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Orietta Gargano, Davide Fardelli e altri</a:t>
            </a:r>
            <a:endParaRPr lang="it-IT" sz="14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cxnSp>
        <p:nvCxnSpPr>
          <p:cNvPr id="36" name="Connettore 1 35">
            <a:extLst>
              <a:ext uri="{FF2B5EF4-FFF2-40B4-BE49-F238E27FC236}">
                <a16:creationId xmlns="" xmlns:a16="http://schemas.microsoft.com/office/drawing/2014/main" id="{54FA6D19-AFBA-D549-98BA-022B4866E6D2}"/>
              </a:ext>
            </a:extLst>
          </p:cNvPr>
          <p:cNvCxnSpPr>
            <a:cxnSpLocks/>
          </p:cNvCxnSpPr>
          <p:nvPr/>
        </p:nvCxnSpPr>
        <p:spPr>
          <a:xfrm>
            <a:off x="5102898" y="809625"/>
            <a:ext cx="3784333" cy="1889"/>
          </a:xfrm>
          <a:prstGeom prst="line">
            <a:avLst/>
          </a:prstGeom>
          <a:ln w="63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>
            <a:extLst>
              <a:ext uri="{FF2B5EF4-FFF2-40B4-BE49-F238E27FC236}">
                <a16:creationId xmlns="" xmlns:a16="http://schemas.microsoft.com/office/drawing/2014/main" id="{02B0AB61-10C2-A34F-9E41-C5F956E3361E}"/>
              </a:ext>
            </a:extLst>
          </p:cNvPr>
          <p:cNvCxnSpPr>
            <a:cxnSpLocks/>
          </p:cNvCxnSpPr>
          <p:nvPr/>
        </p:nvCxnSpPr>
        <p:spPr>
          <a:xfrm>
            <a:off x="5102898" y="4954242"/>
            <a:ext cx="3784333" cy="1889"/>
          </a:xfrm>
          <a:prstGeom prst="line">
            <a:avLst/>
          </a:prstGeom>
          <a:ln w="635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="" xmlns:a16="http://schemas.microsoft.com/office/drawing/2014/main" id="{3CC72873-F7AE-D742-8324-CAAEDC883A73}"/>
              </a:ext>
            </a:extLst>
          </p:cNvPr>
          <p:cNvSpPr txBox="1"/>
          <p:nvPr/>
        </p:nvSpPr>
        <p:spPr>
          <a:xfrm>
            <a:off x="140" y="3857954"/>
            <a:ext cx="113986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439940" algn="l"/>
              </a:tabLst>
            </a:pPr>
            <a:r>
              <a:rPr lang="it-IT" sz="8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26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0"/>
            <a:ext cx="11397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17DF046E-78C6-BC4D-80DB-98C04F53112B}"/>
              </a:ext>
            </a:extLst>
          </p:cNvPr>
          <p:cNvSpPr txBox="1"/>
          <p:nvPr/>
        </p:nvSpPr>
        <p:spPr>
          <a:xfrm>
            <a:off x="140" y="3863149"/>
            <a:ext cx="113986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439940" algn="l"/>
              </a:tabLst>
            </a:pPr>
            <a:r>
              <a:rPr lang="it-IT" sz="8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18566" y="388049"/>
            <a:ext cx="75686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2400" b="1" dirty="0" smtClean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Breve descrizione dell’idea</a:t>
            </a:r>
            <a:endParaRPr lang="it-IT" sz="2400" b="1" dirty="0">
              <a:solidFill>
                <a:srgbClr val="0C318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1318566" y="811514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0" t="20116" r="29316" b="22036"/>
          <a:stretch/>
        </p:blipFill>
        <p:spPr>
          <a:xfrm>
            <a:off x="100581" y="27007"/>
            <a:ext cx="938842" cy="798107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647718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cxnSp>
        <p:nvCxnSpPr>
          <p:cNvPr id="39" name="Connettore 1 38"/>
          <p:cNvCxnSpPr/>
          <p:nvPr/>
        </p:nvCxnSpPr>
        <p:spPr>
          <a:xfrm>
            <a:off x="1318566" y="4928207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E9F9B63-074E-524B-8A0E-F81428A1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171" y="4911380"/>
            <a:ext cx="2057400" cy="273844"/>
          </a:xfrm>
        </p:spPr>
        <p:txBody>
          <a:bodyPr lIns="0" tIns="0" rIns="0" bIns="0"/>
          <a:lstStyle/>
          <a:p>
            <a:fld id="{1ED6836B-D036-1A41-8504-E0077B02D938}" type="slidenum">
              <a:rPr lang="it-IT" b="1" smtClean="0">
                <a:solidFill>
                  <a:srgbClr val="0D3183"/>
                </a:solidFill>
                <a:latin typeface="Trebuchet MS" panose="020B0703020202090204" pitchFamily="34" charset="0"/>
              </a:rPr>
              <a:t>1</a:t>
            </a:fld>
            <a:endParaRPr lang="it-IT" b="1" dirty="0">
              <a:solidFill>
                <a:srgbClr val="0D3183"/>
              </a:solidFill>
              <a:latin typeface="Trebuchet MS" panose="020B070302020209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EF63151A-0C47-D94F-BFA5-8505FD1209D8}"/>
              </a:ext>
            </a:extLst>
          </p:cNvPr>
          <p:cNvSpPr txBox="1"/>
          <p:nvPr/>
        </p:nvSpPr>
        <p:spPr>
          <a:xfrm>
            <a:off x="1867851" y="2386676"/>
            <a:ext cx="113986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439940" algn="l"/>
              </a:tabLst>
            </a:pPr>
            <a:r>
              <a:rPr lang="it-IT" sz="8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AC1B5F68-E577-F048-93D8-280589B9C799}"/>
              </a:ext>
            </a:extLst>
          </p:cNvPr>
          <p:cNvGrpSpPr/>
          <p:nvPr/>
        </p:nvGrpSpPr>
        <p:grpSpPr>
          <a:xfrm>
            <a:off x="104776" y="3523991"/>
            <a:ext cx="1035090" cy="2068751"/>
            <a:chOff x="104776" y="3534381"/>
            <a:chExt cx="1035090" cy="206875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04776" y="3579779"/>
              <a:ext cx="1035090" cy="2023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</a:t>
              </a: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21 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FEBBRAIO </a:t>
              </a: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2019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 smtClean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La georeferenziazione di indirizzi: le coordinate geografiche</a:t>
              </a:r>
              <a:endParaRPr lang="it-IT" sz="7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Orietta </a:t>
              </a:r>
              <a:r>
                <a:rPr lang="it-IT" sz="700" cap="all" spc="-20" dirty="0" err="1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gargano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Davide fardelli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cxnSp>
          <p:nvCxnSpPr>
            <p:cNvPr id="20" name="Connettore 1 19">
              <a:extLst>
                <a:ext uri="{FF2B5EF4-FFF2-40B4-BE49-F238E27FC236}">
                  <a16:creationId xmlns="" xmlns:a16="http://schemas.microsoft.com/office/drawing/2014/main" id="{2AF6B847-6AA4-EE45-B5C1-2378D77A13D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53438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="" xmlns:a16="http://schemas.microsoft.com/office/drawing/2014/main" id="{02ECA76D-CE46-964F-ADB1-58FE7D489276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41720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>
              <a:extLst>
                <a:ext uri="{FF2B5EF4-FFF2-40B4-BE49-F238E27FC236}">
                  <a16:creationId xmlns="" xmlns:a16="http://schemas.microsoft.com/office/drawing/2014/main" id="{75C640FF-78E7-C749-9B3D-914AE55087D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737615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>
              <a:extLst>
                <a:ext uri="{FF2B5EF4-FFF2-40B4-BE49-F238E27FC236}">
                  <a16:creationId xmlns="" xmlns:a16="http://schemas.microsoft.com/office/drawing/2014/main" id="{9B454115-5521-A24C-A041-0B475B611F0A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216164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>
              <a:extLst>
                <a:ext uri="{FF2B5EF4-FFF2-40B4-BE49-F238E27FC236}">
                  <a16:creationId xmlns="" xmlns:a16="http://schemas.microsoft.com/office/drawing/2014/main" id="{4AE0975F-C11E-3843-B755-98499C3A943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585815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="" xmlns:a16="http://schemas.microsoft.com/office/drawing/2014/main" id="{B2EF6947-8F8E-A242-95B6-6D862FCD4CB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77388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="" xmlns:a16="http://schemas.microsoft.com/office/drawing/2014/main" id="{D9E84B36-B2F1-C140-8D9F-94D4234279A1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954674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/>
          <p:cNvSpPr txBox="1"/>
          <p:nvPr/>
        </p:nvSpPr>
        <p:spPr>
          <a:xfrm>
            <a:off x="1526345" y="1139482"/>
            <a:ext cx="7174523" cy="3829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Uno degli obiettivi che </a:t>
            </a:r>
            <a:r>
              <a:rPr lang="it-IT" dirty="0"/>
              <a:t>l’Istituto si </a:t>
            </a:r>
            <a:r>
              <a:rPr lang="it-IT" dirty="0" smtClean="0"/>
              <a:t>sta dando </a:t>
            </a:r>
            <a:r>
              <a:rPr lang="it-IT" dirty="0" smtClean="0"/>
              <a:t>per </a:t>
            </a:r>
            <a:r>
              <a:rPr lang="it-IT" dirty="0" smtClean="0"/>
              <a:t>migliorare la qualità del riferimento spaziale delle informazioni statistiche è la localizzazione sul territorio degli indirizzi/numeri civici, </a:t>
            </a:r>
            <a:r>
              <a:rPr lang="it-IT" dirty="0" smtClean="0"/>
              <a:t>attraverso l’individuazione </a:t>
            </a:r>
            <a:r>
              <a:rPr lang="it-IT" dirty="0" smtClean="0"/>
              <a:t>delle coordinate geografiche corrispondenti.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L’attività è prevista nell’ambito della costruzione del Registro Statistico di Base dei Luoghi (RSBL-IND)</a:t>
            </a:r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L’obiettivo è riuscire ad incrementare il grado di completezza delle coordinate, che al momento attuale non è totale né uniformemente distribuita su tutte le aree geografiche</a:t>
            </a:r>
          </a:p>
          <a:p>
            <a:endParaRPr lang="it-IT" dirty="0"/>
          </a:p>
          <a:p>
            <a:r>
              <a:rPr lang="it-IT" dirty="0" smtClean="0"/>
              <a:t>L’idea è acquisire coordinate di indirizzi da fonti open source</a:t>
            </a:r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996" y="29290934"/>
            <a:ext cx="6449698" cy="4095333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396" y="29443334"/>
            <a:ext cx="6449698" cy="409533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379" y="1758497"/>
            <a:ext cx="2793063" cy="1774044"/>
          </a:xfrm>
          <a:prstGeom prst="rect">
            <a:avLst/>
          </a:prstGeom>
        </p:spPr>
      </p:pic>
      <p:sp>
        <p:nvSpPr>
          <p:cNvPr id="9" name="Freccia circolare in giù 8"/>
          <p:cNvSpPr/>
          <p:nvPr/>
        </p:nvSpPr>
        <p:spPr>
          <a:xfrm>
            <a:off x="4910400" y="2208531"/>
            <a:ext cx="842400" cy="2873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31478" y="2613600"/>
            <a:ext cx="14173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/>
              <a:t>… dagli indirizzi …. ai punti</a:t>
            </a:r>
            <a:endParaRPr lang="it-IT" sz="9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6931" y="1945050"/>
            <a:ext cx="3098688" cy="14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0" y="0"/>
            <a:ext cx="11397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6" rIns="24193" bIns="120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17DF046E-78C6-BC4D-80DB-98C04F53112B}"/>
              </a:ext>
            </a:extLst>
          </p:cNvPr>
          <p:cNvSpPr txBox="1"/>
          <p:nvPr/>
        </p:nvSpPr>
        <p:spPr>
          <a:xfrm>
            <a:off x="140" y="3863149"/>
            <a:ext cx="113986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439940" algn="l"/>
              </a:tabLst>
            </a:pPr>
            <a:r>
              <a:rPr lang="it-IT" sz="8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18566" y="388049"/>
            <a:ext cx="75686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439940" algn="l"/>
              </a:tabLst>
            </a:pPr>
            <a:r>
              <a:rPr lang="it-IT" sz="2400" b="1" dirty="0" smtClean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Un esempio di servizio </a:t>
            </a:r>
            <a:r>
              <a:rPr lang="it-IT" sz="2400" b="1" i="1" dirty="0" smtClean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free</a:t>
            </a:r>
            <a:r>
              <a:rPr lang="it-IT" sz="2400" b="1" dirty="0" smtClean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it-IT" sz="2400" b="1" smtClean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sul web</a:t>
            </a:r>
            <a:endParaRPr lang="it-IT" sz="2400" b="1" i="1" dirty="0">
              <a:solidFill>
                <a:srgbClr val="0C3182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1318566" y="811514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0" t="20116" r="29316" b="22036"/>
          <a:stretch/>
        </p:blipFill>
        <p:spPr>
          <a:xfrm>
            <a:off x="100581" y="27007"/>
            <a:ext cx="938842" cy="798107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389577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sp>
        <p:nvSpPr>
          <p:cNvPr id="38" name="CasellaDiTesto 37"/>
          <p:cNvSpPr txBox="1"/>
          <p:nvPr/>
        </p:nvSpPr>
        <p:spPr>
          <a:xfrm>
            <a:off x="6477187" y="951585"/>
            <a:ext cx="2400384" cy="14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57"/>
          </a:p>
        </p:txBody>
      </p:sp>
      <p:cxnSp>
        <p:nvCxnSpPr>
          <p:cNvPr id="39" name="Connettore 1 38"/>
          <p:cNvCxnSpPr/>
          <p:nvPr/>
        </p:nvCxnSpPr>
        <p:spPr>
          <a:xfrm>
            <a:off x="1318566" y="4928207"/>
            <a:ext cx="7568665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E9F9B63-074E-524B-8A0E-F81428A1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171" y="4911380"/>
            <a:ext cx="2057400" cy="273844"/>
          </a:xfrm>
        </p:spPr>
        <p:txBody>
          <a:bodyPr lIns="0" tIns="0" rIns="0" bIns="0"/>
          <a:lstStyle/>
          <a:p>
            <a:fld id="{1ED6836B-D036-1A41-8504-E0077B02D938}" type="slidenum">
              <a:rPr lang="it-IT" b="1" smtClean="0">
                <a:solidFill>
                  <a:srgbClr val="0D3183"/>
                </a:solidFill>
                <a:latin typeface="Trebuchet MS" panose="020B0703020202090204" pitchFamily="34" charset="0"/>
              </a:rPr>
              <a:t>2</a:t>
            </a:fld>
            <a:endParaRPr lang="it-IT" b="1" dirty="0">
              <a:solidFill>
                <a:srgbClr val="0D3183"/>
              </a:solidFill>
              <a:latin typeface="Trebuchet MS" panose="020B070302020209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EF63151A-0C47-D94F-BFA5-8505FD1209D8}"/>
              </a:ext>
            </a:extLst>
          </p:cNvPr>
          <p:cNvSpPr txBox="1"/>
          <p:nvPr/>
        </p:nvSpPr>
        <p:spPr>
          <a:xfrm>
            <a:off x="1867851" y="2386676"/>
            <a:ext cx="113986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439940" algn="l"/>
              </a:tabLst>
            </a:pPr>
            <a:r>
              <a:rPr lang="it-IT" sz="8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1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AC1B5F68-E577-F048-93D8-280589B9C799}"/>
              </a:ext>
            </a:extLst>
          </p:cNvPr>
          <p:cNvGrpSpPr/>
          <p:nvPr/>
        </p:nvGrpSpPr>
        <p:grpSpPr>
          <a:xfrm>
            <a:off x="104776" y="3523991"/>
            <a:ext cx="1035090" cy="2068751"/>
            <a:chOff x="104776" y="3534381"/>
            <a:chExt cx="1035090" cy="206875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04776" y="3579779"/>
              <a:ext cx="1035090" cy="2023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ROMA </a:t>
              </a: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21 </a:t>
              </a:r>
              <a:r>
                <a:rPr lang="it-IT" sz="700" cap="all" spc="-20" dirty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FEBBRAIO </a:t>
              </a: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2019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b="1" cap="all" spc="-20" dirty="0" smtClean="0">
                  <a:solidFill>
                    <a:srgbClr val="DB332E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La georeferenziazione di indirizzi: le coordinate geografiche</a:t>
              </a:r>
              <a:endParaRPr lang="it-IT" sz="700" b="1" cap="all" spc="-20" dirty="0">
                <a:solidFill>
                  <a:srgbClr val="DB332E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Orietta </a:t>
              </a:r>
              <a:r>
                <a:rPr lang="it-IT" sz="700" cap="all" spc="-20" dirty="0" err="1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gargano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r>
                <a:rPr lang="it-IT" sz="700" cap="all" spc="-20" dirty="0" smtClean="0">
                  <a:solidFill>
                    <a:srgbClr val="0C3182"/>
                  </a:solidFill>
                  <a:uFill>
                    <a:solidFill>
                      <a:srgbClr val="DB332E"/>
                    </a:solidFill>
                  </a:uFill>
                  <a:latin typeface="Trebuchet MS" charset="0"/>
                  <a:ea typeface="Trebuchet MS" charset="0"/>
                  <a:cs typeface="Trebuchet MS" charset="0"/>
                </a:rPr>
                <a:t>Davide fardelli</a:t>
              </a: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  <a:p>
              <a:pPr>
                <a:spcAft>
                  <a:spcPts val="600"/>
                </a:spcAft>
              </a:pPr>
              <a:endParaRPr lang="it-IT" sz="700" cap="all" spc="-20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  <p:cxnSp>
          <p:nvCxnSpPr>
            <p:cNvPr id="20" name="Connettore 1 19">
              <a:extLst>
                <a:ext uri="{FF2B5EF4-FFF2-40B4-BE49-F238E27FC236}">
                  <a16:creationId xmlns="" xmlns:a16="http://schemas.microsoft.com/office/drawing/2014/main" id="{2AF6B847-6AA4-EE45-B5C1-2378D77A13D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534381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="" xmlns:a16="http://schemas.microsoft.com/office/drawing/2014/main" id="{02ECA76D-CE46-964F-ADB1-58FE7D489276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41720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>
              <a:extLst>
                <a:ext uri="{FF2B5EF4-FFF2-40B4-BE49-F238E27FC236}">
                  <a16:creationId xmlns="" xmlns:a16="http://schemas.microsoft.com/office/drawing/2014/main" id="{75C640FF-78E7-C749-9B3D-914AE55087D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3737615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>
              <a:extLst>
                <a:ext uri="{FF2B5EF4-FFF2-40B4-BE49-F238E27FC236}">
                  <a16:creationId xmlns="" xmlns:a16="http://schemas.microsoft.com/office/drawing/2014/main" id="{9B454115-5521-A24C-A041-0B475B611F0A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216164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>
              <a:extLst>
                <a:ext uri="{FF2B5EF4-FFF2-40B4-BE49-F238E27FC236}">
                  <a16:creationId xmlns="" xmlns:a16="http://schemas.microsoft.com/office/drawing/2014/main" id="{4AE0975F-C11E-3843-B755-98499C3A9439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585815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="" xmlns:a16="http://schemas.microsoft.com/office/drawing/2014/main" id="{B2EF6947-8F8E-A242-95B6-6D862FCD4CB2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773883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="" xmlns:a16="http://schemas.microsoft.com/office/drawing/2014/main" id="{D9E84B36-B2F1-C140-8D9F-94D4234279A1}"/>
                </a:ext>
              </a:extLst>
            </p:cNvPr>
            <p:cNvCxnSpPr>
              <a:cxnSpLocks/>
            </p:cNvCxnSpPr>
            <p:nvPr/>
          </p:nvCxnSpPr>
          <p:spPr>
            <a:xfrm>
              <a:off x="118416" y="4954674"/>
              <a:ext cx="921007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/>
          <p:cNvSpPr txBox="1"/>
          <p:nvPr/>
        </p:nvSpPr>
        <p:spPr>
          <a:xfrm>
            <a:off x="1519311" y="1139482"/>
            <a:ext cx="7174523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https://www.coordinate-gps.it/conversione-coordinate-gps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45" y="1591426"/>
            <a:ext cx="6820171" cy="30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1070</TotalTime>
  <Words>173</Words>
  <Application>Microsoft Office PowerPoint</Application>
  <PresentationFormat>Presentazione su schermo (16:9)</PresentationFormat>
  <Paragraphs>43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Orietta Gargano</cp:lastModifiedBy>
  <cp:revision>45</cp:revision>
  <cp:lastPrinted>2018-01-31T14:57:52Z</cp:lastPrinted>
  <dcterms:created xsi:type="dcterms:W3CDTF">2018-01-29T12:09:06Z</dcterms:created>
  <dcterms:modified xsi:type="dcterms:W3CDTF">2019-02-25T15:24:56Z</dcterms:modified>
</cp:coreProperties>
</file>