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0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65" r:id="rId7"/>
  </p:sldIdLst>
  <p:sldSz cx="9144000" cy="5143500" type="screen16x9"/>
  <p:notesSz cx="6858000" cy="9144000"/>
  <p:defaultTextStyle>
    <a:defPPr>
      <a:defRPr lang="it-IT"/>
    </a:defPPr>
    <a:lvl1pPr marL="0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1pPr>
    <a:lvl2pPr marL="342790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2pPr>
    <a:lvl3pPr marL="685579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3pPr>
    <a:lvl4pPr marL="1028369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4pPr>
    <a:lvl5pPr marL="1371158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5pPr>
    <a:lvl6pPr marL="1713948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6pPr>
    <a:lvl7pPr marL="2056737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7pPr>
    <a:lvl8pPr marL="2399527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8pPr>
    <a:lvl9pPr marL="2742316" algn="l" defTabSz="685579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17" userDrawn="1">
          <p15:clr>
            <a:srgbClr val="A4A3A4"/>
          </p15:clr>
        </p15:guide>
        <p15:guide id="2" pos="66" userDrawn="1">
          <p15:clr>
            <a:srgbClr val="A4A3A4"/>
          </p15:clr>
        </p15:guide>
        <p15:guide id="3" orient="horz" pos="509" userDrawn="1">
          <p15:clr>
            <a:srgbClr val="A4A3A4"/>
          </p15:clr>
        </p15:guide>
        <p15:guide id="4" pos="828" userDrawn="1">
          <p15:clr>
            <a:srgbClr val="A4A3A4"/>
          </p15:clr>
        </p15:guide>
        <p15:guide id="5" pos="2340" userDrawn="1">
          <p15:clr>
            <a:srgbClr val="A4A3A4"/>
          </p15:clr>
        </p15:guide>
        <p15:guide id="6" pos="2454" userDrawn="1">
          <p15:clr>
            <a:srgbClr val="A4A3A4"/>
          </p15:clr>
        </p15:guide>
        <p15:guide id="7" pos="3966" userDrawn="1">
          <p15:clr>
            <a:srgbClr val="A4A3A4"/>
          </p15:clr>
        </p15:guide>
        <p15:guide id="8" pos="4080" userDrawn="1">
          <p15:clr>
            <a:srgbClr val="A4A3A4"/>
          </p15:clr>
        </p15:guide>
        <p15:guide id="9" pos="5598" userDrawn="1">
          <p15:clr>
            <a:srgbClr val="A4A3A4"/>
          </p15:clr>
        </p15:guide>
        <p15:guide id="10" orient="horz" pos="432" userDrawn="1">
          <p15:clr>
            <a:srgbClr val="A4A3A4"/>
          </p15:clr>
        </p15:guide>
        <p15:guide id="11" orient="horz" pos="12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183"/>
    <a:srgbClr val="DB332E"/>
    <a:srgbClr val="0C31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94862"/>
  </p:normalViewPr>
  <p:slideViewPr>
    <p:cSldViewPr snapToGrid="0" snapToObjects="1" showGuides="1">
      <p:cViewPr>
        <p:scale>
          <a:sx n="130" d="100"/>
          <a:sy n="130" d="100"/>
        </p:scale>
        <p:origin x="-234" y="-276"/>
      </p:cViewPr>
      <p:guideLst>
        <p:guide orient="horz" pos="3117"/>
        <p:guide orient="horz" pos="509"/>
        <p:guide orient="horz" pos="432"/>
        <p:guide orient="horz" pos="1234"/>
        <p:guide pos="66"/>
        <p:guide pos="828"/>
        <p:guide pos="2340"/>
        <p:guide pos="2454"/>
        <p:guide pos="3966"/>
        <p:guide pos="4080"/>
        <p:guide pos="559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3DD95-DA78-0F4A-83A8-268F1B5F7491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11E0E-C3F8-5242-BF4F-9C00C99DF9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24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1pPr>
    <a:lvl2pPr marL="120929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2pPr>
    <a:lvl3pPr marL="241859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3pPr>
    <a:lvl4pPr marL="362788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4pPr>
    <a:lvl5pPr marL="483718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5pPr>
    <a:lvl6pPr marL="604647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6pPr>
    <a:lvl7pPr marL="725576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7pPr>
    <a:lvl8pPr marL="846506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8pPr>
    <a:lvl9pPr marL="967435" algn="l" defTabSz="241859" rtl="0" eaLnBrk="1" latinLnBrk="0" hangingPunct="1">
      <a:defRPr sz="3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11E0E-C3F8-5242-BF4F-9C00C99DF92D}" type="slidenum">
              <a:rPr lang="it-IT" smtClean="0"/>
              <a:t>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2593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11E0E-C3F8-5242-BF4F-9C00C99DF92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635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11E0E-C3F8-5242-BF4F-9C00C99DF92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635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11E0E-C3F8-5242-BF4F-9C00C99DF92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635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11E0E-C3F8-5242-BF4F-9C00C99DF92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635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11E0E-C3F8-5242-BF4F-9C00C99DF92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63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916E6-C3B9-DE42-AF4F-DEE8737E015E}" type="datetime1">
              <a:rPr lang="it-IT" smtClean="0"/>
              <a:t>13/02/2019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112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78D7-589E-A545-8FC9-4CBD28D6489F}" type="datetime1">
              <a:rPr lang="it-IT" smtClean="0"/>
              <a:t>13/02/2019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73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AC779-FE6C-6E43-88C9-0373193548FF}" type="datetime1">
              <a:rPr lang="it-IT" smtClean="0"/>
              <a:t>13/02/2019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61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8084-452A-2C43-B742-2907D6663B1E}" type="datetime1">
              <a:rPr lang="it-IT" smtClean="0"/>
              <a:t>13/02/2019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067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2A053-0FDD-4D46-B2B0-2EE2DF952466}" type="datetime1">
              <a:rPr lang="it-IT" smtClean="0"/>
              <a:t>13/02/2019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52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933B2-35E9-104C-97F7-5B3102A455E7}" type="datetime1">
              <a:rPr lang="it-IT" smtClean="0"/>
              <a:t>13/02/2019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88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CAE6-C8D7-494B-80A0-91811C175793}" type="datetime1">
              <a:rPr lang="it-IT" smtClean="0"/>
              <a:t>13/02/2019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694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332E3-6358-E04C-A82A-70C141F0890C}" type="datetime1">
              <a:rPr lang="it-IT" smtClean="0"/>
              <a:t>13/02/2019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2138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D5C7-04F3-844F-A1CF-77B05910E76E}" type="datetime1">
              <a:rPr lang="it-IT" smtClean="0"/>
              <a:t>13/02/2019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61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ABB9-B760-B841-AD5A-A27280FD266E}" type="datetime1">
              <a:rPr lang="it-IT" smtClean="0"/>
              <a:t>13/02/2019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85197-F748-E142-9F1F-3E619F1F5EF8}" type="datetime1">
              <a:rPr lang="it-IT" smtClean="0"/>
              <a:t>13/02/2019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87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C1028-9A14-2D43-9E35-A12C9B3B3CCB}" type="datetime1">
              <a:rPr lang="it-IT" smtClean="0"/>
              <a:t>13/02/2019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6836B-D036-1A41-8504-E0077B02D9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621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140" y="0"/>
            <a:ext cx="1139725" cy="51435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cxnSp>
        <p:nvCxnSpPr>
          <p:cNvPr id="18" name="Connettore 1 17"/>
          <p:cNvCxnSpPr>
            <a:cxnSpLocks/>
          </p:cNvCxnSpPr>
          <p:nvPr/>
        </p:nvCxnSpPr>
        <p:spPr>
          <a:xfrm>
            <a:off x="5102898" y="809625"/>
            <a:ext cx="3784333" cy="1889"/>
          </a:xfrm>
          <a:prstGeom prst="line">
            <a:avLst/>
          </a:prstGeom>
          <a:ln w="6350" cap="rnd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0" t="20116" r="29316" b="22036"/>
          <a:stretch/>
        </p:blipFill>
        <p:spPr>
          <a:xfrm>
            <a:off x="1538310" y="523936"/>
            <a:ext cx="2714757" cy="2307808"/>
          </a:xfrm>
          <a:prstGeom prst="rect">
            <a:avLst/>
          </a:prstGeom>
        </p:spPr>
      </p:pic>
      <p:sp>
        <p:nvSpPr>
          <p:cNvPr id="37" name="CasellaDiTesto 36"/>
          <p:cNvSpPr txBox="1"/>
          <p:nvPr/>
        </p:nvSpPr>
        <p:spPr>
          <a:xfrm>
            <a:off x="389577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sp>
        <p:nvSpPr>
          <p:cNvPr id="38" name="CasellaDiTesto 37"/>
          <p:cNvSpPr txBox="1"/>
          <p:nvPr/>
        </p:nvSpPr>
        <p:spPr>
          <a:xfrm>
            <a:off x="9400710" y="1298429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grpSp>
        <p:nvGrpSpPr>
          <p:cNvPr id="8" name="Gruppo 7">
            <a:extLst>
              <a:ext uri="{FF2B5EF4-FFF2-40B4-BE49-F238E27FC236}">
                <a16:creationId xmlns="" xmlns:a16="http://schemas.microsoft.com/office/drawing/2014/main" id="{389C347F-22AD-8043-9566-541ABC8CA633}"/>
              </a:ext>
            </a:extLst>
          </p:cNvPr>
          <p:cNvGrpSpPr/>
          <p:nvPr/>
        </p:nvGrpSpPr>
        <p:grpSpPr>
          <a:xfrm>
            <a:off x="6217342" y="2445052"/>
            <a:ext cx="1035090" cy="869951"/>
            <a:chOff x="104776" y="4077307"/>
            <a:chExt cx="1035090" cy="869951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104776" y="4120544"/>
              <a:ext cx="1035090" cy="826714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ROMA 26 FEBBRAIO 2018</a:t>
              </a:r>
            </a:p>
            <a:p>
              <a:pPr>
                <a:spcAft>
                  <a:spcPts val="600"/>
                </a:spcAft>
              </a:pP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INAUGURAZIONE </a:t>
              </a:r>
              <a:b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</a:b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DEL NUOVO LABORATORIO DELL’INNOVAZIONE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GIORGIO ALLEVA</a:t>
              </a: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="" xmlns:a16="http://schemas.microsoft.com/office/drawing/2014/main" id="{2AF6B847-6AA4-EE45-B5C1-2378D77A13DF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947257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1 21">
              <a:extLst>
                <a:ext uri="{FF2B5EF4-FFF2-40B4-BE49-F238E27FC236}">
                  <a16:creationId xmlns="" xmlns:a16="http://schemas.microsoft.com/office/drawing/2014/main" id="{1F1A679F-AE4E-3F40-B58A-DA116213B895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756757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>
              <a:extLst>
                <a:ext uri="{FF2B5EF4-FFF2-40B4-BE49-F238E27FC236}">
                  <a16:creationId xmlns="" xmlns:a16="http://schemas.microsoft.com/office/drawing/2014/main" id="{02ECA76D-CE46-964F-ADB1-58FE7D48927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255107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>
              <a:extLst>
                <a:ext uri="{FF2B5EF4-FFF2-40B4-BE49-F238E27FC236}">
                  <a16:creationId xmlns="" xmlns:a16="http://schemas.microsoft.com/office/drawing/2014/main" id="{75C640FF-78E7-C749-9B3D-914AE55087D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077307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ttangolo 32">
            <a:extLst>
              <a:ext uri="{FF2B5EF4-FFF2-40B4-BE49-F238E27FC236}">
                <a16:creationId xmlns="" xmlns:a16="http://schemas.microsoft.com/office/drawing/2014/main" id="{9CB06311-B68B-0A48-AB55-4E3C68E72BEE}"/>
              </a:ext>
            </a:extLst>
          </p:cNvPr>
          <p:cNvSpPr/>
          <p:nvPr/>
        </p:nvSpPr>
        <p:spPr>
          <a:xfrm>
            <a:off x="4651513" y="0"/>
            <a:ext cx="4492487" cy="5143500"/>
          </a:xfrm>
          <a:prstGeom prst="rect">
            <a:avLst/>
          </a:prstGeom>
          <a:solidFill>
            <a:srgbClr val="0D3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sp>
        <p:nvSpPr>
          <p:cNvPr id="4" name="CasellaDiTesto 3"/>
          <p:cNvSpPr txBox="1"/>
          <p:nvPr/>
        </p:nvSpPr>
        <p:spPr>
          <a:xfrm>
            <a:off x="4893733" y="951585"/>
            <a:ext cx="4064000" cy="34470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2800" b="1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Recupero di dati contabili da testi non strutturati di bilanci d’impresa disponibili sul sito Telemaco attraverso tecniche di text-</a:t>
            </a:r>
            <a:r>
              <a:rPr lang="it-IT" sz="2800" b="1" dirty="0" err="1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mining</a:t>
            </a:r>
            <a:r>
              <a:rPr lang="it-IT" sz="2800" b="1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 e </a:t>
            </a:r>
            <a:r>
              <a:rPr lang="it-IT" sz="2800" b="1" dirty="0" err="1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webscraping</a:t>
            </a:r>
            <a:r>
              <a:rPr lang="it-IT" sz="2800" b="1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 avanzato</a:t>
            </a:r>
            <a:endParaRPr lang="it-IT" sz="2800" b="1" dirty="0">
              <a:solidFill>
                <a:schemeClr val="bg1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34" name="CasellaDiTesto 33">
            <a:extLst>
              <a:ext uri="{FF2B5EF4-FFF2-40B4-BE49-F238E27FC236}">
                <a16:creationId xmlns="" xmlns:a16="http://schemas.microsoft.com/office/drawing/2014/main" id="{E6941202-2A64-E048-AB50-1D5F04D3AE21}"/>
              </a:ext>
            </a:extLst>
          </p:cNvPr>
          <p:cNvSpPr txBox="1"/>
          <p:nvPr/>
        </p:nvSpPr>
        <p:spPr>
          <a:xfrm>
            <a:off x="5102898" y="543056"/>
            <a:ext cx="355072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1400" dirty="0" smtClean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ROMA, </a:t>
            </a:r>
            <a:r>
              <a:rPr lang="it-IT" sz="14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FEBBRAIO </a:t>
            </a:r>
            <a:r>
              <a:rPr lang="it-IT" sz="1400" dirty="0" smtClean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2019</a:t>
            </a:r>
            <a:endParaRPr lang="it-IT" sz="1400" dirty="0">
              <a:solidFill>
                <a:schemeClr val="bg1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35" name="CasellaDiTesto 34">
            <a:extLst>
              <a:ext uri="{FF2B5EF4-FFF2-40B4-BE49-F238E27FC236}">
                <a16:creationId xmlns="" xmlns:a16="http://schemas.microsoft.com/office/drawing/2014/main" id="{82E36139-6FE7-6846-ACBB-7C6CC20E9687}"/>
              </a:ext>
            </a:extLst>
          </p:cNvPr>
          <p:cNvSpPr txBox="1"/>
          <p:nvPr/>
        </p:nvSpPr>
        <p:spPr>
          <a:xfrm>
            <a:off x="5102898" y="4656020"/>
            <a:ext cx="355072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1400" dirty="0" err="1" smtClean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viviana</a:t>
            </a:r>
            <a:r>
              <a:rPr lang="it-IT" sz="1400" dirty="0" smtClean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 de </a:t>
            </a:r>
            <a:r>
              <a:rPr lang="it-IT" sz="1400" dirty="0" err="1" smtClean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giorgi</a:t>
            </a:r>
            <a:endParaRPr lang="it-IT" sz="1400" dirty="0">
              <a:solidFill>
                <a:schemeClr val="bg1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36" name="Connettore 1 35">
            <a:extLst>
              <a:ext uri="{FF2B5EF4-FFF2-40B4-BE49-F238E27FC236}">
                <a16:creationId xmlns="" xmlns:a16="http://schemas.microsoft.com/office/drawing/2014/main" id="{54FA6D19-AFBA-D549-98BA-022B4866E6D2}"/>
              </a:ext>
            </a:extLst>
          </p:cNvPr>
          <p:cNvCxnSpPr>
            <a:cxnSpLocks/>
          </p:cNvCxnSpPr>
          <p:nvPr/>
        </p:nvCxnSpPr>
        <p:spPr>
          <a:xfrm>
            <a:off x="5102898" y="809625"/>
            <a:ext cx="3784333" cy="1889"/>
          </a:xfrm>
          <a:prstGeom prst="line">
            <a:avLst/>
          </a:prstGeom>
          <a:ln w="6350" cap="rnd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>
            <a:extLst>
              <a:ext uri="{FF2B5EF4-FFF2-40B4-BE49-F238E27FC236}">
                <a16:creationId xmlns="" xmlns:a16="http://schemas.microsoft.com/office/drawing/2014/main" id="{02B0AB61-10C2-A34F-9E41-C5F956E3361E}"/>
              </a:ext>
            </a:extLst>
          </p:cNvPr>
          <p:cNvCxnSpPr>
            <a:cxnSpLocks/>
          </p:cNvCxnSpPr>
          <p:nvPr/>
        </p:nvCxnSpPr>
        <p:spPr>
          <a:xfrm>
            <a:off x="5102898" y="4954242"/>
            <a:ext cx="3784333" cy="1889"/>
          </a:xfrm>
          <a:prstGeom prst="line">
            <a:avLst/>
          </a:prstGeom>
          <a:ln w="6350" cap="rnd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>
            <a:extLst>
              <a:ext uri="{FF2B5EF4-FFF2-40B4-BE49-F238E27FC236}">
                <a16:creationId xmlns="" xmlns:a16="http://schemas.microsoft.com/office/drawing/2014/main" id="{3CC72873-F7AE-D742-8324-CAAEDC883A73}"/>
              </a:ext>
            </a:extLst>
          </p:cNvPr>
          <p:cNvSpPr txBox="1"/>
          <p:nvPr/>
        </p:nvSpPr>
        <p:spPr>
          <a:xfrm>
            <a:off x="140" y="3857954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82662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140" y="0"/>
            <a:ext cx="1139725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17DF046E-78C6-BC4D-80DB-98C04F53112B}"/>
              </a:ext>
            </a:extLst>
          </p:cNvPr>
          <p:cNvSpPr txBox="1"/>
          <p:nvPr/>
        </p:nvSpPr>
        <p:spPr>
          <a:xfrm>
            <a:off x="140" y="3863149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18566" y="388049"/>
            <a:ext cx="756866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2400" b="1" dirty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Il </a:t>
            </a:r>
            <a:r>
              <a:rPr lang="it-IT" sz="2400" b="1" dirty="0" smtClean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progetto</a:t>
            </a:r>
            <a:endParaRPr lang="it-IT" sz="2400" b="1" dirty="0">
              <a:solidFill>
                <a:srgbClr val="0C3182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>
            <a:off x="1318566" y="811514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0" t="20116" r="29316" b="22036"/>
          <a:stretch/>
        </p:blipFill>
        <p:spPr>
          <a:xfrm>
            <a:off x="100581" y="27007"/>
            <a:ext cx="938842" cy="798107"/>
          </a:xfrm>
          <a:prstGeom prst="rect">
            <a:avLst/>
          </a:prstGeom>
        </p:spPr>
      </p:pic>
      <p:sp>
        <p:nvSpPr>
          <p:cNvPr id="37" name="CasellaDiTesto 36"/>
          <p:cNvSpPr txBox="1"/>
          <p:nvPr/>
        </p:nvSpPr>
        <p:spPr>
          <a:xfrm>
            <a:off x="389577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sp>
        <p:nvSpPr>
          <p:cNvPr id="38" name="CasellaDiTesto 37"/>
          <p:cNvSpPr txBox="1"/>
          <p:nvPr/>
        </p:nvSpPr>
        <p:spPr>
          <a:xfrm>
            <a:off x="647718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cxnSp>
        <p:nvCxnSpPr>
          <p:cNvPr id="39" name="Connettore 1 38"/>
          <p:cNvCxnSpPr/>
          <p:nvPr/>
        </p:nvCxnSpPr>
        <p:spPr>
          <a:xfrm>
            <a:off x="1318566" y="4928207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E9F9B63-074E-524B-8A0E-F81428A1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0171" y="4911380"/>
            <a:ext cx="2057400" cy="273844"/>
          </a:xfrm>
        </p:spPr>
        <p:txBody>
          <a:bodyPr lIns="0" tIns="0" rIns="0" bIns="0"/>
          <a:lstStyle/>
          <a:p>
            <a:fld id="{1ED6836B-D036-1A41-8504-E0077B02D938}" type="slidenum">
              <a:rPr lang="it-IT" b="1" smtClean="0">
                <a:solidFill>
                  <a:srgbClr val="0D3183"/>
                </a:solidFill>
                <a:latin typeface="Trebuchet MS" panose="020B0703020202090204" pitchFamily="34" charset="0"/>
              </a:rPr>
              <a:t>1</a:t>
            </a:fld>
            <a:endParaRPr lang="it-IT" b="1" dirty="0">
              <a:solidFill>
                <a:srgbClr val="0D3183"/>
              </a:solidFill>
              <a:latin typeface="Trebuchet MS" panose="020B070302020209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EF63151A-0C47-D94F-BFA5-8505FD1209D8}"/>
              </a:ext>
            </a:extLst>
          </p:cNvPr>
          <p:cNvSpPr txBox="1"/>
          <p:nvPr/>
        </p:nvSpPr>
        <p:spPr>
          <a:xfrm>
            <a:off x="1867851" y="2386676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="" xmlns:a16="http://schemas.microsoft.com/office/drawing/2014/main" id="{AC1B5F68-E577-F048-93D8-280589B9C799}"/>
              </a:ext>
            </a:extLst>
          </p:cNvPr>
          <p:cNvGrpSpPr/>
          <p:nvPr/>
        </p:nvGrpSpPr>
        <p:grpSpPr>
          <a:xfrm>
            <a:off x="59276" y="2571750"/>
            <a:ext cx="1039285" cy="2068751"/>
            <a:chOff x="100581" y="3534381"/>
            <a:chExt cx="1039285" cy="2068751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104776" y="3579779"/>
              <a:ext cx="1035090" cy="202335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ROMA, FEBBRAIO 2019</a:t>
              </a:r>
            </a:p>
            <a:p>
              <a:pPr>
                <a:spcAft>
                  <a:spcPts val="600"/>
                </a:spcAft>
              </a:pP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Recupero di dati contabili da testi non strutturati di bilanci d’impresa disponibili sul sito Telemaco attraverso tecniche di text-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mining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e 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webscraping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avanzato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VIVIANA DE GIORGI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MASSIMO DECUBELLIS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FABRIZIO DE FAUSTI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FRANCESCO PUGLIESE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DONATO SUMMA</a:t>
              </a: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="" xmlns:a16="http://schemas.microsoft.com/office/drawing/2014/main" id="{2AF6B847-6AA4-EE45-B5C1-2378D77A13DF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534381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>
              <a:extLst>
                <a:ext uri="{FF2B5EF4-FFF2-40B4-BE49-F238E27FC236}">
                  <a16:creationId xmlns="" xmlns:a16="http://schemas.microsoft.com/office/drawing/2014/main" id="{02ECA76D-CE46-964F-ADB1-58FE7D48927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41720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>
              <a:extLst>
                <a:ext uri="{FF2B5EF4-FFF2-40B4-BE49-F238E27FC236}">
                  <a16:creationId xmlns="" xmlns:a16="http://schemas.microsoft.com/office/drawing/2014/main" id="{75C640FF-78E7-C749-9B3D-914AE55087D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7376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>
              <a:extLst>
                <a:ext uri="{FF2B5EF4-FFF2-40B4-BE49-F238E27FC236}">
                  <a16:creationId xmlns="" xmlns:a16="http://schemas.microsoft.com/office/drawing/2014/main" id="{9B454115-5521-A24C-A041-0B475B611F0A}"/>
                </a:ext>
              </a:extLst>
            </p:cNvPr>
            <p:cNvCxnSpPr>
              <a:cxnSpLocks/>
            </p:cNvCxnSpPr>
            <p:nvPr/>
          </p:nvCxnSpPr>
          <p:spPr>
            <a:xfrm>
              <a:off x="100581" y="421616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>
              <a:extLst>
                <a:ext uri="{FF2B5EF4-FFF2-40B4-BE49-F238E27FC236}">
                  <a16:creationId xmlns="" xmlns:a16="http://schemas.microsoft.com/office/drawing/2014/main" id="{4AE0975F-C11E-3843-B755-98499C3A943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5858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>
              <a:extLst>
                <a:ext uri="{FF2B5EF4-FFF2-40B4-BE49-F238E27FC236}">
                  <a16:creationId xmlns="" xmlns:a16="http://schemas.microsoft.com/office/drawing/2014/main" id="{B2EF6947-8F8E-A242-95B6-6D862FCD4CB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77388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>
              <a:extLst>
                <a:ext uri="{FF2B5EF4-FFF2-40B4-BE49-F238E27FC236}">
                  <a16:creationId xmlns="" xmlns:a16="http://schemas.microsoft.com/office/drawing/2014/main" id="{D9E84B36-B2F1-C140-8D9F-94D4234279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95467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ttangolo 2"/>
          <p:cNvSpPr/>
          <p:nvPr/>
        </p:nvSpPr>
        <p:spPr>
          <a:xfrm>
            <a:off x="1318566" y="811514"/>
            <a:ext cx="7708391" cy="3747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sz="1600" dirty="0">
                <a:solidFill>
                  <a:srgbClr val="FF0000"/>
                </a:solidFill>
              </a:rPr>
              <a:t>L’attività </a:t>
            </a:r>
            <a:r>
              <a:rPr lang="it-IT" sz="1600" dirty="0" smtClean="0">
                <a:solidFill>
                  <a:srgbClr val="FF0000"/>
                </a:solidFill>
              </a:rPr>
              <a:t>nasce</a:t>
            </a:r>
            <a:r>
              <a:rPr lang="it-IT" sz="1600" dirty="0" smtClean="0"/>
              <a:t> dall’idea di poter estrarre </a:t>
            </a:r>
            <a:r>
              <a:rPr lang="it-IT" sz="1600" dirty="0"/>
              <a:t>conoscenza </a:t>
            </a:r>
            <a:r>
              <a:rPr lang="it-IT" sz="1600" dirty="0" smtClean="0"/>
              <a:t>dal formato testuale delle note </a:t>
            </a:r>
            <a:r>
              <a:rPr lang="it-IT" sz="1600" dirty="0"/>
              <a:t>integrative dei bilanci civilistici depositati </a:t>
            </a:r>
            <a:r>
              <a:rPr lang="it-IT" sz="1600" dirty="0" smtClean="0"/>
              <a:t>presso le camere di commercio per </a:t>
            </a:r>
            <a:r>
              <a:rPr lang="it-IT" sz="1600" dirty="0"/>
              <a:t>migliorare le statistiche strutturali sulle </a:t>
            </a:r>
            <a:r>
              <a:rPr lang="it-IT" sz="1600" dirty="0" smtClean="0"/>
              <a:t>imprese.</a:t>
            </a:r>
          </a:p>
          <a:p>
            <a:endParaRPr lang="it-IT" sz="1600" dirty="0" smtClean="0"/>
          </a:p>
          <a:p>
            <a:r>
              <a:rPr lang="it-IT" sz="1600" dirty="0" smtClean="0">
                <a:solidFill>
                  <a:srgbClr val="FF0000"/>
                </a:solidFill>
              </a:rPr>
              <a:t>Si realizza </a:t>
            </a:r>
            <a:r>
              <a:rPr lang="it-IT" sz="1600" dirty="0" smtClean="0"/>
              <a:t>con l’acquisizione di file testuali mediante </a:t>
            </a:r>
            <a:r>
              <a:rPr lang="it-IT" sz="1600" dirty="0"/>
              <a:t>tecnologie di </a:t>
            </a:r>
            <a:r>
              <a:rPr lang="it-IT" sz="1600" i="1" dirty="0"/>
              <a:t>web </a:t>
            </a:r>
            <a:r>
              <a:rPr lang="it-IT" sz="1600" i="1" dirty="0" err="1" smtClean="0"/>
              <a:t>scraping</a:t>
            </a:r>
            <a:r>
              <a:rPr lang="it-IT" sz="1600" dirty="0" smtClean="0"/>
              <a:t>, accessibili con log-in sul sito di Telemaco, il </a:t>
            </a:r>
            <a:r>
              <a:rPr lang="it-IT" sz="1600" dirty="0"/>
              <a:t>servizio delle Camere di Commercio che permette </a:t>
            </a:r>
            <a:r>
              <a:rPr lang="it-IT" sz="1600" dirty="0" smtClean="0"/>
              <a:t>di </a:t>
            </a:r>
            <a:r>
              <a:rPr lang="it-IT" sz="1600" dirty="0"/>
              <a:t>consultare </a:t>
            </a:r>
            <a:r>
              <a:rPr lang="it-IT" sz="1600" dirty="0" smtClean="0"/>
              <a:t>ed estrarre</a:t>
            </a:r>
            <a:r>
              <a:rPr lang="it-IT" sz="1600" b="1" dirty="0"/>
              <a:t> </a:t>
            </a:r>
            <a:r>
              <a:rPr lang="it-IT" sz="1600" dirty="0"/>
              <a:t>documenti ufficiali del </a:t>
            </a:r>
            <a:r>
              <a:rPr lang="it-IT" sz="1600" dirty="0" smtClean="0"/>
              <a:t>Registro Imprese.</a:t>
            </a:r>
          </a:p>
          <a:p>
            <a:endParaRPr lang="it-IT" sz="1600" dirty="0"/>
          </a:p>
          <a:p>
            <a:r>
              <a:rPr lang="it-IT" sz="1600" dirty="0" smtClean="0">
                <a:solidFill>
                  <a:srgbClr val="FF0000"/>
                </a:solidFill>
              </a:rPr>
              <a:t>Si avvale </a:t>
            </a:r>
            <a:r>
              <a:rPr lang="it-IT" sz="1600" dirty="0" smtClean="0"/>
              <a:t>di tecniche </a:t>
            </a:r>
            <a:r>
              <a:rPr lang="it-IT" sz="1600" dirty="0"/>
              <a:t>avanzate di </a:t>
            </a:r>
            <a:r>
              <a:rPr lang="it-IT" sz="1600" i="1" dirty="0"/>
              <a:t>text </a:t>
            </a:r>
            <a:r>
              <a:rPr lang="it-IT" sz="1600" i="1" dirty="0" err="1"/>
              <a:t>mining</a:t>
            </a:r>
            <a:r>
              <a:rPr lang="it-IT" sz="1600" i="1" dirty="0"/>
              <a:t> </a:t>
            </a:r>
            <a:r>
              <a:rPr lang="it-IT" sz="1600" dirty="0" smtClean="0"/>
              <a:t>e </a:t>
            </a:r>
            <a:r>
              <a:rPr lang="it-IT" sz="1600" i="1" dirty="0"/>
              <a:t>information </a:t>
            </a:r>
            <a:r>
              <a:rPr lang="it-IT" sz="1600" i="1" dirty="0" err="1" smtClean="0"/>
              <a:t>retrieval</a:t>
            </a:r>
            <a:r>
              <a:rPr lang="it-IT" sz="1600" i="1" dirty="0" smtClean="0"/>
              <a:t> </a:t>
            </a:r>
            <a:r>
              <a:rPr lang="it-IT" sz="1600" dirty="0" smtClean="0"/>
              <a:t>per tradurre in forma strutturata i file testuali al fine di ricavarne dati economici sulle imprese non presenti in altre fonti.</a:t>
            </a:r>
          </a:p>
          <a:p>
            <a:endParaRPr lang="it-IT" sz="1600" dirty="0" smtClean="0"/>
          </a:p>
          <a:p>
            <a:r>
              <a:rPr lang="it-IT" sz="1600" dirty="0" smtClean="0">
                <a:solidFill>
                  <a:srgbClr val="FF0000"/>
                </a:solidFill>
              </a:rPr>
              <a:t>Si concretizza </a:t>
            </a:r>
            <a:r>
              <a:rPr lang="it-IT" sz="1600" dirty="0" smtClean="0"/>
              <a:t>con la sperimentazione dell’uso di tali dati nella produzione di statistiche ufficiali sulle imprese mediante la produzione di un nuovo output statistico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561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140" y="0"/>
            <a:ext cx="1139725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17DF046E-78C6-BC4D-80DB-98C04F53112B}"/>
              </a:ext>
            </a:extLst>
          </p:cNvPr>
          <p:cNvSpPr txBox="1"/>
          <p:nvPr/>
        </p:nvSpPr>
        <p:spPr>
          <a:xfrm>
            <a:off x="140" y="3863149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18566" y="388049"/>
            <a:ext cx="756866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2400" b="1" dirty="0" smtClean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L’idea</a:t>
            </a:r>
            <a:endParaRPr lang="it-IT" sz="2400" b="1" dirty="0">
              <a:solidFill>
                <a:srgbClr val="0C3182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>
            <a:off x="1318566" y="811514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0" t="20116" r="29316" b="22036"/>
          <a:stretch/>
        </p:blipFill>
        <p:spPr>
          <a:xfrm>
            <a:off x="100581" y="27007"/>
            <a:ext cx="938842" cy="798107"/>
          </a:xfrm>
          <a:prstGeom prst="rect">
            <a:avLst/>
          </a:prstGeom>
        </p:spPr>
      </p:pic>
      <p:sp>
        <p:nvSpPr>
          <p:cNvPr id="37" name="CasellaDiTesto 36"/>
          <p:cNvSpPr txBox="1"/>
          <p:nvPr/>
        </p:nvSpPr>
        <p:spPr>
          <a:xfrm>
            <a:off x="389577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sp>
        <p:nvSpPr>
          <p:cNvPr id="38" name="CasellaDiTesto 37"/>
          <p:cNvSpPr txBox="1"/>
          <p:nvPr/>
        </p:nvSpPr>
        <p:spPr>
          <a:xfrm>
            <a:off x="647718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cxnSp>
        <p:nvCxnSpPr>
          <p:cNvPr id="39" name="Connettore 1 38"/>
          <p:cNvCxnSpPr/>
          <p:nvPr/>
        </p:nvCxnSpPr>
        <p:spPr>
          <a:xfrm>
            <a:off x="1318566" y="4928207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E9F9B63-074E-524B-8A0E-F81428A1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0171" y="4911380"/>
            <a:ext cx="2057400" cy="273844"/>
          </a:xfrm>
        </p:spPr>
        <p:txBody>
          <a:bodyPr lIns="0" tIns="0" rIns="0" bIns="0"/>
          <a:lstStyle/>
          <a:p>
            <a:fld id="{1ED6836B-D036-1A41-8504-E0077B02D938}" type="slidenum">
              <a:rPr lang="it-IT" b="1" smtClean="0">
                <a:solidFill>
                  <a:srgbClr val="0D3183"/>
                </a:solidFill>
                <a:latin typeface="Trebuchet MS" panose="020B0703020202090204" pitchFamily="34" charset="0"/>
              </a:rPr>
              <a:t>2</a:t>
            </a:fld>
            <a:endParaRPr lang="it-IT" b="1" dirty="0">
              <a:solidFill>
                <a:srgbClr val="0D3183"/>
              </a:solidFill>
              <a:latin typeface="Trebuchet MS" panose="020B070302020209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EF63151A-0C47-D94F-BFA5-8505FD1209D8}"/>
              </a:ext>
            </a:extLst>
          </p:cNvPr>
          <p:cNvSpPr txBox="1"/>
          <p:nvPr/>
        </p:nvSpPr>
        <p:spPr>
          <a:xfrm>
            <a:off x="1867851" y="2386676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="" xmlns:a16="http://schemas.microsoft.com/office/drawing/2014/main" id="{AC1B5F68-E577-F048-93D8-280589B9C799}"/>
              </a:ext>
            </a:extLst>
          </p:cNvPr>
          <p:cNvGrpSpPr/>
          <p:nvPr/>
        </p:nvGrpSpPr>
        <p:grpSpPr>
          <a:xfrm>
            <a:off x="59276" y="2571750"/>
            <a:ext cx="1039285" cy="2068751"/>
            <a:chOff x="100581" y="3534381"/>
            <a:chExt cx="1039285" cy="2068751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104776" y="3579779"/>
              <a:ext cx="1035090" cy="202335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ROMA, FEBBRAIO 2019</a:t>
              </a:r>
            </a:p>
            <a:p>
              <a:pPr>
                <a:spcAft>
                  <a:spcPts val="600"/>
                </a:spcAft>
              </a:pP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Recupero di dati contabili da testi non strutturati di bilanci d’impresa disponibili sul sito Telemaco attraverso tecniche di text-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mining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e 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webscraping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avanzato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VIVIANA DE GIORGI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MASSIMO DECUBELLIS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FABRIZIO DE FAUSTI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FRANCESCO PUGLIESE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DONATO SUMMA</a:t>
              </a: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="" xmlns:a16="http://schemas.microsoft.com/office/drawing/2014/main" id="{2AF6B847-6AA4-EE45-B5C1-2378D77A13DF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534381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>
              <a:extLst>
                <a:ext uri="{FF2B5EF4-FFF2-40B4-BE49-F238E27FC236}">
                  <a16:creationId xmlns="" xmlns:a16="http://schemas.microsoft.com/office/drawing/2014/main" id="{02ECA76D-CE46-964F-ADB1-58FE7D48927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41720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>
              <a:extLst>
                <a:ext uri="{FF2B5EF4-FFF2-40B4-BE49-F238E27FC236}">
                  <a16:creationId xmlns="" xmlns:a16="http://schemas.microsoft.com/office/drawing/2014/main" id="{75C640FF-78E7-C749-9B3D-914AE55087D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7376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>
              <a:extLst>
                <a:ext uri="{FF2B5EF4-FFF2-40B4-BE49-F238E27FC236}">
                  <a16:creationId xmlns="" xmlns:a16="http://schemas.microsoft.com/office/drawing/2014/main" id="{9B454115-5521-A24C-A041-0B475B611F0A}"/>
                </a:ext>
              </a:extLst>
            </p:cNvPr>
            <p:cNvCxnSpPr>
              <a:cxnSpLocks/>
            </p:cNvCxnSpPr>
            <p:nvPr/>
          </p:nvCxnSpPr>
          <p:spPr>
            <a:xfrm>
              <a:off x="100581" y="421616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>
              <a:extLst>
                <a:ext uri="{FF2B5EF4-FFF2-40B4-BE49-F238E27FC236}">
                  <a16:creationId xmlns="" xmlns:a16="http://schemas.microsoft.com/office/drawing/2014/main" id="{4AE0975F-C11E-3843-B755-98499C3A943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5858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>
              <a:extLst>
                <a:ext uri="{FF2B5EF4-FFF2-40B4-BE49-F238E27FC236}">
                  <a16:creationId xmlns="" xmlns:a16="http://schemas.microsoft.com/office/drawing/2014/main" id="{B2EF6947-8F8E-A242-95B6-6D862FCD4CB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77388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>
              <a:extLst>
                <a:ext uri="{FF2B5EF4-FFF2-40B4-BE49-F238E27FC236}">
                  <a16:creationId xmlns="" xmlns:a16="http://schemas.microsoft.com/office/drawing/2014/main" id="{D9E84B36-B2F1-C140-8D9F-94D4234279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95467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ttangolo 2"/>
          <p:cNvSpPr/>
          <p:nvPr/>
        </p:nvSpPr>
        <p:spPr>
          <a:xfrm>
            <a:off x="1318566" y="811514"/>
            <a:ext cx="7708391" cy="3993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sz="1600" dirty="0" smtClean="0"/>
              <a:t>Le </a:t>
            </a:r>
            <a:r>
              <a:rPr lang="it-IT" sz="1600" dirty="0"/>
              <a:t>note integrative dei bilanci civilistici depositati presso le camere di commercio </a:t>
            </a:r>
            <a:r>
              <a:rPr lang="it-IT" sz="1600" dirty="0" smtClean="0"/>
              <a:t>contengono importanti informazioni sulle imprese: per esempio sono </a:t>
            </a:r>
            <a:r>
              <a:rPr lang="it-IT" sz="1600" dirty="0"/>
              <a:t>indicati </a:t>
            </a:r>
            <a:r>
              <a:rPr lang="it-IT" sz="1600" dirty="0" smtClean="0"/>
              <a:t>i </a:t>
            </a:r>
            <a:r>
              <a:rPr lang="it-IT" sz="1600" dirty="0"/>
              <a:t>movimenti nelle voci del patrimonio e </a:t>
            </a:r>
            <a:r>
              <a:rPr lang="it-IT" sz="1600" dirty="0" smtClean="0"/>
              <a:t>la composizione </a:t>
            </a:r>
            <a:r>
              <a:rPr lang="it-IT" sz="1600" dirty="0"/>
              <a:t>e </a:t>
            </a:r>
            <a:r>
              <a:rPr lang="it-IT" sz="1600" dirty="0" smtClean="0"/>
              <a:t>il dettaglio </a:t>
            </a:r>
            <a:r>
              <a:rPr lang="it-IT" sz="1600" dirty="0"/>
              <a:t>di </a:t>
            </a:r>
            <a:r>
              <a:rPr lang="it-IT" sz="1600" dirty="0" smtClean="0"/>
              <a:t>alcune voci </a:t>
            </a:r>
            <a:r>
              <a:rPr lang="it-IT" sz="1600" dirty="0"/>
              <a:t>del </a:t>
            </a:r>
            <a:r>
              <a:rPr lang="it-IT" sz="1600" dirty="0" smtClean="0"/>
              <a:t>bilancio.</a:t>
            </a:r>
          </a:p>
          <a:p>
            <a:r>
              <a:rPr lang="it-IT" sz="1600" dirty="0" smtClean="0"/>
              <a:t>Del primo tipo sono i </a:t>
            </a:r>
            <a:r>
              <a:rPr lang="it-IT" sz="1600" dirty="0"/>
              <a:t>movimenti </a:t>
            </a:r>
            <a:r>
              <a:rPr lang="it-IT" sz="1600" dirty="0" smtClean="0"/>
              <a:t>delle immobilizzazioni (investimenti), del secondo tipo </a:t>
            </a:r>
            <a:r>
              <a:rPr lang="it-IT" sz="1600" dirty="0"/>
              <a:t>sono </a:t>
            </a:r>
            <a:r>
              <a:rPr lang="it-IT" sz="1600" dirty="0" smtClean="0"/>
              <a:t>le partecipazioni </a:t>
            </a:r>
            <a:r>
              <a:rPr lang="it-IT" sz="1600" dirty="0"/>
              <a:t>in imprese collegate e </a:t>
            </a:r>
            <a:r>
              <a:rPr lang="it-IT" sz="1600" dirty="0" smtClean="0"/>
              <a:t>controllate.</a:t>
            </a:r>
          </a:p>
          <a:p>
            <a:r>
              <a:rPr lang="it-IT" sz="1600" dirty="0" smtClean="0"/>
              <a:t>Le </a:t>
            </a:r>
            <a:r>
              <a:rPr lang="it-IT" sz="1600" dirty="0"/>
              <a:t>informazioni </a:t>
            </a:r>
            <a:r>
              <a:rPr lang="it-IT" sz="1600" dirty="0" smtClean="0"/>
              <a:t>di tipo amministrativo disponibili in Istituto non contemplano dati come gli investimenti. Gli investimenti </a:t>
            </a:r>
            <a:r>
              <a:rPr lang="it-IT" sz="1600" dirty="0"/>
              <a:t>vengono attualmente </a:t>
            </a:r>
            <a:r>
              <a:rPr lang="it-IT" sz="1600" dirty="0" smtClean="0"/>
              <a:t>raccolti </a:t>
            </a:r>
            <a:r>
              <a:rPr lang="it-IT" sz="1600" dirty="0"/>
              <a:t>in Istat dalle rilevazioni SCI </a:t>
            </a:r>
            <a:r>
              <a:rPr lang="it-IT" sz="1600" dirty="0" smtClean="0"/>
              <a:t>(250 addetti e oltre) e PMI (meno di 250 addetti). </a:t>
            </a:r>
            <a:r>
              <a:rPr lang="it-IT" sz="1600" dirty="0"/>
              <a:t>Mentre per SCI </a:t>
            </a:r>
            <a:r>
              <a:rPr lang="it-IT" sz="1600" dirty="0" smtClean="0"/>
              <a:t>le informazioni sono </a:t>
            </a:r>
            <a:r>
              <a:rPr lang="it-IT" sz="1600" dirty="0"/>
              <a:t>censuarie, ma si tratta di una piccolissima parte delle imprese </a:t>
            </a:r>
            <a:r>
              <a:rPr lang="it-IT" sz="1600" dirty="0" smtClean="0"/>
              <a:t>italiane, per </a:t>
            </a:r>
            <a:r>
              <a:rPr lang="it-IT" sz="1600" dirty="0"/>
              <a:t>la maggior parte delle imprese italiane si tratta di informazioni raccolte su base </a:t>
            </a:r>
            <a:r>
              <a:rPr lang="it-IT" sz="1600" dirty="0" smtClean="0"/>
              <a:t>campionaria del 2% circa. </a:t>
            </a:r>
            <a:r>
              <a:rPr lang="it-IT" sz="1600" dirty="0"/>
              <a:t>Avere a disposizione le informazioni sugli investimenti delle società di capitale significa migliorare la qualità del dato della Rilevazione sui conti delle imprese e sull'esercizio di arti e professioni.</a:t>
            </a:r>
          </a:p>
          <a:p>
            <a:r>
              <a:rPr lang="it-IT" sz="1600" dirty="0"/>
              <a:t>Le informazioni sulle </a:t>
            </a:r>
            <a:r>
              <a:rPr lang="it-IT" sz="1600" dirty="0" smtClean="0"/>
              <a:t>partecipazioni </a:t>
            </a:r>
            <a:r>
              <a:rPr lang="it-IT" sz="1600" dirty="0"/>
              <a:t>vengono attualmente fornite all’Istat da una società esterna, che garantisce la fornitura solo per una parte.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819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140" y="0"/>
            <a:ext cx="1139725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17DF046E-78C6-BC4D-80DB-98C04F53112B}"/>
              </a:ext>
            </a:extLst>
          </p:cNvPr>
          <p:cNvSpPr txBox="1"/>
          <p:nvPr/>
        </p:nvSpPr>
        <p:spPr>
          <a:xfrm>
            <a:off x="140" y="3863149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18566" y="388049"/>
            <a:ext cx="756866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2400" b="1" dirty="0" smtClean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La realizzazione</a:t>
            </a:r>
            <a:endParaRPr lang="it-IT" sz="2400" b="1" dirty="0">
              <a:solidFill>
                <a:srgbClr val="0C3182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>
            <a:off x="1318566" y="811514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0" t="20116" r="29316" b="22036"/>
          <a:stretch/>
        </p:blipFill>
        <p:spPr>
          <a:xfrm>
            <a:off x="100581" y="27007"/>
            <a:ext cx="938842" cy="798107"/>
          </a:xfrm>
          <a:prstGeom prst="rect">
            <a:avLst/>
          </a:prstGeom>
        </p:spPr>
      </p:pic>
      <p:sp>
        <p:nvSpPr>
          <p:cNvPr id="37" name="CasellaDiTesto 36"/>
          <p:cNvSpPr txBox="1"/>
          <p:nvPr/>
        </p:nvSpPr>
        <p:spPr>
          <a:xfrm>
            <a:off x="389577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sp>
        <p:nvSpPr>
          <p:cNvPr id="38" name="CasellaDiTesto 37"/>
          <p:cNvSpPr txBox="1"/>
          <p:nvPr/>
        </p:nvSpPr>
        <p:spPr>
          <a:xfrm>
            <a:off x="647718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cxnSp>
        <p:nvCxnSpPr>
          <p:cNvPr id="39" name="Connettore 1 38"/>
          <p:cNvCxnSpPr/>
          <p:nvPr/>
        </p:nvCxnSpPr>
        <p:spPr>
          <a:xfrm>
            <a:off x="1318566" y="4928207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E9F9B63-074E-524B-8A0E-F81428A1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0171" y="4911380"/>
            <a:ext cx="2057400" cy="273844"/>
          </a:xfrm>
        </p:spPr>
        <p:txBody>
          <a:bodyPr lIns="0" tIns="0" rIns="0" bIns="0"/>
          <a:lstStyle/>
          <a:p>
            <a:fld id="{1ED6836B-D036-1A41-8504-E0077B02D938}" type="slidenum">
              <a:rPr lang="it-IT" b="1" smtClean="0">
                <a:solidFill>
                  <a:srgbClr val="0D3183"/>
                </a:solidFill>
                <a:latin typeface="Trebuchet MS" panose="020B0703020202090204" pitchFamily="34" charset="0"/>
              </a:rPr>
              <a:t>3</a:t>
            </a:fld>
            <a:endParaRPr lang="it-IT" b="1" dirty="0">
              <a:solidFill>
                <a:srgbClr val="0D3183"/>
              </a:solidFill>
              <a:latin typeface="Trebuchet MS" panose="020B070302020209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EF63151A-0C47-D94F-BFA5-8505FD1209D8}"/>
              </a:ext>
            </a:extLst>
          </p:cNvPr>
          <p:cNvSpPr txBox="1"/>
          <p:nvPr/>
        </p:nvSpPr>
        <p:spPr>
          <a:xfrm>
            <a:off x="1867851" y="2386676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="" xmlns:a16="http://schemas.microsoft.com/office/drawing/2014/main" id="{AC1B5F68-E577-F048-93D8-280589B9C799}"/>
              </a:ext>
            </a:extLst>
          </p:cNvPr>
          <p:cNvGrpSpPr/>
          <p:nvPr/>
        </p:nvGrpSpPr>
        <p:grpSpPr>
          <a:xfrm>
            <a:off x="59276" y="2571750"/>
            <a:ext cx="1039285" cy="2068751"/>
            <a:chOff x="100581" y="3534381"/>
            <a:chExt cx="1039285" cy="2068751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104776" y="3579779"/>
              <a:ext cx="1035090" cy="202335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ROMA, FEBBRAIO 2019</a:t>
              </a:r>
            </a:p>
            <a:p>
              <a:pPr>
                <a:spcAft>
                  <a:spcPts val="600"/>
                </a:spcAft>
              </a:pP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Recupero di dati contabili da testi non strutturati di bilanci d’impresa disponibili sul sito Telemaco attraverso tecniche di text-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mining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e 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webscraping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avanzato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VIVIANA DE GIORGI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MASSIMO DECUBELLIS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FABRIZIO DE FAUSTI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FRANCESCO PUGLIESE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DONATO SUMMA</a:t>
              </a: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="" xmlns:a16="http://schemas.microsoft.com/office/drawing/2014/main" id="{2AF6B847-6AA4-EE45-B5C1-2378D77A13DF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534381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>
              <a:extLst>
                <a:ext uri="{FF2B5EF4-FFF2-40B4-BE49-F238E27FC236}">
                  <a16:creationId xmlns="" xmlns:a16="http://schemas.microsoft.com/office/drawing/2014/main" id="{02ECA76D-CE46-964F-ADB1-58FE7D48927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41720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>
              <a:extLst>
                <a:ext uri="{FF2B5EF4-FFF2-40B4-BE49-F238E27FC236}">
                  <a16:creationId xmlns="" xmlns:a16="http://schemas.microsoft.com/office/drawing/2014/main" id="{75C640FF-78E7-C749-9B3D-914AE55087D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7376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>
              <a:extLst>
                <a:ext uri="{FF2B5EF4-FFF2-40B4-BE49-F238E27FC236}">
                  <a16:creationId xmlns="" xmlns:a16="http://schemas.microsoft.com/office/drawing/2014/main" id="{9B454115-5521-A24C-A041-0B475B611F0A}"/>
                </a:ext>
              </a:extLst>
            </p:cNvPr>
            <p:cNvCxnSpPr>
              <a:cxnSpLocks/>
            </p:cNvCxnSpPr>
            <p:nvPr/>
          </p:nvCxnSpPr>
          <p:spPr>
            <a:xfrm>
              <a:off x="100581" y="421616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>
              <a:extLst>
                <a:ext uri="{FF2B5EF4-FFF2-40B4-BE49-F238E27FC236}">
                  <a16:creationId xmlns="" xmlns:a16="http://schemas.microsoft.com/office/drawing/2014/main" id="{4AE0975F-C11E-3843-B755-98499C3A943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5858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>
              <a:extLst>
                <a:ext uri="{FF2B5EF4-FFF2-40B4-BE49-F238E27FC236}">
                  <a16:creationId xmlns="" xmlns:a16="http://schemas.microsoft.com/office/drawing/2014/main" id="{B2EF6947-8F8E-A242-95B6-6D862FCD4CB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77388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>
              <a:extLst>
                <a:ext uri="{FF2B5EF4-FFF2-40B4-BE49-F238E27FC236}">
                  <a16:creationId xmlns="" xmlns:a16="http://schemas.microsoft.com/office/drawing/2014/main" id="{D9E84B36-B2F1-C140-8D9F-94D4234279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95467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ttangolo 2"/>
          <p:cNvSpPr/>
          <p:nvPr/>
        </p:nvSpPr>
        <p:spPr>
          <a:xfrm>
            <a:off x="1318566" y="811514"/>
            <a:ext cx="7708391" cy="3254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sz="1600" dirty="0" smtClean="0"/>
              <a:t>Il sito di </a:t>
            </a:r>
            <a:r>
              <a:rPr lang="it-IT" sz="1600" dirty="0"/>
              <a:t>Telemaco, il servizio delle Camere di Commercio che permette di consultare ed estrarre</a:t>
            </a:r>
            <a:r>
              <a:rPr lang="it-IT" sz="1600" b="1" dirty="0"/>
              <a:t> </a:t>
            </a:r>
            <a:r>
              <a:rPr lang="it-IT" sz="1600" dirty="0"/>
              <a:t>documenti ufficiali del Registro </a:t>
            </a:r>
            <a:r>
              <a:rPr lang="it-IT" sz="1600" dirty="0" smtClean="0"/>
              <a:t>Imprese, è aperto a utenti registrati che effettuando il login posso fare ricerche avanzate dei documenti ufficiali del Registro imprese.</a:t>
            </a:r>
          </a:p>
          <a:p>
            <a:r>
              <a:rPr lang="it-IT" sz="1600" dirty="0" smtClean="0"/>
              <a:t>Fra questi il bilancio civilistico depositato da circa 900.000 società di capitale, e che comprende spesso la nota integrativa, allegata al bilancio. Alla nota integrativa corrisponde in genere (quando non è la scansione di un’immagine) un file in formato .pdf.</a:t>
            </a:r>
          </a:p>
          <a:p>
            <a:r>
              <a:rPr lang="it-IT" sz="1600" dirty="0" smtClean="0"/>
              <a:t>Per poter scaricare le note integrative in maniera massiva si accede automaticamente ai link che portano al documento dell’impresa, rilevando il file in formato testuale corrispondente al pdf.</a:t>
            </a:r>
          </a:p>
          <a:p>
            <a:r>
              <a:rPr lang="it-IT" sz="1600" dirty="0" smtClean="0"/>
              <a:t>Per la sperimentazione verrà utilizzata una lista di imprese di PMI, delle quali si è a conoscenza dell’ammontare degli investimenti dell’anno.</a:t>
            </a:r>
          </a:p>
        </p:txBody>
      </p:sp>
    </p:spTree>
    <p:extLst>
      <p:ext uri="{BB962C8B-B14F-4D97-AF65-F5344CB8AC3E}">
        <p14:creationId xmlns:p14="http://schemas.microsoft.com/office/powerpoint/2010/main" val="2795596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140" y="0"/>
            <a:ext cx="1139725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17DF046E-78C6-BC4D-80DB-98C04F53112B}"/>
              </a:ext>
            </a:extLst>
          </p:cNvPr>
          <p:cNvSpPr txBox="1"/>
          <p:nvPr/>
        </p:nvSpPr>
        <p:spPr>
          <a:xfrm>
            <a:off x="140" y="3863149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18566" y="388049"/>
            <a:ext cx="756866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2400" b="1" dirty="0" smtClean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Output atteso</a:t>
            </a:r>
            <a:endParaRPr lang="it-IT" sz="2400" b="1" dirty="0">
              <a:solidFill>
                <a:srgbClr val="0C3182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>
            <a:off x="1318566" y="811514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0" t="20116" r="29316" b="22036"/>
          <a:stretch/>
        </p:blipFill>
        <p:spPr>
          <a:xfrm>
            <a:off x="100581" y="27007"/>
            <a:ext cx="938842" cy="798107"/>
          </a:xfrm>
          <a:prstGeom prst="rect">
            <a:avLst/>
          </a:prstGeom>
        </p:spPr>
      </p:pic>
      <p:sp>
        <p:nvSpPr>
          <p:cNvPr id="37" name="CasellaDiTesto 36"/>
          <p:cNvSpPr txBox="1"/>
          <p:nvPr/>
        </p:nvSpPr>
        <p:spPr>
          <a:xfrm>
            <a:off x="389577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sp>
        <p:nvSpPr>
          <p:cNvPr id="38" name="CasellaDiTesto 37"/>
          <p:cNvSpPr txBox="1"/>
          <p:nvPr/>
        </p:nvSpPr>
        <p:spPr>
          <a:xfrm>
            <a:off x="647718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cxnSp>
        <p:nvCxnSpPr>
          <p:cNvPr id="39" name="Connettore 1 38"/>
          <p:cNvCxnSpPr/>
          <p:nvPr/>
        </p:nvCxnSpPr>
        <p:spPr>
          <a:xfrm>
            <a:off x="1318566" y="4928207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E9F9B63-074E-524B-8A0E-F81428A1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0171" y="4911380"/>
            <a:ext cx="2057400" cy="273844"/>
          </a:xfrm>
        </p:spPr>
        <p:txBody>
          <a:bodyPr lIns="0" tIns="0" rIns="0" bIns="0"/>
          <a:lstStyle/>
          <a:p>
            <a:fld id="{1ED6836B-D036-1A41-8504-E0077B02D938}" type="slidenum">
              <a:rPr lang="it-IT" b="1" smtClean="0">
                <a:solidFill>
                  <a:srgbClr val="0D3183"/>
                </a:solidFill>
                <a:latin typeface="Trebuchet MS" panose="020B0703020202090204" pitchFamily="34" charset="0"/>
              </a:rPr>
              <a:t>4</a:t>
            </a:fld>
            <a:endParaRPr lang="it-IT" b="1" dirty="0">
              <a:solidFill>
                <a:srgbClr val="0D3183"/>
              </a:solidFill>
              <a:latin typeface="Trebuchet MS" panose="020B070302020209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EF63151A-0C47-D94F-BFA5-8505FD1209D8}"/>
              </a:ext>
            </a:extLst>
          </p:cNvPr>
          <p:cNvSpPr txBox="1"/>
          <p:nvPr/>
        </p:nvSpPr>
        <p:spPr>
          <a:xfrm>
            <a:off x="1867851" y="2386676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="" xmlns:a16="http://schemas.microsoft.com/office/drawing/2014/main" id="{AC1B5F68-E577-F048-93D8-280589B9C799}"/>
              </a:ext>
            </a:extLst>
          </p:cNvPr>
          <p:cNvGrpSpPr/>
          <p:nvPr/>
        </p:nvGrpSpPr>
        <p:grpSpPr>
          <a:xfrm>
            <a:off x="59276" y="2571750"/>
            <a:ext cx="1039285" cy="2068751"/>
            <a:chOff x="100581" y="3534381"/>
            <a:chExt cx="1039285" cy="2068751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104776" y="3579779"/>
              <a:ext cx="1035090" cy="202335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ROMA, FEBBRAIO 2019</a:t>
              </a:r>
            </a:p>
            <a:p>
              <a:pPr>
                <a:spcAft>
                  <a:spcPts val="600"/>
                </a:spcAft>
              </a:pP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Recupero di dati contabili da testi non strutturati di bilanci d’impresa disponibili sul sito Telemaco attraverso tecniche di text-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mining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e 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webscraping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avanzato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VIVIANA DE GIORGI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MASSIMO DECUBELLIS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FABRIZIO DE FAUSTI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FRANCESCO PUGLIESE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DONATO SUMMA</a:t>
              </a: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="" xmlns:a16="http://schemas.microsoft.com/office/drawing/2014/main" id="{2AF6B847-6AA4-EE45-B5C1-2378D77A13DF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534381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>
              <a:extLst>
                <a:ext uri="{FF2B5EF4-FFF2-40B4-BE49-F238E27FC236}">
                  <a16:creationId xmlns="" xmlns:a16="http://schemas.microsoft.com/office/drawing/2014/main" id="{02ECA76D-CE46-964F-ADB1-58FE7D48927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41720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>
              <a:extLst>
                <a:ext uri="{FF2B5EF4-FFF2-40B4-BE49-F238E27FC236}">
                  <a16:creationId xmlns="" xmlns:a16="http://schemas.microsoft.com/office/drawing/2014/main" id="{75C640FF-78E7-C749-9B3D-914AE55087D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7376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>
              <a:extLst>
                <a:ext uri="{FF2B5EF4-FFF2-40B4-BE49-F238E27FC236}">
                  <a16:creationId xmlns="" xmlns:a16="http://schemas.microsoft.com/office/drawing/2014/main" id="{9B454115-5521-A24C-A041-0B475B611F0A}"/>
                </a:ext>
              </a:extLst>
            </p:cNvPr>
            <p:cNvCxnSpPr>
              <a:cxnSpLocks/>
            </p:cNvCxnSpPr>
            <p:nvPr/>
          </p:nvCxnSpPr>
          <p:spPr>
            <a:xfrm>
              <a:off x="100581" y="421616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>
              <a:extLst>
                <a:ext uri="{FF2B5EF4-FFF2-40B4-BE49-F238E27FC236}">
                  <a16:creationId xmlns="" xmlns:a16="http://schemas.microsoft.com/office/drawing/2014/main" id="{4AE0975F-C11E-3843-B755-98499C3A943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5858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>
              <a:extLst>
                <a:ext uri="{FF2B5EF4-FFF2-40B4-BE49-F238E27FC236}">
                  <a16:creationId xmlns="" xmlns:a16="http://schemas.microsoft.com/office/drawing/2014/main" id="{B2EF6947-8F8E-A242-95B6-6D862FCD4CB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77388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>
              <a:extLst>
                <a:ext uri="{FF2B5EF4-FFF2-40B4-BE49-F238E27FC236}">
                  <a16:creationId xmlns="" xmlns:a16="http://schemas.microsoft.com/office/drawing/2014/main" id="{D9E84B36-B2F1-C140-8D9F-94D4234279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95467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ttangolo 2"/>
          <p:cNvSpPr/>
          <p:nvPr/>
        </p:nvSpPr>
        <p:spPr>
          <a:xfrm>
            <a:off x="1318566" y="811514"/>
            <a:ext cx="7708391" cy="3008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sz="1600" dirty="0" smtClean="0"/>
              <a:t>L’obiettivo del progetto è quello di avere le informazioni sugli investimenti a livello </a:t>
            </a:r>
            <a:r>
              <a:rPr lang="it-IT" sz="1600" dirty="0"/>
              <a:t>di impresa </a:t>
            </a:r>
            <a:r>
              <a:rPr lang="it-IT" sz="1600" dirty="0" smtClean="0"/>
              <a:t>ai fini del confronto con il dato dichiarato dalle imprese nelle rilevazioni PMI e SCI per valutarne la corrispondenza con il dato reale.</a:t>
            </a:r>
          </a:p>
          <a:p>
            <a:r>
              <a:rPr lang="it-IT" sz="1600" dirty="0" smtClean="0"/>
              <a:t>Si potrà quindi avviare una sperimentazione </a:t>
            </a:r>
            <a:r>
              <a:rPr lang="it-IT" sz="1600" dirty="0"/>
              <a:t>dell’uso </a:t>
            </a:r>
            <a:r>
              <a:rPr lang="it-IT" sz="1600" dirty="0" smtClean="0"/>
              <a:t>dei dati di investimento della nota integrativa dei bilanci nella </a:t>
            </a:r>
            <a:r>
              <a:rPr lang="it-IT" sz="1600" dirty="0"/>
              <a:t>produzione di statistiche ufficiali sulle imprese mediante la produzione di un nuovo output </a:t>
            </a:r>
            <a:r>
              <a:rPr lang="it-IT" sz="1600" dirty="0" smtClean="0"/>
              <a:t>statistico. </a:t>
            </a:r>
            <a:endParaRPr lang="it-IT" sz="1600" dirty="0"/>
          </a:p>
          <a:p>
            <a:r>
              <a:rPr lang="it-IT" sz="1600" dirty="0" smtClean="0"/>
              <a:t>Infatti, i risultati del progetto potranno essere utilizzati per il miglioramento della procedura di </a:t>
            </a:r>
            <a:r>
              <a:rPr lang="it-IT" sz="1600" dirty="0" err="1" smtClean="0"/>
              <a:t>check</a:t>
            </a:r>
            <a:r>
              <a:rPr lang="it-IT" sz="1600" dirty="0"/>
              <a:t> delle rilevazioni </a:t>
            </a:r>
            <a:r>
              <a:rPr lang="it-IT" sz="1600" dirty="0" smtClean="0"/>
              <a:t>per il dato sugli investimenti e per il integrazione delle </a:t>
            </a:r>
            <a:r>
              <a:rPr lang="it-IT" sz="1600" dirty="0"/>
              <a:t>informazioni </a:t>
            </a:r>
            <a:r>
              <a:rPr lang="it-IT" sz="1600" dirty="0" smtClean="0"/>
              <a:t>sugli investimenti nella base informativa Frame-SBS</a:t>
            </a:r>
          </a:p>
          <a:p>
            <a:endParaRPr lang="it-IT" sz="1600" dirty="0"/>
          </a:p>
          <a:p>
            <a:endParaRPr lang="it-IT" sz="1600" dirty="0" smtClean="0"/>
          </a:p>
        </p:txBody>
      </p:sp>
    </p:spTree>
    <p:extLst>
      <p:ext uri="{BB962C8B-B14F-4D97-AF65-F5344CB8AC3E}">
        <p14:creationId xmlns:p14="http://schemas.microsoft.com/office/powerpoint/2010/main" val="1877303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140" y="0"/>
            <a:ext cx="1139725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193" tIns="12096" rIns="24193" bIns="120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17DF046E-78C6-BC4D-80DB-98C04F53112B}"/>
              </a:ext>
            </a:extLst>
          </p:cNvPr>
          <p:cNvSpPr txBox="1"/>
          <p:nvPr/>
        </p:nvSpPr>
        <p:spPr>
          <a:xfrm>
            <a:off x="140" y="3863149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18566" y="388049"/>
            <a:ext cx="756866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439940" algn="l"/>
              </a:tabLst>
            </a:pPr>
            <a:r>
              <a:rPr lang="it-IT" sz="2400" b="1" dirty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Il </a:t>
            </a:r>
            <a:r>
              <a:rPr lang="it-IT" sz="2400" b="1" dirty="0" smtClean="0">
                <a:solidFill>
                  <a:srgbClr val="0C3182"/>
                </a:solidFill>
                <a:latin typeface="Trebuchet MS" charset="0"/>
                <a:ea typeface="Trebuchet MS" charset="0"/>
                <a:cs typeface="Trebuchet MS" charset="0"/>
              </a:rPr>
              <a:t>progetto: l’idea</a:t>
            </a:r>
            <a:endParaRPr lang="it-IT" sz="2400" b="1" dirty="0">
              <a:solidFill>
                <a:srgbClr val="0C3182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>
            <a:off x="1318566" y="811514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0" t="20116" r="29316" b="22036"/>
          <a:stretch/>
        </p:blipFill>
        <p:spPr>
          <a:xfrm>
            <a:off x="100581" y="27007"/>
            <a:ext cx="938842" cy="798107"/>
          </a:xfrm>
          <a:prstGeom prst="rect">
            <a:avLst/>
          </a:prstGeom>
        </p:spPr>
      </p:pic>
      <p:sp>
        <p:nvSpPr>
          <p:cNvPr id="37" name="CasellaDiTesto 36"/>
          <p:cNvSpPr txBox="1"/>
          <p:nvPr/>
        </p:nvSpPr>
        <p:spPr>
          <a:xfrm>
            <a:off x="389577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sp>
        <p:nvSpPr>
          <p:cNvPr id="38" name="CasellaDiTesto 37"/>
          <p:cNvSpPr txBox="1"/>
          <p:nvPr/>
        </p:nvSpPr>
        <p:spPr>
          <a:xfrm>
            <a:off x="6477187" y="951585"/>
            <a:ext cx="2400384" cy="1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57"/>
          </a:p>
        </p:txBody>
      </p:sp>
      <p:cxnSp>
        <p:nvCxnSpPr>
          <p:cNvPr id="39" name="Connettore 1 38"/>
          <p:cNvCxnSpPr/>
          <p:nvPr/>
        </p:nvCxnSpPr>
        <p:spPr>
          <a:xfrm>
            <a:off x="1318566" y="4928207"/>
            <a:ext cx="7568665" cy="0"/>
          </a:xfrm>
          <a:prstGeom prst="line">
            <a:avLst/>
          </a:prstGeom>
          <a:ln w="6350" cap="rnd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E9F9B63-074E-524B-8A0E-F81428A1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0171" y="4911380"/>
            <a:ext cx="2057400" cy="273844"/>
          </a:xfrm>
        </p:spPr>
        <p:txBody>
          <a:bodyPr lIns="0" tIns="0" rIns="0" bIns="0"/>
          <a:lstStyle/>
          <a:p>
            <a:fld id="{1ED6836B-D036-1A41-8504-E0077B02D938}" type="slidenum">
              <a:rPr lang="it-IT" b="1" smtClean="0">
                <a:solidFill>
                  <a:srgbClr val="0D3183"/>
                </a:solidFill>
                <a:latin typeface="Trebuchet MS" panose="020B0703020202090204" pitchFamily="34" charset="0"/>
              </a:rPr>
              <a:t>5</a:t>
            </a:fld>
            <a:endParaRPr lang="it-IT" b="1" dirty="0">
              <a:solidFill>
                <a:srgbClr val="0D3183"/>
              </a:solidFill>
              <a:latin typeface="Trebuchet MS" panose="020B070302020209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EF63151A-0C47-D94F-BFA5-8505FD1209D8}"/>
              </a:ext>
            </a:extLst>
          </p:cNvPr>
          <p:cNvSpPr txBox="1"/>
          <p:nvPr/>
        </p:nvSpPr>
        <p:spPr>
          <a:xfrm>
            <a:off x="1867851" y="2386676"/>
            <a:ext cx="1139865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tabLst>
                <a:tab pos="1439940" algn="l"/>
              </a:tabLst>
            </a:pPr>
            <a:r>
              <a:rPr lang="it-IT" sz="8800" dirty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rPr>
              <a:t>1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="" xmlns:a16="http://schemas.microsoft.com/office/drawing/2014/main" id="{AC1B5F68-E577-F048-93D8-280589B9C799}"/>
              </a:ext>
            </a:extLst>
          </p:cNvPr>
          <p:cNvGrpSpPr/>
          <p:nvPr/>
        </p:nvGrpSpPr>
        <p:grpSpPr>
          <a:xfrm>
            <a:off x="59276" y="2571750"/>
            <a:ext cx="1039285" cy="2068751"/>
            <a:chOff x="100581" y="3534381"/>
            <a:chExt cx="1039285" cy="2068751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104776" y="3579779"/>
              <a:ext cx="1035090" cy="202335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ROMA, FEBBRAIO 2019</a:t>
              </a:r>
            </a:p>
            <a:p>
              <a:pPr>
                <a:spcAft>
                  <a:spcPts val="600"/>
                </a:spcAft>
              </a:pP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Recupero di dati contabili da testi non strutturati di bilanci d’impresa disponibili sul sito Telemaco attraverso tecniche di text-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mining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e </a:t>
              </a:r>
              <a:r>
                <a:rPr lang="it-IT" sz="700" b="1" cap="all" spc="-20" dirty="0" err="1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webscraping</a:t>
              </a:r>
              <a:r>
                <a:rPr lang="it-IT" sz="700" b="1" cap="all" spc="-20" dirty="0">
                  <a:solidFill>
                    <a:srgbClr val="DB332E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 avanzato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VIVIANA DE GIORGI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MASSIMO DECUBELLIS</a:t>
              </a: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FABRIZIO DE FAUSTI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FRANCESCO PUGLIESE</a:t>
              </a: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r>
                <a:rPr lang="it-IT" sz="700" cap="all" spc="-20" dirty="0" smtClean="0">
                  <a:solidFill>
                    <a:srgbClr val="0C3182"/>
                  </a:solidFill>
                  <a:uFill>
                    <a:solidFill>
                      <a:srgbClr val="DB332E"/>
                    </a:solidFill>
                  </a:uFill>
                  <a:latin typeface="Trebuchet MS" charset="0"/>
                  <a:ea typeface="Trebuchet MS" charset="0"/>
                  <a:cs typeface="Trebuchet MS" charset="0"/>
                </a:rPr>
                <a:t>DONATO SUMMA</a:t>
              </a: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  <a:p>
              <a:pPr>
                <a:spcAft>
                  <a:spcPts val="600"/>
                </a:spcAft>
              </a:pPr>
              <a:endParaRPr lang="it-IT" sz="700" cap="all" spc="-20" dirty="0">
                <a:solidFill>
                  <a:srgbClr val="0C3182"/>
                </a:solidFill>
                <a:uFill>
                  <a:solidFill>
                    <a:srgbClr val="DB332E"/>
                  </a:solidFill>
                </a:uFill>
                <a:latin typeface="Trebuchet MS" charset="0"/>
                <a:ea typeface="Trebuchet MS" charset="0"/>
                <a:cs typeface="Trebuchet MS" charset="0"/>
              </a:endParaRP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="" xmlns:a16="http://schemas.microsoft.com/office/drawing/2014/main" id="{2AF6B847-6AA4-EE45-B5C1-2378D77A13DF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534381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>
              <a:extLst>
                <a:ext uri="{FF2B5EF4-FFF2-40B4-BE49-F238E27FC236}">
                  <a16:creationId xmlns="" xmlns:a16="http://schemas.microsoft.com/office/drawing/2014/main" id="{02ECA76D-CE46-964F-ADB1-58FE7D48927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41720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>
              <a:extLst>
                <a:ext uri="{FF2B5EF4-FFF2-40B4-BE49-F238E27FC236}">
                  <a16:creationId xmlns="" xmlns:a16="http://schemas.microsoft.com/office/drawing/2014/main" id="{75C640FF-78E7-C749-9B3D-914AE55087D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37376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>
              <a:extLst>
                <a:ext uri="{FF2B5EF4-FFF2-40B4-BE49-F238E27FC236}">
                  <a16:creationId xmlns="" xmlns:a16="http://schemas.microsoft.com/office/drawing/2014/main" id="{9B454115-5521-A24C-A041-0B475B611F0A}"/>
                </a:ext>
              </a:extLst>
            </p:cNvPr>
            <p:cNvCxnSpPr>
              <a:cxnSpLocks/>
            </p:cNvCxnSpPr>
            <p:nvPr/>
          </p:nvCxnSpPr>
          <p:spPr>
            <a:xfrm>
              <a:off x="100581" y="421616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>
              <a:extLst>
                <a:ext uri="{FF2B5EF4-FFF2-40B4-BE49-F238E27FC236}">
                  <a16:creationId xmlns="" xmlns:a16="http://schemas.microsoft.com/office/drawing/2014/main" id="{4AE0975F-C11E-3843-B755-98499C3A943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585815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>
              <a:extLst>
                <a:ext uri="{FF2B5EF4-FFF2-40B4-BE49-F238E27FC236}">
                  <a16:creationId xmlns="" xmlns:a16="http://schemas.microsoft.com/office/drawing/2014/main" id="{B2EF6947-8F8E-A242-95B6-6D862FCD4CB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773883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>
              <a:extLst>
                <a:ext uri="{FF2B5EF4-FFF2-40B4-BE49-F238E27FC236}">
                  <a16:creationId xmlns="" xmlns:a16="http://schemas.microsoft.com/office/drawing/2014/main" id="{D9E84B36-B2F1-C140-8D9F-94D4234279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16" y="4954674"/>
              <a:ext cx="921007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ttangolo 2"/>
          <p:cNvSpPr/>
          <p:nvPr/>
        </p:nvSpPr>
        <p:spPr>
          <a:xfrm>
            <a:off x="1318566" y="811514"/>
            <a:ext cx="7708391" cy="1038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endParaRPr lang="it-IT" sz="1600" dirty="0" smtClean="0"/>
          </a:p>
          <a:p>
            <a:r>
              <a:rPr lang="it-IT" sz="1600" dirty="0" smtClean="0">
                <a:solidFill>
                  <a:srgbClr val="FF0000"/>
                </a:solidFill>
              </a:rPr>
              <a:t>Si concretizza </a:t>
            </a:r>
            <a:r>
              <a:rPr lang="it-IT" sz="1600" dirty="0" smtClean="0"/>
              <a:t>con la sperimentazione dell’uso di tali dati nella produzione </a:t>
            </a:r>
            <a:r>
              <a:rPr lang="it-IT" sz="1600" dirty="0"/>
              <a:t>di </a:t>
            </a:r>
            <a:r>
              <a:rPr lang="it-IT" sz="1600" dirty="0" smtClean="0"/>
              <a:t>statistiche ufficiali sulle imprese mediante la produzione di un nuovo output statistico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8180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1159</TotalTime>
  <Words>660</Words>
  <Application>Microsoft Office PowerPoint</Application>
  <PresentationFormat>Presentazione su schermo (16:9)</PresentationFormat>
  <Paragraphs>103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Viviana</cp:lastModifiedBy>
  <cp:revision>47</cp:revision>
  <cp:lastPrinted>2018-01-31T14:57:52Z</cp:lastPrinted>
  <dcterms:created xsi:type="dcterms:W3CDTF">2018-01-29T12:09:06Z</dcterms:created>
  <dcterms:modified xsi:type="dcterms:W3CDTF">2019-02-13T17:55:41Z</dcterms:modified>
</cp:coreProperties>
</file>