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0"/>
  </p:notesMasterIdLst>
  <p:handoutMasterIdLst>
    <p:handoutMasterId r:id="rId11"/>
  </p:handoutMasterIdLst>
  <p:sldIdLst>
    <p:sldId id="605" r:id="rId6"/>
    <p:sldId id="578" r:id="rId7"/>
    <p:sldId id="606" r:id="rId8"/>
    <p:sldId id="608" r:id="rId9"/>
  </p:sldIdLst>
  <p:sldSz cx="9144000" cy="5143500" type="screen16x9"/>
  <p:notesSz cx="6794500" cy="9931400"/>
  <p:defaultTextStyle>
    <a:defPPr>
      <a:defRPr lang="it-IT"/>
    </a:defPPr>
    <a:lvl1pPr marL="0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969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7964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4945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194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893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5928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411">
          <p15:clr>
            <a:srgbClr val="A4A3A4"/>
          </p15:clr>
        </p15:guide>
        <p15:guide id="2" orient="horz" pos="2132">
          <p15:clr>
            <a:srgbClr val="A4A3A4"/>
          </p15:clr>
        </p15:guide>
        <p15:guide id="3" pos="838">
          <p15:clr>
            <a:srgbClr val="A4A3A4"/>
          </p15:clr>
        </p15:guide>
        <p15:guide id="4" orient="horz" pos="1350">
          <p15:clr>
            <a:srgbClr val="A4A3A4"/>
          </p15:clr>
        </p15:guide>
        <p15:guide id="5" pos="300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38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isabetta segre" initials="" lastIdx="0" clrIdx="0"/>
  <p:cmAuthor id="1" name="Annalisa Cicerchia" initials="AC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3176"/>
    <a:srgbClr val="CF1E24"/>
    <a:srgbClr val="FFCCCC"/>
    <a:srgbClr val="4479CB"/>
    <a:srgbClr val="FF7C80"/>
    <a:srgbClr val="F4C34F"/>
    <a:srgbClr val="FDB409"/>
    <a:srgbClr val="AE1023"/>
    <a:srgbClr val="9933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Stile 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Stile scuro 1 - Color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97" autoAdjust="0"/>
    <p:restoredTop sz="97751" autoAdjust="0"/>
  </p:normalViewPr>
  <p:slideViewPr>
    <p:cSldViewPr snapToGrid="0" snapToObjects="1" showGuides="1">
      <p:cViewPr>
        <p:scale>
          <a:sx n="120" d="100"/>
          <a:sy n="120" d="100"/>
        </p:scale>
        <p:origin x="-638" y="-5"/>
      </p:cViewPr>
      <p:guideLst>
        <p:guide orient="horz" pos="3121"/>
        <p:guide orient="horz" pos="177"/>
        <p:guide pos="3707"/>
        <p:guide pos="8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1938" y="708"/>
      </p:cViewPr>
      <p:guideLst>
        <p:guide orient="horz" pos="3127"/>
        <p:guide orient="horz" pos="3129"/>
        <p:guide pos="213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4283" cy="496570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8646" y="1"/>
            <a:ext cx="2944283" cy="496570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r">
              <a:defRPr sz="1200"/>
            </a:lvl1pPr>
          </a:lstStyle>
          <a:p>
            <a:fld id="{97E234F1-5CD4-4491-B051-D7AA0C744754}" type="datetimeFigureOut">
              <a:rPr lang="it-IT" smtClean="0"/>
              <a:pPr/>
              <a:t>10/04/2019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433107"/>
            <a:ext cx="2944283" cy="496570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8646" y="9433107"/>
            <a:ext cx="2944283" cy="496570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r">
              <a:defRPr sz="1200"/>
            </a:lvl1pPr>
          </a:lstStyle>
          <a:p>
            <a:fld id="{B8DE55D1-629F-49A4-9FDE-99C53E24F79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3334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4283" cy="496570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646" y="1"/>
            <a:ext cx="2944283" cy="496570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r">
              <a:defRPr sz="1200"/>
            </a:lvl1pPr>
          </a:lstStyle>
          <a:p>
            <a:fld id="{03675B2E-259A-455A-90BD-8AAEC99B0A21}" type="datetimeFigureOut">
              <a:rPr lang="it-IT" smtClean="0"/>
              <a:pPr/>
              <a:t>10/04/2019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8" tIns="46579" rIns="93158" bIns="46579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3158" tIns="46579" rIns="93158" bIns="46579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33107"/>
            <a:ext cx="2944283" cy="496570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646" y="9433107"/>
            <a:ext cx="2944283" cy="496570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r">
              <a:defRPr sz="1200"/>
            </a:lvl1pPr>
          </a:lstStyle>
          <a:p>
            <a:fld id="{A0CDC2D9-3DBA-4042-BDB9-A8016BB39CB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314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xmlns="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1</a:t>
            </a:fld>
            <a:endParaRPr lang="it-IT" altLang="it-IT" sz="12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7872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2" y="1597835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75CD-D97A-42E3-A261-F6AF80EA1DCD}" type="datetime1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02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3332-2590-4AB6-A2A4-267ACA49E8F6}" type="datetime1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06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399" y="205983"/>
            <a:ext cx="2057401" cy="4388644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83"/>
            <a:ext cx="6019801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8BEB-58C6-41C9-A476-75C9D3D8F8A1}" type="datetime1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9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F934-1F2E-4757-894E-F700EFA038F3}" type="datetime1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8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4" y="3305179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4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8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9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796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49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19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893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592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F040-A7BC-45C8-B5D2-3669F4F8F866}" type="datetime1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63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1" y="1200154"/>
            <a:ext cx="4038601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1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1B89-622F-49F4-B6E0-9C1974EC759C}" type="datetime1">
              <a:rPr lang="it-IT" smtClean="0"/>
              <a:t>10/04/2019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60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31" y="1151338"/>
            <a:ext cx="40417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CB0-BD7A-46BE-AA45-931A9647994E}" type="datetime1">
              <a:rPr lang="it-IT" smtClean="0"/>
              <a:t>10/04/2019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153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2310-E375-432E-BF38-809E27DAFF4E}" type="datetime1">
              <a:rPr lang="it-IT" smtClean="0"/>
              <a:t>10/04/2019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950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B2B7B-AE80-4687-80AE-8EA82F4E098D}" type="datetime1">
              <a:rPr lang="it-IT" smtClean="0"/>
              <a:t>10/04/2019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78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12" y="204789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2" y="204804"/>
            <a:ext cx="5111749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12" y="1076328"/>
            <a:ext cx="3008313" cy="3518297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A53E0-FC4E-4B7F-8057-B77F70D6E236}" type="datetime1">
              <a:rPr lang="it-IT" smtClean="0"/>
              <a:t>10/04/2019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10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90" y="3600454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90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981" indent="0">
              <a:buNone/>
              <a:defRPr sz="2800"/>
            </a:lvl2pPr>
            <a:lvl3pPr marL="913981" indent="0">
              <a:buNone/>
              <a:defRPr sz="2400"/>
            </a:lvl3pPr>
            <a:lvl4pPr marL="1370969" indent="0">
              <a:buNone/>
              <a:defRPr sz="2000"/>
            </a:lvl4pPr>
            <a:lvl5pPr marL="1827964" indent="0">
              <a:buNone/>
              <a:defRPr sz="2000"/>
            </a:lvl5pPr>
            <a:lvl6pPr marL="2284945" indent="0">
              <a:buNone/>
              <a:defRPr sz="2000"/>
            </a:lvl6pPr>
            <a:lvl7pPr marL="2741943" indent="0">
              <a:buNone/>
              <a:defRPr sz="2000"/>
            </a:lvl7pPr>
            <a:lvl8pPr marL="3198933" indent="0">
              <a:buNone/>
              <a:defRPr sz="2000"/>
            </a:lvl8pPr>
            <a:lvl9pPr marL="3655928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90" y="4025518"/>
            <a:ext cx="5486400" cy="603647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5BA9-3404-40F9-B634-F63589F63DDE}" type="datetime1">
              <a:rPr lang="it-IT" smtClean="0"/>
              <a:t>10/04/2019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81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396" tIns="45699" rIns="91396" bIns="45699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4"/>
            <a:ext cx="8229600" cy="3394472"/>
          </a:xfrm>
          <a:prstGeom prst="rect">
            <a:avLst/>
          </a:prstGeom>
        </p:spPr>
        <p:txBody>
          <a:bodyPr vert="horz" lIns="91396" tIns="45699" rIns="91396" bIns="45699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178DA-C07C-4612-802D-8780D03DB2F3}" type="datetime1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2" y="4767267"/>
            <a:ext cx="2895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2" y="4767267"/>
            <a:ext cx="2133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39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45698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45" indent="-342745" algn="l" defTabSz="456981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13" indent="-285618" algn="l" defTabSz="456981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72" indent="-228497" algn="l" defTabSz="45698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67" indent="-228497" algn="l" defTabSz="456981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55" indent="-228497" algn="l" defTabSz="456981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55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36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31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19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9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64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45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4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3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28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emf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13">
            <a:extLst>
              <a:ext uri="{FF2B5EF4-FFF2-40B4-BE49-F238E27FC236}">
                <a16:creationId xmlns:a16="http://schemas.microsoft.com/office/drawing/2014/main" xmlns="" id="{F80A6B41-1D3D-894F-80B3-7BBC6A29C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953" y="2965983"/>
            <a:ext cx="8378334" cy="1102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ts val="3060"/>
              </a:lnSpc>
              <a:defRPr/>
            </a:pPr>
            <a:r>
              <a:rPr lang="it-IT" sz="3000" b="1" dirty="0" smtClean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MIMOD </a:t>
            </a:r>
            <a:r>
              <a:rPr lang="it-IT" sz="3000" b="1" dirty="0" smtClean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– </a:t>
            </a:r>
            <a:r>
              <a:rPr lang="en-GB" sz="3000" b="1" dirty="0" smtClean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A look ahead</a:t>
            </a:r>
            <a:endParaRPr lang="en-GB" sz="3000" b="1" dirty="0" smtClean="0">
              <a:solidFill>
                <a:srgbClr val="CA0A24"/>
              </a:solidFill>
              <a:latin typeface="Trebuchet MS" panose="020B0703020202090204" pitchFamily="34" charset="0"/>
              <a:cs typeface="Arial Rounded MT Bold"/>
            </a:endParaRPr>
          </a:p>
        </p:txBody>
      </p:sp>
      <p:sp>
        <p:nvSpPr>
          <p:cNvPr id="2054" name="Text Box 15">
            <a:extLst>
              <a:ext uri="{FF2B5EF4-FFF2-40B4-BE49-F238E27FC236}">
                <a16:creationId xmlns:a16="http://schemas.microsoft.com/office/drawing/2014/main" xmlns="" id="{68230B5C-6CE0-FC4C-B193-F0875173D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2680" y="102240"/>
            <a:ext cx="1974203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ROME</a:t>
            </a:r>
          </a:p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April 11</a:t>
            </a:r>
            <a:r>
              <a:rPr lang="it-IT" sz="1500" baseline="300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th | </a:t>
            </a: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12</a:t>
            </a:r>
            <a:r>
              <a:rPr lang="it-IT" sz="1500" baseline="300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th   </a:t>
            </a: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2019</a:t>
            </a:r>
            <a:endParaRPr lang="it-IT" sz="1500" baseline="30000" dirty="0">
              <a:solidFill>
                <a:schemeClr val="bg1">
                  <a:lumMod val="50000"/>
                </a:schemeClr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r>
              <a:rPr lang="it-IT" sz="2700" b="1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MIMOD</a:t>
            </a:r>
          </a:p>
          <a:p>
            <a:pPr>
              <a:defRPr/>
            </a:pPr>
            <a:r>
              <a:rPr lang="it-IT" sz="1800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Mixed-Mode </a:t>
            </a:r>
            <a:r>
              <a:rPr lang="it-IT" sz="1800" dirty="0" err="1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Designs</a:t>
            </a:r>
            <a:r>
              <a:rPr lang="it-IT" sz="1800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 for Social </a:t>
            </a:r>
            <a:r>
              <a:rPr lang="it-IT" sz="1800" dirty="0" err="1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Surveys</a:t>
            </a:r>
            <a:endParaRPr lang="it-IT" sz="1800" dirty="0">
              <a:solidFill>
                <a:srgbClr val="00529C"/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endParaRPr lang="it-IT" sz="1800" dirty="0">
              <a:solidFill>
                <a:srgbClr val="00529C"/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FINAL WORKSHOP</a:t>
            </a:r>
          </a:p>
        </p:txBody>
      </p:sp>
      <p:sp>
        <p:nvSpPr>
          <p:cNvPr id="2055" name="Text Box 16">
            <a:extLst>
              <a:ext uri="{FF2B5EF4-FFF2-40B4-BE49-F238E27FC236}">
                <a16:creationId xmlns:a16="http://schemas.microsoft.com/office/drawing/2014/main" xmlns="" id="{EB9C99B0-8318-BA41-BB4A-226A0DD20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712" y="3965840"/>
            <a:ext cx="8296977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Marina Signore</a:t>
            </a:r>
          </a:p>
          <a:p>
            <a:pPr>
              <a:defRPr/>
            </a:pPr>
            <a:r>
              <a:rPr lang="it-IT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Istat</a:t>
            </a:r>
            <a:endParaRPr lang="it-IT" sz="12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</a:endParaRPr>
          </a:p>
          <a:p>
            <a:pPr>
              <a:spcBef>
                <a:spcPts val="600"/>
              </a:spcBef>
              <a:defRPr/>
            </a:pPr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</a:endParaRPr>
          </a:p>
        </p:txBody>
      </p:sp>
      <p:sp>
        <p:nvSpPr>
          <p:cNvPr id="12" name="Line 5">
            <a:extLst>
              <a:ext uri="{FF2B5EF4-FFF2-40B4-BE49-F238E27FC236}">
                <a16:creationId xmlns:a16="http://schemas.microsoft.com/office/drawing/2014/main" xmlns="" id="{1015FD01-6A29-8F4A-AC2F-07FE2053B7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954" y="4514219"/>
            <a:ext cx="8378335" cy="3971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wrap="none" lIns="68580" tIns="34290" rIns="68580" bIns="34290" anchor="ctr"/>
          <a:lstStyle/>
          <a:p>
            <a:pPr>
              <a:defRPr/>
            </a:pPr>
            <a:endParaRPr lang="it-IT" sz="1800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CA591B10-3FF6-0448-B1AA-D79B87972FE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-26719" y="-74651"/>
            <a:ext cx="6599194" cy="2643002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347C0623-8E40-5349-B333-F498F7FC24F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113" y="4653425"/>
            <a:ext cx="638175" cy="442913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320" y="4553538"/>
            <a:ext cx="1137254" cy="533333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536" y="4552185"/>
            <a:ext cx="1257784" cy="603250"/>
          </a:xfrm>
          <a:prstGeom prst="rect">
            <a:avLst/>
          </a:prstGeom>
        </p:spPr>
      </p:pic>
      <p:pic>
        <p:nvPicPr>
          <p:cNvPr id="11" name="Immagine 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67138" y="474001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4499" y="4697659"/>
            <a:ext cx="1143000" cy="33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4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zoom/>
      </p:transition>
    </mc:Choice>
    <mc:Fallback xmlns="">
      <p:transition spd="slow" advClick="0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zawartości 2"/>
          <p:cNvSpPr txBox="1">
            <a:spLocks noGrp="1"/>
          </p:cNvSpPr>
          <p:nvPr>
            <p:ph type="subTitle" idx="1"/>
          </p:nvPr>
        </p:nvSpPr>
        <p:spPr>
          <a:xfrm>
            <a:off x="685800" y="710333"/>
            <a:ext cx="6464900" cy="3672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10000"/>
              </a:lnSpc>
              <a:spcBef>
                <a:spcPts val="0"/>
              </a:spcBef>
            </a:pPr>
            <a:r>
              <a:rPr lang="en-US" sz="1600" dirty="0" smtClean="0">
                <a:solidFill>
                  <a:srgbClr val="133176"/>
                </a:solidFill>
                <a:latin typeface="+mn-lt"/>
                <a:cs typeface="Calibri" pitchFamily="34" charset="0"/>
              </a:rPr>
              <a:t>Results from MIMOD </a:t>
            </a:r>
            <a:r>
              <a:rPr lang="en-US" sz="1600" dirty="0" smtClean="0">
                <a:solidFill>
                  <a:srgbClr val="133176"/>
                </a:solidFill>
                <a:latin typeface="+mn-lt"/>
                <a:cs typeface="Calibri" pitchFamily="34" charset="0"/>
              </a:rPr>
              <a:t> </a:t>
            </a:r>
            <a:endParaRPr lang="en-US" sz="1600" dirty="0" smtClean="0">
              <a:solidFill>
                <a:srgbClr val="133176"/>
              </a:solidFill>
              <a:latin typeface="+mn-lt"/>
              <a:cs typeface="Calibri" pitchFamily="34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200" dirty="0" smtClean="0">
                <a:latin typeface="+mn-lt"/>
                <a:cs typeface="Calibri" pitchFamily="34" charset="0"/>
              </a:rPr>
              <a:t>Very variegate situation in the ESS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200" dirty="0" smtClean="0">
                <a:latin typeface="+mn-lt"/>
                <a:cs typeface="Calibri" pitchFamily="34" charset="0"/>
              </a:rPr>
              <a:t>Observed in all WPs 1-5</a:t>
            </a:r>
            <a:endParaRPr lang="en-US" sz="1200" dirty="0" smtClean="0">
              <a:latin typeface="+mn-lt"/>
              <a:cs typeface="Calibri" pitchFamily="34" charset="0"/>
            </a:endParaRPr>
          </a:p>
          <a:p>
            <a:pPr marL="228600" lvl="1">
              <a:lnSpc>
                <a:spcPct val="110000"/>
              </a:lnSpc>
              <a:spcBef>
                <a:spcPts val="1200"/>
              </a:spcBef>
            </a:pPr>
            <a:r>
              <a:rPr lang="en-US" sz="1600" dirty="0" smtClean="0">
                <a:solidFill>
                  <a:srgbClr val="133176"/>
                </a:solidFill>
                <a:latin typeface="+mn-lt"/>
                <a:cs typeface="Calibri" pitchFamily="34" charset="0"/>
              </a:rPr>
              <a:t>Re</a:t>
            </a:r>
            <a:r>
              <a:rPr lang="en-US" sz="1600" dirty="0" smtClean="0">
                <a:solidFill>
                  <a:srgbClr val="133176"/>
                </a:solidFill>
                <a:latin typeface="+mn-lt"/>
                <a:cs typeface="Calibri" pitchFamily="34" charset="0"/>
              </a:rPr>
              <a:t>commendations </a:t>
            </a:r>
            <a:r>
              <a:rPr lang="en-US" sz="1600" dirty="0">
                <a:solidFill>
                  <a:srgbClr val="133176"/>
                </a:solidFill>
                <a:latin typeface="+mn-lt"/>
                <a:cs typeface="Calibri" pitchFamily="34" charset="0"/>
              </a:rPr>
              <a:t>and practical </a:t>
            </a:r>
            <a:r>
              <a:rPr lang="en-US" sz="1600" dirty="0" smtClean="0">
                <a:solidFill>
                  <a:srgbClr val="133176"/>
                </a:solidFill>
                <a:latin typeface="+mn-lt"/>
                <a:cs typeface="Calibri" pitchFamily="34" charset="0"/>
              </a:rPr>
              <a:t>guidelines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200" dirty="0" smtClean="0">
                <a:latin typeface="+mn-lt"/>
                <a:cs typeface="Calibri" pitchFamily="34" charset="0"/>
              </a:rPr>
              <a:t>Provided by </a:t>
            </a:r>
            <a:r>
              <a:rPr lang="en-US" sz="1200" dirty="0">
                <a:latin typeface="+mn-lt"/>
                <a:cs typeface="Calibri" pitchFamily="34" charset="0"/>
              </a:rPr>
              <a:t>all WPs </a:t>
            </a:r>
            <a:r>
              <a:rPr lang="en-US" sz="1200" dirty="0" smtClean="0">
                <a:latin typeface="+mn-lt"/>
                <a:cs typeface="Calibri" pitchFamily="34" charset="0"/>
              </a:rPr>
              <a:t>1-5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200" dirty="0" smtClean="0">
                <a:latin typeface="+mn-lt"/>
                <a:cs typeface="Calibri" pitchFamily="34" charset="0"/>
              </a:rPr>
              <a:t>Not a definitive answer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200" dirty="0" smtClean="0">
                <a:latin typeface="+mn-lt"/>
                <a:cs typeface="Calibri" pitchFamily="34" charset="0"/>
              </a:rPr>
              <a:t>Rapid changes in society and in technology</a:t>
            </a:r>
            <a:endParaRPr lang="en-US" sz="1200" dirty="0">
              <a:latin typeface="+mn-lt"/>
              <a:cs typeface="Calibri" pitchFamily="34" charset="0"/>
            </a:endParaRPr>
          </a:p>
          <a:p>
            <a:pPr fontAlgn="auto">
              <a:lnSpc>
                <a:spcPct val="110000"/>
              </a:lnSpc>
              <a:spcBef>
                <a:spcPts val="1200"/>
              </a:spcBef>
            </a:pPr>
            <a:r>
              <a:rPr lang="en-US" sz="1600" dirty="0" smtClean="0">
                <a:solidFill>
                  <a:srgbClr val="133176"/>
                </a:solidFill>
                <a:latin typeface="+mn-lt"/>
                <a:cs typeface="Calibri" pitchFamily="34" charset="0"/>
              </a:rPr>
              <a:t>Next steps and actions</a:t>
            </a:r>
            <a:endParaRPr lang="en-US" sz="1600" dirty="0" smtClean="0">
              <a:solidFill>
                <a:srgbClr val="133176"/>
              </a:solidFill>
              <a:latin typeface="+mn-lt"/>
              <a:cs typeface="Calibri" pitchFamily="34" charset="0"/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rgbClr val="133176"/>
                </a:solidFill>
                <a:latin typeface="+mn-lt"/>
                <a:cs typeface="Calibri" pitchFamily="34" charset="0"/>
              </a:rPr>
              <a:t>Wide dissemination of MIMOD results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133176"/>
                </a:solidFill>
                <a:latin typeface="+mn-lt"/>
                <a:cs typeface="Calibri" pitchFamily="34" charset="0"/>
              </a:rPr>
              <a:t> </a:t>
            </a:r>
            <a:r>
              <a:rPr lang="en-US" sz="1600" dirty="0" smtClean="0">
                <a:solidFill>
                  <a:srgbClr val="133176"/>
                </a:solidFill>
                <a:latin typeface="+mn-lt"/>
                <a:cs typeface="Calibri" pitchFamily="34" charset="0"/>
              </a:rPr>
              <a:t>Keep the discussion alive </a:t>
            </a:r>
          </a:p>
          <a:p>
            <a:pPr fontAlgn="auto">
              <a:lnSpc>
                <a:spcPct val="110000"/>
              </a:lnSpc>
              <a:spcBef>
                <a:spcPts val="1200"/>
              </a:spcBef>
            </a:pPr>
            <a:endParaRPr lang="en-US" sz="1600" dirty="0" smtClean="0">
              <a:solidFill>
                <a:srgbClr val="133176"/>
              </a:solidFill>
              <a:latin typeface="+mn-lt"/>
              <a:cs typeface="Calibri" pitchFamily="34" charset="0"/>
            </a:endParaRPr>
          </a:p>
          <a:p>
            <a:pPr fontAlgn="auto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endParaRPr lang="en-US" sz="1400" dirty="0">
              <a:solidFill>
                <a:srgbClr val="133176"/>
              </a:solidFill>
              <a:latin typeface="+mn-lt"/>
              <a:cs typeface="Calibri" pitchFamily="34" charset="0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1092695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304924" y="133356"/>
            <a:ext cx="7610475" cy="743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A look ahead </a:t>
            </a:r>
            <a:endParaRPr lang="en-US" altLang="it-IT" sz="2000" b="1" dirty="0" smtClean="0">
              <a:solidFill>
                <a:schemeClr val="bg1"/>
              </a:solidFill>
              <a:latin typeface="+mj-lt"/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 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Segnaposto numero diapositiva 1"/>
          <p:cNvSpPr txBox="1">
            <a:spLocks/>
          </p:cNvSpPr>
          <p:nvPr/>
        </p:nvSpPr>
        <p:spPr>
          <a:xfrm>
            <a:off x="756142" y="4423440"/>
            <a:ext cx="4064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defPPr>
              <a:defRPr lang="it-IT"/>
            </a:defPPr>
            <a:lvl1pPr marL="0" algn="r" defTabSz="456981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6981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981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969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7964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4945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1943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8933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5928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E81E718-5F72-4B53-A3D7-E0F6FDB1FFA8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221813" y="4645946"/>
            <a:ext cx="4255557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</a:t>
            </a: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3" name="Connettore 1 12"/>
          <p:cNvCxnSpPr/>
          <p:nvPr/>
        </p:nvCxnSpPr>
        <p:spPr>
          <a:xfrm>
            <a:off x="1171014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Immagine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magine 16" descr="EC logo example - horizontal versio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9672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zawartości 2"/>
          <p:cNvSpPr txBox="1">
            <a:spLocks noGrp="1"/>
          </p:cNvSpPr>
          <p:nvPr>
            <p:ph type="subTitle" idx="1"/>
          </p:nvPr>
        </p:nvSpPr>
        <p:spPr>
          <a:xfrm>
            <a:off x="685800" y="780183"/>
            <a:ext cx="7346950" cy="3672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solidFill>
                  <a:srgbClr val="133176"/>
                </a:solidFill>
                <a:latin typeface="+mn-lt"/>
                <a:cs typeface="Calibri" pitchFamily="34" charset="0"/>
              </a:rPr>
              <a:t>Mode </a:t>
            </a:r>
            <a:r>
              <a:rPr lang="en-US" sz="1600" dirty="0" smtClean="0">
                <a:solidFill>
                  <a:srgbClr val="133176"/>
                </a:solidFill>
                <a:latin typeface="+mn-lt"/>
                <a:cs typeface="Calibri" pitchFamily="34" charset="0"/>
              </a:rPr>
              <a:t>choice</a:t>
            </a:r>
            <a:r>
              <a:rPr lang="fr-FR" sz="1600" dirty="0" smtClean="0">
                <a:solidFill>
                  <a:srgbClr val="133176"/>
                </a:solidFill>
                <a:latin typeface="+mn-lt"/>
                <a:cs typeface="Calibri" pitchFamily="34" charset="0"/>
              </a:rPr>
              <a:t> </a:t>
            </a:r>
            <a:r>
              <a:rPr lang="fr-FR" sz="1600" dirty="0">
                <a:solidFill>
                  <a:srgbClr val="133176"/>
                </a:solidFill>
                <a:latin typeface="+mn-lt"/>
                <a:cs typeface="Calibri" pitchFamily="34" charset="0"/>
              </a:rPr>
              <a:t>and mode allocation: </a:t>
            </a:r>
            <a:endParaRPr lang="fr-FR" sz="1600" dirty="0" smtClean="0">
              <a:solidFill>
                <a:srgbClr val="133176"/>
              </a:solidFill>
              <a:latin typeface="+mn-lt"/>
              <a:cs typeface="Calibri" pitchFamily="34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sz="1200" dirty="0" smtClean="0"/>
              <a:t>two </a:t>
            </a:r>
            <a:r>
              <a:rPr lang="en-GB" sz="1200" dirty="0"/>
              <a:t>checklists aimed to guide the design of mixed-mode strategies </a:t>
            </a:r>
            <a:endParaRPr lang="en-GB" sz="120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sz="1200" dirty="0"/>
              <a:t>to explore how each step of the checklists is viewed and assessed in EU </a:t>
            </a:r>
            <a:r>
              <a:rPr lang="en-GB" sz="1200" dirty="0" smtClean="0"/>
              <a:t>NSIs (e.g. follow-up questionnaire)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sz="1200" dirty="0"/>
              <a:t>t</a:t>
            </a:r>
            <a:r>
              <a:rPr lang="en-GB" sz="1200" dirty="0" smtClean="0"/>
              <a:t>ailoring the checklist for </a:t>
            </a:r>
            <a:r>
              <a:rPr lang="en-GB" sz="1200" dirty="0"/>
              <a:t>mode choice and mode allocation to more specific cases</a:t>
            </a:r>
            <a:endParaRPr lang="en-GB" sz="1200" dirty="0" smtClean="0"/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buNone/>
            </a:pPr>
            <a:endParaRPr lang="en-GB" sz="1200" dirty="0" smtClean="0">
              <a:solidFill>
                <a:srgbClr val="133176"/>
              </a:solidFill>
              <a:latin typeface="+mn-lt"/>
              <a:cs typeface="Calibri" pitchFamily="34" charset="0"/>
            </a:endParaRPr>
          </a:p>
          <a:p>
            <a:pPr marL="228600" lvl="1">
              <a:spcBef>
                <a:spcPts val="1000"/>
              </a:spcBef>
            </a:pPr>
            <a:r>
              <a:rPr lang="en-GB" sz="1600" dirty="0">
                <a:solidFill>
                  <a:srgbClr val="133176"/>
                </a:solidFill>
                <a:latin typeface="+mn-lt"/>
                <a:cs typeface="Calibri" pitchFamily="34" charset="0"/>
              </a:rPr>
              <a:t>Mode effects assessment and adjustment </a:t>
            </a:r>
            <a:endParaRPr lang="en-GB" sz="1600" dirty="0" smtClean="0">
              <a:solidFill>
                <a:srgbClr val="133176"/>
              </a:solidFill>
              <a:latin typeface="+mn-lt"/>
              <a:cs typeface="Calibri" pitchFamily="34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sz="1200" dirty="0" smtClean="0"/>
              <a:t>even </a:t>
            </a:r>
            <a:r>
              <a:rPr lang="en-GB" sz="1200" dirty="0"/>
              <a:t>though standardization is difficult, the general guidelines can be considered as a first step towards the development of generalized tools for the methodological design of countries’ own strategies.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sz="1200" dirty="0" smtClean="0"/>
              <a:t>the </a:t>
            </a:r>
            <a:r>
              <a:rPr lang="en-GB" sz="1200" dirty="0"/>
              <a:t>guidelines comprise of a number of design choices and specifications.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sz="1200" dirty="0" smtClean="0"/>
              <a:t>it </a:t>
            </a:r>
            <a:r>
              <a:rPr lang="en-GB" sz="1200" dirty="0"/>
              <a:t>would be very valuable to make an inventory of how the ESS NSI’s make these choices and whether there is a common ground to harmonize some of the choices</a:t>
            </a:r>
            <a:endParaRPr lang="en-US" sz="1600" dirty="0" smtClean="0">
              <a:solidFill>
                <a:srgbClr val="133176"/>
              </a:solidFill>
              <a:latin typeface="+mn-lt"/>
              <a:cs typeface="Calibri" pitchFamily="34" charset="0"/>
            </a:endParaRPr>
          </a:p>
          <a:p>
            <a:pPr fontAlgn="auto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endParaRPr lang="en-US" sz="1400" dirty="0">
              <a:solidFill>
                <a:srgbClr val="133176"/>
              </a:solidFill>
              <a:latin typeface="+mn-lt"/>
              <a:cs typeface="Calibri" pitchFamily="34" charset="0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1092695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304924" y="133356"/>
            <a:ext cx="7610475" cy="743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Areas for future work </a:t>
            </a:r>
            <a:endParaRPr lang="en-US" altLang="it-IT" sz="2000" b="1" dirty="0" smtClean="0">
              <a:solidFill>
                <a:schemeClr val="bg1"/>
              </a:solidFill>
              <a:latin typeface="+mj-lt"/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 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Segnaposto numero diapositiva 1"/>
          <p:cNvSpPr txBox="1">
            <a:spLocks/>
          </p:cNvSpPr>
          <p:nvPr/>
        </p:nvSpPr>
        <p:spPr>
          <a:xfrm>
            <a:off x="756142" y="4423440"/>
            <a:ext cx="4064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defPPr>
              <a:defRPr lang="it-IT"/>
            </a:defPPr>
            <a:lvl1pPr marL="0" algn="r" defTabSz="456981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6981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981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969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7964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4945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1943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8933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5928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E81E718-5F72-4B53-A3D7-E0F6FDB1FFA8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221813" y="4645946"/>
            <a:ext cx="4255557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3" name="Connettore 1 12"/>
          <p:cNvCxnSpPr/>
          <p:nvPr/>
        </p:nvCxnSpPr>
        <p:spPr>
          <a:xfrm>
            <a:off x="1171014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Immagine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magine 16" descr="EC logo example - horizontal versio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538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zawartości 2"/>
          <p:cNvSpPr txBox="1">
            <a:spLocks noGrp="1"/>
          </p:cNvSpPr>
          <p:nvPr>
            <p:ph type="subTitle" idx="1"/>
          </p:nvPr>
        </p:nvSpPr>
        <p:spPr>
          <a:xfrm>
            <a:off x="685800" y="564283"/>
            <a:ext cx="8108950" cy="41291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GB" sz="1600" dirty="0">
                <a:solidFill>
                  <a:srgbClr val="133176"/>
                </a:solidFill>
                <a:latin typeface="+mn-lt"/>
                <a:cs typeface="Calibri" pitchFamily="34" charset="0"/>
              </a:rPr>
              <a:t>Data collection systems </a:t>
            </a:r>
            <a:endParaRPr lang="en-GB" sz="1600" dirty="0">
              <a:solidFill>
                <a:srgbClr val="133176"/>
              </a:solidFill>
              <a:latin typeface="+mn-lt"/>
              <a:cs typeface="Calibri" pitchFamily="34" charset="0"/>
            </a:endParaRP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sz="1200" dirty="0" smtClean="0"/>
              <a:t>recommendations </a:t>
            </a:r>
            <a:r>
              <a:rPr lang="en-GB" sz="1200" dirty="0"/>
              <a:t>on the components of Data collection systems were singled out together with the architecture and software design principles that would allow for sharing of tools in the </a:t>
            </a:r>
            <a:r>
              <a:rPr lang="en-GB" sz="1200" dirty="0" smtClean="0"/>
              <a:t>ESS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sz="1200" dirty="0" smtClean="0"/>
              <a:t>a </a:t>
            </a:r>
            <a:r>
              <a:rPr lang="en-GB" sz="1200" dirty="0"/>
              <a:t>further step would </a:t>
            </a:r>
            <a:r>
              <a:rPr lang="en-GB" sz="1200" dirty="0" smtClean="0"/>
              <a:t>consist </a:t>
            </a:r>
            <a:r>
              <a:rPr lang="en-GB" sz="1200" dirty="0"/>
              <a:t>of trying to join efforts and collaborate in designing and, maybe also, in developing some components of the </a:t>
            </a:r>
            <a:r>
              <a:rPr lang="en-GB" sz="1200" dirty="0" smtClean="0"/>
              <a:t>systems (e.g. starting from a </a:t>
            </a:r>
            <a:r>
              <a:rPr lang="en-GB" sz="1200" dirty="0"/>
              <a:t>single component or a single </a:t>
            </a:r>
            <a:r>
              <a:rPr lang="en-GB" sz="1200" dirty="0" smtClean="0"/>
              <a:t>aspect) </a:t>
            </a:r>
          </a:p>
          <a:p>
            <a:pPr marL="228600" lvl="1">
              <a:spcBef>
                <a:spcPts val="1200"/>
              </a:spcBef>
            </a:pPr>
            <a:r>
              <a:rPr lang="en-GB" sz="1600" dirty="0" smtClean="0">
                <a:solidFill>
                  <a:srgbClr val="133176"/>
                </a:solidFill>
                <a:latin typeface="+mn-lt"/>
                <a:cs typeface="Calibri" pitchFamily="34" charset="0"/>
              </a:rPr>
              <a:t>Web </a:t>
            </a:r>
            <a:r>
              <a:rPr lang="en-GB" sz="1600" dirty="0">
                <a:solidFill>
                  <a:srgbClr val="133176"/>
                </a:solidFill>
                <a:latin typeface="+mn-lt"/>
                <a:cs typeface="Calibri" pitchFamily="34" charset="0"/>
              </a:rPr>
              <a:t>questionnaire design and testing </a:t>
            </a:r>
            <a:endParaRPr lang="en-GB" sz="1600" dirty="0" smtClean="0">
              <a:solidFill>
                <a:srgbClr val="133176"/>
              </a:solidFill>
              <a:latin typeface="+mn-lt"/>
              <a:cs typeface="Calibri" pitchFamily="34" charset="0"/>
            </a:endParaRPr>
          </a:p>
          <a:p>
            <a:pPr marL="685800" lvl="2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GB" sz="1200" dirty="0" smtClean="0"/>
              <a:t>a </a:t>
            </a:r>
            <a:r>
              <a:rPr lang="en-GB" sz="1200" dirty="0"/>
              <a:t>strong recommendation is to adopt an </a:t>
            </a:r>
            <a:r>
              <a:rPr lang="en-GB" sz="1200" i="1" dirty="0" err="1"/>
              <a:t>omnimode</a:t>
            </a:r>
            <a:r>
              <a:rPr lang="en-GB" sz="1200" i="1" dirty="0"/>
              <a:t> </a:t>
            </a:r>
            <a:r>
              <a:rPr lang="en-GB" sz="1200" dirty="0"/>
              <a:t>approach </a:t>
            </a:r>
            <a:endParaRPr lang="en-GB" sz="1200" dirty="0" smtClean="0"/>
          </a:p>
          <a:p>
            <a:pPr marL="685800" lvl="2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GB" sz="1200" dirty="0" smtClean="0"/>
              <a:t>a redesign </a:t>
            </a:r>
            <a:r>
              <a:rPr lang="en-GB" sz="1200" dirty="0"/>
              <a:t>of Eurostat model questionnaires and technical guidelines for ESS social surveys </a:t>
            </a:r>
            <a:r>
              <a:rPr lang="en-GB" sz="1200" dirty="0" smtClean="0"/>
              <a:t>for increased use of mixed-mode </a:t>
            </a:r>
            <a:r>
              <a:rPr lang="en-GB" sz="1200" dirty="0"/>
              <a:t>data </a:t>
            </a:r>
            <a:r>
              <a:rPr lang="en-GB" sz="1200" dirty="0" smtClean="0"/>
              <a:t>collection and </a:t>
            </a:r>
            <a:r>
              <a:rPr lang="en-GB" sz="1200" dirty="0"/>
              <a:t>usage of CAWI in the </a:t>
            </a:r>
            <a:r>
              <a:rPr lang="en-GB" sz="1200" dirty="0" smtClean="0"/>
              <a:t>ESS</a:t>
            </a:r>
          </a:p>
          <a:p>
            <a:pPr marL="685800" lvl="2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GB" sz="1200" dirty="0" smtClean="0"/>
              <a:t>Wiki forum </a:t>
            </a:r>
            <a:r>
              <a:rPr lang="en-GB" sz="1200" dirty="0"/>
              <a:t>continuation of research and the exchange of experiences and results </a:t>
            </a:r>
            <a:endParaRPr lang="en-GB" sz="120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sz="1200" dirty="0" smtClean="0"/>
              <a:t>methodology </a:t>
            </a:r>
            <a:r>
              <a:rPr lang="en-GB" sz="1200" dirty="0"/>
              <a:t>and protocols for mixed-mode pretesting </a:t>
            </a:r>
            <a:endParaRPr lang="en-GB" sz="1200" dirty="0" smtClean="0"/>
          </a:p>
          <a:p>
            <a:pPr>
              <a:spcBef>
                <a:spcPts val="1200"/>
              </a:spcBef>
            </a:pPr>
            <a:r>
              <a:rPr lang="en-GB" sz="1600" dirty="0">
                <a:solidFill>
                  <a:srgbClr val="133176"/>
                </a:solidFill>
                <a:cs typeface="Calibri" pitchFamily="34" charset="0"/>
              </a:rPr>
              <a:t>Use of smartphone and mobile device sensors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200" dirty="0"/>
              <a:t>mobile device first questionnaire design,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200" dirty="0"/>
              <a:t>questionnaire length of ESS surveys,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200" dirty="0"/>
              <a:t>a more detailed replication of the survey-sensor data inventory </a:t>
            </a:r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buNone/>
            </a:pPr>
            <a:endParaRPr lang="en-GB" sz="1200" dirty="0">
              <a:solidFill>
                <a:srgbClr val="133176"/>
              </a:solidFill>
              <a:cs typeface="Calibri" pitchFamily="34" charset="0"/>
            </a:endParaRPr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buNone/>
            </a:pPr>
            <a:endParaRPr lang="en-US" sz="1400" dirty="0">
              <a:solidFill>
                <a:srgbClr val="133176"/>
              </a:solidFill>
              <a:latin typeface="+mn-lt"/>
              <a:cs typeface="Calibri" pitchFamily="34" charset="0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1092695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304924" y="133356"/>
            <a:ext cx="7610475" cy="743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Areas for future work </a:t>
            </a:r>
            <a:endParaRPr lang="en-US" altLang="it-IT" sz="2000" b="1" dirty="0" smtClean="0">
              <a:solidFill>
                <a:schemeClr val="bg1"/>
              </a:solidFill>
              <a:latin typeface="+mj-lt"/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 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Segnaposto numero diapositiva 1"/>
          <p:cNvSpPr txBox="1">
            <a:spLocks/>
          </p:cNvSpPr>
          <p:nvPr/>
        </p:nvSpPr>
        <p:spPr>
          <a:xfrm>
            <a:off x="756142" y="4423440"/>
            <a:ext cx="4064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defPPr>
              <a:defRPr lang="it-IT"/>
            </a:defPPr>
            <a:lvl1pPr marL="0" algn="r" defTabSz="456981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6981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981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969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7964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4945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1943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8933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5928" algn="l" defTabSz="45698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E81E718-5F72-4B53-A3D7-E0F6FDB1FFA8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221813" y="4645946"/>
            <a:ext cx="4255557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3" name="Connettore 1 12"/>
          <p:cNvCxnSpPr/>
          <p:nvPr/>
        </p:nvCxnSpPr>
        <p:spPr>
          <a:xfrm>
            <a:off x="1171014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Immagine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magine 16" descr="EC logo example - horizontal versio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0182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61A2BE3120D674DA36C11D6006822D4" ma:contentTypeVersion="3" ma:contentTypeDescription="Creare un nuovo documento." ma:contentTypeScope="" ma:versionID="2ad8b07f9840a1ce9cd199d874146b74">
  <xsd:schema xmlns:xsd="http://www.w3.org/2001/XMLSchema" xmlns:xs="http://www.w3.org/2001/XMLSchema" xmlns:p="http://schemas.microsoft.com/office/2006/metadata/properties" xmlns:ns2="c58f2efd-82a8-4ecf-b395-8c25e928921d" xmlns:ns3="459159c4-d20a-4ff3-9b11-fbd127bd52e5" xmlns:ns4="679261c3-551f-4e86-913f-177e0e529669" targetNamespace="http://schemas.microsoft.com/office/2006/metadata/properties" ma:root="true" ma:fieldsID="fffb0e16fb90ffea59fef1085e90ecca" ns2:_="" ns3:_="" ns4:_="">
    <xsd:import namespace="c58f2efd-82a8-4ecf-b395-8c25e928921d"/>
    <xsd:import namespace="459159c4-d20a-4ff3-9b11-fbd127bd52e5"/>
    <xsd:import namespace="679261c3-551f-4e86-913f-177e0e529669"/>
    <xsd:element name="properties">
      <xsd:complexType>
        <xsd:sequence>
          <xsd:element name="documentManagement">
            <xsd:complexType>
              <xsd:all>
                <xsd:element ref="ns2:Categoria"/>
                <xsd:element ref="ns3:_dlc_DocId" minOccurs="0"/>
                <xsd:element ref="ns3:_dlc_DocIdUrl" minOccurs="0"/>
                <xsd:element ref="ns3:_dlc_DocIdPersistId" minOccurs="0"/>
                <xsd:element ref="ns4:SottoCategori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8f2efd-82a8-4ecf-b395-8c25e928921d" elementFormDefault="qualified">
    <xsd:import namespace="http://schemas.microsoft.com/office/2006/documentManagement/types"/>
    <xsd:import namespace="http://schemas.microsoft.com/office/infopath/2007/PartnerControls"/>
    <xsd:element name="Categoria" ma:index="8" ma:displayName="Categoria" ma:default="Logo" ma:format="Dropdown" ma:internalName="Categoria">
      <xsd:simpleType>
        <xsd:restriction base="dms:Choice">
          <xsd:enumeration value="Logo"/>
          <xsd:enumeration value="Carta intestata con protocollo"/>
          <xsd:enumeration value="Carta intestata senza protocollo"/>
          <xsd:enumeration value="Power Point"/>
          <xsd:enumeration value="Libri digitali e cartacei"/>
          <xsd:enumeration value="Tavole di dati online"/>
          <xsd:enumeration value="Grafici interattivi"/>
          <xsd:enumeration value="Strumenti di comunicazione per i Censimenti permanenti"/>
          <xsd:enumeration value="Strumenti di comunicazione relativi al Censimento generale dell'Agricoltura 2020"/>
          <xsd:enumeration value="Censimenti permanenti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159c4-d20a-4ff3-9b11-fbd127bd52e5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Valore ID documento" ma:description="Valore dell'ID documento assegnato all'elemento." ma:internalName="_dlc_DocId" ma:readOnly="true">
      <xsd:simpleType>
        <xsd:restriction base="dms:Text"/>
      </xsd:simpleType>
    </xsd:element>
    <xsd:element name="_dlc_DocIdUrl" ma:index="10" nillable="true" ma:displayName="ID documento" ma:description="Collegamento permanente al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261c3-551f-4e86-913f-177e0e529669" elementFormDefault="qualified">
    <xsd:import namespace="http://schemas.microsoft.com/office/2006/documentManagement/types"/>
    <xsd:import namespace="http://schemas.microsoft.com/office/infopath/2007/PartnerControls"/>
    <xsd:element name="SottoCategoria" ma:index="12" nillable="true" ma:displayName="Sottocategoria" ma:default="-" ma:format="Dropdown" ma:internalName="SottoCategoria">
      <xsd:simpleType>
        <xsd:restriction base="dms:Choice">
          <xsd:enumeration value="-"/>
          <xsd:enumeration value="1- CP Generico"/>
          <xsd:enumeration value="2- CP Popolazione"/>
          <xsd:enumeration value="3- CP Imprese"/>
          <xsd:enumeration value="4- CP Istituzioni pubbliche"/>
          <xsd:enumeration value="5- CP Istituzioni non profit"/>
          <xsd:enumeration value="6- CP Agricoltura"/>
          <xsd:enumeration value="7- CP Agricoltura202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ttoCategoria xmlns="679261c3-551f-4e86-913f-177e0e529669">-</SottoCategoria>
    <Categoria xmlns="c58f2efd-82a8-4ecf-b395-8c25e928921d">Power Point</Categoria>
    <_dlc_DocId xmlns="459159c4-d20a-4ff3-9b11-fbd127bd52e5">INTRANET-14-77</_dlc_DocId>
    <_dlc_DocIdUrl xmlns="459159c4-d20a-4ff3-9b11-fbd127bd52e5">
      <Url>https://intranet.istat.it/Collaborativi/_layouts/15/DocIdRedir.aspx?ID=INTRANET-14-77</Url>
      <Description>INTRANET-14-77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AAA0DE0-1792-4461-8C0E-C44FDC2F5E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8f2efd-82a8-4ecf-b395-8c25e928921d"/>
    <ds:schemaRef ds:uri="459159c4-d20a-4ff3-9b11-fbd127bd52e5"/>
    <ds:schemaRef ds:uri="679261c3-551f-4e86-913f-177e0e5296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E1E69A-D261-41D1-B2E5-EDFC0C28DA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0E81DE-5F0B-421A-93B4-EF95C1639E19}">
  <ds:schemaRefs>
    <ds:schemaRef ds:uri="459159c4-d20a-4ff3-9b11-fbd127bd52e5"/>
    <ds:schemaRef ds:uri="http://schemas.microsoft.com/office/2006/documentManagement/types"/>
    <ds:schemaRef ds:uri="c58f2efd-82a8-4ecf-b395-8c25e928921d"/>
    <ds:schemaRef ds:uri="679261c3-551f-4e86-913f-177e0e529669"/>
    <ds:schemaRef ds:uri="http://purl.org/dc/dcmitype/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8C1F3400-3218-46A8-B7DF-4CAC3240349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16120</TotalTime>
  <Words>414</Words>
  <Application>Microsoft Office PowerPoint</Application>
  <PresentationFormat>Presentazione su schermo (16:9)</PresentationFormat>
  <Paragraphs>57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slide</dc:title>
  <dc:creator>elena grimaccia</dc:creator>
  <cp:lastModifiedBy>Marina MS. Signore</cp:lastModifiedBy>
  <cp:revision>1451</cp:revision>
  <cp:lastPrinted>2019-04-10T15:00:00Z</cp:lastPrinted>
  <dcterms:created xsi:type="dcterms:W3CDTF">2015-05-13T08:31:54Z</dcterms:created>
  <dcterms:modified xsi:type="dcterms:W3CDTF">2019-04-10T16:10:39Z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0x010100661A2BE3120D674DA36C11D6006822D4</vt:lpwstr>
  </property>
  <property fmtid="{D5CDD505-2E9C-101B-9397-08002B2CF9AE}" pid="3" name="_dlc_DocIdItemGuid">
    <vt:lpwstr>9e0de80d-cc6b-4586-a7d5-f445339ce8d5</vt:lpwstr>
  </property>
</Properties>
</file>