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522" r:id="rId6"/>
    <p:sldId id="521" r:id="rId7"/>
    <p:sldId id="523" r:id="rId8"/>
    <p:sldId id="527" r:id="rId9"/>
    <p:sldId id="528" r:id="rId10"/>
    <p:sldId id="524" r:id="rId11"/>
    <p:sldId id="529" r:id="rId12"/>
    <p:sldId id="530" r:id="rId13"/>
    <p:sldId id="531" r:id="rId14"/>
    <p:sldId id="526" r:id="rId15"/>
  </p:sldIdLst>
  <p:sldSz cx="9144000" cy="5143500" type="screen16x9"/>
  <p:notesSz cx="6797675" cy="9926638"/>
  <p:defaultTextStyle>
    <a:defPPr>
      <a:defRPr lang="it-IT"/>
    </a:defPPr>
    <a:lvl1pPr marL="0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969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964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4945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194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893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5928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11">
          <p15:clr>
            <a:srgbClr val="A4A3A4"/>
          </p15:clr>
        </p15:guide>
        <p15:guide id="2" orient="horz" pos="2132">
          <p15:clr>
            <a:srgbClr val="A4A3A4"/>
          </p15:clr>
        </p15:guide>
        <p15:guide id="3" pos="838">
          <p15:clr>
            <a:srgbClr val="A4A3A4"/>
          </p15:clr>
        </p15:guide>
        <p15:guide id="4" orient="horz" pos="1350">
          <p15:clr>
            <a:srgbClr val="A4A3A4"/>
          </p15:clr>
        </p15:guide>
        <p15:guide id="5" pos="3009">
          <p15:clr>
            <a:srgbClr val="A4A3A4"/>
          </p15:clr>
        </p15:guide>
        <p15:guide id="6" orient="horz" pos="3121">
          <p15:clr>
            <a:srgbClr val="A4A3A4"/>
          </p15:clr>
        </p15:guide>
        <p15:guide id="7" orient="horz" pos="177">
          <p15:clr>
            <a:srgbClr val="A4A3A4"/>
          </p15:clr>
        </p15:guide>
        <p15:guide id="8" pos="3706">
          <p15:clr>
            <a:srgbClr val="A4A3A4"/>
          </p15:clr>
        </p15:guide>
        <p15:guide id="9" pos="8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38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isabetta segre" initials="" lastIdx="0" clrIdx="0"/>
  <p:cmAuthor id="1" name="Annalisa Cicerchia" initials="AC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C34F"/>
    <a:srgbClr val="FDB409"/>
    <a:srgbClr val="AE1023"/>
    <a:srgbClr val="993366"/>
    <a:srgbClr val="660033"/>
    <a:srgbClr val="0000FF"/>
    <a:srgbClr val="CF1E24"/>
    <a:srgbClr val="4479CB"/>
    <a:srgbClr val="CB6131"/>
    <a:srgbClr val="FFFF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Stile 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Stile scuro 1 - Color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91" autoAdjust="0"/>
    <p:restoredTop sz="97751" autoAdjust="0"/>
  </p:normalViewPr>
  <p:slideViewPr>
    <p:cSldViewPr snapToGrid="0" snapToObjects="1" showGuides="1">
      <p:cViewPr>
        <p:scale>
          <a:sx n="130" d="100"/>
          <a:sy n="130" d="100"/>
        </p:scale>
        <p:origin x="-504" y="-72"/>
      </p:cViewPr>
      <p:guideLst>
        <p:guide orient="horz" pos="3411"/>
        <p:guide orient="horz" pos="2132"/>
        <p:guide orient="horz" pos="1350"/>
        <p:guide orient="horz" pos="3121"/>
        <p:guide orient="horz" pos="177"/>
        <p:guide pos="838"/>
        <p:guide pos="3009"/>
        <p:guide pos="3706"/>
        <p:guide pos="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1938" y="708"/>
      </p:cViewPr>
      <p:guideLst>
        <p:guide orient="horz" pos="3126"/>
        <p:guide orient="horz" pos="3127"/>
        <p:guide pos="213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r">
              <a:defRPr sz="1200"/>
            </a:lvl1pPr>
          </a:lstStyle>
          <a:p>
            <a:fld id="{97E234F1-5CD4-4491-B051-D7AA0C744754}" type="datetimeFigureOut">
              <a:rPr lang="it-IT" smtClean="0"/>
              <a:pPr/>
              <a:t>09/04/2019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r">
              <a:defRPr sz="1200"/>
            </a:lvl1pPr>
          </a:lstStyle>
          <a:p>
            <a:fld id="{B8DE55D1-629F-49A4-9FDE-99C53E24F79F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334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r">
              <a:defRPr sz="1200"/>
            </a:lvl1pPr>
          </a:lstStyle>
          <a:p>
            <a:fld id="{03675B2E-259A-455A-90BD-8AAEC99B0A21}" type="datetimeFigureOut">
              <a:rPr lang="it-IT" smtClean="0"/>
              <a:pPr/>
              <a:t>09/04/2019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79" rIns="93158" bIns="4657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58" tIns="46579" rIns="93158" bIns="46579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r">
              <a:defRPr sz="1200"/>
            </a:lvl1pPr>
          </a:lstStyle>
          <a:p>
            <a:fld id="{A0CDC2D9-3DBA-4042-BDB9-A8016BB39CB7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14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="" xmlns:a16="http://schemas.microsoft.com/office/drawing/2014/main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1</a:t>
            </a:fld>
            <a:endParaRPr lang="it-IT" altLang="it-IT" sz="1200"/>
          </a:p>
        </p:txBody>
      </p:sp>
      <p:sp>
        <p:nvSpPr>
          <p:cNvPr id="16386" name="Rectangle 2">
            <a:extLst>
              <a:ext uri="{FF2B5EF4-FFF2-40B4-BE49-F238E27FC236}">
                <a16:creationId xmlns="" xmlns:a16="http://schemas.microsoft.com/office/drawing/2014/main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="" xmlns:a16="http://schemas.microsoft.com/office/drawing/2014/main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78720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35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75CD-D97A-42E3-A261-F6AF80EA1DCD}" type="datetime1">
              <a:rPr lang="it-IT" smtClean="0"/>
              <a:t>09/04/2019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02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32-2590-4AB6-A2A4-267ACA49E8F6}" type="datetime1">
              <a:rPr lang="it-IT" smtClean="0"/>
              <a:t>09/04/2019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06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83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3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8BEB-58C6-41C9-A476-75C9D3D8F8A1}" type="datetime1">
              <a:rPr lang="it-IT" smtClean="0"/>
              <a:t>09/04/2019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F934-1F2E-4757-894E-F700EFA038F3}" type="datetime1">
              <a:rPr lang="it-IT" smtClean="0"/>
              <a:t>09/04/2019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8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9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8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9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9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49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19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89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59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040-A7BC-45C8-B5D2-3669F4F8F866}" type="datetime1">
              <a:rPr lang="it-IT" smtClean="0"/>
              <a:t>09/04/2019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63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1B89-622F-49F4-B6E0-9C1974EC759C}" type="datetime1">
              <a:rPr lang="it-IT" smtClean="0"/>
              <a:t>09/04/2019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60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30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CB0-BD7A-46BE-AA45-931A9647994E}" type="datetime1">
              <a:rPr lang="it-IT" smtClean="0"/>
              <a:t>09/04/2019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53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310-E375-432E-BF38-809E27DAFF4E}" type="datetime1">
              <a:rPr lang="it-IT" smtClean="0"/>
              <a:t>09/04/2019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50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B2B7B-AE80-4687-80AE-8EA82F4E098D}" type="datetime1">
              <a:rPr lang="it-IT" smtClean="0"/>
              <a:t>09/04/2019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78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13" y="204789"/>
            <a:ext cx="3008312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0480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13" y="1076328"/>
            <a:ext cx="3008312" cy="351829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A53E0-FC4E-4B7F-8057-B77F70D6E236}" type="datetime1">
              <a:rPr lang="it-IT" smtClean="0"/>
              <a:t>09/04/2019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10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9" y="3600454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9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981" indent="0">
              <a:buNone/>
              <a:defRPr sz="2800"/>
            </a:lvl2pPr>
            <a:lvl3pPr marL="913981" indent="0">
              <a:buNone/>
              <a:defRPr sz="2400"/>
            </a:lvl3pPr>
            <a:lvl4pPr marL="1370969" indent="0">
              <a:buNone/>
              <a:defRPr sz="2000"/>
            </a:lvl4pPr>
            <a:lvl5pPr marL="1827964" indent="0">
              <a:buNone/>
              <a:defRPr sz="2000"/>
            </a:lvl5pPr>
            <a:lvl6pPr marL="2284945" indent="0">
              <a:buNone/>
              <a:defRPr sz="2000"/>
            </a:lvl6pPr>
            <a:lvl7pPr marL="2741943" indent="0">
              <a:buNone/>
              <a:defRPr sz="2000"/>
            </a:lvl7pPr>
            <a:lvl8pPr marL="3198933" indent="0">
              <a:buNone/>
              <a:defRPr sz="2000"/>
            </a:lvl8pPr>
            <a:lvl9pPr marL="3655928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9" y="4025517"/>
            <a:ext cx="5486400" cy="60364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5BA9-3404-40F9-B634-F63589F63DDE}" type="datetime1">
              <a:rPr lang="it-IT" smtClean="0"/>
              <a:t>09/04/2019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81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396" tIns="45699" rIns="91396" bIns="45699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4"/>
            <a:ext cx="8229600" cy="3394472"/>
          </a:xfrm>
          <a:prstGeom prst="rect">
            <a:avLst/>
          </a:prstGeom>
        </p:spPr>
        <p:txBody>
          <a:bodyPr vert="horz" lIns="91396" tIns="45699" rIns="91396" bIns="45699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178DA-C07C-4612-802D-8780D03DB2F3}" type="datetime1">
              <a:rPr lang="it-IT" smtClean="0"/>
              <a:t>09/04/2019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1" y="4767267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39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4569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5" indent="-342745" algn="l" defTabSz="456981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13" indent="-285618" algn="l" defTabSz="456981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72" indent="-228497" algn="l" defTabSz="45698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67" indent="-228497" algn="l" defTabSz="456981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55" indent="-228497" algn="l" defTabSz="456981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55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36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31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19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9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64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45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4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3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28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emf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13">
            <a:extLst>
              <a:ext uri="{FF2B5EF4-FFF2-40B4-BE49-F238E27FC236}">
                <a16:creationId xmlns="" xmlns:a16="http://schemas.microsoft.com/office/drawing/2014/main" id="{F80A6B41-1D3D-894F-80B3-7BBC6A29C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953" y="2762783"/>
            <a:ext cx="8378334" cy="1102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ts val="3060"/>
              </a:lnSpc>
              <a:defRPr/>
            </a:pPr>
            <a:r>
              <a:rPr lang="it-IT" sz="3000" b="1" dirty="0" smtClean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Mobile device sensor data in ESS surveys</a:t>
            </a:r>
          </a:p>
          <a:p>
            <a:pPr>
              <a:lnSpc>
                <a:spcPts val="3060"/>
              </a:lnSpc>
              <a:defRPr/>
            </a:pPr>
            <a:r>
              <a:rPr lang="it-IT" sz="3000" b="1" dirty="0" smtClean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WP5</a:t>
            </a:r>
            <a:endParaRPr lang="it-IT" sz="3000" b="1" dirty="0">
              <a:solidFill>
                <a:srgbClr val="CA0A24"/>
              </a:solidFill>
              <a:latin typeface="Trebuchet MS" panose="020B0703020202090204" pitchFamily="34" charset="0"/>
              <a:cs typeface="Arial Rounded MT Bold"/>
            </a:endParaRPr>
          </a:p>
        </p:txBody>
      </p:sp>
      <p:sp>
        <p:nvSpPr>
          <p:cNvPr id="2054" name="Text Box 15">
            <a:extLst>
              <a:ext uri="{FF2B5EF4-FFF2-40B4-BE49-F238E27FC236}">
                <a16:creationId xmlns="" xmlns:a16="http://schemas.microsoft.com/office/drawing/2014/main" id="{68230B5C-6CE0-FC4C-B193-F0875173D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2680" y="102240"/>
            <a:ext cx="1974203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ROME</a:t>
            </a:r>
          </a:p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April 11</a:t>
            </a:r>
            <a:r>
              <a:rPr lang="it-IT" sz="1500" baseline="300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th | </a:t>
            </a: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12</a:t>
            </a:r>
            <a:r>
              <a:rPr lang="it-IT" sz="1500" baseline="300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th   </a:t>
            </a: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2019</a:t>
            </a:r>
            <a:endParaRPr lang="it-IT" sz="1500" baseline="30000" dirty="0">
              <a:solidFill>
                <a:schemeClr val="bg1">
                  <a:lumMod val="50000"/>
                </a:schemeClr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r>
              <a:rPr lang="it-IT" sz="2700" b="1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MIMOD</a:t>
            </a:r>
          </a:p>
          <a:p>
            <a:pPr>
              <a:defRPr/>
            </a:pPr>
            <a:r>
              <a:rPr lang="it-IT" sz="1800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Mixed-Mode </a:t>
            </a:r>
            <a:r>
              <a:rPr lang="it-IT" sz="1800" dirty="0" err="1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Designs</a:t>
            </a:r>
            <a:r>
              <a:rPr lang="it-IT" sz="1800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 for Social </a:t>
            </a:r>
            <a:r>
              <a:rPr lang="it-IT" sz="1800" dirty="0" err="1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Surveys</a:t>
            </a:r>
            <a:endParaRPr lang="it-IT" sz="1800" dirty="0">
              <a:solidFill>
                <a:srgbClr val="00529C"/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endParaRPr lang="it-IT" sz="1800" dirty="0">
              <a:solidFill>
                <a:srgbClr val="00529C"/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FINAL WORKSHOP</a:t>
            </a:r>
          </a:p>
        </p:txBody>
      </p:sp>
      <p:sp>
        <p:nvSpPr>
          <p:cNvPr id="2055" name="Text Box 16">
            <a:extLst>
              <a:ext uri="{FF2B5EF4-FFF2-40B4-BE49-F238E27FC236}">
                <a16:creationId xmlns="" xmlns:a16="http://schemas.microsoft.com/office/drawing/2014/main" id="{EB9C99B0-8318-BA41-BB4A-226A0DD20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12" y="3965840"/>
            <a:ext cx="8296977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Ole Mussmann and Barry Schouten</a:t>
            </a:r>
          </a:p>
          <a:p>
            <a:pPr>
              <a:defRPr/>
            </a:pPr>
            <a:r>
              <a:rPr lang="it-IT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Istatistics Netherlands (CBS)</a:t>
            </a:r>
            <a:endParaRPr lang="it-IT" sz="12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</a:endParaRPr>
          </a:p>
          <a:p>
            <a:pPr>
              <a:spcBef>
                <a:spcPts val="600"/>
              </a:spcBef>
              <a:defRPr/>
            </a:pPr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</a:endParaRPr>
          </a:p>
        </p:txBody>
      </p:sp>
      <p:sp>
        <p:nvSpPr>
          <p:cNvPr id="12" name="Line 5">
            <a:extLst>
              <a:ext uri="{FF2B5EF4-FFF2-40B4-BE49-F238E27FC236}">
                <a16:creationId xmlns="" xmlns:a16="http://schemas.microsoft.com/office/drawing/2014/main" id="{1015FD01-6A29-8F4A-AC2F-07FE2053B7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954" y="4514219"/>
            <a:ext cx="8378335" cy="3971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wrap="none" lIns="68580" tIns="34290" rIns="68580" bIns="34290" anchor="ctr"/>
          <a:lstStyle/>
          <a:p>
            <a:pPr>
              <a:defRPr/>
            </a:pPr>
            <a:endParaRPr lang="it-IT" sz="1800" dirty="0"/>
          </a:p>
        </p:txBody>
      </p:sp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CA591B10-3FF6-0448-B1AA-D79B87972FE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-26719" y="-74651"/>
            <a:ext cx="6599194" cy="264300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347C0623-8E40-5349-B333-F498F7FC24F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113" y="4653425"/>
            <a:ext cx="638175" cy="442913"/>
          </a:xfrm>
          <a:prstGeom prst="rect">
            <a:avLst/>
          </a:prstGeom>
          <a:extLs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320" y="4553538"/>
            <a:ext cx="1137254" cy="533333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536" y="4552185"/>
            <a:ext cx="1257784" cy="603250"/>
          </a:xfrm>
          <a:prstGeom prst="rect">
            <a:avLst/>
          </a:prstGeom>
        </p:spPr>
      </p:pic>
      <p:pic>
        <p:nvPicPr>
          <p:cNvPr id="11" name="Immagine 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67138" y="474001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499" y="4697659"/>
            <a:ext cx="1143000" cy="33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07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zoom/>
      </p:transition>
    </mc:Choice>
    <mc:Fallback xmlns="">
      <p:transition spd="slow" advClick="0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2"/>
            <a:ext cx="7458074" cy="34881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Conclusions: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most of the ESS surveys, there are promising survey-sensor combinations;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Literature and application in official statistics still very thin;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Sensor and respondent criteria can be hard to assess without further empirical evidence; 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Future: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Extend and refine assessment of criteria;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Test and pilot most promising options (academic research already on-going);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Coordinate efforts with ESSnet Big </a:t>
            </a:r>
            <a:r>
              <a:rPr lang="it-IT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2;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Conclusions &amp; future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877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2"/>
            <a:ext cx="7458074" cy="35240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Approach sensor utility: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Construct criteria for potential pairs of ESS surveys and sensor data;</a:t>
            </a:r>
          </a:p>
          <a:p>
            <a:pPr marL="799881" lvl="1" indent="-34290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From perspective survey measurement;</a:t>
            </a:r>
          </a:p>
          <a:p>
            <a:pPr marL="799881" lvl="1" indent="-34290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From perspective sensor quality and costs;</a:t>
            </a:r>
          </a:p>
          <a:p>
            <a:pPr marL="799881" lvl="1" indent="-34290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From perspective respondent;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Identify ESS topics that are candidates under survey measurement criteria;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Make an inventory of mobile device 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 wearable sensors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Construct combinations of survey topics and sensors;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Evaluate combinations;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Suggest further exploration;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Utility of mobile device and wearable sensors 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956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2"/>
            <a:ext cx="7458074" cy="12362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Survey perspective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Burden: The survey topic(s) are burdensome for a </a:t>
            </a:r>
            <a:r>
              <a:rPr lang="en-GB" sz="1400" dirty="0" smtClean="0"/>
              <a:t>respondent (time </a:t>
            </a:r>
            <a:r>
              <a:rPr lang="en-GB" sz="1400" dirty="0"/>
              <a:t>or </a:t>
            </a:r>
            <a:r>
              <a:rPr lang="en-GB" sz="1400" dirty="0" smtClean="0"/>
              <a:t>cognitive effort);</a:t>
            </a:r>
            <a:endParaRPr lang="nl-NL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Centrality: The survey topic(s) are non-central to </a:t>
            </a:r>
            <a:r>
              <a:rPr lang="en-GB" sz="1400" dirty="0" smtClean="0"/>
              <a:t>respondents;</a:t>
            </a:r>
            <a:endParaRPr lang="nl-N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Non-survey type: The survey topic(s) do not lend themselves to a survey question-answer approach to begin with</a:t>
            </a:r>
            <a:r>
              <a:rPr lang="en-GB" sz="1400" dirty="0" smtClean="0"/>
              <a:t>;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Criteria – survey perspective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812494"/>
              </p:ext>
            </p:extLst>
          </p:nvPr>
        </p:nvGraphicFramePr>
        <p:xfrm>
          <a:off x="1213340" y="2421333"/>
          <a:ext cx="6365206" cy="161743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590976"/>
                <a:gridCol w="1590976"/>
                <a:gridCol w="1591627"/>
                <a:gridCol w="1591627"/>
              </a:tblGrid>
              <a:tr h="202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Burden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Centrality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Non-survey type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LFS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×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EU-SILC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×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×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×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EHIS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×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×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×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AES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(×)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ICT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×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HBS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×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×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HETUS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×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×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2877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2"/>
            <a:ext cx="7458074" cy="33085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Sensor perspective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Omnipresence: The sensor(s) are available in most, if not all, contemporary devices;</a:t>
            </a:r>
            <a:endParaRPr lang="nl-NL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Data access: Data generated by the sensor(s), as well as metadata about the properties and accuracy of the sensor data, can be accessed and processed;</a:t>
            </a:r>
            <a:endParaRPr lang="nl-NL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Quality: The sensor data is comparable, reproducible and accurate;</a:t>
            </a:r>
            <a:endParaRPr lang="nl-NL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Costs: Any costs associated with the sensor(s) are affordable in most surveys;</a:t>
            </a:r>
            <a:endParaRPr lang="nl-NL" sz="1400" dirty="0"/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Respondent perspective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Respondent willingness: Respondents are willing to consent to provide the sensor data;</a:t>
            </a:r>
            <a:endParaRPr lang="nl-NL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Data handling: Respondents can retrieve, revise and delete sensor data on demand;</a:t>
            </a:r>
            <a:endParaRPr lang="nl-NL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Burden: Respondents are willing to devote the effort needed to collect and handle the sensor data;</a:t>
            </a:r>
            <a:endParaRPr lang="nl-NL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Feedback: Respondents may retrieve useful knowledge about themselves;</a:t>
            </a:r>
            <a:endParaRPr lang="nl-NL" sz="1400" dirty="0"/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Criteria – sensor perspective and respondent perspective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907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726337"/>
            <a:ext cx="745807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Sensor measurements are initiated by respondent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000" b="1" dirty="0" smtClean="0">
                <a:solidFill>
                  <a:schemeClr val="bg1"/>
                </a:solidFill>
              </a:rPr>
              <a:t>Potential survey – sensor combinations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981149"/>
              </p:ext>
            </p:extLst>
          </p:nvPr>
        </p:nvGraphicFramePr>
        <p:xfrm>
          <a:off x="1213342" y="1059322"/>
          <a:ext cx="6189345" cy="134950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69010"/>
                <a:gridCol w="522033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Sensors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LFS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Time-location, mobile device use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EU-SILC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Camera, microphone, time-location, mobile device use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EHIS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Time-location, motion, heart rate, wearables, camera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ICT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100">
                          <a:effectLst/>
                        </a:rPr>
                        <a:t>Mobile device use, mobile device properties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HBS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Time-location, camera, mobile device use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HETUS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Time-location, motion, mobile device use, NFC, Bluetooth, wearables</a:t>
                      </a:r>
                      <a:endParaRPr lang="nl-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316779"/>
              </p:ext>
            </p:extLst>
          </p:nvPr>
        </p:nvGraphicFramePr>
        <p:xfrm>
          <a:off x="1213342" y="2856347"/>
          <a:ext cx="6189345" cy="154713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69010"/>
                <a:gridCol w="5220335"/>
              </a:tblGrid>
              <a:tr h="1976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Sensor data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LFS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100">
                          <a:effectLst/>
                        </a:rPr>
                        <a:t>Social media data, Mobile </a:t>
                      </a:r>
                      <a:r>
                        <a:rPr lang="en-GB" sz="1100">
                          <a:effectLst/>
                        </a:rPr>
                        <a:t>phone</a:t>
                      </a:r>
                      <a:r>
                        <a:rPr lang="it-IT" sz="1100">
                          <a:effectLst/>
                        </a:rPr>
                        <a:t> provider data, Internet provider data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EU-SILC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Social media data, Mobile phone provider data, Internet provider data, Smart energy use meters data (electricity, water)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EHIS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Wearable sensor data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ICT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100">
                          <a:effectLst/>
                        </a:rPr>
                        <a:t>Social media data, Mobile phone provider data, Internet provider data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HBS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Scanner data from shops, Bank transaction data, Loyalty card data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HETUS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Wearable sensor data</a:t>
                      </a:r>
                      <a:endParaRPr lang="nl-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4" name="CasellaDiTesto 2"/>
          <p:cNvSpPr txBox="1"/>
          <p:nvPr/>
        </p:nvSpPr>
        <p:spPr>
          <a:xfrm>
            <a:off x="1304925" y="2510027"/>
            <a:ext cx="745807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Sensor measurements exist as external (big) data</a:t>
            </a:r>
          </a:p>
        </p:txBody>
      </p:sp>
    </p:spTree>
    <p:extLst>
      <p:ext uri="{BB962C8B-B14F-4D97-AF65-F5344CB8AC3E}">
        <p14:creationId xmlns:p14="http://schemas.microsoft.com/office/powerpoint/2010/main" val="42601129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Sensor criteria for self-initiated measurements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605811"/>
              </p:ext>
            </p:extLst>
          </p:nvPr>
        </p:nvGraphicFramePr>
        <p:xfrm>
          <a:off x="1953158" y="666133"/>
          <a:ext cx="5105186" cy="367910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023866"/>
                <a:gridCol w="963113"/>
                <a:gridCol w="824853"/>
                <a:gridCol w="764102"/>
                <a:gridCol w="764626"/>
                <a:gridCol w="764626"/>
              </a:tblGrid>
              <a:tr h="1599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Survey</a:t>
                      </a:r>
                      <a:endParaRPr lang="nl-NL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Sensor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Omnipresence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Data access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Quality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Costs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LFS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Location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Device use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EU-SILC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Camera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Microphone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Location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Device use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EHIS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Location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Motion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Heart rate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Wearables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(</a:t>
                      </a:r>
                      <a:r>
                        <a:rPr lang="ar-SA" sz="800">
                          <a:effectLst/>
                        </a:rPr>
                        <a:t>۷</a:t>
                      </a:r>
                      <a:r>
                        <a:rPr lang="en-US" sz="800">
                          <a:effectLst/>
                        </a:rPr>
                        <a:t>)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Camera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ICT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Device use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Device properties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HBS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Location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Camera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Device use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row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HETUS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Location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Motion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Device use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Wearables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NFC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  <a:tr h="15996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Beacons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nl-NL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495" marR="5249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2877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Respondent criteria for self-initiated measurements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461684"/>
              </p:ext>
            </p:extLst>
          </p:nvPr>
        </p:nvGraphicFramePr>
        <p:xfrm>
          <a:off x="2114092" y="644184"/>
          <a:ext cx="4791458" cy="377925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004859"/>
                <a:gridCol w="945235"/>
                <a:gridCol w="710341"/>
                <a:gridCol w="710341"/>
                <a:gridCol w="710341"/>
                <a:gridCol w="710341"/>
              </a:tblGrid>
              <a:tr h="3149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Survey</a:t>
                      </a:r>
                      <a:endParaRPr lang="nl-NL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Sensor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Willingness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Data handling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Burden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Feedback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LFS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Location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Device use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?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EU-SILC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Camera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?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Microphone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?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Location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Device use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?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EHIS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Location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Motion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Heart rate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?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Wearables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?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Camera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?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ICT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Device use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?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Device properties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?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HBS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Location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Camera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?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Device use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row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HETUS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Location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Motion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Device use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?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Wearables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?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NFC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?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۷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  <a:tr h="15746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Beacons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?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nl-N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nl-NL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07" marR="503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28850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Sensor criteria for existing measurements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30484"/>
              </p:ext>
            </p:extLst>
          </p:nvPr>
        </p:nvGraphicFramePr>
        <p:xfrm>
          <a:off x="1477010" y="915987"/>
          <a:ext cx="6189980" cy="308457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241425"/>
                <a:gridCol w="1167765"/>
                <a:gridCol w="1000125"/>
                <a:gridCol w="926465"/>
                <a:gridCol w="927100"/>
                <a:gridCol w="92710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Survey</a:t>
                      </a:r>
                      <a:endParaRPr lang="nl-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Sensor data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Omnipresence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Data access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Quality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Costs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LFS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Social media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Mobile provider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Internet provider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EU-SILC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Social media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Mobile provider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Internet provider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Energy meters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EHIS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Wearables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ICT</a:t>
                      </a:r>
                      <a:endParaRPr lang="nl-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Social media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Mobile provider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Internet provider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HBS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Scanner data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Bank transactions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Loyalty card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HETUS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Wearables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۷</a:t>
                      </a:r>
                      <a:endParaRPr lang="nl-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1766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Respondent criteria for existing measurements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685021"/>
              </p:ext>
            </p:extLst>
          </p:nvPr>
        </p:nvGraphicFramePr>
        <p:xfrm>
          <a:off x="1703781" y="885430"/>
          <a:ext cx="6189980" cy="327736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241425"/>
                <a:gridCol w="1167765"/>
                <a:gridCol w="1000125"/>
                <a:gridCol w="926465"/>
                <a:gridCol w="927100"/>
                <a:gridCol w="92710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Survey</a:t>
                      </a:r>
                      <a:endParaRPr lang="nl-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Sensor data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Willingness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Data handling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Burden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Feedback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LFS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Social media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Mobile provider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Internet provider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EU-SILC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Social media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Mobile provider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Internet provider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Energy meters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EHIS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Wearables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ICT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Social media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Mobile provider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Internet provider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HBS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Scanner data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Bank transactions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Loyalty card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HETUS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Wearables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?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۷</a:t>
                      </a:r>
                      <a:endParaRPr lang="nl-N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۷</a:t>
                      </a:r>
                      <a:endParaRPr lang="nl-N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10774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61A2BE3120D674DA36C11D6006822D4" ma:contentTypeVersion="3" ma:contentTypeDescription="Creare un nuovo documento." ma:contentTypeScope="" ma:versionID="2ad8b07f9840a1ce9cd199d874146b74">
  <xsd:schema xmlns:xsd="http://www.w3.org/2001/XMLSchema" xmlns:xs="http://www.w3.org/2001/XMLSchema" xmlns:p="http://schemas.microsoft.com/office/2006/metadata/properties" xmlns:ns2="c58f2efd-82a8-4ecf-b395-8c25e928921d" xmlns:ns3="459159c4-d20a-4ff3-9b11-fbd127bd52e5" xmlns:ns4="679261c3-551f-4e86-913f-177e0e529669" targetNamespace="http://schemas.microsoft.com/office/2006/metadata/properties" ma:root="true" ma:fieldsID="fffb0e16fb90ffea59fef1085e90ecca" ns2:_="" ns3:_="" ns4:_="">
    <xsd:import namespace="c58f2efd-82a8-4ecf-b395-8c25e928921d"/>
    <xsd:import namespace="459159c4-d20a-4ff3-9b11-fbd127bd52e5"/>
    <xsd:import namespace="679261c3-551f-4e86-913f-177e0e529669"/>
    <xsd:element name="properties">
      <xsd:complexType>
        <xsd:sequence>
          <xsd:element name="documentManagement">
            <xsd:complexType>
              <xsd:all>
                <xsd:element ref="ns2:Categoria"/>
                <xsd:element ref="ns3:_dlc_DocId" minOccurs="0"/>
                <xsd:element ref="ns3:_dlc_DocIdUrl" minOccurs="0"/>
                <xsd:element ref="ns3:_dlc_DocIdPersistId" minOccurs="0"/>
                <xsd:element ref="ns4:SottoCategori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f2efd-82a8-4ecf-b395-8c25e928921d" elementFormDefault="qualified">
    <xsd:import namespace="http://schemas.microsoft.com/office/2006/documentManagement/types"/>
    <xsd:import namespace="http://schemas.microsoft.com/office/infopath/2007/PartnerControls"/>
    <xsd:element name="Categoria" ma:index="8" ma:displayName="Categoria" ma:default="Logo" ma:format="Dropdown" ma:internalName="Categoria">
      <xsd:simpleType>
        <xsd:restriction base="dms:Choice">
          <xsd:enumeration value="Logo"/>
          <xsd:enumeration value="Carta intestata con protocollo"/>
          <xsd:enumeration value="Carta intestata senza protocollo"/>
          <xsd:enumeration value="Power Point"/>
          <xsd:enumeration value="Libri digitali e cartacei"/>
          <xsd:enumeration value="Tavole di dati online"/>
          <xsd:enumeration value="Grafici interattivi"/>
          <xsd:enumeration value="Strumenti di comunicazione per i Censimenti permanenti"/>
          <xsd:enumeration value="Strumenti di comunicazione relativi al Censimento generale dell'Agricoltura 2020"/>
          <xsd:enumeration value="Censimenti permanenti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159c4-d20a-4ff3-9b11-fbd127bd52e5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Valore ID documento" ma:description="Valore dell'ID documento assegnato all'elemento." ma:internalName="_dlc_DocId" ma:readOnly="true">
      <xsd:simpleType>
        <xsd:restriction base="dms:Text"/>
      </xsd:simpleType>
    </xsd:element>
    <xsd:element name="_dlc_DocIdUrl" ma:index="10" nillable="true" ma:displayName="ID documento" ma:description="Collegamento permanente al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261c3-551f-4e86-913f-177e0e529669" elementFormDefault="qualified">
    <xsd:import namespace="http://schemas.microsoft.com/office/2006/documentManagement/types"/>
    <xsd:import namespace="http://schemas.microsoft.com/office/infopath/2007/PartnerControls"/>
    <xsd:element name="SottoCategoria" ma:index="12" nillable="true" ma:displayName="Sottocategoria" ma:default="-" ma:format="Dropdown" ma:internalName="SottoCategoria">
      <xsd:simpleType>
        <xsd:restriction base="dms:Choice">
          <xsd:enumeration value="-"/>
          <xsd:enumeration value="1- CP Generico"/>
          <xsd:enumeration value="2- CP Popolazione"/>
          <xsd:enumeration value="3- CP Imprese"/>
          <xsd:enumeration value="4- CP Istituzioni pubbliche"/>
          <xsd:enumeration value="5- CP Istituzioni non profit"/>
          <xsd:enumeration value="6- CP Agricoltura"/>
          <xsd:enumeration value="7- CP Agricoltura202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ttoCategoria xmlns="679261c3-551f-4e86-913f-177e0e529669">-</SottoCategoria>
    <Categoria xmlns="c58f2efd-82a8-4ecf-b395-8c25e928921d">Power Point</Categoria>
    <_dlc_DocId xmlns="459159c4-d20a-4ff3-9b11-fbd127bd52e5">INTRANET-14-77</_dlc_DocId>
    <_dlc_DocIdUrl xmlns="459159c4-d20a-4ff3-9b11-fbd127bd52e5">
      <Url>https://intranet.istat.it/Collaborativi/_layouts/15/DocIdRedir.aspx?ID=INTRANET-14-77</Url>
      <Description>INTRANET-14-77</Description>
    </_dlc_DocIdUrl>
  </documentManagement>
</p:properties>
</file>

<file path=customXml/itemProps1.xml><?xml version="1.0" encoding="utf-8"?>
<ds:datastoreItem xmlns:ds="http://schemas.openxmlformats.org/officeDocument/2006/customXml" ds:itemID="{A8E1E69A-D261-41D1-B2E5-EDFC0C28DA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AA0DE0-1792-4461-8C0E-C44FDC2F5E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8f2efd-82a8-4ecf-b395-8c25e928921d"/>
    <ds:schemaRef ds:uri="459159c4-d20a-4ff3-9b11-fbd127bd52e5"/>
    <ds:schemaRef ds:uri="679261c3-551f-4e86-913f-177e0e5296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1F3400-3218-46A8-B7DF-4CAC3240349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A0E81DE-5F0B-421A-93B4-EF95C1639E19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679261c3-551f-4e86-913f-177e0e529669"/>
    <ds:schemaRef ds:uri="459159c4-d20a-4ff3-9b11-fbd127bd52e5"/>
    <ds:schemaRef ds:uri="c58f2efd-82a8-4ecf-b395-8c25e928921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13779</TotalTime>
  <Words>1084</Words>
  <Application>Microsoft Office PowerPoint</Application>
  <PresentationFormat>Diavoorstelling (16:9)</PresentationFormat>
  <Paragraphs>570</Paragraphs>
  <Slides>10</Slides>
  <Notes>10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Tema di Office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slide</dc:title>
  <dc:creator>elena grimaccia</dc:creator>
  <cp:lastModifiedBy>Gebruiker</cp:lastModifiedBy>
  <cp:revision>1306</cp:revision>
  <cp:lastPrinted>2017-02-22T13:28:22Z</cp:lastPrinted>
  <dcterms:created xsi:type="dcterms:W3CDTF">2015-05-13T08:31:54Z</dcterms:created>
  <dcterms:modified xsi:type="dcterms:W3CDTF">2019-04-09T19:59:19Z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0x010100661A2BE3120D674DA36C11D6006822D4</vt:lpwstr>
  </property>
  <property fmtid="{D5CDD505-2E9C-101B-9397-08002B2CF9AE}" pid="3" name="_dlc_DocIdItemGuid">
    <vt:lpwstr>9e0de80d-cc6b-4586-a7d5-f445339ce8d5</vt:lpwstr>
  </property>
</Properties>
</file>