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522" r:id="rId6"/>
    <p:sldId id="521"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Lst>
  <p:sldSz cx="9144000" cy="5143500" type="screen16x9"/>
  <p:notesSz cx="6797675" cy="9926638"/>
  <p:defaultText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1">
          <p15:clr>
            <a:srgbClr val="A4A3A4"/>
          </p15:clr>
        </p15:guide>
        <p15:guide id="2" orient="horz" pos="2132">
          <p15:clr>
            <a:srgbClr val="A4A3A4"/>
          </p15:clr>
        </p15:guide>
        <p15:guide id="3" pos="838">
          <p15:clr>
            <a:srgbClr val="A4A3A4"/>
          </p15:clr>
        </p15:guide>
        <p15:guide id="4" orient="horz" pos="1350">
          <p15:clr>
            <a:srgbClr val="A4A3A4"/>
          </p15:clr>
        </p15:guide>
        <p15:guide id="5" pos="3009">
          <p15:clr>
            <a:srgbClr val="A4A3A4"/>
          </p15:clr>
        </p15:guide>
        <p15:guide id="6" orient="horz" pos="3121">
          <p15:clr>
            <a:srgbClr val="A4A3A4"/>
          </p15:clr>
        </p15:guide>
        <p15:guide id="7" orient="horz" pos="177">
          <p15:clr>
            <a:srgbClr val="A4A3A4"/>
          </p15:clr>
        </p15:guide>
        <p15:guide id="8" pos="3706">
          <p15:clr>
            <a:srgbClr val="A4A3A4"/>
          </p15:clr>
        </p15:guide>
        <p15:guide id="9" pos="822">
          <p15:clr>
            <a:srgbClr val="A4A3A4"/>
          </p15:clr>
        </p15:guide>
      </p15:sldGuideLst>
    </p:ext>
    <p:ext uri="{2D200454-40CA-4A62-9FC3-DE9A4176ACB9}">
      <p15:notesGuideLst xmlns:p15="http://schemas.microsoft.com/office/powerpoint/2012/main">
        <p15:guide id="1" orient="horz" pos="3126">
          <p15:clr>
            <a:srgbClr val="A4A3A4"/>
          </p15:clr>
        </p15:guide>
        <p15:guide id="2" pos="2138">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ta segre" initials="" lastIdx="0" clrIdx="0"/>
  <p:cmAuthor id="1" name="Annalisa Cicerchia" initials="A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34F"/>
    <a:srgbClr val="FDB409"/>
    <a:srgbClr val="AE1023"/>
    <a:srgbClr val="993366"/>
    <a:srgbClr val="660033"/>
    <a:srgbClr val="0000FF"/>
    <a:srgbClr val="CF1E24"/>
    <a:srgbClr val="4479CB"/>
    <a:srgbClr val="CB6131"/>
    <a:srgbClr val="FFF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97751" autoAdjust="0"/>
  </p:normalViewPr>
  <p:slideViewPr>
    <p:cSldViewPr snapToGrid="0" snapToObjects="1" showGuides="1">
      <p:cViewPr varScale="1">
        <p:scale>
          <a:sx n="168" d="100"/>
          <a:sy n="168" d="100"/>
        </p:scale>
        <p:origin x="288" y="132"/>
      </p:cViewPr>
      <p:guideLst>
        <p:guide orient="horz" pos="3411"/>
        <p:guide orient="horz" pos="2132"/>
        <p:guide pos="838"/>
        <p:guide orient="horz" pos="1350"/>
        <p:guide pos="3009"/>
        <p:guide orient="horz" pos="3121"/>
        <p:guide orient="horz" pos="177"/>
        <p:guide pos="3706"/>
        <p:guide pos="822"/>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6" d="100"/>
          <a:sy n="76" d="100"/>
        </p:scale>
        <p:origin x="-1938" y="708"/>
      </p:cViewPr>
      <p:guideLst>
        <p:guide orient="horz" pos="3126"/>
        <p:guide pos="2138"/>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3158" tIns="46579" rIns="93158" bIns="46579" rtlCol="0"/>
          <a:lstStyle>
            <a:lvl1pPr algn="l">
              <a:defRPr sz="1200"/>
            </a:lvl1pPr>
          </a:lstStyle>
          <a:p>
            <a:endParaRPr lang="it-IT"/>
          </a:p>
        </p:txBody>
      </p:sp>
      <p:sp>
        <p:nvSpPr>
          <p:cNvPr id="3" name="Segnaposto data 2"/>
          <p:cNvSpPr>
            <a:spLocks noGrp="1"/>
          </p:cNvSpPr>
          <p:nvPr>
            <p:ph type="dt" sz="quarter" idx="1"/>
          </p:nvPr>
        </p:nvSpPr>
        <p:spPr>
          <a:xfrm>
            <a:off x="3850444" y="1"/>
            <a:ext cx="2945659" cy="496332"/>
          </a:xfrm>
          <a:prstGeom prst="rect">
            <a:avLst/>
          </a:prstGeom>
        </p:spPr>
        <p:txBody>
          <a:bodyPr vert="horz" lIns="93158" tIns="46579" rIns="93158" bIns="46579" rtlCol="0"/>
          <a:lstStyle>
            <a:lvl1pPr algn="r">
              <a:defRPr sz="1200"/>
            </a:lvl1pPr>
          </a:lstStyle>
          <a:p>
            <a:fld id="{97E234F1-5CD4-4491-B051-D7AA0C744754}" type="datetimeFigureOut">
              <a:rPr lang="it-IT" smtClean="0"/>
              <a:pPr/>
              <a:t>08/04/2019</a:t>
            </a:fld>
            <a:endParaRPr lang="it-IT"/>
          </a:p>
        </p:txBody>
      </p:sp>
      <p:sp>
        <p:nvSpPr>
          <p:cNvPr id="4" name="Segnaposto piè di pagina 3"/>
          <p:cNvSpPr>
            <a:spLocks noGrp="1"/>
          </p:cNvSpPr>
          <p:nvPr>
            <p:ph type="ftr" sz="quarter" idx="2"/>
          </p:nvPr>
        </p:nvSpPr>
        <p:spPr>
          <a:xfrm>
            <a:off x="1" y="9428584"/>
            <a:ext cx="2945659" cy="496332"/>
          </a:xfrm>
          <a:prstGeom prst="rect">
            <a:avLst/>
          </a:prstGeom>
        </p:spPr>
        <p:txBody>
          <a:bodyPr vert="horz" lIns="93158" tIns="46579" rIns="93158" bIns="46579"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4"/>
            <a:ext cx="2945659" cy="496332"/>
          </a:xfrm>
          <a:prstGeom prst="rect">
            <a:avLst/>
          </a:prstGeom>
        </p:spPr>
        <p:txBody>
          <a:bodyPr vert="horz" lIns="93158" tIns="46579" rIns="93158" bIns="46579" rtlCol="0" anchor="b"/>
          <a:lstStyle>
            <a:lvl1pPr algn="r">
              <a:defRPr sz="1200"/>
            </a:lvl1pPr>
          </a:lstStyle>
          <a:p>
            <a:fld id="{B8DE55D1-629F-49A4-9FDE-99C53E24F79F}" type="slidenum">
              <a:rPr lang="it-IT" smtClean="0"/>
              <a:pPr/>
              <a:t>‹nr.›</a:t>
            </a:fld>
            <a:endParaRPr lang="it-IT"/>
          </a:p>
        </p:txBody>
      </p:sp>
    </p:spTree>
    <p:extLst>
      <p:ext uri="{BB962C8B-B14F-4D97-AF65-F5344CB8AC3E}">
        <p14:creationId xmlns:p14="http://schemas.microsoft.com/office/powerpoint/2010/main" val="86333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3158" tIns="46579" rIns="93158" bIns="46579" rtlCol="0"/>
          <a:lstStyle>
            <a:lvl1pPr algn="l">
              <a:defRPr sz="1200"/>
            </a:lvl1pPr>
          </a:lstStyle>
          <a:p>
            <a:endParaRPr lang="it-IT"/>
          </a:p>
        </p:txBody>
      </p:sp>
      <p:sp>
        <p:nvSpPr>
          <p:cNvPr id="3" name="Segnaposto data 2"/>
          <p:cNvSpPr>
            <a:spLocks noGrp="1"/>
          </p:cNvSpPr>
          <p:nvPr>
            <p:ph type="dt" idx="1"/>
          </p:nvPr>
        </p:nvSpPr>
        <p:spPr>
          <a:xfrm>
            <a:off x="3850444" y="1"/>
            <a:ext cx="2945659" cy="496332"/>
          </a:xfrm>
          <a:prstGeom prst="rect">
            <a:avLst/>
          </a:prstGeom>
        </p:spPr>
        <p:txBody>
          <a:bodyPr vert="horz" lIns="93158" tIns="46579" rIns="93158" bIns="46579" rtlCol="0"/>
          <a:lstStyle>
            <a:lvl1pPr algn="r">
              <a:defRPr sz="1200"/>
            </a:lvl1pPr>
          </a:lstStyle>
          <a:p>
            <a:fld id="{03675B2E-259A-455A-90BD-8AAEC99B0A21}" type="datetimeFigureOut">
              <a:rPr lang="it-IT" smtClean="0"/>
              <a:pPr/>
              <a:t>08/04/2019</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58" tIns="46579" rIns="93158" bIns="46579"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3158" tIns="46579" rIns="93158" bIns="4657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3158" tIns="46579" rIns="93158" bIns="4657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3158" tIns="46579" rIns="93158" bIns="46579" rtlCol="0" anchor="b"/>
          <a:lstStyle>
            <a:lvl1pPr algn="r">
              <a:defRPr sz="1200"/>
            </a:lvl1pPr>
          </a:lstStyle>
          <a:p>
            <a:fld id="{A0CDC2D9-3DBA-4042-BDB9-A8016BB39CB7}" type="slidenum">
              <a:rPr lang="it-IT" smtClean="0"/>
              <a:pPr/>
              <a:t>‹nr.›</a:t>
            </a:fld>
            <a:endParaRPr lang="it-IT"/>
          </a:p>
        </p:txBody>
      </p:sp>
    </p:spTree>
    <p:extLst>
      <p:ext uri="{BB962C8B-B14F-4D97-AF65-F5344CB8AC3E}">
        <p14:creationId xmlns:p14="http://schemas.microsoft.com/office/powerpoint/2010/main" val="4003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065F3599-476D-2E49-BAA5-6AE823EE5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A91791-39B7-7B42-B733-753D30D84C45}" type="slidenum">
              <a:rPr lang="it-IT" altLang="it-IT" sz="1200"/>
              <a:pPr/>
              <a:t>1</a:t>
            </a:fld>
            <a:endParaRPr lang="it-IT" altLang="it-IT" sz="1200"/>
          </a:p>
        </p:txBody>
      </p:sp>
      <p:sp>
        <p:nvSpPr>
          <p:cNvPr id="16386" name="Rectangle 2">
            <a:extLst>
              <a:ext uri="{FF2B5EF4-FFF2-40B4-BE49-F238E27FC236}">
                <a16:creationId xmlns:a16="http://schemas.microsoft.com/office/drawing/2014/main" id="{79DEB6C3-F655-014A-A897-8DEB29C264D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BB228A-B974-ED47-9095-D2AA92CBE9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5787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10</a:t>
            </a:fld>
            <a:endParaRPr lang="it-IT"/>
          </a:p>
        </p:txBody>
      </p:sp>
    </p:spTree>
    <p:extLst>
      <p:ext uri="{BB962C8B-B14F-4D97-AF65-F5344CB8AC3E}">
        <p14:creationId xmlns:p14="http://schemas.microsoft.com/office/powerpoint/2010/main" val="414935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11</a:t>
            </a:fld>
            <a:endParaRPr lang="it-IT"/>
          </a:p>
        </p:txBody>
      </p:sp>
    </p:spTree>
    <p:extLst>
      <p:ext uri="{BB962C8B-B14F-4D97-AF65-F5344CB8AC3E}">
        <p14:creationId xmlns:p14="http://schemas.microsoft.com/office/powerpoint/2010/main" val="42448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12</a:t>
            </a:fld>
            <a:endParaRPr lang="it-IT"/>
          </a:p>
        </p:txBody>
      </p:sp>
    </p:spTree>
    <p:extLst>
      <p:ext uri="{BB962C8B-B14F-4D97-AF65-F5344CB8AC3E}">
        <p14:creationId xmlns:p14="http://schemas.microsoft.com/office/powerpoint/2010/main" val="3101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13</a:t>
            </a:fld>
            <a:endParaRPr lang="it-IT"/>
          </a:p>
        </p:txBody>
      </p:sp>
    </p:spTree>
    <p:extLst>
      <p:ext uri="{BB962C8B-B14F-4D97-AF65-F5344CB8AC3E}">
        <p14:creationId xmlns:p14="http://schemas.microsoft.com/office/powerpoint/2010/main" val="170502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14</a:t>
            </a:fld>
            <a:endParaRPr lang="it-IT"/>
          </a:p>
        </p:txBody>
      </p:sp>
    </p:spTree>
    <p:extLst>
      <p:ext uri="{BB962C8B-B14F-4D97-AF65-F5344CB8AC3E}">
        <p14:creationId xmlns:p14="http://schemas.microsoft.com/office/powerpoint/2010/main" val="347721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15</a:t>
            </a:fld>
            <a:endParaRPr lang="it-IT"/>
          </a:p>
        </p:txBody>
      </p:sp>
    </p:spTree>
    <p:extLst>
      <p:ext uri="{BB962C8B-B14F-4D97-AF65-F5344CB8AC3E}">
        <p14:creationId xmlns:p14="http://schemas.microsoft.com/office/powerpoint/2010/main" val="306640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16</a:t>
            </a:fld>
            <a:endParaRPr lang="it-IT"/>
          </a:p>
        </p:txBody>
      </p:sp>
    </p:spTree>
    <p:extLst>
      <p:ext uri="{BB962C8B-B14F-4D97-AF65-F5344CB8AC3E}">
        <p14:creationId xmlns:p14="http://schemas.microsoft.com/office/powerpoint/2010/main" val="277186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17</a:t>
            </a:fld>
            <a:endParaRPr lang="it-IT"/>
          </a:p>
        </p:txBody>
      </p:sp>
    </p:spTree>
    <p:extLst>
      <p:ext uri="{BB962C8B-B14F-4D97-AF65-F5344CB8AC3E}">
        <p14:creationId xmlns:p14="http://schemas.microsoft.com/office/powerpoint/2010/main" val="2332041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18</a:t>
            </a:fld>
            <a:endParaRPr lang="it-IT"/>
          </a:p>
        </p:txBody>
      </p:sp>
    </p:spTree>
    <p:extLst>
      <p:ext uri="{BB962C8B-B14F-4D97-AF65-F5344CB8AC3E}">
        <p14:creationId xmlns:p14="http://schemas.microsoft.com/office/powerpoint/2010/main" val="65652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19</a:t>
            </a:fld>
            <a:endParaRPr lang="it-IT"/>
          </a:p>
        </p:txBody>
      </p:sp>
    </p:spTree>
    <p:extLst>
      <p:ext uri="{BB962C8B-B14F-4D97-AF65-F5344CB8AC3E}">
        <p14:creationId xmlns:p14="http://schemas.microsoft.com/office/powerpoint/2010/main" val="359332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a:t>
            </a:fld>
            <a:endParaRPr lang="it-IT"/>
          </a:p>
        </p:txBody>
      </p:sp>
    </p:spTree>
    <p:extLst>
      <p:ext uri="{BB962C8B-B14F-4D97-AF65-F5344CB8AC3E}">
        <p14:creationId xmlns:p14="http://schemas.microsoft.com/office/powerpoint/2010/main" val="416013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20</a:t>
            </a:fld>
            <a:endParaRPr lang="it-IT"/>
          </a:p>
        </p:txBody>
      </p:sp>
    </p:spTree>
    <p:extLst>
      <p:ext uri="{BB962C8B-B14F-4D97-AF65-F5344CB8AC3E}">
        <p14:creationId xmlns:p14="http://schemas.microsoft.com/office/powerpoint/2010/main" val="251082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21</a:t>
            </a:fld>
            <a:endParaRPr lang="it-IT"/>
          </a:p>
        </p:txBody>
      </p:sp>
    </p:spTree>
    <p:extLst>
      <p:ext uri="{BB962C8B-B14F-4D97-AF65-F5344CB8AC3E}">
        <p14:creationId xmlns:p14="http://schemas.microsoft.com/office/powerpoint/2010/main" val="255135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22</a:t>
            </a:fld>
            <a:endParaRPr lang="it-IT"/>
          </a:p>
        </p:txBody>
      </p:sp>
    </p:spTree>
    <p:extLst>
      <p:ext uri="{BB962C8B-B14F-4D97-AF65-F5344CB8AC3E}">
        <p14:creationId xmlns:p14="http://schemas.microsoft.com/office/powerpoint/2010/main" val="139207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3</a:t>
            </a:fld>
            <a:endParaRPr lang="it-IT"/>
          </a:p>
        </p:txBody>
      </p:sp>
    </p:spTree>
    <p:extLst>
      <p:ext uri="{BB962C8B-B14F-4D97-AF65-F5344CB8AC3E}">
        <p14:creationId xmlns:p14="http://schemas.microsoft.com/office/powerpoint/2010/main" val="324054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a:t>
            </a:fld>
            <a:endParaRPr lang="it-IT"/>
          </a:p>
        </p:txBody>
      </p:sp>
    </p:spTree>
    <p:extLst>
      <p:ext uri="{BB962C8B-B14F-4D97-AF65-F5344CB8AC3E}">
        <p14:creationId xmlns:p14="http://schemas.microsoft.com/office/powerpoint/2010/main" val="340844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a:t>
            </a:fld>
            <a:endParaRPr lang="it-IT"/>
          </a:p>
        </p:txBody>
      </p:sp>
    </p:spTree>
    <p:extLst>
      <p:ext uri="{BB962C8B-B14F-4D97-AF65-F5344CB8AC3E}">
        <p14:creationId xmlns:p14="http://schemas.microsoft.com/office/powerpoint/2010/main" val="139327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6</a:t>
            </a:fld>
            <a:endParaRPr lang="it-IT"/>
          </a:p>
        </p:txBody>
      </p:sp>
    </p:spTree>
    <p:extLst>
      <p:ext uri="{BB962C8B-B14F-4D97-AF65-F5344CB8AC3E}">
        <p14:creationId xmlns:p14="http://schemas.microsoft.com/office/powerpoint/2010/main" val="69928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7</a:t>
            </a:fld>
            <a:endParaRPr lang="it-IT"/>
          </a:p>
        </p:txBody>
      </p:sp>
    </p:spTree>
    <p:extLst>
      <p:ext uri="{BB962C8B-B14F-4D97-AF65-F5344CB8AC3E}">
        <p14:creationId xmlns:p14="http://schemas.microsoft.com/office/powerpoint/2010/main" val="26288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8</a:t>
            </a:fld>
            <a:endParaRPr lang="it-IT"/>
          </a:p>
        </p:txBody>
      </p:sp>
    </p:spTree>
    <p:extLst>
      <p:ext uri="{BB962C8B-B14F-4D97-AF65-F5344CB8AC3E}">
        <p14:creationId xmlns:p14="http://schemas.microsoft.com/office/powerpoint/2010/main" val="183176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9</a:t>
            </a:fld>
            <a:endParaRPr lang="it-IT"/>
          </a:p>
        </p:txBody>
      </p:sp>
    </p:spTree>
    <p:extLst>
      <p:ext uri="{BB962C8B-B14F-4D97-AF65-F5344CB8AC3E}">
        <p14:creationId xmlns:p14="http://schemas.microsoft.com/office/powerpoint/2010/main" val="182464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35"/>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81" indent="0" algn="ctr">
              <a:buNone/>
              <a:defRPr>
                <a:solidFill>
                  <a:schemeClr val="tx1">
                    <a:tint val="75000"/>
                  </a:schemeClr>
                </a:solidFill>
              </a:defRPr>
            </a:lvl2pPr>
            <a:lvl3pPr marL="913981" indent="0" algn="ctr">
              <a:buNone/>
              <a:defRPr>
                <a:solidFill>
                  <a:schemeClr val="tx1">
                    <a:tint val="75000"/>
                  </a:schemeClr>
                </a:solidFill>
              </a:defRPr>
            </a:lvl3pPr>
            <a:lvl4pPr marL="1370969" indent="0" algn="ctr">
              <a:buNone/>
              <a:defRPr>
                <a:solidFill>
                  <a:schemeClr val="tx1">
                    <a:tint val="75000"/>
                  </a:schemeClr>
                </a:solidFill>
              </a:defRPr>
            </a:lvl4pPr>
            <a:lvl5pPr marL="1827964" indent="0" algn="ctr">
              <a:buNone/>
              <a:defRPr>
                <a:solidFill>
                  <a:schemeClr val="tx1">
                    <a:tint val="75000"/>
                  </a:schemeClr>
                </a:solidFill>
              </a:defRPr>
            </a:lvl5pPr>
            <a:lvl6pPr marL="2284945" indent="0" algn="ctr">
              <a:buNone/>
              <a:defRPr>
                <a:solidFill>
                  <a:schemeClr val="tx1">
                    <a:tint val="75000"/>
                  </a:schemeClr>
                </a:solidFill>
              </a:defRPr>
            </a:lvl6pPr>
            <a:lvl7pPr marL="2741943" indent="0" algn="ctr">
              <a:buNone/>
              <a:defRPr>
                <a:solidFill>
                  <a:schemeClr val="tx1">
                    <a:tint val="75000"/>
                  </a:schemeClr>
                </a:solidFill>
              </a:defRPr>
            </a:lvl7pPr>
            <a:lvl8pPr marL="3198933" indent="0" algn="ctr">
              <a:buNone/>
              <a:defRPr>
                <a:solidFill>
                  <a:schemeClr val="tx1">
                    <a:tint val="75000"/>
                  </a:schemeClr>
                </a:solidFill>
              </a:defRPr>
            </a:lvl8pPr>
            <a:lvl9pPr marL="365592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0CF75CD-D97A-42E3-A261-F6AF80EA1DCD}" type="datetime1">
              <a:rPr lang="it-IT" smtClean="0"/>
              <a:t>08/04/2019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8460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4A3332-2590-4AB6-A2A4-267ACA49E8F6}" type="datetime1">
              <a:rPr lang="it-IT" smtClean="0"/>
              <a:t>08/04/2019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441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83"/>
            <a:ext cx="2057400" cy="4388644"/>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83"/>
            <a:ext cx="6019800" cy="43886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108BEB-58C6-41C9-A476-75C9D3D8F8A1}" type="datetime1">
              <a:rPr lang="it-IT" smtClean="0"/>
              <a:t>08/04/2019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2377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3FAF934-1F2E-4757-894E-F700EFA038F3}" type="datetime1">
              <a:rPr lang="it-IT" smtClean="0"/>
              <a:t>08/04/2019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3634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9"/>
            <a:ext cx="7772400" cy="1021556"/>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81" indent="0">
              <a:buNone/>
              <a:defRPr sz="1900">
                <a:solidFill>
                  <a:schemeClr val="tx1">
                    <a:tint val="75000"/>
                  </a:schemeClr>
                </a:solidFill>
              </a:defRPr>
            </a:lvl2pPr>
            <a:lvl3pPr marL="913981" indent="0">
              <a:buNone/>
              <a:defRPr sz="1600">
                <a:solidFill>
                  <a:schemeClr val="tx1">
                    <a:tint val="75000"/>
                  </a:schemeClr>
                </a:solidFill>
              </a:defRPr>
            </a:lvl3pPr>
            <a:lvl4pPr marL="1370969" indent="0">
              <a:buNone/>
              <a:defRPr sz="1500">
                <a:solidFill>
                  <a:schemeClr val="tx1">
                    <a:tint val="75000"/>
                  </a:schemeClr>
                </a:solidFill>
              </a:defRPr>
            </a:lvl4pPr>
            <a:lvl5pPr marL="1827964" indent="0">
              <a:buNone/>
              <a:defRPr sz="1500">
                <a:solidFill>
                  <a:schemeClr val="tx1">
                    <a:tint val="75000"/>
                  </a:schemeClr>
                </a:solidFill>
              </a:defRPr>
            </a:lvl5pPr>
            <a:lvl6pPr marL="2284945" indent="0">
              <a:buNone/>
              <a:defRPr sz="1500">
                <a:solidFill>
                  <a:schemeClr val="tx1">
                    <a:tint val="75000"/>
                  </a:schemeClr>
                </a:solidFill>
              </a:defRPr>
            </a:lvl6pPr>
            <a:lvl7pPr marL="2741943" indent="0">
              <a:buNone/>
              <a:defRPr sz="1500">
                <a:solidFill>
                  <a:schemeClr val="tx1">
                    <a:tint val="75000"/>
                  </a:schemeClr>
                </a:solidFill>
              </a:defRPr>
            </a:lvl7pPr>
            <a:lvl8pPr marL="3198933" indent="0">
              <a:buNone/>
              <a:defRPr sz="1500">
                <a:solidFill>
                  <a:schemeClr val="tx1">
                    <a:tint val="75000"/>
                  </a:schemeClr>
                </a:solidFill>
              </a:defRPr>
            </a:lvl8pPr>
            <a:lvl9pPr marL="3655928" indent="0">
              <a:buNone/>
              <a:defRPr sz="15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F46BF040-A7BC-45C8-B5D2-3669F4F8F866}" type="datetime1">
              <a:rPr lang="it-IT" smtClean="0"/>
              <a:t>08/04/2019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16856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E511B89-622F-49F4-B6E0-9C1974EC759C}" type="datetime1">
              <a:rPr lang="it-IT" smtClean="0"/>
              <a:t>08/04/2019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12836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8"/>
            <a:ext cx="4040188" cy="479822"/>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0" y="1151338"/>
            <a:ext cx="4041775" cy="479822"/>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30" y="1631156"/>
            <a:ext cx="4041775" cy="296346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DBC1CB0-BD7A-46BE-AA45-931A9647994E}" type="datetime1">
              <a:rPr lang="it-IT" smtClean="0"/>
              <a:t>08/04/2019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17615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F35F2310-E375-432E-BF38-809E27DAFF4E}" type="datetime1">
              <a:rPr lang="it-IT" smtClean="0"/>
              <a:t>08/04/2019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301950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1B2B7B-AE80-4687-80AE-8EA82F4E098D}" type="datetime1">
              <a:rPr lang="it-IT" smtClean="0"/>
              <a:t>08/04/2019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38717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3" y="204789"/>
            <a:ext cx="3008312" cy="871538"/>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1"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3" y="1076328"/>
            <a:ext cx="3008312" cy="3518297"/>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CA53E0-FC4E-4B7F-8057-B77F70D6E236}" type="datetime1">
              <a:rPr lang="it-IT" smtClean="0"/>
              <a:t>08/04/2019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13241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9" y="3600454"/>
            <a:ext cx="5486400" cy="425054"/>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9" y="459581"/>
            <a:ext cx="5486400" cy="3086100"/>
          </a:xfrm>
        </p:spPr>
        <p:txBody>
          <a:bodyPr/>
          <a:lstStyle>
            <a:lvl1pPr marL="0" indent="0">
              <a:buNone/>
              <a:defRPr sz="3200"/>
            </a:lvl1pPr>
            <a:lvl2pPr marL="456981" indent="0">
              <a:buNone/>
              <a:defRPr sz="2800"/>
            </a:lvl2pPr>
            <a:lvl3pPr marL="913981" indent="0">
              <a:buNone/>
              <a:defRPr sz="2400"/>
            </a:lvl3pPr>
            <a:lvl4pPr marL="1370969" indent="0">
              <a:buNone/>
              <a:defRPr sz="2000"/>
            </a:lvl4pPr>
            <a:lvl5pPr marL="1827964" indent="0">
              <a:buNone/>
              <a:defRPr sz="2000"/>
            </a:lvl5pPr>
            <a:lvl6pPr marL="2284945" indent="0">
              <a:buNone/>
              <a:defRPr sz="2000"/>
            </a:lvl6pPr>
            <a:lvl7pPr marL="2741943" indent="0">
              <a:buNone/>
              <a:defRPr sz="2000"/>
            </a:lvl7pPr>
            <a:lvl8pPr marL="3198933" indent="0">
              <a:buNone/>
              <a:defRPr sz="2000"/>
            </a:lvl8pPr>
            <a:lvl9pPr marL="3655928" indent="0">
              <a:buNone/>
              <a:defRPr sz="2000"/>
            </a:lvl9pPr>
          </a:lstStyle>
          <a:p>
            <a:endParaRPr lang="it-IT"/>
          </a:p>
        </p:txBody>
      </p:sp>
      <p:sp>
        <p:nvSpPr>
          <p:cNvPr id="4" name="Segnaposto testo 3"/>
          <p:cNvSpPr>
            <a:spLocks noGrp="1"/>
          </p:cNvSpPr>
          <p:nvPr>
            <p:ph type="body" sz="half" idx="2"/>
          </p:nvPr>
        </p:nvSpPr>
        <p:spPr>
          <a:xfrm>
            <a:off x="1792289" y="4025517"/>
            <a:ext cx="5486400" cy="603647"/>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98B5BA9-3404-40F9-B634-F63589F63DDE}" type="datetime1">
              <a:rPr lang="it-IT" smtClean="0"/>
              <a:t>08/04/2019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‹nr.›</a:t>
            </a:fld>
            <a:endParaRPr lang="it-IT"/>
          </a:p>
        </p:txBody>
      </p:sp>
    </p:spTree>
    <p:extLst>
      <p:ext uri="{BB962C8B-B14F-4D97-AF65-F5344CB8AC3E}">
        <p14:creationId xmlns:p14="http://schemas.microsoft.com/office/powerpoint/2010/main" val="7358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396" tIns="45699" rIns="91396" bIns="45699" rtlCol="0" anchor="ctr">
            <a:normAutofit/>
          </a:bodyPr>
          <a:lstStyle/>
          <a:p>
            <a:r>
              <a:rPr lang="it-IT"/>
              <a:t>Fare clic per modificare stile</a:t>
            </a:r>
          </a:p>
        </p:txBody>
      </p:sp>
      <p:sp>
        <p:nvSpPr>
          <p:cNvPr id="3" name="Segnaposto testo 2"/>
          <p:cNvSpPr>
            <a:spLocks noGrp="1"/>
          </p:cNvSpPr>
          <p:nvPr>
            <p:ph type="body" idx="1"/>
          </p:nvPr>
        </p:nvSpPr>
        <p:spPr>
          <a:xfrm>
            <a:off x="457200" y="1200154"/>
            <a:ext cx="8229600" cy="3394472"/>
          </a:xfrm>
          <a:prstGeom prst="rect">
            <a:avLst/>
          </a:prstGeom>
        </p:spPr>
        <p:txBody>
          <a:bodyPr vert="horz" lIns="91396" tIns="45699" rIns="91396" bIns="45699"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7"/>
            <a:ext cx="2133600" cy="273844"/>
          </a:xfrm>
          <a:prstGeom prst="rect">
            <a:avLst/>
          </a:prstGeom>
        </p:spPr>
        <p:txBody>
          <a:bodyPr vert="horz" lIns="91396" tIns="45699" rIns="91396" bIns="45699" rtlCol="0" anchor="ctr"/>
          <a:lstStyle>
            <a:lvl1pPr algn="l">
              <a:defRPr sz="1200">
                <a:solidFill>
                  <a:schemeClr val="tx1">
                    <a:tint val="75000"/>
                  </a:schemeClr>
                </a:solidFill>
              </a:defRPr>
            </a:lvl1pPr>
          </a:lstStyle>
          <a:p>
            <a:fld id="{99D178DA-C07C-4612-802D-8780D03DB2F3}" type="datetime1">
              <a:rPr lang="it-IT" smtClean="0"/>
              <a:t>08/04/2019</a:t>
            </a:fld>
            <a:endParaRPr lang="it-IT"/>
          </a:p>
        </p:txBody>
      </p:sp>
      <p:sp>
        <p:nvSpPr>
          <p:cNvPr id="5" name="Segnaposto piè di pagina 4"/>
          <p:cNvSpPr>
            <a:spLocks noGrp="1"/>
          </p:cNvSpPr>
          <p:nvPr>
            <p:ph type="ftr" sz="quarter" idx="3"/>
          </p:nvPr>
        </p:nvSpPr>
        <p:spPr>
          <a:xfrm>
            <a:off x="3124200" y="4767267"/>
            <a:ext cx="2895600" cy="273844"/>
          </a:xfrm>
          <a:prstGeom prst="rect">
            <a:avLst/>
          </a:prstGeom>
        </p:spPr>
        <p:txBody>
          <a:bodyPr vert="horz" lIns="91396" tIns="45699" rIns="91396" bIns="45699"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1" y="4767267"/>
            <a:ext cx="2133600" cy="273844"/>
          </a:xfrm>
          <a:prstGeom prst="rect">
            <a:avLst/>
          </a:prstGeom>
        </p:spPr>
        <p:txBody>
          <a:bodyPr vert="horz" lIns="91396" tIns="45699" rIns="91396" bIns="45699" rtlCol="0" anchor="ctr"/>
          <a:lstStyle>
            <a:lvl1pPr algn="r">
              <a:defRPr sz="1200">
                <a:solidFill>
                  <a:schemeClr val="tx1">
                    <a:tint val="75000"/>
                  </a:schemeClr>
                </a:solidFill>
              </a:defRPr>
            </a:lvl1pPr>
          </a:lstStyle>
          <a:p>
            <a:fld id="{28555E64-09E7-E944-8DB2-BD243D665CB3}" type="slidenum">
              <a:rPr lang="it-IT" smtClean="0"/>
              <a:pPr/>
              <a:t>‹nr.›</a:t>
            </a:fld>
            <a:endParaRPr lang="it-IT"/>
          </a:p>
        </p:txBody>
      </p:sp>
    </p:spTree>
    <p:extLst>
      <p:ext uri="{BB962C8B-B14F-4D97-AF65-F5344CB8AC3E}">
        <p14:creationId xmlns:p14="http://schemas.microsoft.com/office/powerpoint/2010/main" val="204439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6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81" rtl="0" eaLnBrk="1" latinLnBrk="0" hangingPunct="1">
        <a:spcBef>
          <a:spcPct val="20000"/>
        </a:spcBef>
        <a:buFont typeface="Arial"/>
        <a:buChar char="•"/>
        <a:defRPr sz="3200" kern="1200">
          <a:solidFill>
            <a:schemeClr val="tx1"/>
          </a:solidFill>
          <a:latin typeface="+mn-lt"/>
          <a:ea typeface="+mn-ea"/>
          <a:cs typeface="+mn-cs"/>
        </a:defRPr>
      </a:lvl1pPr>
      <a:lvl2pPr marL="742613" indent="-285618" algn="l" defTabSz="456981" rtl="0" eaLnBrk="1" latinLnBrk="0" hangingPunct="1">
        <a:spcBef>
          <a:spcPct val="20000"/>
        </a:spcBef>
        <a:buFont typeface="Arial"/>
        <a:buChar char="–"/>
        <a:defRPr sz="2800" kern="1200">
          <a:solidFill>
            <a:schemeClr val="tx1"/>
          </a:solidFill>
          <a:latin typeface="+mn-lt"/>
          <a:ea typeface="+mn-ea"/>
          <a:cs typeface="+mn-cs"/>
        </a:defRPr>
      </a:lvl2pPr>
      <a:lvl3pPr marL="1142472" indent="-228497" algn="l" defTabSz="456981" rtl="0" eaLnBrk="1" latinLnBrk="0" hangingPunct="1">
        <a:spcBef>
          <a:spcPct val="20000"/>
        </a:spcBef>
        <a:buFont typeface="Arial"/>
        <a:buChar char="•"/>
        <a:defRPr sz="2400" kern="1200">
          <a:solidFill>
            <a:schemeClr val="tx1"/>
          </a:solidFill>
          <a:latin typeface="+mn-lt"/>
          <a:ea typeface="+mn-ea"/>
          <a:cs typeface="+mn-cs"/>
        </a:defRPr>
      </a:lvl3pPr>
      <a:lvl4pPr marL="1599467" indent="-228497" algn="l" defTabSz="456981" rtl="0" eaLnBrk="1" latinLnBrk="0" hangingPunct="1">
        <a:spcBef>
          <a:spcPct val="20000"/>
        </a:spcBef>
        <a:buFont typeface="Arial"/>
        <a:buChar char="–"/>
        <a:defRPr sz="2000" kern="1200">
          <a:solidFill>
            <a:schemeClr val="tx1"/>
          </a:solidFill>
          <a:latin typeface="+mn-lt"/>
          <a:ea typeface="+mn-ea"/>
          <a:cs typeface="+mn-cs"/>
        </a:defRPr>
      </a:lvl4pPr>
      <a:lvl5pPr marL="2056455" indent="-228497" algn="l" defTabSz="456981" rtl="0" eaLnBrk="1" latinLnBrk="0" hangingPunct="1">
        <a:spcBef>
          <a:spcPct val="20000"/>
        </a:spcBef>
        <a:buFont typeface="Arial"/>
        <a:buChar char="»"/>
        <a:defRPr sz="2000" kern="1200">
          <a:solidFill>
            <a:schemeClr val="tx1"/>
          </a:solidFill>
          <a:latin typeface="+mn-lt"/>
          <a:ea typeface="+mn-ea"/>
          <a:cs typeface="+mn-cs"/>
        </a:defRPr>
      </a:lvl5pPr>
      <a:lvl6pPr marL="2513455" indent="-228497" algn="l" defTabSz="456981" rtl="0" eaLnBrk="1" latinLnBrk="0" hangingPunct="1">
        <a:spcBef>
          <a:spcPct val="20000"/>
        </a:spcBef>
        <a:buFont typeface="Arial"/>
        <a:buChar char="•"/>
        <a:defRPr sz="2000" kern="1200">
          <a:solidFill>
            <a:schemeClr val="tx1"/>
          </a:solidFill>
          <a:latin typeface="+mn-lt"/>
          <a:ea typeface="+mn-ea"/>
          <a:cs typeface="+mn-cs"/>
        </a:defRPr>
      </a:lvl6pPr>
      <a:lvl7pPr marL="2970436" indent="-228497" algn="l" defTabSz="456981" rtl="0" eaLnBrk="1" latinLnBrk="0" hangingPunct="1">
        <a:spcBef>
          <a:spcPct val="20000"/>
        </a:spcBef>
        <a:buFont typeface="Arial"/>
        <a:buChar char="•"/>
        <a:defRPr sz="2000" kern="1200">
          <a:solidFill>
            <a:schemeClr val="tx1"/>
          </a:solidFill>
          <a:latin typeface="+mn-lt"/>
          <a:ea typeface="+mn-ea"/>
          <a:cs typeface="+mn-cs"/>
        </a:defRPr>
      </a:lvl7pPr>
      <a:lvl8pPr marL="3427431" indent="-228497" algn="l" defTabSz="456981" rtl="0" eaLnBrk="1" latinLnBrk="0" hangingPunct="1">
        <a:spcBef>
          <a:spcPct val="20000"/>
        </a:spcBef>
        <a:buFont typeface="Arial"/>
        <a:buChar char="•"/>
        <a:defRPr sz="2000" kern="1200">
          <a:solidFill>
            <a:schemeClr val="tx1"/>
          </a:solidFill>
          <a:latin typeface="+mn-lt"/>
          <a:ea typeface="+mn-ea"/>
          <a:cs typeface="+mn-cs"/>
        </a:defRPr>
      </a:lvl8pPr>
      <a:lvl9pPr marL="3884419" indent="-228497" algn="l" defTabSz="4569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em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13">
            <a:extLst>
              <a:ext uri="{FF2B5EF4-FFF2-40B4-BE49-F238E27FC236}">
                <a16:creationId xmlns:a16="http://schemas.microsoft.com/office/drawing/2014/main" id="{F80A6B41-1D3D-894F-80B3-7BBC6A29CAD1}"/>
              </a:ext>
            </a:extLst>
          </p:cNvPr>
          <p:cNvSpPr txBox="1">
            <a:spLocks noChangeArrowheads="1"/>
          </p:cNvSpPr>
          <p:nvPr/>
        </p:nvSpPr>
        <p:spPr bwMode="auto">
          <a:xfrm>
            <a:off x="386953" y="2762783"/>
            <a:ext cx="8378334" cy="110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lnSpc>
                <a:spcPts val="3060"/>
              </a:lnSpc>
              <a:defRPr/>
            </a:pPr>
            <a:r>
              <a:rPr lang="en-US" sz="3000" b="1" dirty="0">
                <a:solidFill>
                  <a:srgbClr val="CA0A24"/>
                </a:solidFill>
                <a:latin typeface="Trebuchet MS" panose="020B0703020202090204" pitchFamily="34" charset="0"/>
                <a:cs typeface="Arial Rounded MT Bold"/>
              </a:rPr>
              <a:t>WP5 Deliverable 4  - Summary results from testing of responsive designs for ICT and LFS</a:t>
            </a:r>
          </a:p>
        </p:txBody>
      </p:sp>
      <p:sp>
        <p:nvSpPr>
          <p:cNvPr id="2054" name="Text Box 15">
            <a:extLst>
              <a:ext uri="{FF2B5EF4-FFF2-40B4-BE49-F238E27FC236}">
                <a16:creationId xmlns:a16="http://schemas.microsoft.com/office/drawing/2014/main" id="{68230B5C-6CE0-FC4C-B193-F0875173DF3A}"/>
              </a:ext>
            </a:extLst>
          </p:cNvPr>
          <p:cNvSpPr txBox="1">
            <a:spLocks noChangeArrowheads="1"/>
          </p:cNvSpPr>
          <p:nvPr/>
        </p:nvSpPr>
        <p:spPr bwMode="auto">
          <a:xfrm>
            <a:off x="6812680" y="102240"/>
            <a:ext cx="197420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1500" dirty="0">
                <a:solidFill>
                  <a:schemeClr val="bg1">
                    <a:lumMod val="50000"/>
                  </a:schemeClr>
                </a:solidFill>
                <a:latin typeface="Trebuchet MS" panose="020B0703020202090204" pitchFamily="34" charset="0"/>
                <a:cs typeface="Courier New" charset="0"/>
              </a:rPr>
              <a:t>ROME</a:t>
            </a:r>
          </a:p>
          <a:p>
            <a:pPr>
              <a:defRPr/>
            </a:pPr>
            <a:r>
              <a:rPr lang="it-IT" sz="1500" dirty="0">
                <a:solidFill>
                  <a:schemeClr val="bg1">
                    <a:lumMod val="50000"/>
                  </a:schemeClr>
                </a:solidFill>
                <a:latin typeface="Trebuchet MS" panose="020B0703020202090204" pitchFamily="34" charset="0"/>
                <a:cs typeface="Courier New" charset="0"/>
              </a:rPr>
              <a:t>April 11</a:t>
            </a:r>
            <a:r>
              <a:rPr lang="it-IT" sz="1500" baseline="30000" dirty="0">
                <a:solidFill>
                  <a:schemeClr val="bg1">
                    <a:lumMod val="50000"/>
                  </a:schemeClr>
                </a:solidFill>
                <a:latin typeface="Trebuchet MS" panose="020B0703020202090204" pitchFamily="34" charset="0"/>
                <a:cs typeface="Courier New" charset="0"/>
              </a:rPr>
              <a:t>th | </a:t>
            </a:r>
            <a:r>
              <a:rPr lang="it-IT" sz="1500" dirty="0">
                <a:solidFill>
                  <a:schemeClr val="bg1">
                    <a:lumMod val="50000"/>
                  </a:schemeClr>
                </a:solidFill>
                <a:latin typeface="Trebuchet MS" panose="020B0703020202090204" pitchFamily="34" charset="0"/>
                <a:cs typeface="Courier New" charset="0"/>
              </a:rPr>
              <a:t>12</a:t>
            </a:r>
            <a:r>
              <a:rPr lang="it-IT" sz="1500" baseline="30000" dirty="0">
                <a:solidFill>
                  <a:schemeClr val="bg1">
                    <a:lumMod val="50000"/>
                  </a:schemeClr>
                </a:solidFill>
                <a:latin typeface="Trebuchet MS" panose="020B0703020202090204" pitchFamily="34" charset="0"/>
                <a:cs typeface="Courier New" charset="0"/>
              </a:rPr>
              <a:t>th   </a:t>
            </a:r>
            <a:r>
              <a:rPr lang="it-IT" sz="1500" dirty="0">
                <a:solidFill>
                  <a:schemeClr val="bg1">
                    <a:lumMod val="50000"/>
                  </a:schemeClr>
                </a:solidFill>
                <a:latin typeface="Trebuchet MS" panose="020B0703020202090204" pitchFamily="34" charset="0"/>
                <a:cs typeface="Courier New" charset="0"/>
              </a:rPr>
              <a:t>2019</a:t>
            </a:r>
            <a:endParaRPr lang="it-IT" sz="1500" baseline="30000" dirty="0">
              <a:solidFill>
                <a:schemeClr val="bg1">
                  <a:lumMod val="50000"/>
                </a:schemeClr>
              </a:solidFill>
              <a:latin typeface="Trebuchet MS" panose="020B0703020202090204" pitchFamily="34" charset="0"/>
              <a:cs typeface="Courier New" charset="0"/>
            </a:endParaRPr>
          </a:p>
          <a:p>
            <a:pPr>
              <a:defRPr/>
            </a:pPr>
            <a:endParaRPr lang="it-IT" sz="1800" dirty="0">
              <a:solidFill>
                <a:schemeClr val="tx1">
                  <a:lumMod val="65000"/>
                  <a:lumOff val="35000"/>
                </a:schemeClr>
              </a:solidFill>
              <a:latin typeface="Trebuchet MS" panose="020B0703020202090204" pitchFamily="34" charset="0"/>
              <a:cs typeface="Courier New" charset="0"/>
            </a:endParaRPr>
          </a:p>
          <a:p>
            <a:pPr>
              <a:defRPr/>
            </a:pPr>
            <a:r>
              <a:rPr lang="it-IT" sz="2700" b="1" dirty="0">
                <a:solidFill>
                  <a:srgbClr val="00529C"/>
                </a:solidFill>
                <a:latin typeface="Trebuchet MS" panose="020B0703020202090204" pitchFamily="34" charset="0"/>
                <a:cs typeface="Courier New" charset="0"/>
              </a:rPr>
              <a:t>MIMOD</a:t>
            </a:r>
          </a:p>
          <a:p>
            <a:pPr>
              <a:defRPr/>
            </a:pPr>
            <a:r>
              <a:rPr lang="it-IT" sz="1800" dirty="0">
                <a:solidFill>
                  <a:srgbClr val="00529C"/>
                </a:solidFill>
                <a:latin typeface="Trebuchet MS" panose="020B0703020202090204" pitchFamily="34" charset="0"/>
                <a:cs typeface="Courier New" charset="0"/>
              </a:rPr>
              <a:t>Mixed-Mode </a:t>
            </a:r>
            <a:r>
              <a:rPr lang="it-IT" sz="1800" dirty="0" err="1">
                <a:solidFill>
                  <a:srgbClr val="00529C"/>
                </a:solidFill>
                <a:latin typeface="Trebuchet MS" panose="020B0703020202090204" pitchFamily="34" charset="0"/>
                <a:cs typeface="Courier New" charset="0"/>
              </a:rPr>
              <a:t>Designs</a:t>
            </a:r>
            <a:r>
              <a:rPr lang="it-IT" sz="1800" dirty="0">
                <a:solidFill>
                  <a:srgbClr val="00529C"/>
                </a:solidFill>
                <a:latin typeface="Trebuchet MS" panose="020B0703020202090204" pitchFamily="34" charset="0"/>
                <a:cs typeface="Courier New" charset="0"/>
              </a:rPr>
              <a:t> for Social </a:t>
            </a:r>
            <a:r>
              <a:rPr lang="it-IT" sz="1800" dirty="0" err="1">
                <a:solidFill>
                  <a:srgbClr val="00529C"/>
                </a:solidFill>
                <a:latin typeface="Trebuchet MS" panose="020B0703020202090204" pitchFamily="34" charset="0"/>
                <a:cs typeface="Courier New" charset="0"/>
              </a:rPr>
              <a:t>Surveys</a:t>
            </a:r>
            <a:endParaRPr lang="it-IT" sz="1800" dirty="0">
              <a:solidFill>
                <a:srgbClr val="00529C"/>
              </a:solidFill>
              <a:latin typeface="Trebuchet MS" panose="020B0703020202090204" pitchFamily="34" charset="0"/>
              <a:cs typeface="Courier New" charset="0"/>
            </a:endParaRPr>
          </a:p>
          <a:p>
            <a:pPr>
              <a:defRPr/>
            </a:pPr>
            <a:endParaRPr lang="it-IT" sz="1800" dirty="0">
              <a:solidFill>
                <a:srgbClr val="00529C"/>
              </a:solidFill>
              <a:latin typeface="Trebuchet MS" panose="020B0703020202090204" pitchFamily="34" charset="0"/>
              <a:cs typeface="Courier New" charset="0"/>
            </a:endParaRPr>
          </a:p>
          <a:p>
            <a:pPr>
              <a:defRPr/>
            </a:pPr>
            <a:r>
              <a:rPr lang="it-IT" sz="1500" dirty="0">
                <a:solidFill>
                  <a:schemeClr val="bg1">
                    <a:lumMod val="50000"/>
                  </a:schemeClr>
                </a:solidFill>
                <a:latin typeface="Trebuchet MS" panose="020B0703020202090204" pitchFamily="34" charset="0"/>
                <a:cs typeface="Courier New" charset="0"/>
              </a:rPr>
              <a:t>FINAL WORKSHOP</a:t>
            </a:r>
          </a:p>
        </p:txBody>
      </p:sp>
      <p:sp>
        <p:nvSpPr>
          <p:cNvPr id="2055" name="Text Box 16">
            <a:extLst>
              <a:ext uri="{FF2B5EF4-FFF2-40B4-BE49-F238E27FC236}">
                <a16:creationId xmlns:a16="http://schemas.microsoft.com/office/drawing/2014/main" id="{EB9C99B0-8318-BA41-BB4A-226A0DD20F8D}"/>
              </a:ext>
            </a:extLst>
          </p:cNvPr>
          <p:cNvSpPr txBox="1">
            <a:spLocks noChangeArrowheads="1"/>
          </p:cNvSpPr>
          <p:nvPr/>
        </p:nvSpPr>
        <p:spPr bwMode="auto">
          <a:xfrm>
            <a:off x="378712" y="3965840"/>
            <a:ext cx="829697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000">
                <a:solidFill>
                  <a:schemeClr val="tx1"/>
                </a:solidFill>
                <a:latin typeface="Arial" charset="0"/>
                <a:ea typeface="ＭＳ Ｐゴシック" charset="0"/>
                <a:cs typeface="ＭＳ Ｐゴシック" charset="0"/>
              </a:defRPr>
            </a:lvl4pPr>
            <a:lvl5pPr>
              <a:defRPr sz="2000">
                <a:solidFill>
                  <a:schemeClr val="tx1"/>
                </a:solidFill>
                <a:latin typeface="Arial" charset="0"/>
                <a:ea typeface="ＭＳ Ｐゴシック" charset="0"/>
                <a:cs typeface="ＭＳ Ｐゴシック" charset="0"/>
              </a:defRPr>
            </a:lvl5pPr>
            <a:lvl6pPr eaLnBrk="0" hangingPunct="0">
              <a:defRPr sz="2000">
                <a:solidFill>
                  <a:schemeClr val="tx1"/>
                </a:solidFill>
                <a:latin typeface="Arial" charset="0"/>
                <a:ea typeface="ＭＳ Ｐゴシック" charset="0"/>
                <a:cs typeface="ＭＳ Ｐゴシック" charset="0"/>
              </a:defRPr>
            </a:lvl6pPr>
            <a:lvl7pPr eaLnBrk="0" hangingPunct="0">
              <a:defRPr sz="2000">
                <a:solidFill>
                  <a:schemeClr val="tx1"/>
                </a:solidFill>
                <a:latin typeface="Arial" charset="0"/>
                <a:ea typeface="ＭＳ Ｐゴシック" charset="0"/>
                <a:cs typeface="ＭＳ Ｐゴシック" charset="0"/>
              </a:defRPr>
            </a:lvl7pPr>
            <a:lvl8pPr eaLnBrk="0" hangingPunct="0">
              <a:defRPr sz="2000">
                <a:solidFill>
                  <a:schemeClr val="tx1"/>
                </a:solidFill>
                <a:latin typeface="Arial" charset="0"/>
                <a:ea typeface="ＭＳ Ｐゴシック" charset="0"/>
                <a:cs typeface="ＭＳ Ｐゴシック" charset="0"/>
              </a:defRPr>
            </a:lvl8pPr>
            <a:lvl9pPr eaLnBrk="0" hangingPunct="0">
              <a:defRPr sz="2000">
                <a:solidFill>
                  <a:schemeClr val="tx1"/>
                </a:solidFill>
                <a:latin typeface="Arial" charset="0"/>
                <a:ea typeface="ＭＳ Ｐゴシック" charset="0"/>
                <a:cs typeface="ＭＳ Ｐゴシック" charset="0"/>
              </a:defRPr>
            </a:lvl9pPr>
          </a:lstStyle>
          <a:p>
            <a:pPr>
              <a:defRPr/>
            </a:pPr>
            <a:r>
              <a:rPr lang="it-IT" sz="1600" dirty="0">
                <a:solidFill>
                  <a:schemeClr val="tx1">
                    <a:lumMod val="65000"/>
                    <a:lumOff val="35000"/>
                  </a:schemeClr>
                </a:solidFill>
                <a:latin typeface="Trebuchet MS" panose="020B0703020202090204" pitchFamily="34" charset="0"/>
              </a:rPr>
              <a:t>Vivian Meertens &amp; Dag F. Gravem</a:t>
            </a:r>
          </a:p>
          <a:p>
            <a:pPr>
              <a:defRPr/>
            </a:pPr>
            <a:r>
              <a:rPr lang="it-IT" sz="1200" dirty="0">
                <a:solidFill>
                  <a:schemeClr val="tx1">
                    <a:lumMod val="65000"/>
                    <a:lumOff val="35000"/>
                  </a:schemeClr>
                </a:solidFill>
                <a:latin typeface="Trebuchet MS" panose="020B0703020202090204" pitchFamily="34" charset="0"/>
              </a:rPr>
              <a:t>Statistics Netherlands (CBS), Statistics Norway (SSB)</a:t>
            </a:r>
          </a:p>
          <a:p>
            <a:pPr>
              <a:spcBef>
                <a:spcPts val="600"/>
              </a:spcBef>
              <a:defRPr/>
            </a:pPr>
            <a:endParaRPr lang="it-IT" sz="1100" dirty="0">
              <a:solidFill>
                <a:schemeClr val="tx1">
                  <a:lumMod val="65000"/>
                  <a:lumOff val="35000"/>
                </a:schemeClr>
              </a:solidFill>
              <a:latin typeface="Trebuchet MS" panose="020B0703020202090204" pitchFamily="34" charset="0"/>
            </a:endParaRPr>
          </a:p>
        </p:txBody>
      </p:sp>
      <p:sp>
        <p:nvSpPr>
          <p:cNvPr id="12" name="Line 5">
            <a:extLst>
              <a:ext uri="{FF2B5EF4-FFF2-40B4-BE49-F238E27FC236}">
                <a16:creationId xmlns:a16="http://schemas.microsoft.com/office/drawing/2014/main" id="{1015FD01-6A29-8F4A-AC2F-07FE2053B784}"/>
              </a:ext>
            </a:extLst>
          </p:cNvPr>
          <p:cNvSpPr>
            <a:spLocks noChangeShapeType="1"/>
          </p:cNvSpPr>
          <p:nvPr/>
        </p:nvSpPr>
        <p:spPr bwMode="auto">
          <a:xfrm>
            <a:off x="386954" y="4514219"/>
            <a:ext cx="8378335" cy="3971"/>
          </a:xfrm>
          <a:prstGeom prst="line">
            <a:avLst/>
          </a:prstGeom>
          <a:ln w="6350">
            <a:solidFill>
              <a:schemeClr val="bg1">
                <a:lumMod val="50000"/>
              </a:schemeClr>
            </a:solidFill>
            <a:prstDash val="solid"/>
            <a:headEnd/>
            <a:tailEnd/>
          </a:ln>
        </p:spPr>
        <p:style>
          <a:lnRef idx="1">
            <a:schemeClr val="accent6"/>
          </a:lnRef>
          <a:fillRef idx="0">
            <a:schemeClr val="accent6"/>
          </a:fillRef>
          <a:effectRef idx="0">
            <a:schemeClr val="accent6"/>
          </a:effectRef>
          <a:fontRef idx="minor">
            <a:schemeClr val="tx1"/>
          </a:fontRef>
        </p:style>
        <p:txBody>
          <a:bodyPr wrap="none" lIns="68580" tIns="34290" rIns="68580" bIns="34290" anchor="ctr"/>
          <a:lstStyle/>
          <a:p>
            <a:pPr>
              <a:defRPr/>
            </a:pPr>
            <a:endParaRPr lang="it-IT" sz="1800" dirty="0"/>
          </a:p>
        </p:txBody>
      </p:sp>
      <p:pic>
        <p:nvPicPr>
          <p:cNvPr id="7" name="Immagine 6">
            <a:extLst>
              <a:ext uri="{FF2B5EF4-FFF2-40B4-BE49-F238E27FC236}">
                <a16:creationId xmlns:a16="http://schemas.microsoft.com/office/drawing/2014/main" id="{CA591B10-3FF6-0448-B1AA-D79B87972FE1}"/>
              </a:ext>
            </a:extLst>
          </p:cNvPr>
          <p:cNvPicPr/>
          <p:nvPr/>
        </p:nvPicPr>
        <p:blipFill>
          <a:blip r:embed="rId3"/>
          <a:stretch>
            <a:fillRect/>
          </a:stretch>
        </p:blipFill>
        <p:spPr bwMode="auto">
          <a:xfrm>
            <a:off x="-26719" y="-74651"/>
            <a:ext cx="6599194" cy="2643002"/>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Immagine 7">
            <a:extLst>
              <a:ext uri="{FF2B5EF4-FFF2-40B4-BE49-F238E27FC236}">
                <a16:creationId xmlns:a16="http://schemas.microsoft.com/office/drawing/2014/main" id="{347C0623-8E40-5349-B333-F498F7FC24FA}"/>
              </a:ext>
            </a:extLst>
          </p:cNvPr>
          <p:cNvPicPr/>
          <p:nvPr/>
        </p:nvPicPr>
        <p:blipFill>
          <a:blip r:embed="rId4">
            <a:extLst>
              <a:ext uri="{28A0092B-C50C-407E-A947-70E740481C1C}">
                <a14:useLocalDpi xmlns:a14="http://schemas.microsoft.com/office/drawing/2010/main" val="0"/>
              </a:ext>
            </a:extLst>
          </a:blip>
          <a:stretch>
            <a:fillRect/>
          </a:stretch>
        </p:blipFill>
        <p:spPr>
          <a:xfrm>
            <a:off x="8127113" y="4653425"/>
            <a:ext cx="638175" cy="442913"/>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320" y="4553538"/>
            <a:ext cx="1137254" cy="533333"/>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8536" y="4552185"/>
            <a:ext cx="1257784" cy="603250"/>
          </a:xfrm>
          <a:prstGeom prst="rect">
            <a:avLst/>
          </a:prstGeom>
        </p:spPr>
      </p:pic>
      <p:pic>
        <p:nvPicPr>
          <p:cNvPr id="11" name="Immagine 2"/>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bwMode="auto">
          <a:xfrm>
            <a:off x="2167138" y="4740010"/>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4" name="Immagin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499" y="4697659"/>
            <a:ext cx="1143000" cy="332459"/>
          </a:xfrm>
          <a:prstGeom prst="rect">
            <a:avLst/>
          </a:prstGeom>
        </p:spPr>
      </p:pic>
    </p:spTree>
    <p:extLst>
      <p:ext uri="{BB962C8B-B14F-4D97-AF65-F5344CB8AC3E}">
        <p14:creationId xmlns:p14="http://schemas.microsoft.com/office/powerpoint/2010/main" val="3635076993"/>
      </p:ext>
    </p:extLst>
  </p:cSld>
  <p:clrMapOvr>
    <a:masterClrMapping/>
  </p:clrMapOvr>
  <mc:AlternateContent xmlns:mc="http://schemas.openxmlformats.org/markup-compatibility/2006" xmlns:p14="http://schemas.microsoft.com/office/powerpoint/2010/main">
    <mc:Choice Requires="p14">
      <p:transition spd="slow" p14:dur="1200" advClick="0">
        <p:zoom/>
      </p:transition>
    </mc:Choice>
    <mc:Fallback xmlns="">
      <p:transition spd="slow" advClick="0">
        <p:zo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10</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Touch navigation</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5" name="Tijdelijke aanduiding voor inhoud 3">
            <a:extLst>
              <a:ext uri="{FF2B5EF4-FFF2-40B4-BE49-F238E27FC236}">
                <a16:creationId xmlns:a16="http://schemas.microsoft.com/office/drawing/2014/main" id="{E91293DC-86BE-470C-8A3F-5E6E0318C6BA}"/>
              </a:ext>
            </a:extLst>
          </p:cNvPr>
          <p:cNvPicPr>
            <a:picLocks noChangeAspect="1"/>
          </p:cNvPicPr>
          <p:nvPr/>
        </p:nvPicPr>
        <p:blipFill>
          <a:blip r:embed="rId6"/>
          <a:stretch>
            <a:fillRect/>
          </a:stretch>
        </p:blipFill>
        <p:spPr>
          <a:xfrm>
            <a:off x="27891" y="853982"/>
            <a:ext cx="9116109" cy="3417509"/>
          </a:xfrm>
          <a:prstGeom prst="rect">
            <a:avLst/>
          </a:prstGeom>
        </p:spPr>
      </p:pic>
    </p:spTree>
    <p:extLst>
      <p:ext uri="{BB962C8B-B14F-4D97-AF65-F5344CB8AC3E}">
        <p14:creationId xmlns:p14="http://schemas.microsoft.com/office/powerpoint/2010/main" val="25038112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7808850" cy="3529171"/>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Less is more: it takes more effort to read information from a small screen. The required effort to find relevant information is higher if this information is outside the viewable space.</a:t>
            </a:r>
          </a:p>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The </a:t>
            </a:r>
            <a:r>
              <a:rPr lang="en-US" sz="1400" dirty="0" err="1">
                <a:solidFill>
                  <a:schemeClr val="tx1">
                    <a:lumMod val="75000"/>
                    <a:lumOff val="25000"/>
                  </a:schemeClr>
                </a:solidFill>
                <a:latin typeface="+mj-lt"/>
              </a:rPr>
              <a:t>colouring</a:t>
            </a:r>
            <a:r>
              <a:rPr lang="en-US" sz="1400" dirty="0">
                <a:solidFill>
                  <a:schemeClr val="tx1">
                    <a:lumMod val="75000"/>
                    <a:lumOff val="25000"/>
                  </a:schemeClr>
                </a:solidFill>
                <a:latin typeface="+mj-lt"/>
              </a:rPr>
              <a:t> and font for questions was generally appreciated. However, several respondents indicated that slightly larger letters and more contrast would be better. The legibility of the text in the answer buttons was considered somewhat less. The italic, blue letters for the introduction text were often not read and considered more difficult to read.</a:t>
            </a:r>
          </a:p>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For the touchscreen devices, and especially smartphones, we saw that selecting the correct answer options required more effort from respondents. This was partly caused by the fact that the touch targets in our questionnaires seemed too small and too close together. Respondents had to be very careful to select the right option. In literature on usability also called ‘fat finger problem’. </a:t>
            </a:r>
          </a:p>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Possibly, the buttons for the answer options on the touch screen devices are also too broad. In some cases that posed problems in case of scrolling, as respondents then accidentally selected an answer.</a:t>
            </a:r>
          </a:p>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The ‘no answer’ button is too close to the substantial answer buttons. This increases the chance of erroneous answers. A visual distinction is needed here, more space. </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11</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General usability findings CBS (1)</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70878559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7808850" cy="2226250"/>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Number of questions on a screen: some respondents expressed appreciation for the fact that there is mostly only one question per screen. </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Scrolling:  vertical scrolling is no problem for any respondent, even the ones with less experience using touchscreen devices, and all scroll spontaneously. Sometimes however, an answer is erroneously selected by scrolling. </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On the current CBS smartphone stylesheets there is no visual difference between “select all that apply” questions and single choice questions. This sometimes confused respondents.</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12</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General usability findings CBS (2)</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2755271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4">
            <a:extLst>
              <a:ext uri="{FF2B5EF4-FFF2-40B4-BE49-F238E27FC236}">
                <a16:creationId xmlns:a16="http://schemas.microsoft.com/office/drawing/2014/main" id="{9EBD17E7-2273-4076-8259-EFC756CE3B04}"/>
              </a:ext>
            </a:extLst>
          </p:cNvPr>
          <p:cNvPicPr>
            <a:picLocks noChangeAspect="1"/>
          </p:cNvPicPr>
          <p:nvPr/>
        </p:nvPicPr>
        <p:blipFill>
          <a:blip r:embed="rId3"/>
          <a:stretch>
            <a:fillRect/>
          </a:stretch>
        </p:blipFill>
        <p:spPr>
          <a:xfrm>
            <a:off x="1447394" y="1513691"/>
            <a:ext cx="5867806" cy="3530380"/>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7808850" cy="861774"/>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From observations: a few times respondents on smartphones accidentally navigated in the questionnaire using the back button from the phone itself (the symbol ‘&lt;’see red arrow ) instead of the back-button of the survey ‘</a:t>
            </a:r>
            <a:r>
              <a:rPr lang="en-US" sz="1400" dirty="0" err="1">
                <a:solidFill>
                  <a:schemeClr val="tx1">
                    <a:lumMod val="75000"/>
                    <a:lumOff val="25000"/>
                  </a:schemeClr>
                </a:solidFill>
                <a:latin typeface="+mj-lt"/>
              </a:rPr>
              <a:t>vorige</a:t>
            </a:r>
            <a:r>
              <a:rPr lang="en-US" sz="1400" dirty="0">
                <a:solidFill>
                  <a:schemeClr val="tx1">
                    <a:lumMod val="75000"/>
                    <a:lumOff val="25000"/>
                  </a:schemeClr>
                </a:solidFill>
                <a:latin typeface="+mj-lt"/>
              </a:rPr>
              <a:t>’ (blue arrow). This causes them to leave the questionnaire and having to login again. </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13</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General usability findings CBS (3)</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8242507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3">
            <a:extLst>
              <a:ext uri="{FF2B5EF4-FFF2-40B4-BE49-F238E27FC236}">
                <a16:creationId xmlns:a16="http://schemas.microsoft.com/office/drawing/2014/main" id="{82082277-6BD4-41EE-B6C3-727510654BF3}"/>
              </a:ext>
            </a:extLst>
          </p:cNvPr>
          <p:cNvPicPr>
            <a:picLocks noChangeAspect="1"/>
          </p:cNvPicPr>
          <p:nvPr/>
        </p:nvPicPr>
        <p:blipFill>
          <a:blip r:embed="rId3"/>
          <a:stretch>
            <a:fillRect/>
          </a:stretch>
        </p:blipFill>
        <p:spPr>
          <a:xfrm>
            <a:off x="3845756" y="769198"/>
            <a:ext cx="5043452" cy="3633724"/>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1039406"/>
            <a:ext cx="3127243" cy="1938992"/>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400" dirty="0">
                <a:solidFill>
                  <a:schemeClr val="tx1">
                    <a:lumMod val="75000"/>
                    <a:lumOff val="25000"/>
                  </a:schemeClr>
                </a:solidFill>
                <a:latin typeface="+mj-lt"/>
              </a:rPr>
              <a:t>Although most respondents did not have problems with the dropdown choice for week / month in the LFS question on number of contract hours, it did not work as intended for all respondents. The chance of faulty answers is real. It might be better to offer the two answers as multiple choice. </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14</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General usability findings CBS (4)</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783345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inhoud 3">
            <a:extLst>
              <a:ext uri="{FF2B5EF4-FFF2-40B4-BE49-F238E27FC236}">
                <a16:creationId xmlns:a16="http://schemas.microsoft.com/office/drawing/2014/main" id="{FFB3D7B2-F7AF-4E19-8EE0-257302AFB2B8}"/>
              </a:ext>
            </a:extLst>
          </p:cNvPr>
          <p:cNvPicPr>
            <a:picLocks noChangeAspect="1"/>
          </p:cNvPicPr>
          <p:nvPr/>
        </p:nvPicPr>
        <p:blipFill>
          <a:blip r:embed="rId3"/>
          <a:stretch>
            <a:fillRect/>
          </a:stretch>
        </p:blipFill>
        <p:spPr>
          <a:xfrm>
            <a:off x="4299384" y="660603"/>
            <a:ext cx="4844617" cy="4183488"/>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1039406"/>
            <a:ext cx="3127243" cy="1292662"/>
          </a:xfrm>
          <a:prstGeom prst="rect">
            <a:avLst/>
          </a:prstGeom>
          <a:noFill/>
        </p:spPr>
        <p:txBody>
          <a:bodyPr wrap="square" lIns="0" tIns="0" rIns="0" bIns="0" rtlCol="0">
            <a:spAutoFit/>
          </a:bodyPr>
          <a:lstStyle/>
          <a:p>
            <a:pPr marL="285750" lvl="0" indent="-285750">
              <a:buFont typeface="Arial" panose="020B0604020202020204" pitchFamily="34" charset="0"/>
              <a:buChar char="•"/>
            </a:pPr>
            <a:r>
              <a:rPr lang="en-US" sz="1400" dirty="0"/>
              <a:t>Open questions: it was not always clear for respondents that an open text field was active, they expected some visual; indication as for example a blinking  cursor to indicate that they could start typing. </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15</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Touch navigation: open issues</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cxnSp>
        <p:nvCxnSpPr>
          <p:cNvPr id="7" name="Rechte verbindingslijn met pijl 6"/>
          <p:cNvCxnSpPr/>
          <p:nvPr/>
        </p:nvCxnSpPr>
        <p:spPr>
          <a:xfrm flipV="1">
            <a:off x="4520884" y="2658007"/>
            <a:ext cx="1442690" cy="2953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flipV="1">
            <a:off x="4855975" y="3424740"/>
            <a:ext cx="1073520" cy="90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457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Screen size: grid questions (1)</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5" name="Tijdelijke aanduiding voor inhoud 3">
            <a:extLst>
              <a:ext uri="{FF2B5EF4-FFF2-40B4-BE49-F238E27FC236}">
                <a16:creationId xmlns:a16="http://schemas.microsoft.com/office/drawing/2014/main" id="{85283EB0-8572-4D04-A67E-D7B88E30645F}"/>
              </a:ext>
            </a:extLst>
          </p:cNvPr>
          <p:cNvPicPr>
            <a:picLocks noChangeAspect="1"/>
          </p:cNvPicPr>
          <p:nvPr/>
        </p:nvPicPr>
        <p:blipFill>
          <a:blip r:embed="rId6"/>
          <a:stretch>
            <a:fillRect/>
          </a:stretch>
        </p:blipFill>
        <p:spPr>
          <a:xfrm>
            <a:off x="66259" y="795841"/>
            <a:ext cx="3340741" cy="3868227"/>
          </a:xfrm>
          <a:prstGeom prst="rect">
            <a:avLst/>
          </a:prstGeom>
        </p:spPr>
      </p:pic>
      <p:pic>
        <p:nvPicPr>
          <p:cNvPr id="16" name="Afbeelding 4">
            <a:extLst>
              <a:ext uri="{FF2B5EF4-FFF2-40B4-BE49-F238E27FC236}">
                <a16:creationId xmlns:a16="http://schemas.microsoft.com/office/drawing/2014/main" id="{EC979616-FFFD-472A-A80E-E7EE9566F64D}"/>
              </a:ext>
            </a:extLst>
          </p:cNvPr>
          <p:cNvPicPr>
            <a:picLocks noChangeAspect="1"/>
          </p:cNvPicPr>
          <p:nvPr/>
        </p:nvPicPr>
        <p:blipFill>
          <a:blip r:embed="rId7"/>
          <a:stretch>
            <a:fillRect/>
          </a:stretch>
        </p:blipFill>
        <p:spPr>
          <a:xfrm>
            <a:off x="3470647" y="815671"/>
            <a:ext cx="6151904" cy="3579269"/>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16</a:t>
            </a:r>
          </a:p>
        </p:txBody>
      </p:sp>
    </p:spTree>
    <p:extLst>
      <p:ext uri="{BB962C8B-B14F-4D97-AF65-F5344CB8AC3E}">
        <p14:creationId xmlns:p14="http://schemas.microsoft.com/office/powerpoint/2010/main" val="8356759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5">
            <a:extLst>
              <a:ext uri="{FF2B5EF4-FFF2-40B4-BE49-F238E27FC236}">
                <a16:creationId xmlns:a16="http://schemas.microsoft.com/office/drawing/2014/main" id="{98A505E9-3133-49F6-8349-409AAA5D31CE}"/>
              </a:ext>
            </a:extLst>
          </p:cNvPr>
          <p:cNvPicPr>
            <a:picLocks noChangeAspect="1"/>
          </p:cNvPicPr>
          <p:nvPr/>
        </p:nvPicPr>
        <p:blipFill>
          <a:blip r:embed="rId3"/>
          <a:stretch>
            <a:fillRect/>
          </a:stretch>
        </p:blipFill>
        <p:spPr>
          <a:xfrm>
            <a:off x="1331640" y="492310"/>
            <a:ext cx="6599018" cy="4380598"/>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17</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Screen size: grid questions (2)</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41201155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18</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Enjoyment relevance &amp; burden</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5" name="Tijdelijke aanduiding voor inhoud 3">
            <a:extLst>
              <a:ext uri="{FF2B5EF4-FFF2-40B4-BE49-F238E27FC236}">
                <a16:creationId xmlns:a16="http://schemas.microsoft.com/office/drawing/2014/main" id="{AE946E9E-840B-482F-AA95-E6CE30F9A118}"/>
              </a:ext>
            </a:extLst>
          </p:cNvPr>
          <p:cNvPicPr>
            <a:picLocks noChangeAspect="1"/>
          </p:cNvPicPr>
          <p:nvPr/>
        </p:nvPicPr>
        <p:blipFill>
          <a:blip r:embed="rId6"/>
          <a:stretch>
            <a:fillRect/>
          </a:stretch>
        </p:blipFill>
        <p:spPr>
          <a:xfrm>
            <a:off x="971600" y="644618"/>
            <a:ext cx="7841096" cy="3871348"/>
          </a:xfrm>
          <a:prstGeom prst="rect">
            <a:avLst/>
          </a:prstGeom>
        </p:spPr>
      </p:pic>
    </p:spTree>
    <p:extLst>
      <p:ext uri="{BB962C8B-B14F-4D97-AF65-F5344CB8AC3E}">
        <p14:creationId xmlns:p14="http://schemas.microsoft.com/office/powerpoint/2010/main" val="3805914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19</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Recommendations screen size</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graphicFrame>
        <p:nvGraphicFramePr>
          <p:cNvPr id="3" name="Tabell 2">
            <a:extLst>
              <a:ext uri="{FF2B5EF4-FFF2-40B4-BE49-F238E27FC236}">
                <a16:creationId xmlns:a16="http://schemas.microsoft.com/office/drawing/2014/main" id="{DAF27BA2-04C6-4E87-90B4-CD84731F3D37}"/>
              </a:ext>
            </a:extLst>
          </p:cNvPr>
          <p:cNvGraphicFramePr>
            <a:graphicFrameLocks noGrp="1"/>
          </p:cNvGraphicFramePr>
          <p:nvPr>
            <p:extLst>
              <p:ext uri="{D42A27DB-BD31-4B8C-83A1-F6EECF244321}">
                <p14:modId xmlns:p14="http://schemas.microsoft.com/office/powerpoint/2010/main" val="644130625"/>
              </p:ext>
            </p:extLst>
          </p:nvPr>
        </p:nvGraphicFramePr>
        <p:xfrm>
          <a:off x="1144351" y="566574"/>
          <a:ext cx="7733431" cy="3886693"/>
        </p:xfrm>
        <a:graphic>
          <a:graphicData uri="http://schemas.openxmlformats.org/drawingml/2006/table">
            <a:tbl>
              <a:tblPr firstRow="1" firstCol="1" bandRow="1">
                <a:tableStyleId>{5C22544A-7EE6-4342-B048-85BDC9FD1C3A}</a:tableStyleId>
              </a:tblPr>
              <a:tblGrid>
                <a:gridCol w="748165">
                  <a:extLst>
                    <a:ext uri="{9D8B030D-6E8A-4147-A177-3AD203B41FA5}">
                      <a16:colId xmlns:a16="http://schemas.microsoft.com/office/drawing/2014/main" val="1447593819"/>
                    </a:ext>
                  </a:extLst>
                </a:gridCol>
                <a:gridCol w="774347">
                  <a:extLst>
                    <a:ext uri="{9D8B030D-6E8A-4147-A177-3AD203B41FA5}">
                      <a16:colId xmlns:a16="http://schemas.microsoft.com/office/drawing/2014/main" val="2664849964"/>
                    </a:ext>
                  </a:extLst>
                </a:gridCol>
                <a:gridCol w="6210919">
                  <a:extLst>
                    <a:ext uri="{9D8B030D-6E8A-4147-A177-3AD203B41FA5}">
                      <a16:colId xmlns:a16="http://schemas.microsoft.com/office/drawing/2014/main" val="588020800"/>
                    </a:ext>
                  </a:extLst>
                </a:gridCol>
              </a:tblGrid>
              <a:tr h="195618">
                <a:tc>
                  <a:txBody>
                    <a:bodyPr/>
                    <a:lstStyle/>
                    <a:p>
                      <a:pPr algn="just">
                        <a:lnSpc>
                          <a:spcPct val="115000"/>
                        </a:lnSpc>
                        <a:spcAft>
                          <a:spcPts val="0"/>
                        </a:spcAft>
                      </a:pPr>
                      <a:r>
                        <a:rPr lang="en-US" sz="1000">
                          <a:effectLst/>
                        </a:rPr>
                        <a:t>Dimension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algn="just">
                        <a:lnSpc>
                          <a:spcPct val="115000"/>
                        </a:lnSpc>
                        <a:spcAft>
                          <a:spcPts val="0"/>
                        </a:spcAft>
                      </a:pPr>
                      <a:r>
                        <a:rPr lang="en-GB" sz="1000">
                          <a:effectLst/>
                        </a:rPr>
                        <a:t>Criterion</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algn="just">
                        <a:lnSpc>
                          <a:spcPct val="115000"/>
                        </a:lnSpc>
                        <a:spcAft>
                          <a:spcPts val="0"/>
                        </a:spcAft>
                      </a:pPr>
                      <a:r>
                        <a:rPr lang="en-US" sz="1000" dirty="0">
                          <a:effectLst/>
                        </a:rPr>
                        <a:t>Design options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3977088634"/>
                  </a:ext>
                </a:extLst>
              </a:tr>
              <a:tr h="978092">
                <a:tc rowSpan="5">
                  <a:txBody>
                    <a:bodyPr/>
                    <a:lstStyle/>
                    <a:p>
                      <a:pPr algn="just">
                        <a:lnSpc>
                          <a:spcPct val="115000"/>
                        </a:lnSpc>
                        <a:spcAft>
                          <a:spcPts val="0"/>
                        </a:spcAft>
                      </a:pPr>
                      <a:r>
                        <a:rPr lang="en-US" sz="1000">
                          <a:effectLst/>
                        </a:rPr>
                        <a:t>Screen size</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algn="just">
                        <a:lnSpc>
                          <a:spcPct val="115000"/>
                        </a:lnSpc>
                        <a:spcAft>
                          <a:spcPts val="0"/>
                        </a:spcAft>
                      </a:pPr>
                      <a:r>
                        <a:rPr lang="en-GB" sz="1000">
                          <a:effectLst/>
                        </a:rPr>
                        <a:t>Introductions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marL="342900" lvl="0" indent="-342900" algn="just">
                        <a:lnSpc>
                          <a:spcPct val="115000"/>
                        </a:lnSpc>
                        <a:spcAft>
                          <a:spcPts val="0"/>
                        </a:spcAft>
                        <a:buFont typeface="Symbol" panose="05050102010706020507" pitchFamily="18" charset="2"/>
                        <a:buChar char=""/>
                      </a:pPr>
                      <a:r>
                        <a:rPr lang="en-US" sz="1000">
                          <a:effectLst/>
                        </a:rPr>
                        <a:t>Limit amount of and text length of instruction and introduction text </a:t>
                      </a:r>
                      <a:endParaRPr lang="nl-NL" sz="1000">
                        <a:effectLst/>
                      </a:endParaRPr>
                    </a:p>
                    <a:p>
                      <a:pPr marL="342900" lvl="0" indent="-342900" algn="just">
                        <a:lnSpc>
                          <a:spcPct val="115000"/>
                        </a:lnSpc>
                        <a:spcAft>
                          <a:spcPts val="0"/>
                        </a:spcAft>
                        <a:buFont typeface="Symbol" panose="05050102010706020507" pitchFamily="18" charset="2"/>
                        <a:buChar char=""/>
                      </a:pPr>
                      <a:r>
                        <a:rPr lang="en-US" sz="1000">
                          <a:effectLst/>
                        </a:rPr>
                        <a:t>Position introductions on separate pages with separate back-forward buttons</a:t>
                      </a:r>
                      <a:endParaRPr lang="nl-NL" sz="1000">
                        <a:effectLst/>
                      </a:endParaRPr>
                    </a:p>
                    <a:p>
                      <a:pPr marL="342900" lvl="0" indent="-342900" algn="just">
                        <a:lnSpc>
                          <a:spcPct val="115000"/>
                        </a:lnSpc>
                        <a:spcAft>
                          <a:spcPts val="0"/>
                        </a:spcAft>
                        <a:buFont typeface="Symbol" panose="05050102010706020507" pitchFamily="18" charset="2"/>
                        <a:buChar char=""/>
                      </a:pPr>
                      <a:r>
                        <a:rPr lang="en-US" sz="1000">
                          <a:effectLst/>
                        </a:rPr>
                        <a:t>Include shortened instruction that is crucial in the question text</a:t>
                      </a:r>
                      <a:endParaRPr lang="nl-NL" sz="1000">
                        <a:effectLst/>
                      </a:endParaRPr>
                    </a:p>
                    <a:p>
                      <a:pPr marL="342900" lvl="0" indent="-342900" algn="just">
                        <a:lnSpc>
                          <a:spcPct val="115000"/>
                        </a:lnSpc>
                        <a:spcAft>
                          <a:spcPts val="0"/>
                        </a:spcAft>
                        <a:buFont typeface="Symbol" panose="05050102010706020507" pitchFamily="18" charset="2"/>
                        <a:buChar char=""/>
                      </a:pPr>
                      <a:r>
                        <a:rPr lang="en-GB" sz="1000">
                          <a:effectLst/>
                        </a:rPr>
                        <a:t>Make introductory information that is not essential for all respondents available behind expandable links that indicate which information may be found behind it.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3502671511"/>
                  </a:ext>
                </a:extLst>
              </a:tr>
              <a:tr h="1075901">
                <a:tc vMerge="1">
                  <a:txBody>
                    <a:bodyPr/>
                    <a:lstStyle/>
                    <a:p>
                      <a:endParaRPr lang="nl-NL"/>
                    </a:p>
                  </a:txBody>
                  <a:tcPr/>
                </a:tc>
                <a:tc>
                  <a:txBody>
                    <a:bodyPr/>
                    <a:lstStyle/>
                    <a:p>
                      <a:pPr algn="just">
                        <a:lnSpc>
                          <a:spcPct val="115000"/>
                        </a:lnSpc>
                        <a:spcAft>
                          <a:spcPts val="0"/>
                        </a:spcAft>
                      </a:pPr>
                      <a:r>
                        <a:rPr lang="en-GB" sz="1000">
                          <a:effectLst/>
                        </a:rPr>
                        <a:t>Grid questions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marL="342900" lvl="0" indent="-342900" algn="just">
                        <a:lnSpc>
                          <a:spcPct val="115000"/>
                        </a:lnSpc>
                        <a:spcAft>
                          <a:spcPts val="0"/>
                        </a:spcAft>
                        <a:buFont typeface="Symbol" panose="05050102010706020507" pitchFamily="18" charset="2"/>
                        <a:buChar char=""/>
                      </a:pPr>
                      <a:r>
                        <a:rPr lang="en-US" sz="1000" dirty="0">
                          <a:effectLst/>
                        </a:rPr>
                        <a:t>Fix the stem of the questions and either allow for swiping between items on multiple pages horizontally or collapsing items vertically</a:t>
                      </a:r>
                      <a:endParaRPr lang="nl-NL" sz="1000" dirty="0">
                        <a:effectLst/>
                      </a:endParaRPr>
                    </a:p>
                    <a:p>
                      <a:pPr marL="342900" lvl="0" indent="-342900" algn="just">
                        <a:lnSpc>
                          <a:spcPct val="115000"/>
                        </a:lnSpc>
                        <a:spcAft>
                          <a:spcPts val="0"/>
                        </a:spcAft>
                        <a:buFont typeface="Symbol" panose="05050102010706020507" pitchFamily="18" charset="2"/>
                        <a:buChar char=""/>
                      </a:pPr>
                      <a:r>
                        <a:rPr lang="en-US" sz="1000" dirty="0">
                          <a:effectLst/>
                        </a:rPr>
                        <a:t>Allow for scrolling vertically (but avoiding horizontal scrolling)</a:t>
                      </a:r>
                      <a:endParaRPr lang="nl-NL" sz="1000" dirty="0">
                        <a:effectLst/>
                      </a:endParaRPr>
                    </a:p>
                    <a:p>
                      <a:pPr marL="342900" lvl="0" indent="-342900" algn="just">
                        <a:lnSpc>
                          <a:spcPct val="115000"/>
                        </a:lnSpc>
                        <a:spcAft>
                          <a:spcPts val="0"/>
                        </a:spcAft>
                        <a:buFont typeface="Symbol" panose="05050102010706020507" pitchFamily="18" charset="2"/>
                        <a:buChar char=""/>
                      </a:pPr>
                      <a:r>
                        <a:rPr lang="en-US" sz="1000" dirty="0">
                          <a:effectLst/>
                        </a:rPr>
                        <a:t>Use numbers, letters or visual features to distinguish between the different items</a:t>
                      </a:r>
                      <a:endParaRPr lang="nl-NL" sz="1000" dirty="0">
                        <a:effectLst/>
                      </a:endParaRPr>
                    </a:p>
                    <a:p>
                      <a:pPr marL="342900" lvl="0" indent="-342900" algn="just">
                        <a:lnSpc>
                          <a:spcPct val="115000"/>
                        </a:lnSpc>
                        <a:spcAft>
                          <a:spcPts val="0"/>
                        </a:spcAft>
                        <a:buFont typeface="Symbol" panose="05050102010706020507" pitchFamily="18" charset="2"/>
                        <a:buChar char=""/>
                      </a:pPr>
                      <a:r>
                        <a:rPr lang="en-US" sz="1000" dirty="0">
                          <a:effectLst/>
                        </a:rPr>
                        <a:t>More research testing and developments are needed for choices of most device friendly design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2098504423"/>
                  </a:ext>
                </a:extLst>
              </a:tr>
              <a:tr h="586856">
                <a:tc vMerge="1">
                  <a:txBody>
                    <a:bodyPr/>
                    <a:lstStyle/>
                    <a:p>
                      <a:endParaRPr lang="nl-NL"/>
                    </a:p>
                  </a:txBody>
                  <a:tcPr/>
                </a:tc>
                <a:tc>
                  <a:txBody>
                    <a:bodyPr/>
                    <a:lstStyle/>
                    <a:p>
                      <a:pPr algn="just">
                        <a:lnSpc>
                          <a:spcPct val="115000"/>
                        </a:lnSpc>
                        <a:spcAft>
                          <a:spcPts val="0"/>
                        </a:spcAft>
                      </a:pPr>
                      <a:r>
                        <a:rPr lang="en-GB" sz="1000">
                          <a:effectLst/>
                        </a:rPr>
                        <a:t>Question text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marL="342900" lvl="0" indent="-342900" algn="just">
                        <a:lnSpc>
                          <a:spcPct val="115000"/>
                        </a:lnSpc>
                        <a:spcAft>
                          <a:spcPts val="0"/>
                        </a:spcAft>
                        <a:buFont typeface="Symbol" panose="05050102010706020507" pitchFamily="18" charset="2"/>
                        <a:buChar char=""/>
                      </a:pPr>
                      <a:r>
                        <a:rPr lang="en-US" sz="1000">
                          <a:effectLst/>
                        </a:rPr>
                        <a:t>Shorten question texts</a:t>
                      </a:r>
                      <a:endParaRPr lang="nl-NL" sz="1000">
                        <a:effectLst/>
                      </a:endParaRPr>
                    </a:p>
                    <a:p>
                      <a:pPr marL="342900" lvl="0" indent="-342900" algn="just">
                        <a:lnSpc>
                          <a:spcPct val="115000"/>
                        </a:lnSpc>
                        <a:spcAft>
                          <a:spcPts val="0"/>
                        </a:spcAft>
                        <a:buFont typeface="Symbol" panose="05050102010706020507" pitchFamily="18" charset="2"/>
                        <a:buChar char=""/>
                      </a:pPr>
                      <a:r>
                        <a:rPr lang="en-GB" sz="1000">
                          <a:effectLst/>
                        </a:rPr>
                        <a:t>Make clarifying information that is not essential for all respondents available behind expandable links that indicate which information may be found behind it (further testing needed)</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3155108906"/>
                  </a:ext>
                </a:extLst>
              </a:tr>
              <a:tr h="365562">
                <a:tc vMerge="1">
                  <a:txBody>
                    <a:bodyPr/>
                    <a:lstStyle/>
                    <a:p>
                      <a:endParaRPr lang="nl-NL"/>
                    </a:p>
                  </a:txBody>
                  <a:tcPr/>
                </a:tc>
                <a:tc>
                  <a:txBody>
                    <a:bodyPr/>
                    <a:lstStyle/>
                    <a:p>
                      <a:pPr algn="just">
                        <a:lnSpc>
                          <a:spcPct val="115000"/>
                        </a:lnSpc>
                        <a:spcAft>
                          <a:spcPts val="0"/>
                        </a:spcAft>
                      </a:pPr>
                      <a:r>
                        <a:rPr lang="en-GB" sz="1000">
                          <a:effectLst/>
                        </a:rPr>
                        <a:t># answer cat’s</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marL="342900" lvl="0" indent="-342900" algn="just">
                        <a:lnSpc>
                          <a:spcPct val="115000"/>
                        </a:lnSpc>
                        <a:spcAft>
                          <a:spcPts val="0"/>
                        </a:spcAft>
                        <a:buFont typeface="Symbol" panose="05050102010706020507" pitchFamily="18" charset="2"/>
                        <a:buChar char=""/>
                      </a:pPr>
                      <a:r>
                        <a:rPr lang="en-US" sz="1000">
                          <a:effectLst/>
                        </a:rPr>
                        <a:t>Reduce number of categories</a:t>
                      </a:r>
                      <a:endParaRPr lang="nl-NL" sz="1000">
                        <a:effectLst/>
                      </a:endParaRPr>
                    </a:p>
                    <a:p>
                      <a:pPr marL="342900" lvl="0" indent="-342900" algn="just">
                        <a:lnSpc>
                          <a:spcPct val="115000"/>
                        </a:lnSpc>
                        <a:spcAft>
                          <a:spcPts val="0"/>
                        </a:spcAft>
                        <a:buFont typeface="Symbol" panose="05050102010706020507" pitchFamily="18" charset="2"/>
                        <a:buChar char=""/>
                      </a:pPr>
                      <a:r>
                        <a:rPr lang="en-US" sz="1000">
                          <a:effectLst/>
                        </a:rPr>
                        <a:t>Split into multiple questions, possibly hierarchically</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59179776"/>
                  </a:ext>
                </a:extLst>
              </a:tr>
              <a:tr h="684664">
                <a:tc vMerge="1">
                  <a:txBody>
                    <a:bodyPr/>
                    <a:lstStyle/>
                    <a:p>
                      <a:endParaRPr lang="nl-NL"/>
                    </a:p>
                  </a:txBody>
                  <a:tcPr/>
                </a:tc>
                <a:tc>
                  <a:txBody>
                    <a:bodyPr/>
                    <a:lstStyle/>
                    <a:p>
                      <a:pPr algn="just">
                        <a:lnSpc>
                          <a:spcPct val="115000"/>
                        </a:lnSpc>
                        <a:spcAft>
                          <a:spcPts val="0"/>
                        </a:spcAft>
                      </a:pPr>
                      <a:r>
                        <a:rPr lang="en-GB" sz="1000">
                          <a:effectLst/>
                        </a:rPr>
                        <a:t>Answer text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tc>
                  <a:txBody>
                    <a:bodyPr/>
                    <a:lstStyle/>
                    <a:p>
                      <a:pPr marL="342900" lvl="0" indent="-342900" algn="just">
                        <a:lnSpc>
                          <a:spcPct val="115000"/>
                        </a:lnSpc>
                        <a:spcAft>
                          <a:spcPts val="0"/>
                        </a:spcAft>
                        <a:buFont typeface="Symbol" panose="05050102010706020507" pitchFamily="18" charset="2"/>
                        <a:buChar char=""/>
                      </a:pPr>
                      <a:r>
                        <a:rPr lang="en-US" sz="1000" dirty="0">
                          <a:effectLst/>
                        </a:rPr>
                        <a:t>Shorten answer texts and avoid repetition from question text</a:t>
                      </a:r>
                      <a:endParaRPr lang="nl-NL" sz="1000" dirty="0">
                        <a:effectLst/>
                      </a:endParaRPr>
                    </a:p>
                    <a:p>
                      <a:pPr marL="342900" lvl="0" indent="-342900" algn="just">
                        <a:lnSpc>
                          <a:spcPct val="115000"/>
                        </a:lnSpc>
                        <a:spcAft>
                          <a:spcPts val="0"/>
                        </a:spcAft>
                        <a:buFont typeface="Symbol" panose="05050102010706020507" pitchFamily="18" charset="2"/>
                        <a:buChar char=""/>
                      </a:pPr>
                      <a:r>
                        <a:rPr lang="en-US" sz="1000" dirty="0">
                          <a:effectLst/>
                        </a:rPr>
                        <a:t>Make</a:t>
                      </a:r>
                      <a:r>
                        <a:rPr lang="en-GB" sz="1000" dirty="0">
                          <a:effectLst/>
                        </a:rPr>
                        <a:t> clarifying information that is not essential for all respondents available behind expandable links that indicate which information may be found behind it (further testing needed)</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362" marR="33362" marT="0" marB="0"/>
                </a:tc>
                <a:extLst>
                  <a:ext uri="{0D108BD9-81ED-4DB2-BD59-A6C34878D82A}">
                    <a16:rowId xmlns:a16="http://schemas.microsoft.com/office/drawing/2014/main" val="928386504"/>
                  </a:ext>
                </a:extLst>
              </a:tr>
            </a:tbl>
          </a:graphicData>
        </a:graphic>
      </p:graphicFrame>
    </p:spTree>
    <p:extLst>
      <p:ext uri="{BB962C8B-B14F-4D97-AF65-F5344CB8AC3E}">
        <p14:creationId xmlns:p14="http://schemas.microsoft.com/office/powerpoint/2010/main" val="380198981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71792C8D-7FBC-4BFA-A009-79803862822E}"/>
              </a:ext>
            </a:extLst>
          </p:cNvPr>
          <p:cNvPicPr/>
          <p:nvPr/>
        </p:nvPicPr>
        <p:blipFill>
          <a:blip r:embed="rId3"/>
          <a:stretch>
            <a:fillRect/>
          </a:stretch>
        </p:blipFill>
        <p:spPr>
          <a:xfrm>
            <a:off x="6658147" y="182472"/>
            <a:ext cx="2257252" cy="4320480"/>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94850"/>
            <a:ext cx="5552488" cy="3724096"/>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Current ICT is CATI only, embedded in omnibus survey. Discussions to make it a standalone CAWI/CATI survey</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Test questionnaire based on existing CATI questionnaire: practically all introductions and clarifications were kept</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Responsive design: implementation of work-in-progress style sheets optimized for a smartphone while retaining consistency with Stats Norway’s website design principles</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developed at SSB and built in Blaise 5 for cross-platform (Android, iOS) application development.</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One single question per screen. </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Grid questions split into sequences of yes/no</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Rare examples of vertical scrolling necessary.</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2</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ICT survey tests</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70329560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20</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Recommendations touch navigation</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graphicFrame>
        <p:nvGraphicFramePr>
          <p:cNvPr id="5" name="Tabell 4">
            <a:extLst>
              <a:ext uri="{FF2B5EF4-FFF2-40B4-BE49-F238E27FC236}">
                <a16:creationId xmlns:a16="http://schemas.microsoft.com/office/drawing/2014/main" id="{284B8A7E-DAEC-4E1D-9641-B6D81168BC36}"/>
              </a:ext>
            </a:extLst>
          </p:cNvPr>
          <p:cNvGraphicFramePr>
            <a:graphicFrameLocks noGrp="1"/>
          </p:cNvGraphicFramePr>
          <p:nvPr>
            <p:extLst>
              <p:ext uri="{D42A27DB-BD31-4B8C-83A1-F6EECF244321}">
                <p14:modId xmlns:p14="http://schemas.microsoft.com/office/powerpoint/2010/main" val="3994744193"/>
              </p:ext>
            </p:extLst>
          </p:nvPr>
        </p:nvGraphicFramePr>
        <p:xfrm>
          <a:off x="1154073" y="765835"/>
          <a:ext cx="7573268" cy="3240360"/>
        </p:xfrm>
        <a:graphic>
          <a:graphicData uri="http://schemas.openxmlformats.org/drawingml/2006/table">
            <a:tbl>
              <a:tblPr firstRow="1" firstCol="1" bandRow="1">
                <a:tableStyleId>{5C22544A-7EE6-4342-B048-85BDC9FD1C3A}</a:tableStyleId>
              </a:tblPr>
              <a:tblGrid>
                <a:gridCol w="707970">
                  <a:extLst>
                    <a:ext uri="{9D8B030D-6E8A-4147-A177-3AD203B41FA5}">
                      <a16:colId xmlns:a16="http://schemas.microsoft.com/office/drawing/2014/main" val="3469045511"/>
                    </a:ext>
                  </a:extLst>
                </a:gridCol>
                <a:gridCol w="1812309">
                  <a:extLst>
                    <a:ext uri="{9D8B030D-6E8A-4147-A177-3AD203B41FA5}">
                      <a16:colId xmlns:a16="http://schemas.microsoft.com/office/drawing/2014/main" val="209209882"/>
                    </a:ext>
                  </a:extLst>
                </a:gridCol>
                <a:gridCol w="5052989">
                  <a:extLst>
                    <a:ext uri="{9D8B030D-6E8A-4147-A177-3AD203B41FA5}">
                      <a16:colId xmlns:a16="http://schemas.microsoft.com/office/drawing/2014/main" val="2560674734"/>
                    </a:ext>
                  </a:extLst>
                </a:gridCol>
              </a:tblGrid>
              <a:tr h="1717241">
                <a:tc rowSpan="2">
                  <a:txBody>
                    <a:bodyPr/>
                    <a:lstStyle/>
                    <a:p>
                      <a:pPr algn="just">
                        <a:lnSpc>
                          <a:spcPct val="115000"/>
                        </a:lnSpc>
                        <a:spcAft>
                          <a:spcPts val="0"/>
                        </a:spcAft>
                      </a:pPr>
                      <a:r>
                        <a:rPr lang="en-US" sz="1000" b="0" dirty="0">
                          <a:solidFill>
                            <a:srgbClr val="271D6C"/>
                          </a:solidFill>
                          <a:effectLst/>
                        </a:rPr>
                        <a:t>Touch navigation</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000" b="0" dirty="0">
                          <a:solidFill>
                            <a:srgbClr val="271D6C"/>
                          </a:solidFill>
                          <a:effectLst/>
                        </a:rPr>
                        <a:t>Open question</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Attempt to replace open questions by closed questions</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fr-FR" sz="1000" b="0" dirty="0">
                          <a:solidFill>
                            <a:srgbClr val="271D6C"/>
                          </a:solidFill>
                          <a:effectLst/>
                        </a:rPr>
                        <a:t>Position open questions on </a:t>
                      </a:r>
                      <a:r>
                        <a:rPr lang="fr-FR" sz="1000" b="0" dirty="0" err="1">
                          <a:solidFill>
                            <a:srgbClr val="271D6C"/>
                          </a:solidFill>
                          <a:effectLst/>
                        </a:rPr>
                        <a:t>separate</a:t>
                      </a:r>
                      <a:r>
                        <a:rPr lang="fr-FR" sz="1000" b="0" dirty="0">
                          <a:solidFill>
                            <a:srgbClr val="271D6C"/>
                          </a:solidFill>
                          <a:effectLst/>
                        </a:rPr>
                        <a:t> pages</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Choose a visual design with an open text field with enough space where respondents see all the words or the last complete lines what they are typing in</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Introduce visualization to indicate completeness/richness of answer data with for instance </a:t>
                      </a:r>
                      <a:r>
                        <a:rPr lang="en-GB" sz="1000" b="0" dirty="0">
                          <a:solidFill>
                            <a:srgbClr val="271D6C"/>
                          </a:solidFill>
                          <a:effectLst/>
                        </a:rPr>
                        <a:t>colours</a:t>
                      </a:r>
                      <a:r>
                        <a:rPr lang="en-US" sz="1000" b="0" dirty="0">
                          <a:solidFill>
                            <a:srgbClr val="271D6C"/>
                          </a:solidFill>
                          <a:effectLst/>
                        </a:rPr>
                        <a:t>, red, orange, green or indicate a maximum number of words</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390677401"/>
                  </a:ext>
                </a:extLst>
              </a:tr>
              <a:tr h="1523119">
                <a:tc vMerge="1">
                  <a:txBody>
                    <a:bodyPr/>
                    <a:lstStyle/>
                    <a:p>
                      <a:endParaRPr lang="nl-NL"/>
                    </a:p>
                  </a:txBody>
                  <a:tcPr/>
                </a:tc>
                <a:tc>
                  <a:txBody>
                    <a:bodyPr/>
                    <a:lstStyle/>
                    <a:p>
                      <a:pPr algn="just">
                        <a:lnSpc>
                          <a:spcPct val="115000"/>
                        </a:lnSpc>
                        <a:spcAft>
                          <a:spcPts val="0"/>
                        </a:spcAft>
                      </a:pPr>
                      <a:r>
                        <a:rPr lang="en-GB" sz="1000" b="0" dirty="0">
                          <a:solidFill>
                            <a:srgbClr val="271D6C"/>
                          </a:solidFill>
                          <a:effectLst/>
                        </a:rPr>
                        <a:t>Many answers</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Use auto-search or auto-fill</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Split into multiple questions, possibly hierarchically</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GB" sz="1000" b="0" dirty="0">
                          <a:solidFill>
                            <a:srgbClr val="271D6C"/>
                          </a:solidFill>
                          <a:effectLst/>
                        </a:rPr>
                        <a:t>Remove response categories that are very rarely used, and add an “Other” option. </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Use numbers or letters to distinguish between the different items</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36372490"/>
                  </a:ext>
                </a:extLst>
              </a:tr>
            </a:tbl>
          </a:graphicData>
        </a:graphic>
      </p:graphicFrame>
    </p:spTree>
    <p:extLst>
      <p:ext uri="{BB962C8B-B14F-4D97-AF65-F5344CB8AC3E}">
        <p14:creationId xmlns:p14="http://schemas.microsoft.com/office/powerpoint/2010/main" val="27683576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21</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Recommendations duration</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graphicFrame>
        <p:nvGraphicFramePr>
          <p:cNvPr id="14" name="Tijdelijke aanduiding voor inhoud 3">
            <a:extLst>
              <a:ext uri="{FF2B5EF4-FFF2-40B4-BE49-F238E27FC236}">
                <a16:creationId xmlns:a16="http://schemas.microsoft.com/office/drawing/2014/main" id="{817545BD-C578-4E37-BFD2-AB67E73C185C}"/>
              </a:ext>
            </a:extLst>
          </p:cNvPr>
          <p:cNvGraphicFramePr>
            <a:graphicFrameLocks/>
          </p:cNvGraphicFramePr>
          <p:nvPr>
            <p:extLst>
              <p:ext uri="{D42A27DB-BD31-4B8C-83A1-F6EECF244321}">
                <p14:modId xmlns:p14="http://schemas.microsoft.com/office/powerpoint/2010/main" val="1201250287"/>
              </p:ext>
            </p:extLst>
          </p:nvPr>
        </p:nvGraphicFramePr>
        <p:xfrm>
          <a:off x="719063" y="641067"/>
          <a:ext cx="8424937" cy="3830291"/>
        </p:xfrm>
        <a:graphic>
          <a:graphicData uri="http://schemas.openxmlformats.org/drawingml/2006/table">
            <a:tbl>
              <a:tblPr firstRow="1" firstCol="1" bandRow="1">
                <a:tableStyleId>{5C22544A-7EE6-4342-B048-85BDC9FD1C3A}</a:tableStyleId>
              </a:tblPr>
              <a:tblGrid>
                <a:gridCol w="787587">
                  <a:extLst>
                    <a:ext uri="{9D8B030D-6E8A-4147-A177-3AD203B41FA5}">
                      <a16:colId xmlns:a16="http://schemas.microsoft.com/office/drawing/2014/main" val="3846464641"/>
                    </a:ext>
                  </a:extLst>
                </a:gridCol>
                <a:gridCol w="1732695">
                  <a:extLst>
                    <a:ext uri="{9D8B030D-6E8A-4147-A177-3AD203B41FA5}">
                      <a16:colId xmlns:a16="http://schemas.microsoft.com/office/drawing/2014/main" val="2303987202"/>
                    </a:ext>
                  </a:extLst>
                </a:gridCol>
                <a:gridCol w="5904655">
                  <a:extLst>
                    <a:ext uri="{9D8B030D-6E8A-4147-A177-3AD203B41FA5}">
                      <a16:colId xmlns:a16="http://schemas.microsoft.com/office/drawing/2014/main" val="1864927510"/>
                    </a:ext>
                  </a:extLst>
                </a:gridCol>
              </a:tblGrid>
              <a:tr h="541867">
                <a:tc rowSpan="5">
                  <a:txBody>
                    <a:bodyPr/>
                    <a:lstStyle/>
                    <a:p>
                      <a:pPr algn="just">
                        <a:lnSpc>
                          <a:spcPct val="115000"/>
                        </a:lnSpc>
                        <a:spcAft>
                          <a:spcPts val="0"/>
                        </a:spcAft>
                      </a:pPr>
                      <a:r>
                        <a:rPr lang="en-US" sz="800" dirty="0">
                          <a:effectLst/>
                        </a:rPr>
                        <a:t>Duration</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tc>
                  <a:txBody>
                    <a:bodyPr/>
                    <a:lstStyle/>
                    <a:p>
                      <a:pPr algn="just">
                        <a:lnSpc>
                          <a:spcPct val="115000"/>
                        </a:lnSpc>
                        <a:spcAft>
                          <a:spcPts val="0"/>
                        </a:spcAft>
                      </a:pPr>
                      <a:r>
                        <a:rPr lang="en-GB" sz="1000" b="0" dirty="0">
                          <a:solidFill>
                            <a:srgbClr val="271D6C"/>
                          </a:solidFill>
                          <a:effectLst/>
                        </a:rPr>
                        <a:t># of items</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solidFill>
                      <a:schemeClr val="accent1">
                        <a:lumMod val="40000"/>
                        <a:lumOff val="60000"/>
                      </a:schemeClr>
                    </a:solidFill>
                  </a:tcPr>
                </a:tc>
                <a:tc>
                  <a:txBody>
                    <a:bodyPr/>
                    <a:lstStyle/>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Reduce length of the survey</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Split into multiple waves in a panel design</a:t>
                      </a:r>
                      <a:endParaRPr lang="nl-NL" sz="1000" b="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b="0" dirty="0">
                          <a:solidFill>
                            <a:srgbClr val="271D6C"/>
                          </a:solidFill>
                          <a:effectLst/>
                        </a:rPr>
                        <a:t>Consider to use a split questionnaire design with randomization</a:t>
                      </a:r>
                      <a:endParaRPr lang="nl-NL" sz="100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solidFill>
                      <a:schemeClr val="accent1">
                        <a:lumMod val="40000"/>
                        <a:lumOff val="60000"/>
                      </a:schemeClr>
                    </a:solidFill>
                  </a:tcPr>
                </a:tc>
                <a:extLst>
                  <a:ext uri="{0D108BD9-81ED-4DB2-BD59-A6C34878D82A}">
                    <a16:rowId xmlns:a16="http://schemas.microsoft.com/office/drawing/2014/main" val="3376502467"/>
                  </a:ext>
                </a:extLst>
              </a:tr>
              <a:tr h="308157">
                <a:tc vMerge="1">
                  <a:txBody>
                    <a:bodyPr/>
                    <a:lstStyle/>
                    <a:p>
                      <a:endParaRPr lang="nl-NL"/>
                    </a:p>
                  </a:txBody>
                  <a:tcPr/>
                </a:tc>
                <a:tc>
                  <a:txBody>
                    <a:bodyPr/>
                    <a:lstStyle/>
                    <a:p>
                      <a:pPr algn="just">
                        <a:lnSpc>
                          <a:spcPct val="115000"/>
                        </a:lnSpc>
                        <a:spcAft>
                          <a:spcPts val="0"/>
                        </a:spcAft>
                      </a:pPr>
                      <a:r>
                        <a:rPr lang="en-GB" sz="1000" dirty="0">
                          <a:solidFill>
                            <a:srgbClr val="271D6C"/>
                          </a:solidFill>
                          <a:effectLst/>
                        </a:rPr>
                        <a:t>Household</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tc>
                  <a:txBody>
                    <a:bodyPr/>
                    <a:lstStyle/>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Move from household to person survey</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extLst>
                  <a:ext uri="{0D108BD9-81ED-4DB2-BD59-A6C34878D82A}">
                    <a16:rowId xmlns:a16="http://schemas.microsoft.com/office/drawing/2014/main" val="254737077"/>
                  </a:ext>
                </a:extLst>
              </a:tr>
              <a:tr h="948267">
                <a:tc vMerge="1">
                  <a:txBody>
                    <a:bodyPr/>
                    <a:lstStyle/>
                    <a:p>
                      <a:endParaRPr lang="nl-NL"/>
                    </a:p>
                  </a:txBody>
                  <a:tcPr/>
                </a:tc>
                <a:tc>
                  <a:txBody>
                    <a:bodyPr/>
                    <a:lstStyle/>
                    <a:p>
                      <a:pPr algn="just">
                        <a:lnSpc>
                          <a:spcPct val="115000"/>
                        </a:lnSpc>
                        <a:spcAft>
                          <a:spcPts val="0"/>
                        </a:spcAft>
                      </a:pPr>
                      <a:r>
                        <a:rPr lang="en-GB" sz="1000" dirty="0">
                          <a:solidFill>
                            <a:srgbClr val="271D6C"/>
                          </a:solidFill>
                          <a:effectLst/>
                        </a:rPr>
                        <a:t>Database</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tc>
                  <a:txBody>
                    <a:bodyPr/>
                    <a:lstStyle/>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Rely more heavily on processing and analysis afterwards</a:t>
                      </a:r>
                      <a:endParaRPr lang="nl-NL" sz="100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Perform checks at data collection web server</a:t>
                      </a:r>
                      <a:endParaRPr lang="nl-NL" sz="100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Further developments and testing is needed to evaluate the use and fill in of retro-data on usability and data quality.</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extLst>
                  <a:ext uri="{0D108BD9-81ED-4DB2-BD59-A6C34878D82A}">
                    <a16:rowId xmlns:a16="http://schemas.microsoft.com/office/drawing/2014/main" val="838136320"/>
                  </a:ext>
                </a:extLst>
              </a:tr>
              <a:tr h="1219200">
                <a:tc vMerge="1">
                  <a:txBody>
                    <a:bodyPr/>
                    <a:lstStyle/>
                    <a:p>
                      <a:endParaRPr lang="nl-NL"/>
                    </a:p>
                  </a:txBody>
                  <a:tcPr/>
                </a:tc>
                <a:tc>
                  <a:txBody>
                    <a:bodyPr/>
                    <a:lstStyle/>
                    <a:p>
                      <a:pPr algn="just">
                        <a:lnSpc>
                          <a:spcPct val="115000"/>
                        </a:lnSpc>
                        <a:spcAft>
                          <a:spcPts val="0"/>
                        </a:spcAft>
                      </a:pPr>
                      <a:r>
                        <a:rPr lang="en-GB" sz="1000" dirty="0">
                          <a:solidFill>
                            <a:srgbClr val="271D6C"/>
                          </a:solidFill>
                          <a:effectLst/>
                        </a:rPr>
                        <a:t>Complexity</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tc>
                  <a:txBody>
                    <a:bodyPr/>
                    <a:lstStyle/>
                    <a:p>
                      <a:pPr marL="342900" lvl="0" indent="-342900" algn="just">
                        <a:lnSpc>
                          <a:spcPct val="115000"/>
                        </a:lnSpc>
                        <a:spcAft>
                          <a:spcPts val="0"/>
                        </a:spcAft>
                        <a:buFont typeface="Symbol" panose="05050102010706020507" pitchFamily="18" charset="2"/>
                        <a:buChar char=""/>
                      </a:pPr>
                      <a:r>
                        <a:rPr lang="en-US" sz="1000">
                          <a:solidFill>
                            <a:srgbClr val="271D6C"/>
                          </a:solidFill>
                          <a:effectLst/>
                        </a:rPr>
                        <a:t>Reduce number of complex questions</a:t>
                      </a:r>
                      <a:r>
                        <a:rPr lang="en-US" sz="1000">
                          <a:solidFill>
                            <a:srgbClr val="271D6C"/>
                          </a:solidFill>
                          <a:effectLst/>
                          <a:highlight>
                            <a:srgbClr val="FFFF00"/>
                          </a:highlight>
                        </a:rPr>
                        <a:t> </a:t>
                      </a:r>
                      <a:endParaRPr lang="nl-NL" sz="100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a:solidFill>
                            <a:srgbClr val="271D6C"/>
                          </a:solidFill>
                          <a:effectLst/>
                        </a:rPr>
                        <a:t>Inform respondents that using larger screens and quiet surroundings when filling in the questionnaire is advisable in the survey invitation/information materials Use contact modes that are compliant with access to appropriate response mode</a:t>
                      </a:r>
                      <a:endParaRPr lang="nl-NL" sz="100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a:solidFill>
                            <a:srgbClr val="271D6C"/>
                          </a:solidFill>
                          <a:effectLst/>
                        </a:rPr>
                        <a:t>Research possibilities to make the survey more enjoyable (to some extent)</a:t>
                      </a:r>
                      <a:endParaRPr lang="nl-NL" sz="100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extLst>
                  <a:ext uri="{0D108BD9-81ED-4DB2-BD59-A6C34878D82A}">
                    <a16:rowId xmlns:a16="http://schemas.microsoft.com/office/drawing/2014/main" val="203482790"/>
                  </a:ext>
                </a:extLst>
              </a:tr>
              <a:tr h="812800">
                <a:tc vMerge="1">
                  <a:txBody>
                    <a:bodyPr/>
                    <a:lstStyle/>
                    <a:p>
                      <a:endParaRPr lang="nl-NL"/>
                    </a:p>
                  </a:txBody>
                  <a:tcPr/>
                </a:tc>
                <a:tc>
                  <a:txBody>
                    <a:bodyPr/>
                    <a:lstStyle/>
                    <a:p>
                      <a:pPr algn="just">
                        <a:lnSpc>
                          <a:spcPct val="115000"/>
                        </a:lnSpc>
                        <a:spcAft>
                          <a:spcPts val="0"/>
                        </a:spcAft>
                      </a:pPr>
                      <a:r>
                        <a:rPr lang="en-GB" sz="1000">
                          <a:solidFill>
                            <a:srgbClr val="271D6C"/>
                          </a:solidFill>
                          <a:effectLst/>
                        </a:rPr>
                        <a:t>Enjoyment</a:t>
                      </a:r>
                      <a:endParaRPr lang="nl-NL" sz="1000">
                        <a:solidFill>
                          <a:srgbClr val="271D6C"/>
                        </a:solidFill>
                        <a:effectLst/>
                      </a:endParaRPr>
                    </a:p>
                    <a:p>
                      <a:pPr algn="just">
                        <a:lnSpc>
                          <a:spcPct val="115000"/>
                        </a:lnSpc>
                        <a:spcAft>
                          <a:spcPts val="0"/>
                        </a:spcAft>
                      </a:pPr>
                      <a:r>
                        <a:rPr lang="en-GB" sz="1000">
                          <a:solidFill>
                            <a:srgbClr val="271D6C"/>
                          </a:solidFill>
                          <a:effectLst/>
                        </a:rPr>
                        <a:t>Relevance</a:t>
                      </a:r>
                      <a:endParaRPr lang="nl-NL" sz="1000">
                        <a:solidFill>
                          <a:srgbClr val="271D6C"/>
                        </a:solidFill>
                        <a:effectLst/>
                      </a:endParaRPr>
                    </a:p>
                    <a:p>
                      <a:pPr algn="just">
                        <a:lnSpc>
                          <a:spcPct val="115000"/>
                        </a:lnSpc>
                        <a:spcAft>
                          <a:spcPts val="0"/>
                        </a:spcAft>
                      </a:pPr>
                      <a:r>
                        <a:rPr lang="en-GB" sz="1000">
                          <a:solidFill>
                            <a:srgbClr val="271D6C"/>
                          </a:solidFill>
                          <a:effectLst/>
                        </a:rPr>
                        <a:t>Burden</a:t>
                      </a:r>
                      <a:endParaRPr lang="nl-NL" sz="100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tc>
                  <a:txBody>
                    <a:bodyPr/>
                    <a:lstStyle/>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Make the survey attractive and appealing on a smartphone</a:t>
                      </a:r>
                      <a:endParaRPr lang="nl-NL" sz="100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Utilize proven design of existing apps and websites</a:t>
                      </a:r>
                      <a:endParaRPr lang="nl-NL" sz="1000" dirty="0">
                        <a:solidFill>
                          <a:srgbClr val="271D6C"/>
                        </a:solidFill>
                        <a:effectLst/>
                      </a:endParaRPr>
                    </a:p>
                    <a:p>
                      <a:pPr marL="342900" lvl="0" indent="-342900" algn="just">
                        <a:lnSpc>
                          <a:spcPct val="115000"/>
                        </a:lnSpc>
                        <a:spcAft>
                          <a:spcPts val="0"/>
                        </a:spcAft>
                        <a:buFont typeface="Symbol" panose="05050102010706020507" pitchFamily="18" charset="2"/>
                        <a:buChar char=""/>
                      </a:pPr>
                      <a:r>
                        <a:rPr lang="en-US" sz="1000" dirty="0">
                          <a:solidFill>
                            <a:srgbClr val="271D6C"/>
                          </a:solidFill>
                          <a:effectLst/>
                        </a:rPr>
                        <a:t>Add value to the survey by afterwards feeding back information to the respondent</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90" marR="48190" marT="0" marB="0"/>
                </a:tc>
                <a:extLst>
                  <a:ext uri="{0D108BD9-81ED-4DB2-BD59-A6C34878D82A}">
                    <a16:rowId xmlns:a16="http://schemas.microsoft.com/office/drawing/2014/main" val="290320120"/>
                  </a:ext>
                </a:extLst>
              </a:tr>
            </a:tbl>
          </a:graphicData>
        </a:graphic>
      </p:graphicFrame>
    </p:spTree>
    <p:extLst>
      <p:ext uri="{BB962C8B-B14F-4D97-AF65-F5344CB8AC3E}">
        <p14:creationId xmlns:p14="http://schemas.microsoft.com/office/powerpoint/2010/main" val="326401480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1154073" y="1105668"/>
            <a:ext cx="6108118" cy="1615827"/>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Is a mobile device a separate mode when applied to ESS surveys? </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Shall/must we consider the Smartphone in the close future as the “first mode” and thus the ultimate focus, leading perspective?</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Should MQs be shortened in the future?</a:t>
            </a:r>
          </a:p>
          <a:p>
            <a:pPr marL="285750" indent="-285750">
              <a:spcAft>
                <a:spcPts val="1000"/>
              </a:spcAft>
              <a:buClr>
                <a:srgbClr val="CF1E24"/>
              </a:buClr>
              <a:buSzPct val="90000"/>
              <a:buFont typeface="Arial" panose="020B0604020202020204" pitchFamily="34" charset="0"/>
              <a:buChar char="•"/>
              <a:defRPr/>
            </a:pPr>
            <a:r>
              <a:rPr lang="en-US" sz="1600">
                <a:solidFill>
                  <a:schemeClr val="tx1">
                    <a:lumMod val="75000"/>
                    <a:lumOff val="25000"/>
                  </a:schemeClr>
                </a:solidFill>
                <a:latin typeface="+mj-lt"/>
              </a:rPr>
              <a:t>….. </a:t>
            </a:r>
            <a:endParaRPr lang="en-US" sz="1600" dirty="0">
              <a:solidFill>
                <a:schemeClr val="tx1">
                  <a:lumMod val="75000"/>
                  <a:lumOff val="25000"/>
                </a:schemeClr>
              </a:solidFill>
              <a:latin typeface="+mj-lt"/>
            </a:endParaRP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22</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Discussion</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4" name="Afbeelding 1">
            <a:extLst>
              <a:ext uri="{FF2B5EF4-FFF2-40B4-BE49-F238E27FC236}">
                <a16:creationId xmlns:a16="http://schemas.microsoft.com/office/drawing/2014/main" id="{FE1A99A5-A824-401E-B310-2CE7E143F56C}"/>
              </a:ext>
            </a:extLst>
          </p:cNvPr>
          <p:cNvPicPr>
            <a:picLocks noChangeAspect="1"/>
          </p:cNvPicPr>
          <p:nvPr/>
        </p:nvPicPr>
        <p:blipFill>
          <a:blip r:embed="rId6"/>
          <a:stretch>
            <a:fillRect/>
          </a:stretch>
        </p:blipFill>
        <p:spPr>
          <a:xfrm>
            <a:off x="532227" y="3232850"/>
            <a:ext cx="1243692" cy="926672"/>
          </a:xfrm>
          <a:prstGeom prst="rect">
            <a:avLst/>
          </a:prstGeom>
        </p:spPr>
      </p:pic>
      <p:pic>
        <p:nvPicPr>
          <p:cNvPr id="15" name="Afbeelding 2">
            <a:extLst>
              <a:ext uri="{FF2B5EF4-FFF2-40B4-BE49-F238E27FC236}">
                <a16:creationId xmlns:a16="http://schemas.microsoft.com/office/drawing/2014/main" id="{040DD388-7A6C-4DFA-BEF5-9B9A35930616}"/>
              </a:ext>
            </a:extLst>
          </p:cNvPr>
          <p:cNvPicPr>
            <a:picLocks noChangeAspect="1"/>
          </p:cNvPicPr>
          <p:nvPr/>
        </p:nvPicPr>
        <p:blipFill>
          <a:blip r:embed="rId7"/>
          <a:stretch>
            <a:fillRect/>
          </a:stretch>
        </p:blipFill>
        <p:spPr>
          <a:xfrm>
            <a:off x="7262191" y="925943"/>
            <a:ext cx="755970" cy="987638"/>
          </a:xfrm>
          <a:prstGeom prst="rect">
            <a:avLst/>
          </a:prstGeom>
        </p:spPr>
      </p:pic>
    </p:spTree>
    <p:extLst>
      <p:ext uri="{BB962C8B-B14F-4D97-AF65-F5344CB8AC3E}">
        <p14:creationId xmlns:p14="http://schemas.microsoft.com/office/powerpoint/2010/main" val="407802166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94850"/>
            <a:ext cx="6811348" cy="1990288"/>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8 test persons with similar age characteristic: 25-35</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Comfortable using smartphones for a variety of purposes</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Avoid variation due to differences in familiarity with technology – results not representative of general population</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Bring your own device for more realistic test situation</a:t>
            </a:r>
          </a:p>
          <a:p>
            <a:pPr marL="285750" indent="-285750">
              <a:spcAft>
                <a:spcPts val="1000"/>
              </a:spcAft>
              <a:buClr>
                <a:srgbClr val="CF1E24"/>
              </a:buClr>
              <a:buSzPct val="90000"/>
              <a:buFont typeface="Arial" panose="020B0604020202020204" pitchFamily="34" charset="0"/>
              <a:buChar char="•"/>
              <a:defRPr/>
            </a:pPr>
            <a:r>
              <a:rPr lang="en-US" sz="1600" dirty="0" err="1">
                <a:solidFill>
                  <a:schemeClr val="tx1">
                    <a:lumMod val="75000"/>
                    <a:lumOff val="25000"/>
                  </a:schemeClr>
                </a:solidFill>
                <a:latin typeface="+mj-lt"/>
              </a:rPr>
              <a:t>Eyetracking</a:t>
            </a:r>
            <a:r>
              <a:rPr lang="en-US" sz="1600" dirty="0">
                <a:solidFill>
                  <a:schemeClr val="tx1">
                    <a:lumMod val="75000"/>
                    <a:lumOff val="25000"/>
                  </a:schemeClr>
                </a:solidFill>
                <a:latin typeface="+mj-lt"/>
              </a:rPr>
              <a:t> – less successful</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3</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ICT survey tests</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graphicFrame>
        <p:nvGraphicFramePr>
          <p:cNvPr id="15" name="Tabell 14">
            <a:extLst>
              <a:ext uri="{FF2B5EF4-FFF2-40B4-BE49-F238E27FC236}">
                <a16:creationId xmlns:a16="http://schemas.microsoft.com/office/drawing/2014/main" id="{3345CB53-87B1-443D-A0C9-82C96E75CC3D}"/>
              </a:ext>
            </a:extLst>
          </p:cNvPr>
          <p:cNvGraphicFramePr>
            <a:graphicFrameLocks noGrp="1"/>
          </p:cNvGraphicFramePr>
          <p:nvPr>
            <p:extLst>
              <p:ext uri="{D42A27DB-BD31-4B8C-83A1-F6EECF244321}">
                <p14:modId xmlns:p14="http://schemas.microsoft.com/office/powerpoint/2010/main" val="1759907200"/>
              </p:ext>
            </p:extLst>
          </p:nvPr>
        </p:nvGraphicFramePr>
        <p:xfrm>
          <a:off x="3943928" y="2535392"/>
          <a:ext cx="4824537" cy="1798320"/>
        </p:xfrm>
        <a:graphic>
          <a:graphicData uri="http://schemas.openxmlformats.org/drawingml/2006/table">
            <a:tbl>
              <a:tblPr firstRow="1" lastRow="1" bandRow="1">
                <a:tableStyleId>{5C22544A-7EE6-4342-B048-85BDC9FD1C3A}</a:tableStyleId>
              </a:tblPr>
              <a:tblGrid>
                <a:gridCol w="469981">
                  <a:extLst>
                    <a:ext uri="{9D8B030D-6E8A-4147-A177-3AD203B41FA5}">
                      <a16:colId xmlns:a16="http://schemas.microsoft.com/office/drawing/2014/main" val="1175726866"/>
                    </a:ext>
                  </a:extLst>
                </a:gridCol>
                <a:gridCol w="950982">
                  <a:extLst>
                    <a:ext uri="{9D8B030D-6E8A-4147-A177-3AD203B41FA5}">
                      <a16:colId xmlns:a16="http://schemas.microsoft.com/office/drawing/2014/main" val="1214794369"/>
                    </a:ext>
                  </a:extLst>
                </a:gridCol>
                <a:gridCol w="808692">
                  <a:extLst>
                    <a:ext uri="{9D8B030D-6E8A-4147-A177-3AD203B41FA5}">
                      <a16:colId xmlns:a16="http://schemas.microsoft.com/office/drawing/2014/main" val="1336467280"/>
                    </a:ext>
                  </a:extLst>
                </a:gridCol>
                <a:gridCol w="2594882">
                  <a:extLst>
                    <a:ext uri="{9D8B030D-6E8A-4147-A177-3AD203B41FA5}">
                      <a16:colId xmlns:a16="http://schemas.microsoft.com/office/drawing/2014/main" val="3264912642"/>
                    </a:ext>
                  </a:extLst>
                </a:gridCol>
              </a:tblGrid>
              <a:tr h="165100">
                <a:tc>
                  <a:txBody>
                    <a:bodyPr/>
                    <a:lstStyle/>
                    <a:p>
                      <a:pPr>
                        <a:spcAft>
                          <a:spcPts val="0"/>
                        </a:spcAft>
                      </a:pPr>
                      <a:r>
                        <a:rPr lang="en-GB" sz="1100" dirty="0">
                          <a:effectLst/>
                        </a:rPr>
                        <a:t>ID</a:t>
                      </a:r>
                    </a:p>
                  </a:txBody>
                  <a:tcPr marL="68580" marR="68580" marT="0" marB="0"/>
                </a:tc>
                <a:tc>
                  <a:txBody>
                    <a:bodyPr/>
                    <a:lstStyle/>
                    <a:p>
                      <a:pPr algn="ctr">
                        <a:spcAft>
                          <a:spcPts val="0"/>
                        </a:spcAft>
                      </a:pPr>
                      <a:r>
                        <a:rPr lang="en-GB" sz="1100" dirty="0">
                          <a:effectLst/>
                        </a:rPr>
                        <a:t>Age </a:t>
                      </a:r>
                      <a:endParaRPr lang="nb-NO" sz="1200" dirty="0">
                        <a:effectLst/>
                      </a:endParaRPr>
                    </a:p>
                    <a:p>
                      <a:pPr algn="ctr">
                        <a:spcAft>
                          <a:spcPts val="0"/>
                        </a:spcAft>
                      </a:pPr>
                      <a:r>
                        <a:rPr lang="en-GB" sz="1100" dirty="0">
                          <a:effectLst/>
                        </a:rPr>
                        <a:t>(approx.)</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100">
                          <a:effectLst/>
                        </a:rPr>
                        <a:t>Gender</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100" dirty="0">
                          <a:effectLst/>
                        </a:rPr>
                        <a:t>Device features/</a:t>
                      </a:r>
                      <a:endParaRPr lang="nb-NO" sz="1200" dirty="0">
                        <a:effectLst/>
                      </a:endParaRPr>
                    </a:p>
                    <a:p>
                      <a:pPr algn="ctr">
                        <a:spcAft>
                          <a:spcPts val="0"/>
                        </a:spcAft>
                      </a:pPr>
                      <a:r>
                        <a:rPr lang="en-GB" sz="1100" dirty="0">
                          <a:effectLst/>
                        </a:rPr>
                        <a:t>Type of smart phone</a:t>
                      </a:r>
                      <a:endParaRPr lang="nb-N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4852752"/>
                  </a:ext>
                </a:extLst>
              </a:tr>
              <a:tr h="165100">
                <a:tc>
                  <a:txBody>
                    <a:bodyPr/>
                    <a:lstStyle/>
                    <a:p>
                      <a:pPr algn="just">
                        <a:spcAft>
                          <a:spcPts val="0"/>
                        </a:spcAft>
                      </a:pPr>
                      <a:r>
                        <a:rPr lang="en-GB" sz="1200">
                          <a:effectLst/>
                        </a:rPr>
                        <a:t>1</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30</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Large iPhone</a:t>
                      </a:r>
                      <a:endParaRPr lang="nb-N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1340875"/>
                  </a:ext>
                </a:extLst>
              </a:tr>
              <a:tr h="165100">
                <a:tc>
                  <a:txBody>
                    <a:bodyPr/>
                    <a:lstStyle/>
                    <a:p>
                      <a:pPr algn="just">
                        <a:spcAft>
                          <a:spcPts val="0"/>
                        </a:spcAft>
                      </a:pPr>
                      <a:r>
                        <a:rPr lang="en-GB" sz="1200">
                          <a:effectLst/>
                        </a:rPr>
                        <a:t>2</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25</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50215" algn="l"/>
                        </a:tabLst>
                      </a:pPr>
                      <a:r>
                        <a:rPr lang="en-GB" sz="1200">
                          <a:effectLst/>
                        </a:rPr>
                        <a:t>Woman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Large iPhone</a:t>
                      </a:r>
                      <a:endParaRPr lang="nb-N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516691"/>
                  </a:ext>
                </a:extLst>
              </a:tr>
              <a:tr h="165100">
                <a:tc>
                  <a:txBody>
                    <a:bodyPr/>
                    <a:lstStyle/>
                    <a:p>
                      <a:pPr algn="just">
                        <a:spcAft>
                          <a:spcPts val="0"/>
                        </a:spcAft>
                      </a:pPr>
                      <a:r>
                        <a:rPr lang="en-GB" sz="1200">
                          <a:effectLst/>
                        </a:rPr>
                        <a:t>3</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27</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Woman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Medium Samsung, broken screen</a:t>
                      </a:r>
                      <a:endParaRPr lang="nb-N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0090325"/>
                  </a:ext>
                </a:extLst>
              </a:tr>
              <a:tr h="165100">
                <a:tc>
                  <a:txBody>
                    <a:bodyPr/>
                    <a:lstStyle/>
                    <a:p>
                      <a:pPr algn="just">
                        <a:spcAft>
                          <a:spcPts val="0"/>
                        </a:spcAft>
                      </a:pPr>
                      <a:r>
                        <a:rPr lang="en-GB" sz="1200">
                          <a:effectLst/>
                        </a:rPr>
                        <a:t>4</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 </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Woman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Small iPhone (SE)</a:t>
                      </a:r>
                      <a:endParaRPr lang="nb-N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83142123"/>
                  </a:ext>
                </a:extLst>
              </a:tr>
              <a:tr h="165100">
                <a:tc>
                  <a:txBody>
                    <a:bodyPr/>
                    <a:lstStyle/>
                    <a:p>
                      <a:pPr algn="just">
                        <a:spcAft>
                          <a:spcPts val="0"/>
                        </a:spcAft>
                      </a:pPr>
                      <a:r>
                        <a:rPr lang="en-GB" sz="1200">
                          <a:effectLst/>
                        </a:rPr>
                        <a:t>5</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26</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Medium Samsung</a:t>
                      </a:r>
                      <a:endParaRPr lang="nb-N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9681703"/>
                  </a:ext>
                </a:extLst>
              </a:tr>
              <a:tr h="165100">
                <a:tc>
                  <a:txBody>
                    <a:bodyPr/>
                    <a:lstStyle/>
                    <a:p>
                      <a:pPr algn="just">
                        <a:spcAft>
                          <a:spcPts val="0"/>
                        </a:spcAft>
                      </a:pPr>
                      <a:r>
                        <a:rPr lang="en-GB" sz="1200">
                          <a:effectLst/>
                        </a:rPr>
                        <a:t>6</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30</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Man</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Small iPhone (SE), broken screen</a:t>
                      </a:r>
                      <a:endParaRPr lang="nb-N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25175192"/>
                  </a:ext>
                </a:extLst>
              </a:tr>
              <a:tr h="165100">
                <a:tc>
                  <a:txBody>
                    <a:bodyPr/>
                    <a:lstStyle/>
                    <a:p>
                      <a:pPr algn="just">
                        <a:spcAft>
                          <a:spcPts val="0"/>
                        </a:spcAft>
                      </a:pPr>
                      <a:r>
                        <a:rPr lang="en-GB" sz="1200">
                          <a:effectLst/>
                        </a:rPr>
                        <a:t>7</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25</a:t>
                      </a:r>
                      <a:endParaRPr lang="nb-N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Man</a:t>
                      </a:r>
                      <a:endParaRPr lang="nb-N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dirty="0">
                          <a:effectLst/>
                        </a:rPr>
                        <a:t>Medium iPhone</a:t>
                      </a:r>
                      <a:endParaRPr lang="nb-NO" sz="12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932498769"/>
                  </a:ext>
                </a:extLst>
              </a:tr>
              <a:tr h="165100">
                <a:tc>
                  <a:txBody>
                    <a:bodyPr/>
                    <a:lstStyle/>
                    <a:p>
                      <a:pPr algn="just">
                        <a:spcAft>
                          <a:spcPts val="0"/>
                        </a:spcAft>
                      </a:pPr>
                      <a:r>
                        <a:rPr lang="en-GB" sz="1200" b="0" dirty="0">
                          <a:solidFill>
                            <a:schemeClr val="tx1"/>
                          </a:solidFill>
                          <a:effectLst/>
                        </a:rPr>
                        <a:t>8</a:t>
                      </a:r>
                    </a:p>
                  </a:txBody>
                  <a:tcPr marL="68580" marR="68580" marT="0" marB="0">
                    <a:solidFill>
                      <a:schemeClr val="accent1">
                        <a:lumMod val="20000"/>
                        <a:lumOff val="80000"/>
                      </a:schemeClr>
                    </a:solidFill>
                  </a:tcPr>
                </a:tc>
                <a:tc>
                  <a:txBody>
                    <a:bodyPr/>
                    <a:lstStyle/>
                    <a:p>
                      <a:pPr algn="ctr">
                        <a:spcAft>
                          <a:spcPts val="0"/>
                        </a:spcAft>
                      </a:pPr>
                      <a:r>
                        <a:rPr lang="en-GB" sz="1200" b="0" dirty="0">
                          <a:solidFill>
                            <a:schemeClr val="tx1"/>
                          </a:solidFill>
                          <a:effectLst/>
                        </a:rPr>
                        <a:t>25-30 years</a:t>
                      </a:r>
                      <a:endParaRPr lang="nb-NO"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GB" sz="1200" b="0">
                          <a:solidFill>
                            <a:schemeClr val="tx1"/>
                          </a:solidFill>
                          <a:effectLst/>
                        </a:rPr>
                        <a:t>Woman</a:t>
                      </a:r>
                      <a:endParaRPr lang="nb-NO" sz="1200" b="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GB" sz="1200" b="0" dirty="0">
                          <a:solidFill>
                            <a:schemeClr val="tx1"/>
                          </a:solidFill>
                          <a:effectLst/>
                        </a:rPr>
                        <a:t>Large iPhone</a:t>
                      </a:r>
                      <a:endParaRPr lang="nb-NO" sz="12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rgbClr val="E9EDF4"/>
                    </a:solidFill>
                  </a:tcPr>
                </a:tc>
                <a:extLst>
                  <a:ext uri="{0D108BD9-81ED-4DB2-BD59-A6C34878D82A}">
                    <a16:rowId xmlns:a16="http://schemas.microsoft.com/office/drawing/2014/main" val="4172661936"/>
                  </a:ext>
                </a:extLst>
              </a:tr>
            </a:tbl>
          </a:graphicData>
        </a:graphic>
      </p:graphicFrame>
    </p:spTree>
    <p:extLst>
      <p:ext uri="{BB962C8B-B14F-4D97-AF65-F5344CB8AC3E}">
        <p14:creationId xmlns:p14="http://schemas.microsoft.com/office/powerpoint/2010/main" val="77972304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6811348" cy="3980577"/>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Owners of small iPhones had to scroll to see all response options. </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One case of a test subject not understanding that (s)he had to scroll down to see the next button </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Confusion regarding auto-forwarding: </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Initially, many test subjects expected having to use buttons to navigate</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Soon, they got used to the functionality</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Auto-forwarding often happened so fast that test subjects were unsure whether they had answered correctly</a:t>
            </a:r>
          </a:p>
          <a:p>
            <a:pPr marL="1199731" lvl="2"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Solution: Add a short delay before auto-forwarding</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But on questions where multiple options can be selected there is no auto forwarding – leading to renewed confusion</a:t>
            </a:r>
          </a:p>
          <a:p>
            <a:pPr marL="1199731" lvl="2"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Solution: Discard auto-forwarding??</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4</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Results ICT: Usability</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6480549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3882617" cy="3713837"/>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Don’t know and Refusal buttons</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Always visible and available, but presented as greyed-out to distinguish from substantial response options</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Test subjects noticed them, in the words of one of them: “I got the impression you didn’t want me to use them”</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Still, five of eight did select Don’t know on questions with difficult terms and difficult recall tasks, e.g. D1</a:t>
            </a:r>
          </a:p>
          <a:p>
            <a:pPr marL="742731" lvl="1" indent="-285750">
              <a:spcAft>
                <a:spcPts val="1000"/>
              </a:spcAft>
              <a:buClr>
                <a:srgbClr val="CF1E24"/>
              </a:buClr>
              <a:buSzPct val="90000"/>
              <a:buFont typeface="Arial" panose="020B0604020202020204" pitchFamily="34" charset="0"/>
              <a:buChar char="•"/>
              <a:defRPr/>
            </a:pPr>
            <a:r>
              <a:rPr lang="en-US" sz="1600" i="1" dirty="0">
                <a:solidFill>
                  <a:schemeClr val="tx1">
                    <a:lumMod val="75000"/>
                    <a:lumOff val="25000"/>
                  </a:schemeClr>
                </a:solidFill>
                <a:latin typeface="+mj-lt"/>
              </a:rPr>
              <a:t>Substantial</a:t>
            </a:r>
            <a:r>
              <a:rPr lang="en-US" sz="1600" dirty="0">
                <a:solidFill>
                  <a:schemeClr val="tx1">
                    <a:lumMod val="75000"/>
                    <a:lumOff val="25000"/>
                  </a:schemeClr>
                </a:solidFill>
                <a:latin typeface="+mj-lt"/>
              </a:rPr>
              <a:t>, not casual Don’t know</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5</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Results ICT: Usability</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pic>
        <p:nvPicPr>
          <p:cNvPr id="14" name="Bilde 13">
            <a:extLst>
              <a:ext uri="{FF2B5EF4-FFF2-40B4-BE49-F238E27FC236}">
                <a16:creationId xmlns:a16="http://schemas.microsoft.com/office/drawing/2014/main" id="{4E3A7710-BD4F-45C1-A4C5-83D09FC2818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610132" y="812727"/>
            <a:ext cx="2738468" cy="2407549"/>
          </a:xfrm>
          <a:prstGeom prst="rect">
            <a:avLst/>
          </a:prstGeom>
          <a:noFill/>
        </p:spPr>
      </p:pic>
    </p:spTree>
    <p:extLst>
      <p:ext uri="{BB962C8B-B14F-4D97-AF65-F5344CB8AC3E}">
        <p14:creationId xmlns:p14="http://schemas.microsoft.com/office/powerpoint/2010/main" val="9753301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7460704" cy="3488134"/>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General recommendations valid also for other modes and screen sizes</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Reduce long texts in introductions, questions, instructions and response categories</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Reduce the number of response categories</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Limit the number of sub-questions in batteries (e.g. converted grids)</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Difficult to get overview with screen-by-screen design</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CBS had a more fruitful approach</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Avoid repeating text from screen to screen in such batteries</a:t>
            </a:r>
          </a:p>
          <a:p>
            <a:pPr marL="742731" lvl="1"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But do repeat every 4th of 5th screen</a:t>
            </a:r>
          </a:p>
          <a:p>
            <a:pPr marL="285750" indent="-285750">
              <a:spcAft>
                <a:spcPts val="1000"/>
              </a:spcAft>
              <a:buClr>
                <a:srgbClr val="CF1E24"/>
              </a:buClr>
              <a:buSzPct val="90000"/>
              <a:buFont typeface="Arial" panose="020B0604020202020204" pitchFamily="34" charset="0"/>
              <a:buChar char="•"/>
              <a:defRPr/>
            </a:pPr>
            <a:r>
              <a:rPr lang="en-US" sz="1600" dirty="0">
                <a:solidFill>
                  <a:schemeClr val="tx1">
                    <a:lumMod val="75000"/>
                    <a:lumOff val="25000"/>
                  </a:schemeClr>
                </a:solidFill>
                <a:latin typeface="+mj-lt"/>
              </a:rPr>
              <a:t>Use design and navigation to avoid confusion regarding which answer(s) has/have been selected</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6</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Recommendations for ICT mobile questionnaire</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67682501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3" name="CasellaDiTesto 2"/>
          <p:cNvSpPr txBox="1"/>
          <p:nvPr/>
        </p:nvSpPr>
        <p:spPr>
          <a:xfrm>
            <a:off x="795400" y="628590"/>
            <a:ext cx="7808850" cy="3872855"/>
          </a:xfrm>
          <a:prstGeom prst="rect">
            <a:avLst/>
          </a:prstGeom>
          <a:noFill/>
        </p:spPr>
        <p:txBody>
          <a:bodyPr wrap="square" lIns="0" tIns="0" rIns="0" bIns="0" rtlCol="0">
            <a:spAutoFit/>
          </a:bodyPr>
          <a:lstStyle/>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Responsive design: implementation of style sheets optimized for a smartphone developed at CBS and built in Blaise 5 for cross-platform (Android, iOS) application development.</a:t>
            </a:r>
          </a:p>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Individual sample approach. This LFS questionnaire is under redesign due to a new (not final) regulation of input </a:t>
            </a:r>
            <a:r>
              <a:rPr lang="en-US" sz="1500" dirty="0" err="1">
                <a:solidFill>
                  <a:schemeClr val="tx1">
                    <a:lumMod val="75000"/>
                    <a:lumOff val="25000"/>
                  </a:schemeClr>
                </a:solidFill>
                <a:latin typeface="+mj-lt"/>
              </a:rPr>
              <a:t>harmonisation</a:t>
            </a:r>
            <a:r>
              <a:rPr lang="en-US" sz="1500" dirty="0">
                <a:solidFill>
                  <a:schemeClr val="tx1">
                    <a:lumMod val="75000"/>
                    <a:lumOff val="25000"/>
                  </a:schemeClr>
                </a:solidFill>
                <a:latin typeface="+mj-lt"/>
              </a:rPr>
              <a:t> for measuring employment and unemployment. </a:t>
            </a:r>
          </a:p>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One single question on a screen. Maximum of two (interrelated) questions at one screen if necessary. The formulation of the question and answer question text is shortened as much as possible. </a:t>
            </a:r>
          </a:p>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In general minimum level of scrolling is allowed, meaning no horizontal scrolling and sometimes vertically scrolling as with the grid questions.</a:t>
            </a:r>
          </a:p>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Instructions texts are limited and included on the same screen. No buttons with instruction texts or help function are used in the visual design.</a:t>
            </a:r>
          </a:p>
          <a:p>
            <a:pPr marL="285750" indent="-285750">
              <a:spcAft>
                <a:spcPts val="1000"/>
              </a:spcAft>
              <a:buClr>
                <a:srgbClr val="CF1E24"/>
              </a:buClr>
              <a:buSzPct val="90000"/>
              <a:buFont typeface="Arial" panose="020B0604020202020204" pitchFamily="34" charset="0"/>
              <a:buChar char="•"/>
              <a:defRPr/>
            </a:pPr>
            <a:r>
              <a:rPr lang="en-US" sz="1500" dirty="0">
                <a:solidFill>
                  <a:schemeClr val="tx1">
                    <a:lumMod val="75000"/>
                    <a:lumOff val="25000"/>
                  </a:schemeClr>
                </a:solidFill>
                <a:latin typeface="+mj-lt"/>
              </a:rPr>
              <a:t>The questionnaire is shortened as some questions are left out in this version for the first wave. This LFS questionnaire was fielded in a sample of the general population aged 15-74 years as a pilot at CBS in November 2018.</a:t>
            </a:r>
          </a:p>
        </p:txBody>
      </p:sp>
      <p:sp>
        <p:nvSpPr>
          <p:cNvPr id="2" name="Segnaposto numero diapositiva 1"/>
          <p:cNvSpPr>
            <a:spLocks noGrp="1"/>
          </p:cNvSpPr>
          <p:nvPr>
            <p:ph type="sldNum" sz="quarter" idx="12"/>
          </p:nvPr>
        </p:nvSpPr>
        <p:spPr>
          <a:xfrm>
            <a:off x="747673" y="4423440"/>
            <a:ext cx="406400" cy="273844"/>
          </a:xfrm>
        </p:spPr>
        <p:txBody>
          <a:bodyPr/>
          <a:lstStyle/>
          <a:p>
            <a:r>
              <a:rPr lang="it-IT" dirty="0"/>
              <a:t>7</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Results LFS</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316706008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8</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Results LFS</a:t>
            </a:r>
            <a:endParaRPr lang="it-IT" sz="2000" b="1" dirty="0">
              <a:solidFill>
                <a:schemeClr val="bg1"/>
              </a:solidFill>
            </a:endParaRPr>
          </a:p>
        </p:txBody>
      </p:sp>
      <p:pic>
        <p:nvPicPr>
          <p:cNvPr id="12" name="Immagine 11" descr="EC logo example - horizontal version"/>
          <p:cNvPicPr/>
          <p:nvPr/>
        </p:nvPicPr>
        <p:blipFill>
          <a:blip r:embed="rId4">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graphicFrame>
        <p:nvGraphicFramePr>
          <p:cNvPr id="5" name="Tabell 4">
            <a:extLst>
              <a:ext uri="{FF2B5EF4-FFF2-40B4-BE49-F238E27FC236}">
                <a16:creationId xmlns:a16="http://schemas.microsoft.com/office/drawing/2014/main" id="{6C2FEBD8-D613-4DC9-9D51-183F1189A785}"/>
              </a:ext>
            </a:extLst>
          </p:cNvPr>
          <p:cNvGraphicFramePr>
            <a:graphicFrameLocks noGrp="1"/>
          </p:cNvGraphicFramePr>
          <p:nvPr>
            <p:extLst>
              <p:ext uri="{D42A27DB-BD31-4B8C-83A1-F6EECF244321}">
                <p14:modId xmlns:p14="http://schemas.microsoft.com/office/powerpoint/2010/main" val="200097679"/>
              </p:ext>
            </p:extLst>
          </p:nvPr>
        </p:nvGraphicFramePr>
        <p:xfrm>
          <a:off x="482758" y="641622"/>
          <a:ext cx="8354549" cy="4399026"/>
        </p:xfrm>
        <a:graphic>
          <a:graphicData uri="http://schemas.openxmlformats.org/drawingml/2006/table">
            <a:tbl>
              <a:tblPr firstRow="1" lastRow="1" bandRow="1">
                <a:tableStyleId>{5C22544A-7EE6-4342-B048-85BDC9FD1C3A}</a:tableStyleId>
              </a:tblPr>
              <a:tblGrid>
                <a:gridCol w="382466">
                  <a:extLst>
                    <a:ext uri="{9D8B030D-6E8A-4147-A177-3AD203B41FA5}">
                      <a16:colId xmlns:a16="http://schemas.microsoft.com/office/drawing/2014/main" val="11994"/>
                    </a:ext>
                  </a:extLst>
                </a:gridCol>
                <a:gridCol w="585453">
                  <a:extLst>
                    <a:ext uri="{9D8B030D-6E8A-4147-A177-3AD203B41FA5}">
                      <a16:colId xmlns:a16="http://schemas.microsoft.com/office/drawing/2014/main" val="1396060019"/>
                    </a:ext>
                  </a:extLst>
                </a:gridCol>
                <a:gridCol w="518907">
                  <a:extLst>
                    <a:ext uri="{9D8B030D-6E8A-4147-A177-3AD203B41FA5}">
                      <a16:colId xmlns:a16="http://schemas.microsoft.com/office/drawing/2014/main" val="3217157066"/>
                    </a:ext>
                  </a:extLst>
                </a:gridCol>
                <a:gridCol w="4743684">
                  <a:extLst>
                    <a:ext uri="{9D8B030D-6E8A-4147-A177-3AD203B41FA5}">
                      <a16:colId xmlns:a16="http://schemas.microsoft.com/office/drawing/2014/main" val="3961515922"/>
                    </a:ext>
                  </a:extLst>
                </a:gridCol>
                <a:gridCol w="708013">
                  <a:extLst>
                    <a:ext uri="{9D8B030D-6E8A-4147-A177-3AD203B41FA5}">
                      <a16:colId xmlns:a16="http://schemas.microsoft.com/office/drawing/2014/main" val="276132039"/>
                    </a:ext>
                  </a:extLst>
                </a:gridCol>
                <a:gridCol w="1416026">
                  <a:extLst>
                    <a:ext uri="{9D8B030D-6E8A-4147-A177-3AD203B41FA5}">
                      <a16:colId xmlns:a16="http://schemas.microsoft.com/office/drawing/2014/main" val="135614527"/>
                    </a:ext>
                  </a:extLst>
                </a:gridCol>
              </a:tblGrid>
              <a:tr h="343516">
                <a:tc>
                  <a:txBody>
                    <a:bodyPr/>
                    <a:lstStyle/>
                    <a:p>
                      <a:pPr>
                        <a:lnSpc>
                          <a:spcPct val="115000"/>
                        </a:lnSpc>
                        <a:spcAft>
                          <a:spcPts val="0"/>
                        </a:spcAft>
                      </a:pPr>
                      <a:r>
                        <a:rPr lang="en-GB" sz="1000" dirty="0" err="1">
                          <a:solidFill>
                            <a:srgbClr val="271D6C"/>
                          </a:solidFill>
                          <a:effectLst/>
                        </a:rPr>
                        <a:t>Resnr</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en-GB" sz="1000" dirty="0">
                          <a:solidFill>
                            <a:srgbClr val="271D6C"/>
                          </a:solidFill>
                          <a:effectLst/>
                        </a:rPr>
                        <a:t>Age</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en-GB" sz="1000" dirty="0">
                          <a:solidFill>
                            <a:srgbClr val="271D6C"/>
                          </a:solidFill>
                          <a:effectLst/>
                        </a:rPr>
                        <a:t>Gender</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en-GB" sz="1000" dirty="0">
                          <a:solidFill>
                            <a:srgbClr val="271D6C"/>
                          </a:solidFill>
                          <a:effectLst/>
                        </a:rPr>
                        <a:t>Main status: employed, unemployed, student, pensioner or other</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en-GB" sz="1000" dirty="0">
                          <a:solidFill>
                            <a:srgbClr val="271D6C"/>
                          </a:solidFill>
                          <a:effectLst/>
                        </a:rPr>
                        <a:t>Educational level </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en-GB" sz="1000" dirty="0">
                          <a:solidFill>
                            <a:srgbClr val="271D6C"/>
                          </a:solidFill>
                          <a:effectLst/>
                        </a:rPr>
                        <a:t>Device used for</a:t>
                      </a:r>
                      <a:endParaRPr lang="nl-NL" sz="1000" dirty="0">
                        <a:solidFill>
                          <a:srgbClr val="271D6C"/>
                        </a:solidFill>
                        <a:effectLst/>
                      </a:endParaRPr>
                    </a:p>
                    <a:p>
                      <a:pPr>
                        <a:lnSpc>
                          <a:spcPct val="115000"/>
                        </a:lnSpc>
                        <a:spcAft>
                          <a:spcPts val="0"/>
                        </a:spcAft>
                      </a:pPr>
                      <a:r>
                        <a:rPr lang="en-GB" sz="1000" dirty="0">
                          <a:solidFill>
                            <a:srgbClr val="271D6C"/>
                          </a:solidFill>
                          <a:effectLst/>
                        </a:rPr>
                        <a:t> testing LFS </a:t>
                      </a:r>
                      <a:endParaRPr lang="nl-NL" sz="100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928387555"/>
                  </a:ext>
                </a:extLst>
              </a:tr>
              <a:tr h="179717">
                <a:tc>
                  <a:txBody>
                    <a:bodyPr/>
                    <a:lstStyle/>
                    <a:p>
                      <a:pPr>
                        <a:lnSpc>
                          <a:spcPct val="115000"/>
                        </a:lnSpc>
                        <a:spcAft>
                          <a:spcPts val="0"/>
                        </a:spcAft>
                      </a:pPr>
                      <a:r>
                        <a:rPr lang="en-GB" sz="1050" dirty="0">
                          <a:solidFill>
                            <a:srgbClr val="271D6C"/>
                          </a:solidFill>
                          <a:effectLst/>
                        </a:rPr>
                        <a:t>1</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21</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Student, currently working full-time paid internship and has side job</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High</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laptop (CBS)</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144526927"/>
                  </a:ext>
                </a:extLst>
              </a:tr>
              <a:tr h="359435">
                <a:tc>
                  <a:txBody>
                    <a:bodyPr/>
                    <a:lstStyle/>
                    <a:p>
                      <a:pPr>
                        <a:lnSpc>
                          <a:spcPct val="115000"/>
                        </a:lnSpc>
                        <a:spcAft>
                          <a:spcPts val="0"/>
                        </a:spcAft>
                      </a:pPr>
                      <a:r>
                        <a:rPr lang="en-GB" sz="1050">
                          <a:solidFill>
                            <a:srgbClr val="271D6C"/>
                          </a:solidFill>
                          <a:effectLst/>
                        </a:rPr>
                        <a:t>2</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41</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Female</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works as employee</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Medium</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smartphone  Samsung Galaxy 6</a:t>
                      </a:r>
                      <a:r>
                        <a:rPr lang="da-DK" sz="1050" baseline="0" dirty="0">
                          <a:solidFill>
                            <a:srgbClr val="271D6C"/>
                          </a:solidFill>
                          <a:effectLst/>
                        </a:rPr>
                        <a:t> </a:t>
                      </a:r>
                      <a:r>
                        <a:rPr lang="da-DK" sz="1050" dirty="0">
                          <a:solidFill>
                            <a:srgbClr val="271D6C"/>
                          </a:solidFill>
                          <a:effectLst/>
                        </a:rPr>
                        <a:t>edge </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146078171"/>
                  </a:ext>
                </a:extLst>
              </a:tr>
              <a:tr h="179717">
                <a:tc>
                  <a:txBody>
                    <a:bodyPr/>
                    <a:lstStyle/>
                    <a:p>
                      <a:pPr>
                        <a:lnSpc>
                          <a:spcPct val="115000"/>
                        </a:lnSpc>
                        <a:spcAft>
                          <a:spcPts val="0"/>
                        </a:spcAft>
                      </a:pPr>
                      <a:r>
                        <a:rPr lang="en-GB" sz="1050">
                          <a:solidFill>
                            <a:srgbClr val="271D6C"/>
                          </a:solidFill>
                          <a:effectLst/>
                        </a:rPr>
                        <a:t>3</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49</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working from an employment agency, lookig for work</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High</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Iphone 6S+</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899487232"/>
                  </a:ext>
                </a:extLst>
              </a:tr>
              <a:tr h="179717">
                <a:tc>
                  <a:txBody>
                    <a:bodyPr/>
                    <a:lstStyle/>
                    <a:p>
                      <a:pPr>
                        <a:lnSpc>
                          <a:spcPct val="115000"/>
                        </a:lnSpc>
                        <a:spcAft>
                          <a:spcPts val="0"/>
                        </a:spcAft>
                      </a:pPr>
                      <a:r>
                        <a:rPr lang="en-GB" sz="1050">
                          <a:solidFill>
                            <a:srgbClr val="271D6C"/>
                          </a:solidFill>
                          <a:effectLst/>
                        </a:rPr>
                        <a:t>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55</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works 9hrs a week as employee, has income from social security (incapacitated)</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Low</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laptop (CBS)</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40011909"/>
                  </a:ext>
                </a:extLst>
              </a:tr>
              <a:tr h="179717">
                <a:tc>
                  <a:txBody>
                    <a:bodyPr/>
                    <a:lstStyle/>
                    <a:p>
                      <a:pPr>
                        <a:lnSpc>
                          <a:spcPct val="115000"/>
                        </a:lnSpc>
                        <a:spcAft>
                          <a:spcPts val="0"/>
                        </a:spcAft>
                      </a:pPr>
                      <a:r>
                        <a:rPr lang="en-GB" sz="1050">
                          <a:solidFill>
                            <a:srgbClr val="271D6C"/>
                          </a:solidFill>
                          <a:effectLst/>
                        </a:rPr>
                        <a:t>5</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40</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Incapacitated</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Low</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Samsung galaxy S7</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574521091"/>
                  </a:ext>
                </a:extLst>
              </a:tr>
              <a:tr h="179717">
                <a:tc>
                  <a:txBody>
                    <a:bodyPr/>
                    <a:lstStyle/>
                    <a:p>
                      <a:pPr>
                        <a:lnSpc>
                          <a:spcPct val="115000"/>
                        </a:lnSpc>
                        <a:spcAft>
                          <a:spcPts val="0"/>
                        </a:spcAft>
                      </a:pPr>
                      <a:r>
                        <a:rPr lang="en-GB" sz="1050">
                          <a:solidFill>
                            <a:srgbClr val="271D6C"/>
                          </a:solidFill>
                          <a:effectLst/>
                        </a:rPr>
                        <a:t>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62</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Incapacitated</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High</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 laptop (CBS)</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298174009"/>
                  </a:ext>
                </a:extLst>
              </a:tr>
              <a:tr h="177972">
                <a:tc>
                  <a:txBody>
                    <a:bodyPr/>
                    <a:lstStyle/>
                    <a:p>
                      <a:pPr>
                        <a:lnSpc>
                          <a:spcPct val="115000"/>
                        </a:lnSpc>
                        <a:spcAft>
                          <a:spcPts val="0"/>
                        </a:spcAft>
                      </a:pPr>
                      <a:r>
                        <a:rPr lang="en-GB" sz="1050">
                          <a:solidFill>
                            <a:srgbClr val="271D6C"/>
                          </a:solidFill>
                          <a:effectLst/>
                        </a:rPr>
                        <a:t>7</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works as employee  </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Medium</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Samsung A5</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1825703119"/>
                  </a:ext>
                </a:extLst>
              </a:tr>
              <a:tr h="179717">
                <a:tc>
                  <a:txBody>
                    <a:bodyPr/>
                    <a:lstStyle/>
                    <a:p>
                      <a:pPr>
                        <a:lnSpc>
                          <a:spcPct val="115000"/>
                        </a:lnSpc>
                        <a:spcAft>
                          <a:spcPts val="0"/>
                        </a:spcAft>
                      </a:pPr>
                      <a:r>
                        <a:rPr lang="en-GB" sz="1050">
                          <a:solidFill>
                            <a:srgbClr val="271D6C"/>
                          </a:solidFill>
                          <a:effectLst/>
                        </a:rPr>
                        <a:t>8</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Unemployed</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High</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laptop (CBS)</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772750615"/>
                  </a:ext>
                </a:extLst>
              </a:tr>
              <a:tr h="177972">
                <a:tc>
                  <a:txBody>
                    <a:bodyPr/>
                    <a:lstStyle/>
                    <a:p>
                      <a:pPr>
                        <a:lnSpc>
                          <a:spcPct val="115000"/>
                        </a:lnSpc>
                        <a:spcAft>
                          <a:spcPts val="0"/>
                        </a:spcAft>
                      </a:pPr>
                      <a:r>
                        <a:rPr lang="en-GB" sz="1050">
                          <a:solidFill>
                            <a:srgbClr val="271D6C"/>
                          </a:solidFill>
                          <a:effectLst/>
                        </a:rPr>
                        <a:t>9</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16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student, with small side job</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Low</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Iphone X</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1409892153"/>
                  </a:ext>
                </a:extLst>
              </a:tr>
              <a:tr h="179717">
                <a:tc>
                  <a:txBody>
                    <a:bodyPr/>
                    <a:lstStyle/>
                    <a:p>
                      <a:pPr>
                        <a:lnSpc>
                          <a:spcPct val="115000"/>
                        </a:lnSpc>
                        <a:spcAft>
                          <a:spcPts val="0"/>
                        </a:spcAft>
                      </a:pPr>
                      <a:r>
                        <a:rPr lang="en-GB" sz="1050">
                          <a:solidFill>
                            <a:srgbClr val="271D6C"/>
                          </a:solidFill>
                          <a:effectLst/>
                        </a:rPr>
                        <a:t>10</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46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self-employed</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Medium</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Iphone 6 (CBS)</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511515376"/>
                  </a:ext>
                </a:extLst>
              </a:tr>
              <a:tr h="177972">
                <a:tc>
                  <a:txBody>
                    <a:bodyPr/>
                    <a:lstStyle/>
                    <a:p>
                      <a:pPr>
                        <a:lnSpc>
                          <a:spcPct val="115000"/>
                        </a:lnSpc>
                        <a:spcAft>
                          <a:spcPts val="0"/>
                        </a:spcAft>
                      </a:pPr>
                      <a:r>
                        <a:rPr lang="en-GB" sz="1050">
                          <a:solidFill>
                            <a:srgbClr val="271D6C"/>
                          </a:solidFill>
                          <a:effectLst/>
                        </a:rPr>
                        <a:t>11</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50</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works as employee  </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High</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Ipone XS</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930766460"/>
                  </a:ext>
                </a:extLst>
              </a:tr>
              <a:tr h="179717">
                <a:tc>
                  <a:txBody>
                    <a:bodyPr/>
                    <a:lstStyle/>
                    <a:p>
                      <a:pPr>
                        <a:lnSpc>
                          <a:spcPct val="115000"/>
                        </a:lnSpc>
                        <a:spcAft>
                          <a:spcPts val="0"/>
                        </a:spcAft>
                      </a:pPr>
                      <a:r>
                        <a:rPr lang="en-GB" sz="1050">
                          <a:solidFill>
                            <a:srgbClr val="271D6C"/>
                          </a:solidFill>
                          <a:effectLst/>
                        </a:rPr>
                        <a:t>12</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53</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Works as employee (a larger job and a small side job) and is looking for work</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Medium</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iPad</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842861334"/>
                  </a:ext>
                </a:extLst>
              </a:tr>
              <a:tr h="177972">
                <a:tc>
                  <a:txBody>
                    <a:bodyPr/>
                    <a:lstStyle/>
                    <a:p>
                      <a:pPr>
                        <a:lnSpc>
                          <a:spcPct val="115000"/>
                        </a:lnSpc>
                        <a:spcAft>
                          <a:spcPts val="0"/>
                        </a:spcAft>
                      </a:pPr>
                      <a:r>
                        <a:rPr lang="en-GB" sz="1050">
                          <a:solidFill>
                            <a:srgbClr val="271D6C"/>
                          </a:solidFill>
                          <a:effectLst/>
                        </a:rPr>
                        <a:t>13</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52</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Houseman</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Medium</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 iPad</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663723225"/>
                  </a:ext>
                </a:extLst>
              </a:tr>
              <a:tr h="179717">
                <a:tc>
                  <a:txBody>
                    <a:bodyPr/>
                    <a:lstStyle/>
                    <a:p>
                      <a:pPr>
                        <a:lnSpc>
                          <a:spcPct val="115000"/>
                        </a:lnSpc>
                        <a:spcAft>
                          <a:spcPts val="0"/>
                        </a:spcAft>
                      </a:pPr>
                      <a:r>
                        <a:rPr lang="en-GB" sz="1050">
                          <a:solidFill>
                            <a:srgbClr val="271D6C"/>
                          </a:solidFill>
                          <a:effectLst/>
                        </a:rPr>
                        <a:t>14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24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student with side job</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High</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Smartphone Sony X2 </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4060547325"/>
                  </a:ext>
                </a:extLst>
              </a:tr>
              <a:tr h="179717">
                <a:tc>
                  <a:txBody>
                    <a:bodyPr/>
                    <a:lstStyle/>
                    <a:p>
                      <a:pPr>
                        <a:lnSpc>
                          <a:spcPct val="115000"/>
                        </a:lnSpc>
                        <a:spcAft>
                          <a:spcPts val="0"/>
                        </a:spcAft>
                      </a:pPr>
                      <a:r>
                        <a:rPr lang="en-GB" sz="1050">
                          <a:solidFill>
                            <a:srgbClr val="271D6C"/>
                          </a:solidFill>
                          <a:effectLst/>
                        </a:rPr>
                        <a:t>15</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39</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housewife, looking for job, does volunteer work</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Low</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tablet Galaxy S2</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2304139500"/>
                  </a:ext>
                </a:extLst>
              </a:tr>
              <a:tr h="177972">
                <a:tc>
                  <a:txBody>
                    <a:bodyPr/>
                    <a:lstStyle/>
                    <a:p>
                      <a:pPr>
                        <a:lnSpc>
                          <a:spcPct val="115000"/>
                        </a:lnSpc>
                        <a:spcAft>
                          <a:spcPts val="0"/>
                        </a:spcAft>
                      </a:pPr>
                      <a:r>
                        <a:rPr lang="en-GB" sz="1050">
                          <a:solidFill>
                            <a:srgbClr val="271D6C"/>
                          </a:solidFill>
                          <a:effectLst/>
                        </a:rPr>
                        <a:t>16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54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Female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Unemployed</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Medium</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iPhone)</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927141794"/>
                  </a:ext>
                </a:extLst>
              </a:tr>
              <a:tr h="179717">
                <a:tc>
                  <a:txBody>
                    <a:bodyPr/>
                    <a:lstStyle/>
                    <a:p>
                      <a:pPr>
                        <a:lnSpc>
                          <a:spcPct val="115000"/>
                        </a:lnSpc>
                        <a:spcAft>
                          <a:spcPts val="0"/>
                        </a:spcAft>
                      </a:pPr>
                      <a:r>
                        <a:rPr lang="en-GB" sz="1050">
                          <a:solidFill>
                            <a:srgbClr val="271D6C"/>
                          </a:solidFill>
                          <a:effectLst/>
                        </a:rPr>
                        <a:t>17</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23</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just finished school, looking for work</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High</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laptop (CBS)</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699378853"/>
                  </a:ext>
                </a:extLst>
              </a:tr>
              <a:tr h="355944">
                <a:tc>
                  <a:txBody>
                    <a:bodyPr/>
                    <a:lstStyle/>
                    <a:p>
                      <a:pPr>
                        <a:lnSpc>
                          <a:spcPct val="115000"/>
                        </a:lnSpc>
                        <a:spcAft>
                          <a:spcPts val="0"/>
                        </a:spcAft>
                      </a:pPr>
                      <a:r>
                        <a:rPr lang="en-GB" sz="1050" dirty="0">
                          <a:solidFill>
                            <a:srgbClr val="271D6C"/>
                          </a:solidFill>
                          <a:effectLst/>
                        </a:rPr>
                        <a:t>18</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24</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works as employee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Low</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smartphone Samsung Galaxy</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1116128364"/>
                  </a:ext>
                </a:extLst>
              </a:tr>
              <a:tr h="177972">
                <a:tc>
                  <a:txBody>
                    <a:bodyPr/>
                    <a:lstStyle/>
                    <a:p>
                      <a:pPr>
                        <a:lnSpc>
                          <a:spcPct val="115000"/>
                        </a:lnSpc>
                        <a:spcAft>
                          <a:spcPts val="0"/>
                        </a:spcAft>
                      </a:pPr>
                      <a:r>
                        <a:rPr lang="en-GB" sz="1050">
                          <a:solidFill>
                            <a:srgbClr val="271D6C"/>
                          </a:solidFill>
                          <a:effectLst/>
                        </a:rPr>
                        <a:t>19</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36</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Male</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works as employee</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a:solidFill>
                            <a:srgbClr val="271D6C"/>
                          </a:solidFill>
                          <a:effectLst/>
                        </a:rPr>
                        <a:t>Low</a:t>
                      </a:r>
                      <a:endParaRPr lang="nl-NL" sz="105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tc>
                  <a:txBody>
                    <a:bodyPr/>
                    <a:lstStyle/>
                    <a:p>
                      <a:pPr>
                        <a:lnSpc>
                          <a:spcPct val="115000"/>
                        </a:lnSpc>
                        <a:spcAft>
                          <a:spcPts val="0"/>
                        </a:spcAft>
                      </a:pPr>
                      <a:r>
                        <a:rPr lang="da-DK" sz="1050" dirty="0">
                          <a:solidFill>
                            <a:srgbClr val="271D6C"/>
                          </a:solidFill>
                          <a:effectLst/>
                        </a:rPr>
                        <a:t>iPad (CBS)</a:t>
                      </a:r>
                      <a:endParaRPr lang="nl-NL" sz="105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tc>
                <a:extLst>
                  <a:ext uri="{0D108BD9-81ED-4DB2-BD59-A6C34878D82A}">
                    <a16:rowId xmlns:a16="http://schemas.microsoft.com/office/drawing/2014/main" val="3507551979"/>
                  </a:ext>
                </a:extLst>
              </a:tr>
              <a:tr h="167532">
                <a:tc>
                  <a:txBody>
                    <a:bodyPr/>
                    <a:lstStyle/>
                    <a:p>
                      <a:pPr>
                        <a:lnSpc>
                          <a:spcPct val="115000"/>
                        </a:lnSpc>
                        <a:spcAft>
                          <a:spcPts val="0"/>
                        </a:spcAft>
                      </a:pPr>
                      <a:r>
                        <a:rPr lang="en-GB" sz="1050" b="0" dirty="0">
                          <a:solidFill>
                            <a:srgbClr val="271D6C"/>
                          </a:solidFill>
                          <a:effectLst/>
                        </a:rPr>
                        <a:t>20</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tc>
                  <a:txBody>
                    <a:bodyPr/>
                    <a:lstStyle/>
                    <a:p>
                      <a:pPr>
                        <a:lnSpc>
                          <a:spcPct val="115000"/>
                        </a:lnSpc>
                        <a:spcAft>
                          <a:spcPts val="0"/>
                        </a:spcAft>
                      </a:pPr>
                      <a:r>
                        <a:rPr lang="da-DK" sz="1050" b="0" dirty="0">
                          <a:solidFill>
                            <a:srgbClr val="271D6C"/>
                          </a:solidFill>
                          <a:effectLst/>
                        </a:rPr>
                        <a:t>58</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tc>
                  <a:txBody>
                    <a:bodyPr/>
                    <a:lstStyle/>
                    <a:p>
                      <a:pPr>
                        <a:lnSpc>
                          <a:spcPct val="115000"/>
                        </a:lnSpc>
                        <a:spcAft>
                          <a:spcPts val="0"/>
                        </a:spcAft>
                      </a:pPr>
                      <a:r>
                        <a:rPr lang="da-DK" sz="1050" b="0" dirty="0">
                          <a:solidFill>
                            <a:srgbClr val="271D6C"/>
                          </a:solidFill>
                          <a:effectLst/>
                        </a:rPr>
                        <a:t>Male</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tc>
                  <a:txBody>
                    <a:bodyPr/>
                    <a:lstStyle/>
                    <a:p>
                      <a:pPr>
                        <a:lnSpc>
                          <a:spcPct val="115000"/>
                        </a:lnSpc>
                        <a:spcAft>
                          <a:spcPts val="0"/>
                        </a:spcAft>
                      </a:pPr>
                      <a:r>
                        <a:rPr lang="da-DK" sz="1050" b="0" dirty="0">
                          <a:solidFill>
                            <a:srgbClr val="271D6C"/>
                          </a:solidFill>
                          <a:effectLst/>
                        </a:rPr>
                        <a:t>incapacitated, self-employed</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tc>
                  <a:txBody>
                    <a:bodyPr/>
                    <a:lstStyle/>
                    <a:p>
                      <a:pPr>
                        <a:lnSpc>
                          <a:spcPct val="115000"/>
                        </a:lnSpc>
                        <a:spcAft>
                          <a:spcPts val="0"/>
                        </a:spcAft>
                      </a:pPr>
                      <a:r>
                        <a:rPr lang="da-DK" sz="1050" b="0" dirty="0">
                          <a:solidFill>
                            <a:srgbClr val="271D6C"/>
                          </a:solidFill>
                          <a:effectLst/>
                        </a:rPr>
                        <a:t>High</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tc>
                  <a:txBody>
                    <a:bodyPr/>
                    <a:lstStyle/>
                    <a:p>
                      <a:pPr>
                        <a:lnSpc>
                          <a:spcPct val="115000"/>
                        </a:lnSpc>
                        <a:spcAft>
                          <a:spcPts val="0"/>
                        </a:spcAft>
                      </a:pPr>
                      <a:r>
                        <a:rPr lang="da-DK" sz="1050" b="0" dirty="0">
                          <a:solidFill>
                            <a:srgbClr val="271D6C"/>
                          </a:solidFill>
                          <a:effectLst/>
                        </a:rPr>
                        <a:t>iPhone </a:t>
                      </a:r>
                      <a:endParaRPr lang="nl-NL" sz="1050" b="0" dirty="0">
                        <a:solidFill>
                          <a:srgbClr val="271D6C"/>
                        </a:solidFill>
                        <a:effectLst/>
                        <a:latin typeface="Calibri" panose="020F0502020204030204" pitchFamily="34" charset="0"/>
                        <a:ea typeface="Calibri" panose="020F0502020204030204" pitchFamily="34" charset="0"/>
                        <a:cs typeface="Times New Roman" panose="02020603050405020304" pitchFamily="18" charset="0"/>
                      </a:endParaRPr>
                    </a:p>
                  </a:txBody>
                  <a:tcPr marL="30979" marR="30979" marT="0" marB="0">
                    <a:solidFill>
                      <a:schemeClr val="accent1">
                        <a:lumMod val="20000"/>
                        <a:lumOff val="80000"/>
                      </a:schemeClr>
                    </a:solidFill>
                  </a:tcPr>
                </a:tc>
                <a:extLst>
                  <a:ext uri="{0D108BD9-81ED-4DB2-BD59-A6C34878D82A}">
                    <a16:rowId xmlns:a16="http://schemas.microsoft.com/office/drawing/2014/main" val="4124066160"/>
                  </a:ext>
                </a:extLst>
              </a:tr>
            </a:tbl>
          </a:graphicData>
        </a:graphic>
      </p:graphicFrame>
    </p:spTree>
    <p:extLst>
      <p:ext uri="{BB962C8B-B14F-4D97-AF65-F5344CB8AC3E}">
        <p14:creationId xmlns:p14="http://schemas.microsoft.com/office/powerpoint/2010/main" val="289747880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inhoud 3">
            <a:extLst>
              <a:ext uri="{FF2B5EF4-FFF2-40B4-BE49-F238E27FC236}">
                <a16:creationId xmlns:a16="http://schemas.microsoft.com/office/drawing/2014/main" id="{B40E6480-E0E0-4D39-8023-C8C1996E57FD}"/>
              </a:ext>
            </a:extLst>
          </p:cNvPr>
          <p:cNvPicPr>
            <a:picLocks noChangeAspect="1"/>
          </p:cNvPicPr>
          <p:nvPr/>
        </p:nvPicPr>
        <p:blipFill>
          <a:blip r:embed="rId3"/>
          <a:stretch>
            <a:fillRect/>
          </a:stretch>
        </p:blipFill>
        <p:spPr>
          <a:xfrm>
            <a:off x="1304925" y="580812"/>
            <a:ext cx="6864039" cy="4425361"/>
          </a:xfrm>
          <a:prstGeom prst="rect">
            <a:avLst/>
          </a:prstGeom>
        </p:spPr>
      </p:pic>
      <p:pic>
        <p:nvPicPr>
          <p:cNvPr id="11" name="Immagine 9">
            <a:extLst>
              <a:ext uri="{FF2B5EF4-FFF2-40B4-BE49-F238E27FC236}">
                <a16:creationId xmlns:a16="http://schemas.microsoft.com/office/drawing/2014/main" id="{0035557C-A936-4447-84AA-531AE39D8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11" y="4515983"/>
            <a:ext cx="1257784" cy="603250"/>
          </a:xfrm>
          <a:prstGeom prst="rect">
            <a:avLst/>
          </a:prstGeom>
        </p:spPr>
      </p:pic>
      <p:sp>
        <p:nvSpPr>
          <p:cNvPr id="2" name="Segnaposto numero diapositiva 1"/>
          <p:cNvSpPr>
            <a:spLocks noGrp="1"/>
          </p:cNvSpPr>
          <p:nvPr>
            <p:ph type="sldNum" sz="quarter" idx="12"/>
          </p:nvPr>
        </p:nvSpPr>
        <p:spPr>
          <a:xfrm>
            <a:off x="747673" y="4423440"/>
            <a:ext cx="406400" cy="273844"/>
          </a:xfrm>
        </p:spPr>
        <p:txBody>
          <a:bodyPr/>
          <a:lstStyle/>
          <a:p>
            <a:r>
              <a:rPr lang="it-IT" dirty="0"/>
              <a:t>9</a:t>
            </a:r>
          </a:p>
        </p:txBody>
      </p:sp>
      <p:sp>
        <p:nvSpPr>
          <p:cNvPr id="4" name="CasellaDiTesto 3"/>
          <p:cNvSpPr txBox="1"/>
          <p:nvPr/>
        </p:nvSpPr>
        <p:spPr>
          <a:xfrm>
            <a:off x="1213342" y="4645946"/>
            <a:ext cx="3464675" cy="360227"/>
          </a:xfrm>
          <a:prstGeom prst="rect">
            <a:avLst/>
          </a:prstGeom>
          <a:noFill/>
        </p:spPr>
        <p:txBody>
          <a:bodyPr wrap="square" rtlCol="0">
            <a:spAutoFit/>
          </a:bodyPr>
          <a:lstStyle/>
          <a:p>
            <a:pPr>
              <a:lnSpc>
                <a:spcPts val="700"/>
              </a:lnSpc>
              <a:spcAft>
                <a:spcPts val="600"/>
              </a:spcAft>
              <a:buClr>
                <a:srgbClr val="CF1E24"/>
              </a:buClr>
              <a:buSzPct val="90000"/>
              <a:defRPr/>
            </a:pPr>
            <a:r>
              <a:rPr lang="en-US" altLang="it-IT" sz="1000" b="1" dirty="0">
                <a:solidFill>
                  <a:schemeClr val="tx1">
                    <a:lumMod val="75000"/>
                    <a:lumOff val="25000"/>
                  </a:schemeClr>
                </a:solidFill>
              </a:rPr>
              <a:t>MIMOD project - Mixed-Mode Designs in Social Surveys</a:t>
            </a:r>
          </a:p>
          <a:p>
            <a:pPr>
              <a:lnSpc>
                <a:spcPts val="700"/>
              </a:lnSpc>
              <a:spcAft>
                <a:spcPts val="1000"/>
              </a:spcAft>
              <a:buClr>
                <a:srgbClr val="CF1E24"/>
              </a:buClr>
              <a:buSzPct val="90000"/>
              <a:defRPr/>
            </a:pPr>
            <a:r>
              <a:rPr lang="it-IT" sz="1000" dirty="0">
                <a:solidFill>
                  <a:schemeClr val="tx1">
                    <a:lumMod val="75000"/>
                    <a:lumOff val="25000"/>
                  </a:schemeClr>
                </a:solidFill>
              </a:rPr>
              <a:t>Rome, 11-12 April 2019</a:t>
            </a:r>
          </a:p>
        </p:txBody>
      </p:sp>
      <p:sp>
        <p:nvSpPr>
          <p:cNvPr id="6" name="Titolo 1"/>
          <p:cNvSpPr txBox="1">
            <a:spLocks/>
          </p:cNvSpPr>
          <p:nvPr/>
        </p:nvSpPr>
        <p:spPr>
          <a:xfrm>
            <a:off x="1162543" y="-1"/>
            <a:ext cx="8049193" cy="441134"/>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3" y="4566327"/>
            <a:ext cx="815079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33356"/>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it-IT" altLang="it-IT" sz="2000" b="1" dirty="0">
                <a:solidFill>
                  <a:schemeClr val="bg1"/>
                </a:solidFill>
                <a:latin typeface="+mj-lt"/>
              </a:rPr>
              <a:t>Work package 5 – Screen size and style sheets</a:t>
            </a:r>
            <a:endParaRPr lang="it-IT" sz="2000" b="1" dirty="0">
              <a:solidFill>
                <a:schemeClr val="bg1"/>
              </a:solidFill>
            </a:endParaRPr>
          </a:p>
        </p:txBody>
      </p:sp>
      <p:pic>
        <p:nvPicPr>
          <p:cNvPr id="12" name="Immagine 11" descr="EC logo example - horizontal version"/>
          <p:cNvPicPr/>
          <p:nvPr/>
        </p:nvPicPr>
        <p:blipFill>
          <a:blip r:embed="rId5">
            <a:extLst>
              <a:ext uri="{28A0092B-C50C-407E-A947-70E740481C1C}">
                <a14:useLocalDpi xmlns:a14="http://schemas.microsoft.com/office/drawing/2010/main" val="0"/>
              </a:ext>
            </a:extLst>
          </a:blip>
          <a:srcRect/>
          <a:stretch>
            <a:fillRect/>
          </a:stretch>
        </p:blipFill>
        <p:spPr bwMode="auto">
          <a:xfrm>
            <a:off x="7058343" y="4585529"/>
            <a:ext cx="1545907" cy="412476"/>
          </a:xfrm>
          <a:prstGeom prst="rect">
            <a:avLst/>
          </a:prstGeom>
          <a:noFill/>
          <a:ln>
            <a:noFill/>
          </a:ln>
        </p:spPr>
      </p:pic>
      <p:pic>
        <p:nvPicPr>
          <p:cNvPr id="10"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574" y="4597189"/>
            <a:ext cx="469900" cy="469900"/>
          </a:xfrm>
          <a:prstGeom prst="rect">
            <a:avLst/>
          </a:prstGeom>
        </p:spPr>
      </p:pic>
    </p:spTree>
    <p:extLst>
      <p:ext uri="{BB962C8B-B14F-4D97-AF65-F5344CB8AC3E}">
        <p14:creationId xmlns:p14="http://schemas.microsoft.com/office/powerpoint/2010/main" val="4281113361"/>
      </p:ext>
    </p:extLst>
  </p:cSld>
  <p:clrMapOvr>
    <a:masterClrMapping/>
  </p:clrMapOvr>
  <p:transition spd="med">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ottoCategoria xmlns="679261c3-551f-4e86-913f-177e0e529669">-</SottoCategoria>
    <Categoria xmlns="c58f2efd-82a8-4ecf-b395-8c25e928921d">Power Point</Categoria>
    <_dlc_DocId xmlns="459159c4-d20a-4ff3-9b11-fbd127bd52e5">INTRANET-14-77</_dlc_DocId>
    <_dlc_DocIdUrl xmlns="459159c4-d20a-4ff3-9b11-fbd127bd52e5">
      <Url>https://intranet.istat.it/Collaborativi/_layouts/15/DocIdRedir.aspx?ID=INTRANET-14-77</Url>
      <Description>INTRANET-14-77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661A2BE3120D674DA36C11D6006822D4" ma:contentTypeVersion="3" ma:contentTypeDescription="Creare un nuovo documento." ma:contentTypeScope="" ma:versionID="2ad8b07f9840a1ce9cd199d874146b74">
  <xsd:schema xmlns:xsd="http://www.w3.org/2001/XMLSchema" xmlns:xs="http://www.w3.org/2001/XMLSchema" xmlns:p="http://schemas.microsoft.com/office/2006/metadata/properties" xmlns:ns2="c58f2efd-82a8-4ecf-b395-8c25e928921d" xmlns:ns3="459159c4-d20a-4ff3-9b11-fbd127bd52e5" xmlns:ns4="679261c3-551f-4e86-913f-177e0e529669" targetNamespace="http://schemas.microsoft.com/office/2006/metadata/properties" ma:root="true" ma:fieldsID="fffb0e16fb90ffea59fef1085e90ecca" ns2:_="" ns3:_="" ns4:_="">
    <xsd:import namespace="c58f2efd-82a8-4ecf-b395-8c25e928921d"/>
    <xsd:import namespace="459159c4-d20a-4ff3-9b11-fbd127bd52e5"/>
    <xsd:import namespace="679261c3-551f-4e86-913f-177e0e529669"/>
    <xsd:element name="properties">
      <xsd:complexType>
        <xsd:sequence>
          <xsd:element name="documentManagement">
            <xsd:complexType>
              <xsd:all>
                <xsd:element ref="ns2:Categoria"/>
                <xsd:element ref="ns3:_dlc_DocId" minOccurs="0"/>
                <xsd:element ref="ns3:_dlc_DocIdUrl" minOccurs="0"/>
                <xsd:element ref="ns3:_dlc_DocIdPersistId" minOccurs="0"/>
                <xsd:element ref="ns4:Sotto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2efd-82a8-4ecf-b395-8c25e928921d" elementFormDefault="qualified">
    <xsd:import namespace="http://schemas.microsoft.com/office/2006/documentManagement/types"/>
    <xsd:import namespace="http://schemas.microsoft.com/office/infopath/2007/PartnerControls"/>
    <xsd:element name="Categoria" ma:index="8" ma:displayName="Categoria" ma:default="Logo" ma:format="Dropdown" ma:internalName="Categoria">
      <xsd:simpleType>
        <xsd:restriction base="dms:Choice">
          <xsd:enumeration value="Logo"/>
          <xsd:enumeration value="Carta intestata con protocollo"/>
          <xsd:enumeration value="Carta intestata senza protocollo"/>
          <xsd:enumeration value="Power Point"/>
          <xsd:enumeration value="Libri digitali e cartacei"/>
          <xsd:enumeration value="Tavole di dati online"/>
          <xsd:enumeration value="Grafici interattivi"/>
          <xsd:enumeration value="Strumenti di comunicazione per i Censimenti permanenti"/>
          <xsd:enumeration value="Strumenti di comunicazione relativi al Censimento generale dell'Agricoltura 2020"/>
          <xsd:enumeration value="Censimenti permanenti"/>
        </xsd:restriction>
      </xsd:simpleType>
    </xsd:element>
  </xsd:schema>
  <xsd:schema xmlns:xsd="http://www.w3.org/2001/XMLSchema" xmlns:xs="http://www.w3.org/2001/XMLSchema" xmlns:dms="http://schemas.microsoft.com/office/2006/documentManagement/types" xmlns:pc="http://schemas.microsoft.com/office/infopath/2007/PartnerControls" targetNamespace="459159c4-d20a-4ff3-9b11-fbd127bd52e5" elementFormDefault="qualified">
    <xsd:import namespace="http://schemas.microsoft.com/office/2006/documentManagement/types"/>
    <xsd:import namespace="http://schemas.microsoft.com/office/infopath/2007/PartnerControls"/>
    <xsd:element name="_dlc_DocId" ma:index="9" nillable="true" ma:displayName="Valore ID documento" ma:description="Valore dell'ID documento assegnato all'elemento." ma:internalName="_dlc_DocId" ma:readOnly="true">
      <xsd:simpleType>
        <xsd:restriction base="dms:Text"/>
      </xsd:simpleType>
    </xsd:element>
    <xsd:element name="_dlc_DocIdUrl" ma:index="10"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79261c3-551f-4e86-913f-177e0e529669" elementFormDefault="qualified">
    <xsd:import namespace="http://schemas.microsoft.com/office/2006/documentManagement/types"/>
    <xsd:import namespace="http://schemas.microsoft.com/office/infopath/2007/PartnerControls"/>
    <xsd:element name="SottoCategoria" ma:index="12" nillable="true" ma:displayName="Sottocategoria" ma:default="-" ma:format="Dropdown" ma:internalName="SottoCategoria">
      <xsd:simpleType>
        <xsd:restriction base="dms:Choice">
          <xsd:enumeration value="-"/>
          <xsd:enumeration value="1- CP Generico"/>
          <xsd:enumeration value="2- CP Popolazione"/>
          <xsd:enumeration value="3- CP Imprese"/>
          <xsd:enumeration value="4- CP Istituzioni pubbliche"/>
          <xsd:enumeration value="5- CP Istituzioni non profit"/>
          <xsd:enumeration value="6- CP Agricoltura"/>
          <xsd:enumeration value="7- CP Agricoltura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E81DE-5F0B-421A-93B4-EF95C1639E1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679261c3-551f-4e86-913f-177e0e529669"/>
    <ds:schemaRef ds:uri="459159c4-d20a-4ff3-9b11-fbd127bd52e5"/>
    <ds:schemaRef ds:uri="c58f2efd-82a8-4ecf-b395-8c25e928921d"/>
    <ds:schemaRef ds:uri="http://www.w3.org/XML/1998/namespace"/>
    <ds:schemaRef ds:uri="http://purl.org/dc/dcmitype/"/>
  </ds:schemaRefs>
</ds:datastoreItem>
</file>

<file path=customXml/itemProps2.xml><?xml version="1.0" encoding="utf-8"?>
<ds:datastoreItem xmlns:ds="http://schemas.openxmlformats.org/officeDocument/2006/customXml" ds:itemID="{8C1F3400-3218-46A8-B7DF-4CAC3240349B}">
  <ds:schemaRefs>
    <ds:schemaRef ds:uri="http://schemas.microsoft.com/sharepoint/events"/>
  </ds:schemaRefs>
</ds:datastoreItem>
</file>

<file path=customXml/itemProps3.xml><?xml version="1.0" encoding="utf-8"?>
<ds:datastoreItem xmlns:ds="http://schemas.openxmlformats.org/officeDocument/2006/customXml" ds:itemID="{DAAA0DE0-1792-4461-8C0E-C44FDC2F5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2efd-82a8-4ecf-b395-8c25e928921d"/>
    <ds:schemaRef ds:uri="459159c4-d20a-4ff3-9b11-fbd127bd52e5"/>
    <ds:schemaRef ds:uri="679261c3-551f-4e86-913f-177e0e529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E1E69A-D261-41D1-B2E5-EDFC0C28DA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2443</Words>
  <Application>Microsoft Office PowerPoint</Application>
  <PresentationFormat>Diavoorstelling (16:9)</PresentationFormat>
  <Paragraphs>392</Paragraphs>
  <Slides>22</Slides>
  <Notes>22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ＭＳ Ｐゴシック</vt:lpstr>
      <vt:lpstr>Arial</vt:lpstr>
      <vt:lpstr>Arial Rounded MT Bold</vt:lpstr>
      <vt:lpstr>Calibri</vt:lpstr>
      <vt:lpstr>Courier New</vt:lpstr>
      <vt:lpstr>Symbol</vt:lpstr>
      <vt:lpstr>Times New Roman</vt:lpstr>
      <vt:lpstr>Trebuchet MS</vt:lpstr>
      <vt:lpstr>Tema di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slide</dc:title>
  <dc:creator>elena grimaccia</dc:creator>
  <cp:lastModifiedBy>Meertens, V.P. (Vivian)</cp:lastModifiedBy>
  <cp:revision>1315</cp:revision>
  <cp:lastPrinted>2017-02-22T13:28:22Z</cp:lastPrinted>
  <dcterms:created xsi:type="dcterms:W3CDTF">2015-05-13T08:31:54Z</dcterms:created>
  <dcterms:modified xsi:type="dcterms:W3CDTF">2019-04-08T12:35:14Z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y fmtid="{D5CDD505-2E9C-101B-9397-08002B2CF9AE}" pid="3" name="_dlc_DocIdItemGuid">
    <vt:lpwstr>9e0de80d-cc6b-4586-a7d5-f445339ce8d5</vt:lpwstr>
  </property>
</Properties>
</file>