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522" r:id="rId6"/>
    <p:sldId id="521" r:id="rId7"/>
    <p:sldId id="523" r:id="rId8"/>
    <p:sldId id="539" r:id="rId9"/>
    <p:sldId id="542" r:id="rId10"/>
    <p:sldId id="531" r:id="rId11"/>
    <p:sldId id="543" r:id="rId12"/>
    <p:sldId id="545" r:id="rId13"/>
    <p:sldId id="534" r:id="rId14"/>
    <p:sldId id="535" r:id="rId15"/>
    <p:sldId id="536" r:id="rId16"/>
    <p:sldId id="541" r:id="rId17"/>
    <p:sldId id="540" r:id="rId18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177">
          <p15:clr>
            <a:srgbClr val="A4A3A4"/>
          </p15:clr>
        </p15:guide>
        <p15:guide id="8" pos="3706">
          <p15:clr>
            <a:srgbClr val="A4A3A4"/>
          </p15:clr>
        </p15:guide>
        <p15:guide id="9" pos="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34F"/>
    <a:srgbClr val="FDB409"/>
    <a:srgbClr val="AE1023"/>
    <a:srgbClr val="993366"/>
    <a:srgbClr val="660033"/>
    <a:srgbClr val="0000FF"/>
    <a:srgbClr val="CF1E24"/>
    <a:srgbClr val="4479CB"/>
    <a:srgbClr val="CB6131"/>
    <a:srgbClr val="FFF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 autoAdjust="0"/>
    <p:restoredTop sz="97751" autoAdjust="0"/>
  </p:normalViewPr>
  <p:slideViewPr>
    <p:cSldViewPr snapToGrid="0" snapToObjects="1" showGuides="1">
      <p:cViewPr varScale="1">
        <p:scale>
          <a:sx n="168" d="100"/>
          <a:sy n="168" d="100"/>
        </p:scale>
        <p:origin x="288" y="132"/>
      </p:cViewPr>
      <p:guideLst>
        <p:guide orient="horz" pos="3411"/>
        <p:guide orient="horz" pos="2132"/>
        <p:guide pos="838"/>
        <p:guide orient="horz" pos="1350"/>
        <p:guide pos="3009"/>
        <p:guide orient="horz" pos="3121"/>
        <p:guide orient="horz" pos="177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pos="213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08/04/2019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08/04/2019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30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54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872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64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In this WP, the focus is on the last two features, i.e. assuming that the surveys can be done without an interviewer.</a:t>
            </a:r>
          </a:p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653" indent="-288329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53312" indent="-230662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14637" indent="-230662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75962" indent="-230662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37287" indent="-2306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98612" indent="-2306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59937" indent="-2306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21262" indent="-2306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4898026-1E5E-4118-A2E4-3B0623AD896D}" type="slidenum">
              <a:rPr lang="sl-SI" sz="1200">
                <a:latin typeface="Calibri" pitchFamily="34" charset="0"/>
              </a:rPr>
              <a:pPr/>
              <a:t>4</a:t>
            </a:fld>
            <a:endParaRPr lang="sl-SI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7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8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73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52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51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08/04/2019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08/04/2019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08/04/2019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9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7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3">
            <a:extLst>
              <a:ext uri="{FF2B5EF4-FFF2-40B4-BE49-F238E27FC236}">
                <a16:creationId xmlns:a16="http://schemas.microsoft.com/office/drawing/2014/main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" y="2762783"/>
            <a:ext cx="8378334" cy="11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060"/>
              </a:lnSpc>
              <a:defRPr/>
            </a:pP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Overview of objectives</a:t>
            </a:r>
          </a:p>
          <a:p>
            <a:pPr>
              <a:lnSpc>
                <a:spcPts val="3060"/>
              </a:lnSpc>
              <a:defRPr/>
            </a:pP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WP5 </a:t>
            </a:r>
            <a:r>
              <a:rPr lang="it-IT" sz="3000" b="1" dirty="0" err="1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D</a:t>
            </a:r>
            <a:r>
              <a:rPr lang="it-IT" sz="3000" b="1" dirty="0" err="1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eliverable</a:t>
            </a: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 1- </a:t>
            </a:r>
            <a:r>
              <a:rPr lang="en-US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Assessment of fitness of ESS surveys  </a:t>
            </a:r>
            <a:r>
              <a:rPr lang="en-US" sz="3000" b="1" dirty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for smartphone</a:t>
            </a:r>
          </a:p>
          <a:p>
            <a:pPr>
              <a:lnSpc>
                <a:spcPts val="3060"/>
              </a:lnSpc>
              <a:defRPr/>
            </a:pPr>
            <a:endParaRPr lang="en-US" sz="3000" b="1" dirty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  <a:p>
            <a:pPr>
              <a:lnSpc>
                <a:spcPts val="3060"/>
              </a:lnSpc>
              <a:defRPr/>
            </a:pPr>
            <a:endParaRPr lang="it-IT" sz="3000" b="1" dirty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</p:txBody>
      </p:sp>
      <p:sp>
        <p:nvSpPr>
          <p:cNvPr id="2054" name="Text Box 15">
            <a:extLst>
              <a:ext uri="{FF2B5EF4-FFF2-40B4-BE49-F238E27FC236}">
                <a16:creationId xmlns:a16="http://schemas.microsoft.com/office/drawing/2014/main" id="{68230B5C-6CE0-FC4C-B193-F0875173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680" y="102240"/>
            <a:ext cx="197420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ROME</a:t>
            </a: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April 11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|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12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 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2019</a:t>
            </a:r>
            <a:endParaRPr lang="it-IT" sz="1500" baseline="3000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2700" b="1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MIMOD</a:t>
            </a:r>
          </a:p>
          <a:p>
            <a:pPr>
              <a:defRPr/>
            </a:pP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Mixed-Mode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Designs</a:t>
            </a: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 for Social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Surveys</a:t>
            </a: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FINAL WORKSHOP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:a16="http://schemas.microsoft.com/office/drawing/2014/main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12" y="3965840"/>
            <a:ext cx="82969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Vivian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Meertens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defRPr/>
            </a:pP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Statistics Netherlands (CBS)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1015FD01-6A29-8F4A-AC2F-07FE2053B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54" y="4514219"/>
            <a:ext cx="8378335" cy="39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>
              <a:defRPr/>
            </a:pPr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A591B10-3FF6-0448-B1AA-D79B87972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26719" y="-74651"/>
            <a:ext cx="6599194" cy="26430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7C0623-8E40-5349-B333-F498F7FC24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13" y="4653425"/>
            <a:ext cx="638175" cy="442913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0" y="4553538"/>
            <a:ext cx="1137254" cy="533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6" y="4552185"/>
            <a:ext cx="1257784" cy="603250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138" y="474001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99" y="4697659"/>
            <a:ext cx="1143000" cy="3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7516" y="132314"/>
            <a:ext cx="7596188" cy="685800"/>
          </a:xfrm>
        </p:spPr>
        <p:txBody>
          <a:bodyPr>
            <a:normAutofit/>
          </a:bodyPr>
          <a:lstStyle/>
          <a:p>
            <a:r>
              <a:rPr lang="en-GB" sz="2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of assessments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ICT</a:t>
            </a:r>
            <a:endParaRPr lang="en-GB" sz="2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6624228" y="4549500"/>
            <a:ext cx="427169" cy="324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10</a:t>
            </a:fld>
            <a:endParaRPr lang="nl-NL" dirty="0"/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/>
          </p:nvPr>
        </p:nvGraphicFramePr>
        <p:xfrm>
          <a:off x="755574" y="818117"/>
          <a:ext cx="7488835" cy="4154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72">
                  <a:extLst>
                    <a:ext uri="{9D8B030D-6E8A-4147-A177-3AD203B41FA5}">
                      <a16:colId xmlns:a16="http://schemas.microsoft.com/office/drawing/2014/main" val="3895755929"/>
                    </a:ext>
                  </a:extLst>
                </a:gridCol>
                <a:gridCol w="1644672">
                  <a:extLst>
                    <a:ext uri="{9D8B030D-6E8A-4147-A177-3AD203B41FA5}">
                      <a16:colId xmlns:a16="http://schemas.microsoft.com/office/drawing/2014/main" val="2780200053"/>
                    </a:ext>
                  </a:extLst>
                </a:gridCol>
                <a:gridCol w="1480689">
                  <a:extLst>
                    <a:ext uri="{9D8B030D-6E8A-4147-A177-3AD203B41FA5}">
                      <a16:colId xmlns:a16="http://schemas.microsoft.com/office/drawing/2014/main" val="2552973491"/>
                    </a:ext>
                  </a:extLst>
                </a:gridCol>
                <a:gridCol w="1480689">
                  <a:extLst>
                    <a:ext uri="{9D8B030D-6E8A-4147-A177-3AD203B41FA5}">
                      <a16:colId xmlns:a16="http://schemas.microsoft.com/office/drawing/2014/main" val="4109619062"/>
                    </a:ext>
                  </a:extLst>
                </a:gridCol>
                <a:gridCol w="1238113">
                  <a:extLst>
                    <a:ext uri="{9D8B030D-6E8A-4147-A177-3AD203B41FA5}">
                      <a16:colId xmlns:a16="http://schemas.microsoft.com/office/drawing/2014/main" val="343756288"/>
                    </a:ext>
                  </a:extLst>
                </a:gridCol>
              </a:tblGrid>
              <a:tr h="67979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Dimension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Criterion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Scores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666791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Model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CBS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DESTATIS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2601133430"/>
                  </a:ext>
                </a:extLst>
              </a:tr>
              <a:tr h="189309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Screen size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Introductions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2766338478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Instructions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3645223093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Grids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23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1957156944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#Items per grid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1318804575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Question text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39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4129212624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# answer cat’s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738373155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Answer text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248316622"/>
                  </a:ext>
                </a:extLst>
              </a:tr>
              <a:tr h="18930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Touch navigation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Open question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746049356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Many answers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3629420949"/>
                  </a:ext>
                </a:extLst>
              </a:tr>
              <a:tr h="189309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Duration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# of items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641559511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Av duration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 min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900966621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Household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2311569368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Database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2131228333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Cogntv</a:t>
                      </a:r>
                      <a:r>
                        <a:rPr lang="en-GB" sz="1100" dirty="0">
                          <a:effectLst/>
                        </a:rPr>
                        <a:t> burden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1375248967"/>
                  </a:ext>
                </a:extLst>
              </a:tr>
              <a:tr h="1893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Consultation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4157018590"/>
                  </a:ext>
                </a:extLst>
              </a:tr>
              <a:tr h="39040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Enj</a:t>
                      </a: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err="1">
                          <a:effectLst/>
                        </a:rPr>
                        <a:t>Rel</a:t>
                      </a:r>
                      <a:r>
                        <a:rPr lang="en-GB" sz="1100" dirty="0">
                          <a:effectLst/>
                        </a:rPr>
                        <a:t>-Bur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33.1% (web)</a:t>
                      </a:r>
                      <a:endParaRPr lang="nl-N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36.9% (CATI)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NA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168108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7516" y="132314"/>
            <a:ext cx="7596188" cy="685800"/>
          </a:xfrm>
        </p:spPr>
        <p:txBody>
          <a:bodyPr>
            <a:normAutofit/>
          </a:bodyPr>
          <a:lstStyle/>
          <a:p>
            <a:r>
              <a:rPr lang="en-GB" sz="2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of assessments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LFS</a:t>
            </a:r>
            <a:endParaRPr lang="en-GB" sz="2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6624228" y="4549500"/>
            <a:ext cx="427169" cy="324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11</a:t>
            </a:fld>
            <a:endParaRPr lang="nl-NL" dirty="0"/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/>
          </p:nvPr>
        </p:nvGraphicFramePr>
        <p:xfrm>
          <a:off x="827584" y="843558"/>
          <a:ext cx="7416826" cy="4014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055">
                  <a:extLst>
                    <a:ext uri="{9D8B030D-6E8A-4147-A177-3AD203B41FA5}">
                      <a16:colId xmlns:a16="http://schemas.microsoft.com/office/drawing/2014/main" val="3111715499"/>
                    </a:ext>
                  </a:extLst>
                </a:gridCol>
                <a:gridCol w="1103055">
                  <a:extLst>
                    <a:ext uri="{9D8B030D-6E8A-4147-A177-3AD203B41FA5}">
                      <a16:colId xmlns:a16="http://schemas.microsoft.com/office/drawing/2014/main" val="417780085"/>
                    </a:ext>
                  </a:extLst>
                </a:gridCol>
                <a:gridCol w="830382">
                  <a:extLst>
                    <a:ext uri="{9D8B030D-6E8A-4147-A177-3AD203B41FA5}">
                      <a16:colId xmlns:a16="http://schemas.microsoft.com/office/drawing/2014/main" val="3914643937"/>
                    </a:ext>
                  </a:extLst>
                </a:gridCol>
                <a:gridCol w="1172037">
                  <a:extLst>
                    <a:ext uri="{9D8B030D-6E8A-4147-A177-3AD203B41FA5}">
                      <a16:colId xmlns:a16="http://schemas.microsoft.com/office/drawing/2014/main" val="3394967030"/>
                    </a:ext>
                  </a:extLst>
                </a:gridCol>
                <a:gridCol w="864223">
                  <a:extLst>
                    <a:ext uri="{9D8B030D-6E8A-4147-A177-3AD203B41FA5}">
                      <a16:colId xmlns:a16="http://schemas.microsoft.com/office/drawing/2014/main" val="1529494248"/>
                    </a:ext>
                  </a:extLst>
                </a:gridCol>
                <a:gridCol w="1172037">
                  <a:extLst>
                    <a:ext uri="{9D8B030D-6E8A-4147-A177-3AD203B41FA5}">
                      <a16:colId xmlns:a16="http://schemas.microsoft.com/office/drawing/2014/main" val="2102188929"/>
                    </a:ext>
                  </a:extLst>
                </a:gridCol>
                <a:gridCol w="1172037">
                  <a:extLst>
                    <a:ext uri="{9D8B030D-6E8A-4147-A177-3AD203B41FA5}">
                      <a16:colId xmlns:a16="http://schemas.microsoft.com/office/drawing/2014/main" val="1964901545"/>
                    </a:ext>
                  </a:extLst>
                </a:gridCol>
              </a:tblGrid>
              <a:tr h="53399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Dimension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Criterion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Scores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412772"/>
                  </a:ext>
                </a:extLst>
              </a:tr>
              <a:tr h="33144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nl-NL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Model</a:t>
                      </a:r>
                      <a:endParaRPr lang="nl-NL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SSB</a:t>
                      </a:r>
                      <a:endParaRPr lang="nl-NL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nl-NL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CBS</a:t>
                      </a:r>
                      <a:endParaRPr lang="nl-NL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2879318489"/>
                  </a:ext>
                </a:extLst>
              </a:tr>
              <a:tr h="33144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Employee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Unemployed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Student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112027"/>
                  </a:ext>
                </a:extLst>
              </a:tr>
              <a:tr h="165724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Screen size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Introductions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2595119167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Instructions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2747872218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Grids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3441885512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#Items per grid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3803841680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Question text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3706129606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# answer cat’s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3381185617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Answer text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2624310371"/>
                  </a:ext>
                </a:extLst>
              </a:tr>
              <a:tr h="16572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Touch navigation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Open question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3105754266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Many answers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3816252687"/>
                  </a:ext>
                </a:extLst>
              </a:tr>
              <a:tr h="165724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Duration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# of items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85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48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346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2113453288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 duration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 min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713950846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Household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3882129182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Database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No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Yes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647715873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Cogntv burden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4022997173"/>
                  </a:ext>
                </a:extLst>
              </a:tr>
              <a:tr h="16572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Consultation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1210747012"/>
                  </a:ext>
                </a:extLst>
              </a:tr>
              <a:tr h="33144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Enj-Rel-Bur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22% (web)</a:t>
                      </a:r>
                      <a:endParaRPr lang="nl-NL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54% (overall)</a:t>
                      </a:r>
                      <a:endParaRPr lang="nl-N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3" marR="58953" marT="0" marB="0"/>
                </a:tc>
                <a:extLst>
                  <a:ext uri="{0D108BD9-81ED-4DB2-BD59-A6C34878D82A}">
                    <a16:rowId xmlns:a16="http://schemas.microsoft.com/office/drawing/2014/main" val="131806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3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Work package 5 – Objective 1 mobile device surveys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pic>
        <p:nvPicPr>
          <p:cNvPr id="11" name="Tijdelijke aanduiding voor inhou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106" y="732656"/>
            <a:ext cx="6786601" cy="30632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197" y="3449117"/>
            <a:ext cx="6568633" cy="10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6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51196" y="1426112"/>
            <a:ext cx="745807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a mobile device a separate mode when applied to ESS surveys?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Does accepting mobile device response imply shortening of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MQs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survey questionnaires or the use of advanced techniques such as split questionnaire/modular survey designs?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Shall/must we consider the Smartphone in the close future as the “first mode” and thus the ultimate focus, leading perspective?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Work package 5 – Objective 1 mobile device surveys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180522"/>
            <a:ext cx="1243692" cy="9427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950" y="329370"/>
            <a:ext cx="75597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3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932646"/>
            <a:ext cx="74580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 contains:</a:t>
            </a:r>
          </a:p>
          <a:p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Exploration for the mobile device option in ESS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Elaboration of fitness criteria for mobile device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Assessments of  fitness criteria to ESS surveys model questionnaires and country specific implementations of the EHIS, EU-SILC, ICT and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LFS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of these assessment of the four ESS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Recommendations for these four surveys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Work package 5 – Mobile device surveys in ESS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806802"/>
            <a:ext cx="7458074" cy="31136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Disparity of modes: </a:t>
            </a:r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Presence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an interviewer:</a:t>
            </a:r>
          </a:p>
          <a:p>
            <a:pPr marL="1199731" lvl="2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Sensitivity of survey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topics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99731" lvl="2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Assistance for complex terminology and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wording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99731" lvl="2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Motivation for longer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surveys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Pace/speed of the interview;</a:t>
            </a:r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 (oral, visual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Timing of the interview</a:t>
            </a:r>
            <a:endParaRPr lang="it-IT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Work package 5 – Objective 1 mobile device surveys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6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 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nl-N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Modes</a:t>
            </a:r>
            <a:r>
              <a:rPr lang="nl-NL" sz="3600" dirty="0" smtClean="0"/>
              <a:t>	</a:t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endParaRPr lang="sl-SI" sz="3600" dirty="0" smtClean="0"/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656159" y="1340109"/>
            <a:ext cx="15120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Stimulus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Visual or </a:t>
            </a:r>
            <a:r>
              <a:rPr lang="nl-NL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oral</a:t>
            </a: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Question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6030516" y="1437085"/>
            <a:ext cx="18085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Response 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Visual or Oral</a:t>
            </a: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Answer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168253" y="1446610"/>
            <a:ext cx="2375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Respondent  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01391" y="3436144"/>
            <a:ext cx="11882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84094" y="3436144"/>
            <a:ext cx="11882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Content Placeholder 6" descr="TheMIBSRModel_Fig1_v3_revised_REDUCED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t="65843" r="22119" b="888"/>
          <a:stretch>
            <a:fillRect/>
          </a:stretch>
        </p:blipFill>
        <p:spPr>
          <a:xfrm>
            <a:off x="3033712" y="2895600"/>
            <a:ext cx="2892029" cy="1140619"/>
          </a:xfrm>
        </p:spPr>
      </p:pic>
      <p:sp>
        <p:nvSpPr>
          <p:cNvPr id="23561" name="TextBox 16"/>
          <p:cNvSpPr txBox="1">
            <a:spLocks noChangeArrowheads="1"/>
          </p:cNvSpPr>
          <p:nvPr/>
        </p:nvSpPr>
        <p:spPr bwMode="auto">
          <a:xfrm>
            <a:off x="3707904" y="4635602"/>
            <a:ext cx="22142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sl-SI" sz="1200" i="1" dirty="0">
                <a:solidFill>
                  <a:srgbClr val="00A1CD"/>
                </a:solidFill>
                <a:latin typeface="Calibri" pitchFamily="34" charset="0"/>
              </a:rPr>
              <a:t>Tourangeau (1984</a:t>
            </a:r>
            <a:r>
              <a:rPr lang="nl-NL" sz="1200" i="1" dirty="0">
                <a:solidFill>
                  <a:srgbClr val="00A1CD"/>
                </a:solidFill>
                <a:latin typeface="Calibri" pitchFamily="34" charset="0"/>
              </a:rPr>
              <a:t>, 2013</a:t>
            </a:r>
            <a:r>
              <a:rPr lang="sl-SI" sz="1200" i="1" dirty="0">
                <a:solidFill>
                  <a:srgbClr val="00A1CD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152"/>
            <a:ext cx="1535906" cy="12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32" y="-7864"/>
            <a:ext cx="1674019" cy="115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8218"/>
            <a:ext cx="1563290" cy="115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09" y="3952160"/>
            <a:ext cx="1970484" cy="10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57" y="743744"/>
            <a:ext cx="1242138" cy="9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93" y="1060693"/>
            <a:ext cx="756083" cy="9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Work package 5 – Objective 1 mobile device surveys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62543" y="371148"/>
            <a:ext cx="71068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pPr marL="34290" indent="0"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Fitness of ESS surveys for smartphones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" indent="0"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pPr marL="34290" indent="0">
              <a:buNone/>
            </a:pPr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Three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dimensions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considered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assessment:</a:t>
            </a:r>
          </a:p>
          <a:p>
            <a:pPr marL="697230" indent="-457200"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Screen size: Smartphones have a wide variety of screen sizes, but are typically much smaller than traditional devices</a:t>
            </a:r>
          </a:p>
          <a:p>
            <a:pPr marL="697230" indent="-457200"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Touch Navigation: Screens are used for presentation as well as for navigation</a:t>
            </a:r>
          </a:p>
          <a:p>
            <a:pPr marL="697230" indent="-457200"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Duration: Since smartphones can be used for multiple purposes simultaneously, can be used anywhere and anytime, and have smaller screen sizes, it is conjectured that length is an issue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07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8312"/>
            <a:ext cx="8229600" cy="857250"/>
          </a:xfrm>
        </p:spPr>
        <p:txBody>
          <a:bodyPr>
            <a:normAutofit/>
          </a:bodyPr>
          <a:lstStyle/>
          <a:p>
            <a:r>
              <a:rPr lang="en-GB" sz="2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Operationalization of Fitness criteria</a:t>
            </a:r>
            <a:endParaRPr lang="en-GB" sz="2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6624228" y="4549500"/>
            <a:ext cx="427169" cy="324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755576" y="771546"/>
          <a:ext cx="7632848" cy="4252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9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Dimension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Criterion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Operationalization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11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Screen size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Introductions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items with </a:t>
                      </a:r>
                      <a:r>
                        <a:rPr lang="en-GB" sz="1100" dirty="0" smtClean="0">
                          <a:effectLst/>
                        </a:rPr>
                        <a:t>introductions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GB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items with instructions included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6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Grid questions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grid questions</a:t>
                      </a:r>
                      <a:endParaRPr lang="nl-NL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Average number of items per grid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Question text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items with &gt; 20 words (excluding introduction text)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# answer cat’s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items with &gt; 5 answer categories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Answer</a:t>
                      </a: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text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items </a:t>
                      </a: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&gt; 10 </a:t>
                      </a: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words</a:t>
                      </a: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at </a:t>
                      </a: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least</a:t>
                      </a: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one</a:t>
                      </a: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category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280834413"/>
                  </a:ext>
                </a:extLst>
              </a:tr>
              <a:tr h="21608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Touch Navigation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Open question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open questions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Many answers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items with &gt; 25 answer categories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162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Duration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# of items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 number of items</a:t>
                      </a:r>
                      <a:endParaRPr lang="nl-NL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Average </a:t>
                      </a:r>
                      <a:r>
                        <a:rPr lang="en-GB" sz="1100" dirty="0" smtClean="0">
                          <a:effectLst/>
                        </a:rPr>
                        <a:t>duration of survey per respondent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Household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Is survey a household survey? Yes/no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Database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Does survey require interaction with a database? Yes/no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432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Complexity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(anticipated) items that require calculations by a average respondent</a:t>
                      </a:r>
                      <a:endParaRPr lang="nl-NL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(anticipated) items that require consultation of personal documentation by a average respondent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27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Enjoyment</a:t>
                      </a:r>
                      <a:r>
                        <a:rPr lang="en-GB" sz="1100" baseline="0" dirty="0" smtClean="0">
                          <a:effectLst/>
                        </a:rPr>
                        <a:t> Relevance &amp; Burden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Response rate to traditional online devices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2" marR="429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Work package 5 – Objective 1 mobile device surveys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62543" y="371148"/>
            <a:ext cx="71068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of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Eurostat Model Questionnaire and the country-specific implementations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EU-SILC no model questionnaires exist, but, instead, Eurostat has disseminated a set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NSI (Norway Netherlands Germany) coded in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Excell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MQ (except EU-SILC) and county specific questionnaire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Assessments were done by at least two colleagues individual and discussed differences (if any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" indent="0">
              <a:buNone/>
            </a:pPr>
            <a:endParaRPr lang="nl-NL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4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195486"/>
            <a:ext cx="7596188" cy="685800"/>
          </a:xfrm>
        </p:spPr>
        <p:txBody>
          <a:bodyPr>
            <a:normAutofit/>
          </a:bodyPr>
          <a:lstStyle/>
          <a:p>
            <a:r>
              <a:rPr lang="en-GB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of assessments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EHIS</a:t>
            </a:r>
            <a:endParaRPr lang="en-GB" sz="28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/>
          </p:nvPr>
        </p:nvGraphicFramePr>
        <p:xfrm>
          <a:off x="971599" y="881283"/>
          <a:ext cx="6912768" cy="4010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985">
                  <a:extLst>
                    <a:ext uri="{9D8B030D-6E8A-4147-A177-3AD203B41FA5}">
                      <a16:colId xmlns:a16="http://schemas.microsoft.com/office/drawing/2014/main" val="1249409946"/>
                    </a:ext>
                  </a:extLst>
                </a:gridCol>
                <a:gridCol w="1758985">
                  <a:extLst>
                    <a:ext uri="{9D8B030D-6E8A-4147-A177-3AD203B41FA5}">
                      <a16:colId xmlns:a16="http://schemas.microsoft.com/office/drawing/2014/main" val="2122808649"/>
                    </a:ext>
                  </a:extLst>
                </a:gridCol>
                <a:gridCol w="1758985">
                  <a:extLst>
                    <a:ext uri="{9D8B030D-6E8A-4147-A177-3AD203B41FA5}">
                      <a16:colId xmlns:a16="http://schemas.microsoft.com/office/drawing/2014/main" val="1213967514"/>
                    </a:ext>
                  </a:extLst>
                </a:gridCol>
                <a:gridCol w="1635813">
                  <a:extLst>
                    <a:ext uri="{9D8B030D-6E8A-4147-A177-3AD203B41FA5}">
                      <a16:colId xmlns:a16="http://schemas.microsoft.com/office/drawing/2014/main" val="229447923"/>
                    </a:ext>
                  </a:extLst>
                </a:gridCol>
              </a:tblGrid>
              <a:tr h="21662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Dimension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Criterion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Scores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543336"/>
                  </a:ext>
                </a:extLst>
              </a:tr>
              <a:tr h="32171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Model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SSB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2012280897"/>
                  </a:ext>
                </a:extLst>
              </a:tr>
              <a:tr h="204244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Screen size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Introductions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endParaRPr lang="nl-N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nl-N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34859240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Instructions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endParaRPr lang="nl-N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nl-N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1930657957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Grids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1945607186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#item per grid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528512629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Question text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918681152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# answer cat’s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3005583155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Answer text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2376852975"/>
                  </a:ext>
                </a:extLst>
              </a:tr>
              <a:tr h="2042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Touch navigation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Open question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537278926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Many answers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1667393244"/>
                  </a:ext>
                </a:extLst>
              </a:tr>
              <a:tr h="204244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Duration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# of items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271D6C"/>
                          </a:solidFill>
                          <a:effectLst/>
                        </a:rPr>
                        <a:t>118</a:t>
                      </a:r>
                      <a:endParaRPr lang="nl-NL" sz="10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271D6C"/>
                          </a:solidFill>
                          <a:effectLst/>
                        </a:rPr>
                        <a:t>153 + 150</a:t>
                      </a:r>
                      <a:endParaRPr lang="nl-NL" sz="10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1604210892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 duration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71D6C"/>
                          </a:solidFill>
                          <a:effectLst/>
                        </a:rPr>
                        <a:t>34 min</a:t>
                      </a:r>
                      <a:endParaRPr lang="nl-NL" sz="10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2876428408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Household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3751091489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Database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Yes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2232452157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Cogntv burden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1678036646"/>
                  </a:ext>
                </a:extLst>
              </a:tr>
              <a:tr h="20424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Consultation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745991185"/>
                  </a:ext>
                </a:extLst>
              </a:tr>
              <a:tr h="40848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Enj-Rel-Bur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35,9% (web)</a:t>
                      </a:r>
                      <a:endParaRPr lang="nl-NL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54,5% (total)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59% (CATI)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72" marR="61772" marT="0" marB="0"/>
                </a:tc>
                <a:extLst>
                  <a:ext uri="{0D108BD9-81ED-4DB2-BD59-A6C34878D82A}">
                    <a16:rowId xmlns:a16="http://schemas.microsoft.com/office/drawing/2014/main" val="2351145748"/>
                  </a:ext>
                </a:extLst>
              </a:tr>
            </a:tbl>
          </a:graphicData>
        </a:graphic>
      </p:graphicFrame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6624228" y="4549500"/>
            <a:ext cx="427169" cy="324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5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7516" y="132314"/>
            <a:ext cx="7596188" cy="685800"/>
          </a:xfrm>
        </p:spPr>
        <p:txBody>
          <a:bodyPr>
            <a:normAutofit/>
          </a:bodyPr>
          <a:lstStyle/>
          <a:p>
            <a:r>
              <a:rPr lang="en-GB" sz="2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of assessments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EU-SILC</a:t>
            </a:r>
            <a:endParaRPr lang="en-GB" sz="2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6624228" y="4549500"/>
            <a:ext cx="427169" cy="324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9</a:t>
            </a:fld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954384"/>
          <a:ext cx="7560839" cy="3919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890">
                  <a:extLst>
                    <a:ext uri="{9D8B030D-6E8A-4147-A177-3AD203B41FA5}">
                      <a16:colId xmlns:a16="http://schemas.microsoft.com/office/drawing/2014/main" val="4155775874"/>
                    </a:ext>
                  </a:extLst>
                </a:gridCol>
                <a:gridCol w="1923890">
                  <a:extLst>
                    <a:ext uri="{9D8B030D-6E8A-4147-A177-3AD203B41FA5}">
                      <a16:colId xmlns:a16="http://schemas.microsoft.com/office/drawing/2014/main" val="2391074155"/>
                    </a:ext>
                  </a:extLst>
                </a:gridCol>
                <a:gridCol w="1923890">
                  <a:extLst>
                    <a:ext uri="{9D8B030D-6E8A-4147-A177-3AD203B41FA5}">
                      <a16:colId xmlns:a16="http://schemas.microsoft.com/office/drawing/2014/main" val="1001595621"/>
                    </a:ext>
                  </a:extLst>
                </a:gridCol>
                <a:gridCol w="1789169">
                  <a:extLst>
                    <a:ext uri="{9D8B030D-6E8A-4147-A177-3AD203B41FA5}">
                      <a16:colId xmlns:a16="http://schemas.microsoft.com/office/drawing/2014/main" val="1702618549"/>
                    </a:ext>
                  </a:extLst>
                </a:gridCol>
              </a:tblGrid>
              <a:tr h="21772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Dimension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Criterion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Scores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28885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DESTATIS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CBS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404902"/>
                  </a:ext>
                </a:extLst>
              </a:tr>
              <a:tr h="217729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Screen size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Introductions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9586300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71D6C"/>
                          </a:solidFill>
                          <a:effectLst/>
                        </a:rPr>
                        <a:t>43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71D6C"/>
                          </a:solidFill>
                          <a:effectLst/>
                        </a:rPr>
                        <a:t>42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424394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Grids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71D6C"/>
                          </a:solidFill>
                          <a:effectLst/>
                        </a:rPr>
                        <a:t>17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271D6C"/>
                          </a:solidFill>
                          <a:effectLst/>
                        </a:rPr>
                        <a:t>7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811406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#item per grid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71D6C"/>
                          </a:solidFill>
                          <a:effectLst/>
                        </a:rPr>
                        <a:t>7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71D6C"/>
                          </a:solidFill>
                          <a:effectLst/>
                        </a:rPr>
                        <a:t>5.7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9117182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Question text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271D6C"/>
                          </a:solidFill>
                          <a:effectLst/>
                        </a:rPr>
                        <a:t>5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271D6C"/>
                          </a:solidFill>
                          <a:effectLst/>
                        </a:rPr>
                        <a:t>20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24702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# answer cat’s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271D6C"/>
                          </a:solidFill>
                          <a:effectLst/>
                        </a:rPr>
                        <a:t>33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271D6C"/>
                          </a:solidFill>
                          <a:effectLst/>
                        </a:rPr>
                        <a:t>37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124796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Answer text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602511"/>
                  </a:ext>
                </a:extLst>
              </a:tr>
              <a:tr h="21772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Touch navigation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Open question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216295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Many answers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326468"/>
                  </a:ext>
                </a:extLst>
              </a:tr>
              <a:tr h="217729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Duration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# of items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71D6C"/>
                          </a:solidFill>
                          <a:effectLst/>
                        </a:rPr>
                        <a:t>329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271D6C"/>
                          </a:solidFill>
                          <a:effectLst/>
                        </a:rPr>
                        <a:t>262 (140 proxy)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145544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 duration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71D6C"/>
                          </a:solidFill>
                          <a:effectLst/>
                        </a:rPr>
                        <a:t>55 min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71D6C"/>
                          </a:solidFill>
                          <a:effectLst/>
                        </a:rPr>
                        <a:t>32 min</a:t>
                      </a:r>
                      <a:endParaRPr lang="nl-NL" sz="1100" dirty="0">
                        <a:solidFill>
                          <a:srgbClr val="271D6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049556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Household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Mix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788817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Database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489265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Cogntv burden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341678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Consultation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699797"/>
                  </a:ext>
                </a:extLst>
              </a:tr>
              <a:tr h="2177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Enj</a:t>
                      </a: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err="1">
                          <a:effectLst/>
                        </a:rPr>
                        <a:t>Rel</a:t>
                      </a:r>
                      <a:r>
                        <a:rPr lang="en-GB" sz="1100" dirty="0">
                          <a:effectLst/>
                        </a:rPr>
                        <a:t>-Bur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33%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53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Props1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A0E81DE-5F0B-421A-93B4-EF95C1639E1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679261c3-551f-4e86-913f-177e0e529669"/>
    <ds:schemaRef ds:uri="http://purl.org/dc/elements/1.1/"/>
    <ds:schemaRef ds:uri="459159c4-d20a-4ff3-9b11-fbd127bd52e5"/>
    <ds:schemaRef ds:uri="c58f2efd-82a8-4ecf-b395-8c25e928921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1120</Words>
  <Application>Microsoft Office PowerPoint</Application>
  <PresentationFormat>Diavoorstelling (16:9)</PresentationFormat>
  <Paragraphs>453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Rounded MT Bold</vt:lpstr>
      <vt:lpstr>Calibri</vt:lpstr>
      <vt:lpstr>Courier New</vt:lpstr>
      <vt:lpstr>Times New Roman</vt:lpstr>
      <vt:lpstr>Trebuchet MS</vt:lpstr>
      <vt:lpstr>Tema di Office</vt:lpstr>
      <vt:lpstr>PowerPoint-presentatie</vt:lpstr>
      <vt:lpstr>PowerPoint-presentatie</vt:lpstr>
      <vt:lpstr>PowerPoint-presentatie</vt:lpstr>
      <vt:lpstr> Question &amp; Answer process &amp; Modes   </vt:lpstr>
      <vt:lpstr>PowerPoint-presentatie</vt:lpstr>
      <vt:lpstr>Operationalization of Fitness criteria</vt:lpstr>
      <vt:lpstr>PowerPoint-presentatie</vt:lpstr>
      <vt:lpstr>Results of assessments for EHIS</vt:lpstr>
      <vt:lpstr>Results of assessments for EU-SILC</vt:lpstr>
      <vt:lpstr>Results of assessments for ICT</vt:lpstr>
      <vt:lpstr>Results of assessments for LFS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Meertens, V.P. (Vivian)</cp:lastModifiedBy>
  <cp:revision>1314</cp:revision>
  <cp:lastPrinted>2017-02-22T13:28:22Z</cp:lastPrinted>
  <dcterms:created xsi:type="dcterms:W3CDTF">2015-05-13T08:31:54Z</dcterms:created>
  <dcterms:modified xsi:type="dcterms:W3CDTF">2019-04-08T12:59:44Z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