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522" r:id="rId6"/>
    <p:sldId id="521" r:id="rId7"/>
    <p:sldId id="523" r:id="rId8"/>
    <p:sldId id="527" r:id="rId9"/>
    <p:sldId id="525" r:id="rId10"/>
    <p:sldId id="526" r:id="rId11"/>
    <p:sldId id="524" r:id="rId12"/>
  </p:sldIdLst>
  <p:sldSz cx="9144000" cy="5143500" type="screen16x9"/>
  <p:notesSz cx="6797675" cy="9926638"/>
  <p:defaultTextStyle>
    <a:defPPr>
      <a:defRPr lang="it-IT"/>
    </a:defPPr>
    <a:lvl1pPr marL="0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9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45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4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3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28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11">
          <p15:clr>
            <a:srgbClr val="A4A3A4"/>
          </p15:clr>
        </p15:guide>
        <p15:guide id="2" orient="horz" pos="2132">
          <p15:clr>
            <a:srgbClr val="A4A3A4"/>
          </p15:clr>
        </p15:guide>
        <p15:guide id="3" pos="838">
          <p15:clr>
            <a:srgbClr val="A4A3A4"/>
          </p15:clr>
        </p15:guide>
        <p15:guide id="4" orient="horz" pos="1350">
          <p15:clr>
            <a:srgbClr val="A4A3A4"/>
          </p15:clr>
        </p15:guide>
        <p15:guide id="5" pos="3009">
          <p15:clr>
            <a:srgbClr val="A4A3A4"/>
          </p15:clr>
        </p15:guide>
        <p15:guide id="6" orient="horz" pos="3121">
          <p15:clr>
            <a:srgbClr val="A4A3A4"/>
          </p15:clr>
        </p15:guide>
        <p15:guide id="7" orient="horz" pos="177">
          <p15:clr>
            <a:srgbClr val="A4A3A4"/>
          </p15:clr>
        </p15:guide>
        <p15:guide id="8" pos="3706">
          <p15:clr>
            <a:srgbClr val="A4A3A4"/>
          </p15:clr>
        </p15:guide>
        <p15:guide id="9" pos="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3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betta segre" initials="" lastIdx="0" clrIdx="0"/>
  <p:cmAuthor id="1" name="Annalisa Cicerchia" initials="AC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34F"/>
    <a:srgbClr val="FDB409"/>
    <a:srgbClr val="AE1023"/>
    <a:srgbClr val="993366"/>
    <a:srgbClr val="660033"/>
    <a:srgbClr val="0000FF"/>
    <a:srgbClr val="CF1E24"/>
    <a:srgbClr val="4479CB"/>
    <a:srgbClr val="CB6131"/>
    <a:srgbClr val="FFF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91" autoAdjust="0"/>
    <p:restoredTop sz="97751" autoAdjust="0"/>
  </p:normalViewPr>
  <p:slideViewPr>
    <p:cSldViewPr snapToGrid="0" snapToObjects="1" showGuides="1">
      <p:cViewPr>
        <p:scale>
          <a:sx n="130" d="100"/>
          <a:sy n="130" d="100"/>
        </p:scale>
        <p:origin x="-516" y="-36"/>
      </p:cViewPr>
      <p:guideLst>
        <p:guide orient="horz" pos="3411"/>
        <p:guide orient="horz" pos="2132"/>
        <p:guide orient="horz" pos="1350"/>
        <p:guide orient="horz" pos="3121"/>
        <p:guide orient="horz" pos="177"/>
        <p:guide pos="838"/>
        <p:guide pos="3009"/>
        <p:guide pos="3706"/>
        <p:guide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1938" y="708"/>
      </p:cViewPr>
      <p:guideLst>
        <p:guide orient="horz" pos="3126"/>
        <p:guide orient="horz" pos="3127"/>
        <p:guide pos="213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97E234F1-5CD4-4491-B051-D7AA0C744754}" type="datetimeFigureOut">
              <a:rPr lang="it-IT" smtClean="0"/>
              <a:pPr/>
              <a:t>12/04/2019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B8DE55D1-629F-49A4-9FDE-99C53E24F79F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34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03675B2E-259A-455A-90BD-8AAEC99B0A21}" type="datetimeFigureOut">
              <a:rPr lang="it-IT" smtClean="0"/>
              <a:pPr/>
              <a:t>12/04/2019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79" rIns="93158" bIns="4657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58" tIns="46579" rIns="93158" bIns="4657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A0CDC2D9-3DBA-4042-BDB9-A8016BB39CB7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</a:t>
            </a:fld>
            <a:endParaRPr lang="it-IT" altLang="it-IT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872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601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35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75CD-D97A-42E3-A261-F6AF80EA1DCD}" type="datetime1">
              <a:rPr lang="it-IT" smtClean="0"/>
              <a:t>12/04/2019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32-2590-4AB6-A2A4-267ACA49E8F6}" type="datetime1">
              <a:rPr lang="it-IT" smtClean="0"/>
              <a:t>12/04/2019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8BEB-58C6-41C9-A476-75C9D3D8F8A1}" type="datetime1">
              <a:rPr lang="it-IT" smtClean="0"/>
              <a:t>12/04/2019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F934-1F2E-4757-894E-F700EFA038F3}" type="datetime1">
              <a:rPr lang="it-IT" smtClean="0"/>
              <a:t>12/04/2019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9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9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040-A7BC-45C8-B5D2-3669F4F8F866}" type="datetime1">
              <a:rPr lang="it-IT" smtClean="0"/>
              <a:t>12/04/2019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1B89-622F-49F4-B6E0-9C1974EC759C}" type="datetime1">
              <a:rPr lang="it-IT" smtClean="0"/>
              <a:t>12/04/2019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6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30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CB0-BD7A-46BE-AA45-931A9647994E}" type="datetime1">
              <a:rPr lang="it-IT" smtClean="0"/>
              <a:t>12/04/2019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310-E375-432E-BF38-809E27DAFF4E}" type="datetime1">
              <a:rPr lang="it-IT" smtClean="0"/>
              <a:t>12/04/2019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2B7B-AE80-4687-80AE-8EA82F4E098D}" type="datetime1">
              <a:rPr lang="it-IT" smtClean="0"/>
              <a:t>12/04/2019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3" y="204789"/>
            <a:ext cx="3008312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0480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2" cy="351829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3E0-FC4E-4B7F-8057-B77F70D6E236}" type="datetime1">
              <a:rPr lang="it-IT" smtClean="0"/>
              <a:t>12/04/2019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9" y="3600454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981" indent="0">
              <a:buNone/>
              <a:defRPr sz="2800"/>
            </a:lvl2pPr>
            <a:lvl3pPr marL="913981" indent="0">
              <a:buNone/>
              <a:defRPr sz="2400"/>
            </a:lvl3pPr>
            <a:lvl4pPr marL="1370969" indent="0">
              <a:buNone/>
              <a:defRPr sz="2000"/>
            </a:lvl4pPr>
            <a:lvl5pPr marL="1827964" indent="0">
              <a:buNone/>
              <a:defRPr sz="2000"/>
            </a:lvl5pPr>
            <a:lvl6pPr marL="2284945" indent="0">
              <a:buNone/>
              <a:defRPr sz="2000"/>
            </a:lvl6pPr>
            <a:lvl7pPr marL="2741943" indent="0">
              <a:buNone/>
              <a:defRPr sz="2000"/>
            </a:lvl7pPr>
            <a:lvl8pPr marL="3198933" indent="0">
              <a:buNone/>
              <a:defRPr sz="2000"/>
            </a:lvl8pPr>
            <a:lvl9pPr marL="365592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9" y="4025517"/>
            <a:ext cx="5486400" cy="60364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5BA9-3404-40F9-B634-F63589F63DDE}" type="datetime1">
              <a:rPr lang="it-IT" smtClean="0"/>
              <a:t>12/04/2019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178DA-C07C-4612-802D-8780D03DB2F3}" type="datetime1">
              <a:rPr lang="it-IT" smtClean="0"/>
              <a:t>12/04/2019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1" y="4767267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69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5" indent="-342745" algn="l" defTabSz="45698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3" indent="-285618" algn="l" defTabSz="45698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2" indent="-228497" algn="l" defTabSz="45698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7" indent="-228497" algn="l" defTabSz="4569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5" indent="-228497" algn="l" defTabSz="4569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55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6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31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9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9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4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5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8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emf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3">
            <a:extLst>
              <a:ext uri="{FF2B5EF4-FFF2-40B4-BE49-F238E27FC236}">
                <a16:creationId xmlns:a16="http://schemas.microsoft.com/office/drawing/2014/main" xmlns="" id="{F80A6B41-1D3D-894F-80B3-7BBC6A29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953" y="2762783"/>
            <a:ext cx="8378334" cy="836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3060"/>
              </a:lnSpc>
              <a:defRPr/>
            </a:pP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Overview of objectives</a:t>
            </a:r>
          </a:p>
          <a:p>
            <a:pPr>
              <a:lnSpc>
                <a:spcPts val="3060"/>
              </a:lnSpc>
              <a:defRPr/>
            </a:pP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WP5</a:t>
            </a:r>
            <a:endParaRPr lang="it-IT" sz="3000" b="1" dirty="0">
              <a:solidFill>
                <a:srgbClr val="CA0A24"/>
              </a:solidFill>
              <a:latin typeface="Trebuchet MS" panose="020B0703020202090204" pitchFamily="34" charset="0"/>
              <a:cs typeface="Arial Rounded MT Bold"/>
            </a:endParaRPr>
          </a:p>
        </p:txBody>
      </p:sp>
      <p:sp>
        <p:nvSpPr>
          <p:cNvPr id="2054" name="Text Box 15">
            <a:extLst>
              <a:ext uri="{FF2B5EF4-FFF2-40B4-BE49-F238E27FC236}">
                <a16:creationId xmlns:a16="http://schemas.microsoft.com/office/drawing/2014/main" xmlns="" id="{68230B5C-6CE0-FC4C-B193-F0875173D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2680" y="102240"/>
            <a:ext cx="197420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ROME</a:t>
            </a: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April 11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|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12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 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2019</a:t>
            </a:r>
            <a:endParaRPr lang="it-IT" sz="1500" baseline="30000" dirty="0">
              <a:solidFill>
                <a:schemeClr val="bg1">
                  <a:lumMod val="50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2700" b="1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MIMOD</a:t>
            </a:r>
          </a:p>
          <a:p>
            <a:pPr>
              <a:defRPr/>
            </a:pP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Mixed-Mode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Designs</a:t>
            </a: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 for Social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Surveys</a:t>
            </a: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FINAL WORKSHOP</a:t>
            </a:r>
          </a:p>
        </p:txBody>
      </p:sp>
      <p:sp>
        <p:nvSpPr>
          <p:cNvPr id="2055" name="Text Box 16">
            <a:extLst>
              <a:ext uri="{FF2B5EF4-FFF2-40B4-BE49-F238E27FC236}">
                <a16:creationId xmlns:a16="http://schemas.microsoft.com/office/drawing/2014/main" xmlns="" id="{EB9C99B0-8318-BA41-BB4A-226A0DD20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12" y="3607405"/>
            <a:ext cx="829697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Dag Gravem, Nina Berg </a:t>
            </a: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Statistics </a:t>
            </a: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Norway (SSB)</a:t>
            </a:r>
            <a:endParaRPr lang="it-IT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  <a:p>
            <a:pPr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Karen Blanke, Oliver Paulus </a:t>
            </a: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Statistics </a:t>
            </a:r>
            <a:r>
              <a:rPr lang="it-IT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Germany </a:t>
            </a: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(DESTATIS)</a:t>
            </a:r>
            <a:endParaRPr lang="it-IT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  <a:p>
            <a:pPr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Annemieke Luiten, Barry Schouten, Deirdre Giesen, Jeldrik Bakker, Vivian Meertens </a:t>
            </a: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Statistics </a:t>
            </a: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Netherlands (CBS</a:t>
            </a: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)</a:t>
            </a:r>
            <a:endParaRPr lang="it-IT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xmlns="" id="{1015FD01-6A29-8F4A-AC2F-07FE2053B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954" y="4514219"/>
            <a:ext cx="8378335" cy="3971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pPr>
              <a:defRPr/>
            </a:pPr>
            <a:endParaRPr lang="it-IT" sz="18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CA591B10-3FF6-0448-B1AA-D79B87972FE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-26719" y="-74651"/>
            <a:ext cx="6599194" cy="26430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347C0623-8E40-5349-B333-F498F7FC24F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113" y="4653425"/>
            <a:ext cx="638175" cy="442913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320" y="4553538"/>
            <a:ext cx="1137254" cy="533333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36" y="4552185"/>
            <a:ext cx="1257784" cy="603250"/>
          </a:xfrm>
          <a:prstGeom prst="rect">
            <a:avLst/>
          </a:prstGeom>
        </p:spPr>
      </p:pic>
      <p:pic>
        <p:nvPicPr>
          <p:cNvPr id="11" name="Immagine 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7138" y="474001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499" y="4697659"/>
            <a:ext cx="1143000" cy="33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7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zoom/>
      </p:transition>
    </mc:Choice>
    <mc:Fallback xmlns="">
      <p:transition spd="slow" advClick="0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1318852"/>
            <a:ext cx="7458074" cy="19902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WP5 main objectives: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Evaluate fitness of ESS surveys for mobile devices;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Explore potential of sensor measurements and sensor data to enrich and/or replace ESS survey data; 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ESS surveys = AES, EHIS, HBS, HETUS, ICT, LFS, SILC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Work package 5 – Mobile device surveys in ESS 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956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2"/>
            <a:ext cx="7458074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Approach mobile device fitness: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Inspect MIMOD WP1 survey for current status;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Construct criteria to assess fitness of surveys for smartphones;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Apply criteria to ESS surveys;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Select two ESS surveys for further exploration and usability tests;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Evaluate (re)design effort of the two case studies;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Draw conclusions and suggest a way forward;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Work package 5 – Objective 1 mobile device surveys 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967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62543" y="854918"/>
            <a:ext cx="745807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Can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smartphones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be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used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in the ESS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countries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? (from MIMOD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survey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WP1)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Work package 5 – </a:t>
            </a:r>
            <a:r>
              <a:rPr lang="it-IT" altLang="it-IT" sz="2000" b="1" dirty="0" err="1" smtClean="0">
                <a:solidFill>
                  <a:schemeClr val="bg1"/>
                </a:solidFill>
                <a:latin typeface="+mj-lt"/>
              </a:rPr>
              <a:t>Smartphones</a:t>
            </a: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 in ESS </a:t>
            </a:r>
            <a:r>
              <a:rPr lang="it-IT" altLang="it-IT" sz="2000" b="1" dirty="0" err="1" smtClean="0">
                <a:solidFill>
                  <a:schemeClr val="bg1"/>
                </a:solidFill>
                <a:latin typeface="+mj-lt"/>
              </a:rPr>
              <a:t>countries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085932"/>
              </p:ext>
            </p:extLst>
          </p:nvPr>
        </p:nvGraphicFramePr>
        <p:xfrm>
          <a:off x="1154073" y="1514924"/>
          <a:ext cx="5849620" cy="173507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74725">
                  <a:extLst>
                    <a:ext uri="{9D8B030D-6E8A-4147-A177-3AD203B41FA5}">
                      <a16:colId xmlns:a16="http://schemas.microsoft.com/office/drawing/2014/main" xmlns="" val="2969314919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xmlns="" val="1084455940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xmlns="" val="900721785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xmlns="" val="1025892680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xmlns="" val="2786713283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xmlns="" val="1126327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Survey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web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Blocked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adapted but usable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Slightly adapted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Profoundly adapted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79953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LFS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03731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EU-SILC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07024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EHIS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213224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AES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52954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ICT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7010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HBS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143522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HETUS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16141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5849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2"/>
            <a:ext cx="7458074" cy="36163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Approach sensor utility: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Construct criteria for potential pairs of ESS surveys and sensor data;</a:t>
            </a:r>
          </a:p>
          <a:p>
            <a:pPr marL="799881" lvl="1" indent="-34290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From perspective survey measurement;</a:t>
            </a:r>
          </a:p>
          <a:p>
            <a:pPr marL="799881" lvl="1" indent="-34290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From perspective sensor quality and costs;</a:t>
            </a:r>
          </a:p>
          <a:p>
            <a:pPr marL="799881" lvl="1" indent="-34290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From perspective respondent;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Identify ESS topics that are candidates under survey measurement criteria;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Make an inventory of mobile device sensors;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Construct combinations of survey topics and sensors;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Evaluate combinations;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Suggest further exploration;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Work package 5 – Objective 2 Sensors 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0950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18730" y="755591"/>
            <a:ext cx="7458074" cy="3359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Mobile device fitness: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ESS surveys vary strongly in their fitness, or better, in their redesign effort required to make surveys fit for smartphones;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Method effects may occur, either within a mode as a result of a redesign or between devices/modes;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Especially length of questionnaires is prohibitive ;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Sensor data: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Promising survey – sensor data combinations exist for many of the ESS surveys;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Evaluation of utility </a:t>
            </a:r>
            <a:r>
              <a:rPr lang="it-IT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needs elaboration  and replication;</a:t>
            </a:r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Work package 5 – preview results 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9378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2"/>
            <a:ext cx="7458074" cy="21185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WP5 session: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Fitness criteria for smartphone surveys (Vivian Meertens, Stat Netherlands)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Two case studies: ICT and LFS (Dag Gravem, Stat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Norway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&amp; Vivian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Meertens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Stat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Neth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Sensor data (Barry Schouten, Stat Netherlands)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Discussant Laura Sauli (Stat Finland)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Open discussion</a:t>
            </a: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Work package 5 – session overview 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967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3" ma:contentTypeDescription="Creare un nuovo documento." ma:contentTypeScope="" ma:versionID="2ad8b07f9840a1ce9cd199d874146b74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ffb0e16fb90ffea59fef1085e90ecca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Logo" ma:format="Dropdown" ma:internalName="Categoria">
      <xsd:simpleType>
        <xsd:restriction base="dms:Choice">
          <xsd:enumeration value="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  <xsd:enumeration value="Censimenti permanent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  <xsd:enumeration value="7- CP Agricoltura20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INTRANET-14-77</_dlc_DocId>
    <_dlc_DocIdUrl xmlns="459159c4-d20a-4ff3-9b11-fbd127bd52e5">
      <Url>https://intranet.istat.it/Collaborativi/_layouts/15/DocIdRedir.aspx?ID=INTRANET-14-77</Url>
      <Description>INTRANET-14-77</Description>
    </_dlc_DocIdUrl>
  </documentManagement>
</p:properties>
</file>

<file path=customXml/itemProps1.xml><?xml version="1.0" encoding="utf-8"?>
<ds:datastoreItem xmlns:ds="http://schemas.openxmlformats.org/officeDocument/2006/customXml" ds:itemID="{A8E1E69A-D261-41D1-B2E5-EDFC0C28DA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AA0DE0-1792-4461-8C0E-C44FDC2F5E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1F3400-3218-46A8-B7DF-4CAC3240349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A0E81DE-5F0B-421A-93B4-EF95C1639E19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58f2efd-82a8-4ecf-b395-8c25e928921d"/>
    <ds:schemaRef ds:uri="http://schemas.microsoft.com/office/infopath/2007/PartnerControls"/>
    <ds:schemaRef ds:uri="679261c3-551f-4e86-913f-177e0e529669"/>
    <ds:schemaRef ds:uri="459159c4-d20a-4ff3-9b11-fbd127bd52e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</TotalTime>
  <Words>548</Words>
  <Application>Microsoft Office PowerPoint</Application>
  <PresentationFormat>Diavoorstelling (16:9)</PresentationFormat>
  <Paragraphs>128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Tema di Office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slide</dc:title>
  <dc:creator>elena grimaccia</dc:creator>
  <cp:lastModifiedBy>Gebruiker</cp:lastModifiedBy>
  <cp:revision>1310</cp:revision>
  <cp:lastPrinted>2017-02-22T13:28:22Z</cp:lastPrinted>
  <dcterms:created xsi:type="dcterms:W3CDTF">2015-05-13T08:31:54Z</dcterms:created>
  <dcterms:modified xsi:type="dcterms:W3CDTF">2019-04-12T04:55:12Z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9e0de80d-cc6b-4586-a7d5-f445339ce8d5</vt:lpwstr>
  </property>
</Properties>
</file>