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4"/>
  </p:notesMasterIdLst>
  <p:handoutMasterIdLst>
    <p:handoutMasterId r:id="rId25"/>
  </p:handoutMasterIdLst>
  <p:sldIdLst>
    <p:sldId id="259" r:id="rId2"/>
    <p:sldId id="294" r:id="rId3"/>
    <p:sldId id="267" r:id="rId4"/>
    <p:sldId id="290" r:id="rId5"/>
    <p:sldId id="293" r:id="rId6"/>
    <p:sldId id="260" r:id="rId7"/>
    <p:sldId id="286" r:id="rId8"/>
    <p:sldId id="271" r:id="rId9"/>
    <p:sldId id="268" r:id="rId10"/>
    <p:sldId id="276" r:id="rId11"/>
    <p:sldId id="269" r:id="rId12"/>
    <p:sldId id="291" r:id="rId13"/>
    <p:sldId id="272" r:id="rId14"/>
    <p:sldId id="270" r:id="rId15"/>
    <p:sldId id="273" r:id="rId16"/>
    <p:sldId id="277" r:id="rId17"/>
    <p:sldId id="278" r:id="rId18"/>
    <p:sldId id="279" r:id="rId19"/>
    <p:sldId id="280" r:id="rId20"/>
    <p:sldId id="281" r:id="rId21"/>
    <p:sldId id="282" r:id="rId22"/>
    <p:sldId id="292" r:id="rId23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A09FF10-67ED-4B0B-AAB2-F8A405B7C8ED}">
          <p14:sldIdLst>
            <p14:sldId id="259"/>
            <p14:sldId id="294"/>
            <p14:sldId id="267"/>
            <p14:sldId id="290"/>
          </p14:sldIdLst>
        </p14:section>
        <p14:section name="Namnlöst avsnitt" id="{E84ADEB8-3BE8-4B6A-9BC2-13AAD46BE1DF}">
          <p14:sldIdLst>
            <p14:sldId id="293"/>
            <p14:sldId id="260"/>
            <p14:sldId id="286"/>
            <p14:sldId id="271"/>
            <p14:sldId id="268"/>
            <p14:sldId id="276"/>
            <p14:sldId id="269"/>
            <p14:sldId id="291"/>
            <p14:sldId id="272"/>
            <p14:sldId id="270"/>
            <p14:sldId id="273"/>
            <p14:sldId id="277"/>
            <p14:sldId id="278"/>
            <p14:sldId id="279"/>
            <p14:sldId id="280"/>
            <p14:sldId id="281"/>
            <p14:sldId id="282"/>
            <p14:sldId id="29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20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50F"/>
    <a:srgbClr val="078693"/>
    <a:srgbClr val="9AB23B"/>
    <a:srgbClr val="0493AC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730" autoAdjust="0"/>
  </p:normalViewPr>
  <p:slideViewPr>
    <p:cSldViewPr>
      <p:cViewPr varScale="1">
        <p:scale>
          <a:sx n="109" d="100"/>
          <a:sy n="109" d="100"/>
        </p:scale>
        <p:origin x="-936" y="-84"/>
      </p:cViewPr>
      <p:guideLst>
        <p:guide orient="horz" pos="4202"/>
        <p:guide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42BB-21A1-4BA3-A1D8-32B2787CB34C}" type="datetimeFigureOut">
              <a:rPr lang="sv-SE" smtClean="0"/>
              <a:t>2019-04-10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6616C-F421-440F-9B18-55B9F86FCEF4}" type="slidenum">
              <a:rPr lang="sv-SE" smtClean="0"/>
              <a:t>‹N›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428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C781C-3DFE-43C7-B1E1-D1EB5680C796}" type="datetimeFigureOut">
              <a:rPr lang="sv-SE" smtClean="0"/>
              <a:t>2019-04-10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17B73-B4AD-40EC-B569-2474537236A7}" type="slidenum">
              <a:rPr lang="sv-SE" smtClean="0"/>
              <a:t>‹N›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82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677668"/>
            <a:ext cx="5435600" cy="4012307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92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7151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single question, or the </a:t>
            </a:r>
            <a:r>
              <a:rPr lang="en-US" dirty="0" err="1" smtClean="0"/>
              <a:t>showcard</a:t>
            </a:r>
            <a:r>
              <a:rPr lang="en-US" dirty="0" smtClean="0"/>
              <a:t>, from the model questionnaire: </a:t>
            </a:r>
          </a:p>
          <a:p>
            <a:endParaRPr lang="en-US" dirty="0"/>
          </a:p>
          <a:p>
            <a:r>
              <a:rPr lang="en-US" dirty="0" smtClean="0"/>
              <a:t>It´s a question with a long list of categories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332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853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887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821684"/>
            <a:ext cx="5435600" cy="3910489"/>
          </a:xfrm>
        </p:spPr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619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Actual worked hours in the reference week is a key question in the LFS.</a:t>
            </a:r>
          </a:p>
          <a:p>
            <a:endParaRPr lang="sv-S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It´s a challenge to get the respondents provide actual worked hours instead of </a:t>
            </a:r>
            <a:r>
              <a:rPr lang="en-US" dirty="0" err="1" smtClean="0"/>
              <a:t>contracutal</a:t>
            </a:r>
            <a:r>
              <a:rPr lang="en-US" dirty="0" smtClean="0"/>
              <a:t> or usual working hours, </a:t>
            </a:r>
            <a:r>
              <a:rPr lang="en-US" dirty="0" err="1" smtClean="0"/>
              <a:t>especielly</a:t>
            </a:r>
            <a:r>
              <a:rPr lang="en-US" dirty="0" smtClean="0"/>
              <a:t> in self-administered modes (CAWI) where the lack of an interviewer, who can provide help, is a problem.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666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Here is the day-by-day calculator.  The idea with the approach is to help the respondent`s to remember how much they worked day-by-day in the reference week, in order to get a more accurate sum total of hours worked, and to prevent satisficing. 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approach has been tested earlier, at Statistics Finland and ONS earlier, with some different results.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 the DCSS project, Statistics Finland presented results from an experiment with a day-to-day calendar in CAWI mode and a single question in CATI.  A CAWI control group was also asked the single question. Although it was not significant, the CAWI calendar estimates were closer to the CATI estimates, than the CAWI single question.</a:t>
            </a:r>
            <a:endParaRPr lang="sv-S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ONS has also tested a similar approach, but with less positive results. The test persons found the task of providing hours worked day-by-day </a:t>
            </a:r>
            <a:r>
              <a:rPr lang="en-US" dirty="0" err="1" smtClean="0"/>
              <a:t>unnessesary</a:t>
            </a:r>
            <a:r>
              <a:rPr lang="en-US" dirty="0" smtClean="0"/>
              <a:t> and more burdensome, especially as most of them worked standard hours or were aware of the sum of hours worked for the week.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60099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821684"/>
            <a:ext cx="5435600" cy="3910489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9154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71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8836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9240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10816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746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79487"/>
            <a:ext cx="5435600" cy="177039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450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6678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51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187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8800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804962" y="4893692"/>
            <a:ext cx="5435600" cy="3910489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243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7B73-B4AD-40EC-B569-2474537236A7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113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14" name="textruta 13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4" name="textruta 3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Bildobjekt 4" descr="linkedin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5" name="Bildobjekt 14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3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053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5" name="textruta 14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15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86115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23" name="Bildobjekt 22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2019-04-10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2019-04-10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‹N›</a:t>
            </a:fld>
            <a:endParaRPr lang="sv-SE"/>
          </a:p>
        </p:txBody>
      </p:sp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  <p:pic>
        <p:nvPicPr>
          <p:cNvPr id="7" name="Bildobjekt 6" descr="SCB-marke.pn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1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800" b="1" dirty="0" smtClean="0"/>
              <a:t>Review of WP 4 - </a:t>
            </a:r>
            <a:br>
              <a:rPr lang="en-GB" sz="2800" b="1" dirty="0" smtClean="0"/>
            </a:br>
            <a:r>
              <a:rPr lang="en-GB" sz="2800" b="1" dirty="0" smtClean="0"/>
              <a:t>Mixed-mode questionnaire designs: Recommendations for Eurostat and NSIs </a:t>
            </a:r>
            <a:endParaRPr lang="sv-SE" sz="2800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err="1" smtClean="0"/>
              <a:t>Discussant</a:t>
            </a:r>
            <a:r>
              <a:rPr lang="sv-SE" dirty="0" smtClean="0"/>
              <a:t>: </a:t>
            </a:r>
          </a:p>
          <a:p>
            <a:r>
              <a:rPr lang="sv-SE" dirty="0" smtClean="0"/>
              <a:t>Anette Björnram, </a:t>
            </a:r>
            <a:r>
              <a:rPr lang="sv-SE" dirty="0" err="1" smtClean="0"/>
              <a:t>Statistics</a:t>
            </a:r>
            <a:r>
              <a:rPr lang="sv-SE" dirty="0" smtClean="0"/>
              <a:t> Sweden</a:t>
            </a:r>
          </a:p>
        </p:txBody>
      </p:sp>
    </p:spTree>
    <p:extLst>
      <p:ext uri="{BB962C8B-B14F-4D97-AF65-F5344CB8AC3E}">
        <p14:creationId xmlns:p14="http://schemas.microsoft.com/office/powerpoint/2010/main" val="31607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/>
              <a:t>Review of the </a:t>
            </a:r>
            <a:r>
              <a:rPr lang="sv-SE" sz="3600" b="1" dirty="0" err="1" smtClean="0"/>
              <a:t>recommendations</a:t>
            </a:r>
            <a:endParaRPr lang="sv-SE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r>
              <a:rPr lang="en-US" sz="2400" dirty="0" smtClean="0"/>
              <a:t>One must also have in mind the very important last part of the recommendation as well:</a:t>
            </a:r>
          </a:p>
          <a:p>
            <a:pPr marL="0" lvl="1" indent="0"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“Check all that apply” questions should be considered replaced with yes/no sequences, </a:t>
            </a:r>
            <a:r>
              <a:rPr lang="en-US" sz="2400" b="1" dirty="0"/>
              <a:t>as well as shortened or made more relevant</a:t>
            </a:r>
            <a:r>
              <a:rPr lang="en-US" sz="2400" dirty="0"/>
              <a:t>.” </a:t>
            </a:r>
          </a:p>
          <a:p>
            <a:pPr marL="0" lvl="1" indent="0">
              <a:buNone/>
            </a:pPr>
            <a:endParaRPr lang="en-US" sz="2400" dirty="0"/>
          </a:p>
          <a:p>
            <a:pPr marL="342900" lvl="1" indent="-342900"/>
            <a:r>
              <a:rPr lang="en-US" sz="2400" dirty="0" smtClean="0"/>
              <a:t>Transforming the check-all-that-apply questions into series of yes/no questions makes the questions longer and more “burdensome”. (That´s why Stats Sweden are not using the yes/no format in CAWI.)</a:t>
            </a:r>
          </a:p>
          <a:p>
            <a:pPr marL="0" lvl="1" indent="0">
              <a:buNone/>
            </a:pPr>
            <a:endParaRPr lang="sv-SE" sz="2400" dirty="0" smtClean="0"/>
          </a:p>
          <a:p>
            <a:r>
              <a:rPr lang="en-US" dirty="0" smtClean="0"/>
              <a:t>One of the main problems in the SSB test was related to difficult</a:t>
            </a:r>
            <a:r>
              <a:rPr lang="en-US" dirty="0"/>
              <a:t>, unfamiliar and technical </a:t>
            </a:r>
            <a:r>
              <a:rPr lang="en-US" dirty="0" smtClean="0"/>
              <a:t>terms.</a:t>
            </a:r>
            <a:endParaRPr lang="en-US" dirty="0"/>
          </a:p>
          <a:p>
            <a:pPr marL="0" lvl="1" indent="0">
              <a:buNone/>
            </a:pPr>
            <a:endParaRPr lang="sv-SE" sz="2400" dirty="0"/>
          </a:p>
          <a:p>
            <a:pPr marL="342900" lvl="1" indent="-342900"/>
            <a:r>
              <a:rPr lang="sv-SE" sz="2400" dirty="0" smtClean="0"/>
              <a:t>The </a:t>
            </a:r>
            <a:r>
              <a:rPr lang="sv-SE" sz="2400" dirty="0" err="1" smtClean="0"/>
              <a:t>questions</a:t>
            </a:r>
            <a:r>
              <a:rPr lang="sv-SE" sz="2400" dirty="0" smtClean="0"/>
              <a:t> </a:t>
            </a:r>
            <a:r>
              <a:rPr lang="sv-SE" sz="2400" dirty="0" err="1" smtClean="0"/>
              <a:t>needs</a:t>
            </a:r>
            <a:r>
              <a:rPr lang="sv-SE" sz="2400" dirty="0" smtClean="0"/>
              <a:t> to be </a:t>
            </a:r>
            <a:r>
              <a:rPr lang="sv-SE" sz="2400" dirty="0" err="1" smtClean="0"/>
              <a:t>reworked</a:t>
            </a:r>
            <a:r>
              <a:rPr lang="sv-SE" sz="2400" dirty="0" smtClean="0"/>
              <a:t> and </a:t>
            </a:r>
            <a:r>
              <a:rPr lang="sv-SE" sz="2400" dirty="0" err="1" smtClean="0"/>
              <a:t>tested</a:t>
            </a:r>
            <a:r>
              <a:rPr lang="sv-SE" sz="2400" dirty="0" smtClean="0"/>
              <a:t>! </a:t>
            </a:r>
            <a:endParaRPr lang="sv-SE" sz="2400" dirty="0"/>
          </a:p>
          <a:p>
            <a:pPr marL="0" lvl="1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48668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250588"/>
          </a:xfrm>
        </p:spPr>
        <p:txBody>
          <a:bodyPr>
            <a:noAutofit/>
          </a:bodyPr>
          <a:lstStyle/>
          <a:p>
            <a:r>
              <a:rPr lang="sv-SE" sz="2800" b="1" dirty="0" smtClean="0"/>
              <a:t>EHIS: </a:t>
            </a:r>
            <a:r>
              <a:rPr lang="sv-SE" sz="2800" b="1" dirty="0" err="1" smtClean="0"/>
              <a:t>Alcohol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consumption</a:t>
            </a:r>
            <a:r>
              <a:rPr lang="sv-SE" sz="2800" b="1" dirty="0" smtClean="0"/>
              <a:t> – </a:t>
            </a:r>
            <a:r>
              <a:rPr lang="sv-SE" sz="2800" b="1" dirty="0" err="1" smtClean="0"/>
              <a:t>branching</a:t>
            </a:r>
            <a:r>
              <a:rPr lang="sv-SE" sz="2800" b="1" dirty="0" smtClean="0"/>
              <a:t> in CATI and </a:t>
            </a:r>
            <a:r>
              <a:rPr lang="sv-SE" sz="2800" b="1" dirty="0" err="1" smtClean="0"/>
              <a:t>single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question</a:t>
            </a:r>
            <a:r>
              <a:rPr lang="sv-SE" sz="2800" b="1" dirty="0" smtClean="0"/>
              <a:t> in CAWI</a:t>
            </a:r>
            <a:br>
              <a:rPr lang="sv-SE" sz="2800" b="1" dirty="0" smtClean="0"/>
            </a:b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EHIS </a:t>
            </a:r>
            <a:r>
              <a:rPr lang="sv-SE" dirty="0" err="1" smtClean="0"/>
              <a:t>model</a:t>
            </a:r>
            <a:r>
              <a:rPr lang="sv-SE" dirty="0" smtClean="0"/>
              <a:t> </a:t>
            </a:r>
            <a:r>
              <a:rPr lang="sv-SE" dirty="0" err="1" smtClean="0"/>
              <a:t>questionnaire</a:t>
            </a:r>
            <a:r>
              <a:rPr lang="sv-SE" dirty="0" smtClean="0"/>
              <a:t> is </a:t>
            </a:r>
            <a:r>
              <a:rPr lang="sv-SE" dirty="0" err="1" smtClean="0"/>
              <a:t>designed</a:t>
            </a:r>
            <a:r>
              <a:rPr lang="sv-SE" dirty="0" smtClean="0"/>
              <a:t> for face-to-face modes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showcards</a:t>
            </a:r>
            <a:r>
              <a:rPr lang="sv-SE" dirty="0" smtClean="0"/>
              <a:t>.</a:t>
            </a:r>
          </a:p>
          <a:p>
            <a:pPr lvl="0"/>
            <a:r>
              <a:rPr lang="en-US" dirty="0"/>
              <a:t>Also works in </a:t>
            </a:r>
            <a:r>
              <a:rPr lang="en-US" dirty="0" smtClean="0"/>
              <a:t>some self-administered </a:t>
            </a:r>
            <a:r>
              <a:rPr lang="en-US" dirty="0"/>
              <a:t>modes </a:t>
            </a:r>
            <a:r>
              <a:rPr lang="en-US" dirty="0" smtClean="0"/>
              <a:t>(PC CAWI</a:t>
            </a:r>
            <a:r>
              <a:rPr lang="en-US" dirty="0"/>
              <a:t>, </a:t>
            </a:r>
            <a:r>
              <a:rPr lang="en-US" dirty="0" smtClean="0"/>
              <a:t>Paper </a:t>
            </a:r>
            <a:r>
              <a:rPr lang="en-US" dirty="0"/>
              <a:t>and p</a:t>
            </a:r>
            <a:r>
              <a:rPr lang="en-US" dirty="0" smtClean="0"/>
              <a:t>encil</a:t>
            </a:r>
            <a:r>
              <a:rPr lang="en-US" dirty="0"/>
              <a:t>) but not so well in mobil CAWI</a:t>
            </a:r>
          </a:p>
          <a:p>
            <a:pPr marL="0" indent="0">
              <a:buNone/>
            </a:pPr>
            <a:endParaRPr lang="sv-SE" dirty="0"/>
          </a:p>
          <a:p>
            <a:r>
              <a:rPr lang="en-US" dirty="0" smtClean="0"/>
              <a:t>A document </a:t>
            </a:r>
            <a:r>
              <a:rPr lang="en-US" dirty="0"/>
              <a:t>with further recommendations for CATI mode on </a:t>
            </a:r>
            <a:r>
              <a:rPr lang="en-US" dirty="0" smtClean="0"/>
              <a:t>this and other certain questions (from a Eurostat grant)</a:t>
            </a:r>
            <a:endParaRPr lang="en-US" i="1" dirty="0" smtClean="0"/>
          </a:p>
          <a:p>
            <a:r>
              <a:rPr lang="en-US" i="1" dirty="0"/>
              <a:t>I</a:t>
            </a:r>
            <a:r>
              <a:rPr lang="en-US" i="1" dirty="0" smtClean="0"/>
              <a:t>mprovement </a:t>
            </a:r>
            <a:r>
              <a:rPr lang="en-US" i="1" dirty="0"/>
              <a:t>of the European Health Interview Survey (EHIS) modules on alcohol consumption, physical activity and mental health. Final Report </a:t>
            </a:r>
            <a:r>
              <a:rPr lang="en-US" dirty="0"/>
              <a:t>(Berlin 2011</a:t>
            </a:r>
            <a:r>
              <a:rPr lang="en-US" dirty="0" smtClean="0"/>
              <a:t>).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276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890548"/>
          </a:xfrm>
        </p:spPr>
        <p:txBody>
          <a:bodyPr>
            <a:normAutofit fontScale="90000"/>
          </a:bodyPr>
          <a:lstStyle/>
          <a:p>
            <a:r>
              <a:rPr lang="sv-SE" sz="3600" b="1" dirty="0"/>
              <a:t>EHIS: </a:t>
            </a:r>
            <a:r>
              <a:rPr lang="sv-SE" sz="3600" b="1" dirty="0" err="1"/>
              <a:t>Alcohol</a:t>
            </a:r>
            <a:r>
              <a:rPr lang="sv-SE" sz="3600" b="1" dirty="0"/>
              <a:t> </a:t>
            </a:r>
            <a:r>
              <a:rPr lang="sv-SE" sz="3600" b="1" dirty="0" err="1" smtClean="0"/>
              <a:t>consumption</a:t>
            </a:r>
            <a:r>
              <a:rPr lang="sv-SE" sz="3600" b="1" dirty="0" smtClean="0"/>
              <a:t> –</a:t>
            </a:r>
            <a:r>
              <a:rPr lang="sv-SE" sz="3600" b="1" dirty="0" err="1" smtClean="0"/>
              <a:t>single</a:t>
            </a:r>
            <a:r>
              <a:rPr lang="sv-SE" sz="3600" b="1" dirty="0" smtClean="0"/>
              <a:t> </a:t>
            </a:r>
            <a:r>
              <a:rPr lang="sv-SE" sz="3600" b="1" dirty="0" err="1" smtClean="0"/>
              <a:t>question</a:t>
            </a:r>
            <a:r>
              <a:rPr lang="sv-SE" sz="3600" b="1" dirty="0" smtClean="0"/>
              <a:t> (</a:t>
            </a:r>
            <a:r>
              <a:rPr lang="sv-SE" sz="3600" b="1" dirty="0" err="1" smtClean="0"/>
              <a:t>showcard</a:t>
            </a:r>
            <a:r>
              <a:rPr lang="sv-SE" sz="3600" b="1" dirty="0" smtClean="0"/>
              <a:t>)</a:t>
            </a:r>
            <a:endParaRPr lang="sv-SE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412776"/>
            <a:ext cx="7430429" cy="4713387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1800" dirty="0"/>
              <a:t>A long list of </a:t>
            </a:r>
            <a:r>
              <a:rPr lang="sv-SE" sz="1800" dirty="0" err="1"/>
              <a:t>categories</a:t>
            </a:r>
            <a:r>
              <a:rPr lang="sv-SE" sz="1800" dirty="0"/>
              <a:t>, </a:t>
            </a:r>
            <a:r>
              <a:rPr lang="sv-SE" sz="1800" dirty="0" err="1"/>
              <a:t>don’t</a:t>
            </a:r>
            <a:r>
              <a:rPr lang="sv-SE" sz="1800" dirty="0"/>
              <a:t> </a:t>
            </a:r>
            <a:r>
              <a:rPr lang="sv-SE" sz="1800" dirty="0" err="1"/>
              <a:t>work</a:t>
            </a:r>
            <a:r>
              <a:rPr lang="sv-SE" sz="1800" dirty="0"/>
              <a:t> </a:t>
            </a:r>
            <a:r>
              <a:rPr lang="sv-SE" sz="1800" dirty="0" err="1"/>
              <a:t>well</a:t>
            </a:r>
            <a:r>
              <a:rPr lang="sv-SE" sz="1800" dirty="0"/>
              <a:t> in CATI </a:t>
            </a:r>
            <a:r>
              <a:rPr lang="sv-SE" sz="1800" dirty="0" smtClean="0"/>
              <a:t>or mobile CAWI</a:t>
            </a:r>
            <a:endParaRPr lang="en-US" sz="1800" dirty="0" smtClean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  <p:pic>
        <p:nvPicPr>
          <p:cNvPr id="4" name="Platshållare för innehåll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370" y="1949699"/>
            <a:ext cx="712879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5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800" b="1" dirty="0" smtClean="0"/>
              <a:t>EHIS: </a:t>
            </a:r>
            <a:r>
              <a:rPr lang="sv-SE" sz="2800" b="1" dirty="0" err="1" smtClean="0"/>
              <a:t>Alcohol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consumption</a:t>
            </a:r>
            <a:r>
              <a:rPr lang="sv-SE" sz="2800" b="1" dirty="0" smtClean="0"/>
              <a:t> – </a:t>
            </a:r>
            <a:r>
              <a:rPr lang="sv-SE" sz="2800" b="1" dirty="0" err="1" smtClean="0"/>
              <a:t>branching</a:t>
            </a:r>
            <a:endParaRPr lang="sv-SE" sz="2800" b="1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6370" y="1502650"/>
            <a:ext cx="6772014" cy="466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 err="1" smtClean="0"/>
              <a:t>Recommendations</a:t>
            </a:r>
            <a:r>
              <a:rPr lang="sv-SE" sz="4000" dirty="0" smtClean="0"/>
              <a:t> from the WP</a:t>
            </a:r>
            <a:r>
              <a:rPr lang="sv-SE" sz="4000" dirty="0"/>
              <a:t/>
            </a:r>
            <a:br>
              <a:rPr lang="sv-SE" sz="4000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“Based </a:t>
            </a:r>
            <a:r>
              <a:rPr lang="en-US" dirty="0"/>
              <a:t>on the user tests, </a:t>
            </a:r>
            <a:r>
              <a:rPr lang="en-US" b="1" dirty="0"/>
              <a:t>a mode specific design </a:t>
            </a:r>
            <a:r>
              <a:rPr lang="en-US" dirty="0"/>
              <a:t>could viable for the question on alcohol consumption, with show cards in CAPI, one question in CAWI, and a branching question in CATI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/…/ </a:t>
            </a:r>
          </a:p>
          <a:p>
            <a:pPr marL="457200" lvl="1" indent="0">
              <a:buNone/>
            </a:pPr>
            <a:r>
              <a:rPr lang="en-US" dirty="0"/>
              <a:t>The branching approach could be applied for mobile CAWI while keeping the one question format in PC CAWI.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However</a:t>
            </a:r>
            <a:r>
              <a:rPr lang="en-US" dirty="0"/>
              <a:t>, this may be considered unnecessarily complex in terms of programming and administration. </a:t>
            </a:r>
            <a:r>
              <a:rPr lang="en-US" b="1" dirty="0"/>
              <a:t>A </a:t>
            </a:r>
            <a:r>
              <a:rPr lang="en-US" b="1" dirty="0" err="1"/>
              <a:t>unimode</a:t>
            </a:r>
            <a:r>
              <a:rPr lang="en-US" b="1" dirty="0"/>
              <a:t> branching approach could also be considered</a:t>
            </a:r>
            <a:r>
              <a:rPr lang="en-US" dirty="0" smtClean="0"/>
              <a:t>.”</a:t>
            </a: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72344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/>
              <a:t>Review of the </a:t>
            </a:r>
            <a:r>
              <a:rPr lang="sv-SE" sz="3600" b="1" dirty="0" err="1" smtClean="0"/>
              <a:t>recommendations</a:t>
            </a:r>
            <a:r>
              <a:rPr lang="sv-SE" sz="3600" b="1" dirty="0" smtClean="0"/>
              <a:t> </a:t>
            </a:r>
            <a:endParaRPr lang="sv-SE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US" dirty="0" smtClean="0"/>
              <a:t>I think one </a:t>
            </a:r>
            <a:r>
              <a:rPr lang="en-US" b="1" dirty="0" smtClean="0"/>
              <a:t>should</a:t>
            </a:r>
            <a:r>
              <a:rPr lang="en-US" dirty="0" smtClean="0"/>
              <a:t> consider a </a:t>
            </a:r>
            <a:r>
              <a:rPr lang="en-US" dirty="0" err="1" smtClean="0"/>
              <a:t>unimode</a:t>
            </a:r>
            <a:r>
              <a:rPr lang="en-US" dirty="0" smtClean="0"/>
              <a:t> approach, not only to make it easier to program and administer, but for measurement reasons: </a:t>
            </a:r>
          </a:p>
          <a:p>
            <a:pPr marL="342900" lvl="1" indent="-342900"/>
            <a:r>
              <a:rPr lang="sv-SE" dirty="0" smtClean="0"/>
              <a:t>T</a:t>
            </a:r>
            <a:r>
              <a:rPr lang="en-US" dirty="0" smtClean="0"/>
              <a:t>here </a:t>
            </a:r>
            <a:r>
              <a:rPr lang="en-US" i="1" dirty="0" smtClean="0"/>
              <a:t>could</a:t>
            </a:r>
            <a:r>
              <a:rPr lang="en-US" dirty="0" smtClean="0"/>
              <a:t> be possible differences in the answers with the branching question instead of the single question, especially since it is a sensitive question. </a:t>
            </a:r>
          </a:p>
          <a:p>
            <a:pPr marL="342900" lvl="1" indent="-342900"/>
            <a:r>
              <a:rPr lang="en-US" dirty="0" smtClean="0"/>
              <a:t>The response categories can give a “hint” of what is “normal” or “social </a:t>
            </a:r>
            <a:r>
              <a:rPr lang="sv-SE" dirty="0" err="1" smtClean="0"/>
              <a:t>desirable</a:t>
            </a:r>
            <a:r>
              <a:rPr lang="sv-SE" dirty="0" smtClean="0"/>
              <a:t>” </a:t>
            </a:r>
            <a:r>
              <a:rPr lang="en-US" dirty="0" smtClean="0"/>
              <a:t>(at least the respondent thinks so). </a:t>
            </a:r>
            <a:endParaRPr lang="en-US" dirty="0"/>
          </a:p>
          <a:p>
            <a:pPr marL="342900" lvl="1" indent="-342900"/>
            <a:r>
              <a:rPr lang="en-US" dirty="0" smtClean="0"/>
              <a:t>Nine </a:t>
            </a:r>
            <a:r>
              <a:rPr lang="en-US" dirty="0"/>
              <a:t>categories in the single question </a:t>
            </a:r>
            <a:r>
              <a:rPr lang="en-US" dirty="0" smtClean="0"/>
              <a:t>and  three categories in the branching question - could give different “ideas” what`s considered as “normal consumption”.</a:t>
            </a:r>
          </a:p>
          <a:p>
            <a:pPr marL="342900" lvl="1" indent="-342900"/>
            <a:r>
              <a:rPr lang="sv-SE" dirty="0"/>
              <a:t>The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category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be </a:t>
            </a:r>
            <a:r>
              <a:rPr lang="sv-SE" dirty="0" err="1"/>
              <a:t>too</a:t>
            </a:r>
            <a:r>
              <a:rPr lang="sv-SE" dirty="0"/>
              <a:t> ”</a:t>
            </a:r>
            <a:r>
              <a:rPr lang="sv-SE" dirty="0" err="1" smtClean="0"/>
              <a:t>narrow</a:t>
            </a:r>
            <a:r>
              <a:rPr lang="sv-SE" dirty="0" smtClean="0"/>
              <a:t>”, at </a:t>
            </a:r>
            <a:r>
              <a:rPr lang="sv-SE" dirty="0" err="1" smtClean="0"/>
              <a:t>least</a:t>
            </a:r>
            <a:r>
              <a:rPr lang="sv-SE" dirty="0" smtClean="0"/>
              <a:t> for CATI, as p</a:t>
            </a:r>
            <a:r>
              <a:rPr lang="en-US" dirty="0" err="1" smtClean="0"/>
              <a:t>eople</a:t>
            </a:r>
            <a:r>
              <a:rPr lang="en-US" dirty="0" smtClean="0"/>
              <a:t> </a:t>
            </a:r>
            <a:r>
              <a:rPr lang="en-US" dirty="0"/>
              <a:t>are more likely to give ”social desirable answers” in </a:t>
            </a:r>
            <a:r>
              <a:rPr lang="en-US" dirty="0" smtClean="0"/>
              <a:t>CATI. 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9499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200" b="1" dirty="0" smtClean="0"/>
              <a:t>LFS</a:t>
            </a:r>
            <a:r>
              <a:rPr lang="sv-SE" sz="3200" b="1" dirty="0"/>
              <a:t>: </a:t>
            </a:r>
            <a:r>
              <a:rPr lang="sv-SE" sz="3200" b="1" dirty="0" err="1"/>
              <a:t>Actual</a:t>
            </a:r>
            <a:r>
              <a:rPr lang="sv-SE" sz="3200" b="1" dirty="0"/>
              <a:t> </a:t>
            </a:r>
            <a:r>
              <a:rPr lang="sv-SE" sz="3200" b="1" dirty="0" err="1" smtClean="0"/>
              <a:t>worked</a:t>
            </a:r>
            <a:r>
              <a:rPr lang="sv-SE" sz="3200" b="1" dirty="0" smtClean="0"/>
              <a:t> </a:t>
            </a:r>
            <a:r>
              <a:rPr lang="sv-SE" sz="3200" b="1" dirty="0" err="1"/>
              <a:t>hours</a:t>
            </a:r>
            <a:r>
              <a:rPr lang="sv-SE" sz="3200" b="1" dirty="0"/>
              <a:t> – </a:t>
            </a:r>
            <a:r>
              <a:rPr lang="sv-SE" sz="3200" b="1" dirty="0" err="1"/>
              <a:t>day</a:t>
            </a:r>
            <a:r>
              <a:rPr lang="sv-SE" sz="3200" b="1" dirty="0"/>
              <a:t>-by-</a:t>
            </a:r>
            <a:r>
              <a:rPr lang="sv-SE" sz="3200" b="1" dirty="0" err="1"/>
              <a:t>day</a:t>
            </a:r>
            <a:r>
              <a:rPr lang="sv-SE" sz="3200" b="1" dirty="0"/>
              <a:t> </a:t>
            </a:r>
            <a:r>
              <a:rPr lang="sv-SE" sz="3200" b="1" dirty="0" err="1"/>
              <a:t>calculator</a:t>
            </a:r>
            <a:r>
              <a:rPr lang="sv-SE" sz="3200" b="1" dirty="0"/>
              <a:t> </a:t>
            </a:r>
            <a:r>
              <a:rPr lang="sv-SE" sz="3200" b="1" dirty="0" smtClean="0"/>
              <a:t>in CAWI and </a:t>
            </a:r>
            <a:r>
              <a:rPr lang="sv-SE" sz="3200" b="1" dirty="0" err="1"/>
              <a:t>single</a:t>
            </a:r>
            <a:r>
              <a:rPr lang="sv-SE" sz="3200" b="1" dirty="0"/>
              <a:t> </a:t>
            </a:r>
            <a:r>
              <a:rPr lang="sv-SE" sz="3200" b="1" dirty="0" err="1" smtClean="0"/>
              <a:t>question</a:t>
            </a:r>
            <a:r>
              <a:rPr lang="sv-SE" sz="3200" b="1" dirty="0" smtClean="0"/>
              <a:t> in CATI 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>
              <a:buNone/>
            </a:pPr>
            <a:r>
              <a:rPr lang="sv-SE" dirty="0" err="1" smtClean="0"/>
              <a:t>Actual</a:t>
            </a:r>
            <a:r>
              <a:rPr lang="sv-SE" dirty="0" smtClean="0"/>
              <a:t> </a:t>
            </a:r>
            <a:r>
              <a:rPr lang="sv-SE" dirty="0" err="1" smtClean="0"/>
              <a:t>worked</a:t>
            </a:r>
            <a:r>
              <a:rPr lang="sv-SE" dirty="0" smtClean="0"/>
              <a:t> </a:t>
            </a:r>
            <a:r>
              <a:rPr lang="sv-SE" dirty="0" err="1" smtClean="0"/>
              <a:t>hours</a:t>
            </a:r>
            <a:r>
              <a:rPr lang="sv-SE" dirty="0" smtClean="0"/>
              <a:t> in the </a:t>
            </a:r>
            <a:r>
              <a:rPr lang="sv-SE" dirty="0" err="1" smtClean="0"/>
              <a:t>reference</a:t>
            </a:r>
            <a:r>
              <a:rPr lang="sv-SE" dirty="0" smtClean="0"/>
              <a:t> </a:t>
            </a:r>
            <a:r>
              <a:rPr lang="sv-SE" dirty="0" err="1" smtClean="0"/>
              <a:t>week</a:t>
            </a:r>
            <a:r>
              <a:rPr lang="sv-SE" dirty="0" smtClean="0"/>
              <a:t> is a </a:t>
            </a:r>
            <a:r>
              <a:rPr lang="sv-SE" dirty="0" err="1" smtClean="0"/>
              <a:t>key</a:t>
            </a:r>
            <a:r>
              <a:rPr lang="sv-SE" dirty="0" smtClean="0"/>
              <a:t> </a:t>
            </a:r>
            <a:r>
              <a:rPr lang="sv-SE" dirty="0" err="1" smtClean="0"/>
              <a:t>question</a:t>
            </a:r>
            <a:r>
              <a:rPr lang="sv-SE" dirty="0" smtClean="0"/>
              <a:t> in the LFS.</a:t>
            </a:r>
          </a:p>
          <a:p>
            <a:pPr marL="0" lvl="2" indent="0">
              <a:buNone/>
            </a:pPr>
            <a:endParaRPr lang="sv-SE" dirty="0" smtClean="0"/>
          </a:p>
          <a:p>
            <a:pPr marL="0" lvl="2" indent="0">
              <a:buNone/>
            </a:pPr>
            <a:r>
              <a:rPr lang="en-US" dirty="0" smtClean="0"/>
              <a:t>A challenge </a:t>
            </a:r>
            <a:r>
              <a:rPr lang="en-US" dirty="0"/>
              <a:t>to get the </a:t>
            </a:r>
            <a:r>
              <a:rPr lang="en-US" dirty="0" smtClean="0"/>
              <a:t>respondent´s </a:t>
            </a:r>
            <a:r>
              <a:rPr lang="en-US" dirty="0"/>
              <a:t>to </a:t>
            </a:r>
            <a:r>
              <a:rPr lang="en-US" dirty="0" smtClean="0"/>
              <a:t>provide </a:t>
            </a:r>
            <a:r>
              <a:rPr lang="sv-SE" dirty="0" err="1" smtClean="0"/>
              <a:t>actual</a:t>
            </a:r>
            <a:r>
              <a:rPr lang="sv-SE" dirty="0" smtClean="0"/>
              <a:t> </a:t>
            </a:r>
            <a:r>
              <a:rPr lang="sv-SE" dirty="0" err="1"/>
              <a:t>worked</a:t>
            </a:r>
            <a:r>
              <a:rPr lang="sv-SE" dirty="0"/>
              <a:t> </a:t>
            </a:r>
            <a:r>
              <a:rPr lang="sv-SE" dirty="0" err="1"/>
              <a:t>hours</a:t>
            </a:r>
            <a:r>
              <a:rPr lang="sv-SE" dirty="0"/>
              <a:t> </a:t>
            </a:r>
            <a:r>
              <a:rPr lang="sv-SE" dirty="0" err="1" smtClean="0"/>
              <a:t>instead</a:t>
            </a:r>
            <a:r>
              <a:rPr lang="sv-SE" dirty="0" smtClean="0"/>
              <a:t> of </a:t>
            </a:r>
            <a:r>
              <a:rPr lang="sv-SE" dirty="0" err="1" smtClean="0"/>
              <a:t>contracual</a:t>
            </a:r>
            <a:r>
              <a:rPr lang="sv-SE" dirty="0" smtClean="0"/>
              <a:t> or </a:t>
            </a:r>
            <a:r>
              <a:rPr lang="sv-SE" dirty="0" err="1" smtClean="0"/>
              <a:t>usual</a:t>
            </a:r>
            <a:r>
              <a:rPr lang="sv-SE" dirty="0" smtClean="0"/>
              <a:t> </a:t>
            </a:r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hours</a:t>
            </a:r>
            <a:r>
              <a:rPr lang="sv-SE" dirty="0" smtClean="0"/>
              <a:t>, </a:t>
            </a:r>
            <a:r>
              <a:rPr lang="sv-SE" dirty="0" err="1" smtClean="0"/>
              <a:t>especielly</a:t>
            </a:r>
            <a:r>
              <a:rPr lang="sv-SE" dirty="0" smtClean="0"/>
              <a:t> </a:t>
            </a:r>
            <a:r>
              <a:rPr lang="sv-SE" dirty="0"/>
              <a:t>in </a:t>
            </a:r>
            <a:r>
              <a:rPr lang="sv-SE" dirty="0" err="1"/>
              <a:t>s</a:t>
            </a:r>
            <a:r>
              <a:rPr lang="sv-SE" dirty="0" err="1" smtClean="0"/>
              <a:t>elf-administered</a:t>
            </a:r>
            <a:r>
              <a:rPr lang="sv-SE" dirty="0" smtClean="0"/>
              <a:t> </a:t>
            </a:r>
            <a:r>
              <a:rPr lang="sv-SE" dirty="0"/>
              <a:t>modes (CAWI). </a:t>
            </a:r>
            <a:endParaRPr lang="sv-SE" dirty="0" smtClean="0"/>
          </a:p>
          <a:p>
            <a:pPr marL="0" lvl="2" indent="0">
              <a:buNone/>
            </a:pPr>
            <a:endParaRPr lang="sv-SE" dirty="0"/>
          </a:p>
          <a:p>
            <a:pPr marL="0" lvl="2" indent="0">
              <a:buNone/>
            </a:pPr>
            <a:r>
              <a:rPr lang="sv-SE" dirty="0" smtClean="0"/>
              <a:t>The lack of an </a:t>
            </a:r>
            <a:r>
              <a:rPr lang="sv-SE" dirty="0" err="1" smtClean="0"/>
              <a:t>interviewer</a:t>
            </a:r>
            <a:r>
              <a:rPr lang="sv-SE" dirty="0" smtClean="0"/>
              <a:t>, </a:t>
            </a:r>
            <a:r>
              <a:rPr lang="sv-SE" dirty="0" err="1" smtClean="0"/>
              <a:t>who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give</a:t>
            </a:r>
            <a:r>
              <a:rPr lang="sv-SE" dirty="0" smtClean="0"/>
              <a:t> support and </a:t>
            </a:r>
            <a:r>
              <a:rPr lang="sv-SE" dirty="0" err="1" smtClean="0"/>
              <a:t>help</a:t>
            </a:r>
            <a:r>
              <a:rPr lang="sv-SE" dirty="0" smtClean="0"/>
              <a:t> the respondent to </a:t>
            </a:r>
            <a:r>
              <a:rPr lang="sv-SE" dirty="0" err="1" smtClean="0"/>
              <a:t>remember</a:t>
            </a:r>
            <a:r>
              <a:rPr lang="sv-SE" dirty="0" smtClean="0"/>
              <a:t>, is a problem. </a:t>
            </a:r>
          </a:p>
          <a:p>
            <a:pPr marL="0" lvl="2" indent="0">
              <a:buNone/>
            </a:pPr>
            <a:endParaRPr lang="sv-SE" dirty="0" smtClean="0"/>
          </a:p>
          <a:p>
            <a:pPr marL="0" lvl="2" indent="0">
              <a:buNone/>
            </a:pPr>
            <a:r>
              <a:rPr lang="en-US" dirty="0"/>
              <a:t>The idea with </a:t>
            </a:r>
            <a:r>
              <a:rPr lang="en-US" dirty="0" smtClean="0"/>
              <a:t>the day-by-day calculator is </a:t>
            </a:r>
            <a:r>
              <a:rPr lang="en-US" dirty="0"/>
              <a:t>to help the respondent`s to remember how much they worked day-by-day in the reference week, in order to get a more accurate sum of hours worked, and to prevent satisficing. </a:t>
            </a:r>
          </a:p>
          <a:p>
            <a:pPr marL="0" lvl="2" indent="0">
              <a:buNone/>
            </a:pPr>
            <a:endParaRPr lang="sv-SE" dirty="0" smtClean="0"/>
          </a:p>
          <a:p>
            <a:pPr marL="0" lvl="2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63048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/>
              <a:t>HWACTUAL: Day-by-</a:t>
            </a:r>
            <a:r>
              <a:rPr lang="sv-SE" sz="3200" b="1" dirty="0" err="1" smtClean="0"/>
              <a:t>day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calculator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>
              <a:buNone/>
            </a:pPr>
            <a:endParaRPr lang="sv-SE" dirty="0" smtClean="0"/>
          </a:p>
          <a:p>
            <a:pPr marL="0" lvl="2" indent="0">
              <a:buNone/>
            </a:pPr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844824"/>
            <a:ext cx="3888431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7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/>
              <a:t>Test </a:t>
            </a:r>
            <a:r>
              <a:rPr lang="sv-SE" sz="3200" b="1" dirty="0" err="1" smtClean="0"/>
              <a:t>results</a:t>
            </a:r>
            <a:r>
              <a:rPr lang="sv-SE" sz="3200" b="1" dirty="0" smtClean="0"/>
              <a:t> and </a:t>
            </a:r>
            <a:r>
              <a:rPr lang="sv-SE" sz="3200" b="1" dirty="0" err="1" smtClean="0"/>
              <a:t>recommendations</a:t>
            </a:r>
            <a:r>
              <a:rPr lang="sv-SE" sz="3200" b="1" dirty="0" smtClean="0"/>
              <a:t> 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MIMOD user test </a:t>
            </a:r>
            <a:r>
              <a:rPr lang="en-US" dirty="0" smtClean="0"/>
              <a:t>results; Using </a:t>
            </a:r>
            <a:r>
              <a:rPr lang="en-US" dirty="0"/>
              <a:t>the </a:t>
            </a:r>
            <a:r>
              <a:rPr lang="en-US" dirty="0" smtClean="0"/>
              <a:t>day-by-day calculator in CAWI required </a:t>
            </a:r>
            <a:r>
              <a:rPr lang="en-US" dirty="0"/>
              <a:t>more of the respondent, and presupposes a familiarity with calculation setups.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sv-SE" dirty="0" err="1" smtClean="0"/>
              <a:t>It´s</a:t>
            </a:r>
            <a:r>
              <a:rPr lang="sv-SE" dirty="0" smtClean="0"/>
              <a:t> in line </a:t>
            </a:r>
            <a:r>
              <a:rPr lang="sv-SE" dirty="0" err="1" smtClean="0"/>
              <a:t>with</a:t>
            </a:r>
            <a:r>
              <a:rPr lang="sv-SE" dirty="0" smtClean="0"/>
              <a:t> the </a:t>
            </a:r>
            <a:r>
              <a:rPr lang="sv-SE" dirty="0" err="1" smtClean="0"/>
              <a:t>results</a:t>
            </a:r>
            <a:r>
              <a:rPr lang="sv-SE" dirty="0" smtClean="0"/>
              <a:t> at ONS, and </a:t>
            </a:r>
            <a:r>
              <a:rPr lang="sv-SE" dirty="0" err="1" smtClean="0"/>
              <a:t>also</a:t>
            </a:r>
            <a:r>
              <a:rPr lang="sv-SE" dirty="0" smtClean="0"/>
              <a:t> in line </a:t>
            </a:r>
            <a:r>
              <a:rPr lang="sv-SE" dirty="0" err="1" smtClean="0"/>
              <a:t>with</a:t>
            </a:r>
            <a:r>
              <a:rPr lang="sv-SE" dirty="0" smtClean="0"/>
              <a:t> tests for the EU-SILC </a:t>
            </a:r>
            <a:r>
              <a:rPr lang="sv-SE" dirty="0" err="1" smtClean="0"/>
              <a:t>using</a:t>
            </a:r>
            <a:r>
              <a:rPr lang="sv-SE" dirty="0" smtClean="0"/>
              <a:t>  a </a:t>
            </a:r>
            <a:r>
              <a:rPr lang="sv-SE" dirty="0" err="1" smtClean="0"/>
              <a:t>calculator</a:t>
            </a:r>
            <a:r>
              <a:rPr lang="sv-SE" dirty="0" smtClean="0"/>
              <a:t> for </a:t>
            </a:r>
            <a:r>
              <a:rPr lang="sv-SE" dirty="0" err="1" smtClean="0"/>
              <a:t>mortgage</a:t>
            </a:r>
            <a:r>
              <a:rPr lang="sv-SE" dirty="0" smtClean="0"/>
              <a:t> </a:t>
            </a:r>
            <a:r>
              <a:rPr lang="sv-SE" dirty="0" err="1" smtClean="0"/>
              <a:t>payment</a:t>
            </a: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err="1" smtClean="0"/>
              <a:t>Conclusion</a:t>
            </a:r>
            <a:r>
              <a:rPr lang="sv-SE" dirty="0" smtClean="0"/>
              <a:t>; The mode-</a:t>
            </a:r>
            <a:r>
              <a:rPr lang="sv-SE" dirty="0" err="1" smtClean="0"/>
              <a:t>specific</a:t>
            </a:r>
            <a:r>
              <a:rPr lang="sv-SE" dirty="0" smtClean="0"/>
              <a:t> solution </a:t>
            </a:r>
            <a:r>
              <a:rPr lang="sv-SE" dirty="0" err="1" smtClean="0"/>
              <a:t>cannot</a:t>
            </a:r>
            <a:r>
              <a:rPr lang="sv-SE" dirty="0" smtClean="0"/>
              <a:t> </a:t>
            </a:r>
            <a:r>
              <a:rPr lang="sv-SE" dirty="0" err="1" smtClean="0"/>
              <a:t>presently</a:t>
            </a:r>
            <a:r>
              <a:rPr lang="sv-SE" dirty="0" smtClean="0"/>
              <a:t> be </a:t>
            </a:r>
            <a:r>
              <a:rPr lang="sv-SE" dirty="0" err="1" smtClean="0"/>
              <a:t>recommended</a:t>
            </a:r>
            <a:r>
              <a:rPr lang="sv-SE" dirty="0" smtClean="0"/>
              <a:t>. </a:t>
            </a:r>
            <a:r>
              <a:rPr lang="sv-SE" dirty="0" err="1" smtClean="0"/>
              <a:t>Further</a:t>
            </a:r>
            <a:r>
              <a:rPr lang="sv-SE" dirty="0" smtClean="0"/>
              <a:t> </a:t>
            </a:r>
            <a:r>
              <a:rPr lang="sv-SE" dirty="0" err="1" smtClean="0"/>
              <a:t>testing</a:t>
            </a:r>
            <a:r>
              <a:rPr lang="sv-SE" dirty="0" smtClean="0"/>
              <a:t>, </a:t>
            </a:r>
            <a:r>
              <a:rPr lang="sv-SE" b="1" dirty="0" err="1" smtClean="0"/>
              <a:t>including</a:t>
            </a:r>
            <a:r>
              <a:rPr lang="sv-SE" b="1" dirty="0" smtClean="0"/>
              <a:t> </a:t>
            </a:r>
            <a:r>
              <a:rPr lang="sv-SE" b="1" dirty="0" err="1" smtClean="0"/>
              <a:t>testing</a:t>
            </a:r>
            <a:r>
              <a:rPr lang="sv-SE" b="1" dirty="0" smtClean="0"/>
              <a:t> of </a:t>
            </a:r>
            <a:r>
              <a:rPr lang="sv-SE" b="1" dirty="0" err="1" smtClean="0"/>
              <a:t>other</a:t>
            </a:r>
            <a:r>
              <a:rPr lang="sv-SE" b="1" dirty="0" smtClean="0"/>
              <a:t> </a:t>
            </a:r>
            <a:r>
              <a:rPr lang="sv-SE" b="1" dirty="0" err="1" smtClean="0"/>
              <a:t>approaches</a:t>
            </a:r>
            <a:r>
              <a:rPr lang="sv-SE" b="1" dirty="0" smtClean="0"/>
              <a:t>,</a:t>
            </a:r>
            <a:r>
              <a:rPr lang="sv-SE" dirty="0" smtClean="0"/>
              <a:t> is </a:t>
            </a:r>
            <a:r>
              <a:rPr lang="sv-SE" dirty="0" err="1" smtClean="0"/>
              <a:t>advisable</a:t>
            </a:r>
            <a:r>
              <a:rPr lang="sv-SE" dirty="0" smtClean="0"/>
              <a:t>.</a:t>
            </a:r>
          </a:p>
          <a:p>
            <a:pPr lvl="1"/>
            <a:r>
              <a:rPr lang="sv-SE" dirty="0" smtClean="0"/>
              <a:t>SO… </a:t>
            </a:r>
            <a:r>
              <a:rPr lang="sv-SE" dirty="0" err="1" smtClean="0"/>
              <a:t>What´s</a:t>
            </a:r>
            <a:r>
              <a:rPr lang="sv-SE" dirty="0" smtClean="0"/>
              <a:t> is </a:t>
            </a:r>
            <a:r>
              <a:rPr lang="sv-SE" dirty="0" err="1" smtClean="0"/>
              <a:t>next</a:t>
            </a:r>
            <a:r>
              <a:rPr lang="sv-SE" dirty="0" smtClean="0"/>
              <a:t> to test? </a:t>
            </a:r>
          </a:p>
          <a:p>
            <a:pPr lvl="1"/>
            <a:r>
              <a:rPr lang="sv-SE" dirty="0" err="1" smtClean="0"/>
              <a:t>Should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test (</a:t>
            </a:r>
            <a:r>
              <a:rPr lang="sv-SE" dirty="0" err="1" smtClean="0"/>
              <a:t>other</a:t>
            </a:r>
            <a:r>
              <a:rPr lang="sv-SE" dirty="0" smtClean="0"/>
              <a:t>) </a:t>
            </a:r>
            <a:r>
              <a:rPr lang="sv-SE" dirty="0" err="1" smtClean="0"/>
              <a:t>visual</a:t>
            </a:r>
            <a:r>
              <a:rPr lang="sv-SE" dirty="0" smtClean="0"/>
              <a:t> mode </a:t>
            </a:r>
            <a:r>
              <a:rPr lang="sv-SE" dirty="0" err="1" smtClean="0"/>
              <a:t>specific</a:t>
            </a:r>
            <a:r>
              <a:rPr lang="sv-SE" dirty="0" smtClean="0"/>
              <a:t> approach in CAWI? </a:t>
            </a:r>
          </a:p>
          <a:p>
            <a:pPr lvl="1"/>
            <a:r>
              <a:rPr lang="sv-SE" dirty="0" smtClean="0"/>
              <a:t>Or </a:t>
            </a:r>
            <a:r>
              <a:rPr lang="sv-SE" dirty="0" err="1" smtClean="0"/>
              <a:t>should</a:t>
            </a:r>
            <a:r>
              <a:rPr lang="sv-SE" dirty="0" smtClean="0"/>
              <a:t> </a:t>
            </a:r>
            <a:r>
              <a:rPr lang="sv-SE" dirty="0" err="1"/>
              <a:t>we</a:t>
            </a:r>
            <a:r>
              <a:rPr lang="sv-SE" dirty="0"/>
              <a:t> try </a:t>
            </a:r>
            <a:r>
              <a:rPr lang="sv-SE"/>
              <a:t>to </a:t>
            </a:r>
            <a:r>
              <a:rPr lang="sv-SE" smtClean="0"/>
              <a:t>design </a:t>
            </a:r>
            <a:r>
              <a:rPr lang="sv-SE" dirty="0"/>
              <a:t>a </a:t>
            </a:r>
            <a:r>
              <a:rPr lang="sv-SE" dirty="0" err="1"/>
              <a:t>unimode</a:t>
            </a:r>
            <a:r>
              <a:rPr lang="sv-SE" dirty="0"/>
              <a:t> </a:t>
            </a:r>
            <a:r>
              <a:rPr lang="sv-SE" dirty="0" err="1"/>
              <a:t>question</a:t>
            </a:r>
            <a:r>
              <a:rPr lang="sv-SE" dirty="0"/>
              <a:t> (or approach),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works</a:t>
            </a:r>
            <a:r>
              <a:rPr lang="sv-SE" dirty="0"/>
              <a:t> for </a:t>
            </a:r>
            <a:r>
              <a:rPr lang="sv-SE" dirty="0" err="1"/>
              <a:t>both</a:t>
            </a:r>
            <a:r>
              <a:rPr lang="sv-SE" dirty="0"/>
              <a:t> CATI and CAWI? </a:t>
            </a:r>
          </a:p>
          <a:p>
            <a:pPr lvl="1"/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95819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err="1" smtClean="0"/>
              <a:t>Testing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other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approaches</a:t>
            </a:r>
            <a:r>
              <a:rPr lang="sv-SE" sz="3200" b="1" dirty="0" smtClean="0"/>
              <a:t> for </a:t>
            </a:r>
            <a:r>
              <a:rPr lang="sv-SE" sz="3200" b="1" dirty="0" err="1" smtClean="0"/>
              <a:t>this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question</a:t>
            </a:r>
            <a:r>
              <a:rPr lang="sv-SE" sz="3200" b="1" dirty="0" smtClean="0"/>
              <a:t> –</a:t>
            </a:r>
            <a:r>
              <a:rPr lang="sv-SE" sz="3200" b="1" dirty="0" err="1" smtClean="0"/>
              <a:t>experiences</a:t>
            </a:r>
            <a:r>
              <a:rPr lang="sv-SE" sz="3200" b="1" dirty="0" smtClean="0"/>
              <a:t> and </a:t>
            </a:r>
            <a:r>
              <a:rPr lang="sv-SE" sz="3200" b="1" dirty="0" err="1" smtClean="0"/>
              <a:t>thougts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Statistics Sweden´s </a:t>
            </a:r>
            <a:r>
              <a:rPr lang="en-US" dirty="0" smtClean="0"/>
              <a:t>is preparing to get the LFS into the web (from 2:nd wave).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At a first round of cognitive </a:t>
            </a:r>
            <a:r>
              <a:rPr lang="en-US" dirty="0"/>
              <a:t>interviews </a:t>
            </a:r>
            <a:r>
              <a:rPr lang="en-US" dirty="0" smtClean="0"/>
              <a:t>of the </a:t>
            </a:r>
            <a:r>
              <a:rPr lang="en-US" dirty="0"/>
              <a:t>LFS web </a:t>
            </a:r>
            <a:r>
              <a:rPr lang="en-US" dirty="0" smtClean="0"/>
              <a:t>questionnaire, we used the same single question as is used in the telephone interview.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How many hours did you work in &lt;&lt;week 14&gt;&gt; , i.e. from Monday &lt;&lt;1 of April&gt;&gt; to Sunday &lt;&lt;7 of April&gt;&gt;?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Clearly did not work! </a:t>
            </a:r>
            <a:r>
              <a:rPr lang="en-US" dirty="0" smtClean="0"/>
              <a:t>(</a:t>
            </a:r>
            <a:r>
              <a:rPr lang="sv-SE" dirty="0" smtClean="0"/>
              <a:t>3 </a:t>
            </a:r>
            <a:r>
              <a:rPr lang="sv-SE" dirty="0"/>
              <a:t>of 15 test persons </a:t>
            </a:r>
            <a:r>
              <a:rPr lang="sv-SE" dirty="0" err="1"/>
              <a:t>actually</a:t>
            </a:r>
            <a:r>
              <a:rPr lang="sv-SE" dirty="0"/>
              <a:t> </a:t>
            </a:r>
            <a:r>
              <a:rPr lang="sv-SE" dirty="0" err="1" smtClean="0"/>
              <a:t>tried</a:t>
            </a:r>
            <a:r>
              <a:rPr lang="sv-SE" dirty="0"/>
              <a:t> </a:t>
            </a:r>
            <a:r>
              <a:rPr lang="sv-SE" dirty="0" smtClean="0"/>
              <a:t>to </a:t>
            </a:r>
            <a:r>
              <a:rPr lang="sv-SE" dirty="0" err="1" smtClean="0"/>
              <a:t>count</a:t>
            </a:r>
            <a:r>
              <a:rPr lang="sv-SE" dirty="0" smtClean="0"/>
              <a:t> </a:t>
            </a:r>
            <a:r>
              <a:rPr lang="sv-SE" dirty="0"/>
              <a:t>the </a:t>
            </a:r>
            <a:r>
              <a:rPr lang="sv-SE" dirty="0" err="1"/>
              <a:t>hours</a:t>
            </a:r>
            <a:r>
              <a:rPr lang="sv-SE" dirty="0"/>
              <a:t>. 2 </a:t>
            </a:r>
            <a:r>
              <a:rPr lang="sv-SE" dirty="0" err="1"/>
              <a:t>worked</a:t>
            </a:r>
            <a:r>
              <a:rPr lang="sv-SE" dirty="0"/>
              <a:t> standard </a:t>
            </a:r>
            <a:r>
              <a:rPr lang="sv-SE" dirty="0" err="1"/>
              <a:t>hours</a:t>
            </a:r>
            <a:r>
              <a:rPr lang="sv-SE" dirty="0"/>
              <a:t> and </a:t>
            </a:r>
            <a:r>
              <a:rPr lang="sv-SE" dirty="0" err="1" smtClean="0"/>
              <a:t>didn´t</a:t>
            </a:r>
            <a:r>
              <a:rPr lang="sv-SE" dirty="0" smtClean="0"/>
              <a:t> </a:t>
            </a:r>
            <a:r>
              <a:rPr lang="sv-SE" dirty="0"/>
              <a:t>have to </a:t>
            </a:r>
            <a:r>
              <a:rPr lang="sv-SE" dirty="0" err="1"/>
              <a:t>count</a:t>
            </a:r>
            <a:r>
              <a:rPr lang="sv-SE" dirty="0"/>
              <a:t>.)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The rest </a:t>
            </a:r>
            <a:r>
              <a:rPr lang="sv-SE" dirty="0" err="1" smtClean="0"/>
              <a:t>made</a:t>
            </a:r>
            <a:r>
              <a:rPr lang="sv-SE" dirty="0" smtClean="0"/>
              <a:t> an </a:t>
            </a:r>
            <a:r>
              <a:rPr lang="sv-SE" dirty="0" err="1" smtClean="0"/>
              <a:t>estimate</a:t>
            </a:r>
            <a:r>
              <a:rPr lang="sv-SE" dirty="0" smtClean="0"/>
              <a:t> or </a:t>
            </a:r>
            <a:r>
              <a:rPr lang="sv-SE" dirty="0" err="1" smtClean="0"/>
              <a:t>answered</a:t>
            </a:r>
            <a:r>
              <a:rPr lang="sv-SE" dirty="0" smtClean="0"/>
              <a:t> ”I </a:t>
            </a:r>
            <a:r>
              <a:rPr lang="sv-SE" dirty="0" err="1" smtClean="0"/>
              <a:t>think</a:t>
            </a:r>
            <a:r>
              <a:rPr lang="sv-SE" dirty="0" smtClean="0"/>
              <a:t> it </a:t>
            </a:r>
            <a:r>
              <a:rPr lang="sv-SE" dirty="0" err="1" smtClean="0"/>
              <a:t>was</a:t>
            </a:r>
            <a:r>
              <a:rPr lang="sv-SE" dirty="0" smtClean="0"/>
              <a:t> a normal </a:t>
            </a:r>
            <a:r>
              <a:rPr lang="sv-SE" dirty="0" err="1" smtClean="0"/>
              <a:t>week</a:t>
            </a:r>
            <a:r>
              <a:rPr lang="sv-SE" dirty="0" smtClean="0"/>
              <a:t>” and </a:t>
            </a:r>
            <a:r>
              <a:rPr lang="sv-SE" dirty="0" err="1" smtClean="0"/>
              <a:t>gave</a:t>
            </a:r>
            <a:r>
              <a:rPr lang="sv-SE" dirty="0" smtClean="0"/>
              <a:t>  the same </a:t>
            </a:r>
            <a:r>
              <a:rPr lang="sv-SE" dirty="0" err="1" smtClean="0"/>
              <a:t>numbers</a:t>
            </a:r>
            <a:r>
              <a:rPr lang="sv-SE" dirty="0" smtClean="0"/>
              <a:t> of </a:t>
            </a:r>
            <a:r>
              <a:rPr lang="sv-SE" dirty="0" err="1" smtClean="0"/>
              <a:t>hours</a:t>
            </a:r>
            <a:r>
              <a:rPr lang="sv-SE" dirty="0" smtClean="0"/>
              <a:t> as </a:t>
            </a:r>
            <a:r>
              <a:rPr lang="sv-SE" dirty="0" err="1" smtClean="0"/>
              <a:t>contractual</a:t>
            </a:r>
            <a:r>
              <a:rPr lang="sv-SE" dirty="0" smtClean="0"/>
              <a:t> </a:t>
            </a:r>
            <a:r>
              <a:rPr lang="sv-SE" dirty="0" err="1" smtClean="0"/>
              <a:t>hours</a:t>
            </a:r>
            <a:r>
              <a:rPr lang="sv-SE" dirty="0" smtClean="0"/>
              <a:t>. 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dirty="0" err="1" smtClean="0"/>
              <a:t>Did</a:t>
            </a:r>
            <a:r>
              <a:rPr lang="sv-SE" dirty="0" smtClean="0"/>
              <a:t> </a:t>
            </a:r>
            <a:r>
              <a:rPr lang="sv-SE" dirty="0"/>
              <a:t>not </a:t>
            </a:r>
            <a:r>
              <a:rPr lang="sv-SE" dirty="0" err="1" smtClean="0"/>
              <a:t>realize</a:t>
            </a:r>
            <a:r>
              <a:rPr lang="sv-SE" dirty="0" smtClean="0"/>
              <a:t> the </a:t>
            </a:r>
            <a:r>
              <a:rPr lang="sv-SE" dirty="0" err="1" smtClean="0"/>
              <a:t>importance</a:t>
            </a:r>
            <a:r>
              <a:rPr lang="sv-SE" dirty="0" smtClean="0"/>
              <a:t> of the </a:t>
            </a:r>
            <a:r>
              <a:rPr lang="sv-SE" dirty="0" err="1" smtClean="0"/>
              <a:t>question</a:t>
            </a:r>
            <a:r>
              <a:rPr lang="sv-SE" dirty="0" smtClean="0"/>
              <a:t>. ”A </a:t>
            </a:r>
            <a:r>
              <a:rPr lang="sv-SE" dirty="0" err="1"/>
              <a:t>couple</a:t>
            </a:r>
            <a:r>
              <a:rPr lang="sv-SE" dirty="0"/>
              <a:t> of </a:t>
            </a:r>
            <a:r>
              <a:rPr lang="sv-SE" dirty="0" err="1"/>
              <a:t>hours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or less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/>
              <a:t>hardly</a:t>
            </a:r>
            <a:r>
              <a:rPr lang="sv-SE" dirty="0"/>
              <a:t> make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 smtClean="0"/>
              <a:t>difference</a:t>
            </a:r>
            <a:r>
              <a:rPr lang="sv-SE" dirty="0" smtClean="0"/>
              <a:t>”. 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had</a:t>
            </a:r>
            <a:r>
              <a:rPr lang="sv-SE" dirty="0" smtClean="0"/>
              <a:t> to do </a:t>
            </a:r>
            <a:r>
              <a:rPr lang="sv-SE" dirty="0" err="1" smtClean="0"/>
              <a:t>something</a:t>
            </a:r>
            <a:r>
              <a:rPr lang="sv-SE" dirty="0" smtClean="0"/>
              <a:t> to make the </a:t>
            </a:r>
            <a:r>
              <a:rPr lang="sv-SE" dirty="0" err="1" smtClean="0"/>
              <a:t>differences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</a:t>
            </a:r>
            <a:r>
              <a:rPr lang="sv-SE" dirty="0" err="1" smtClean="0"/>
              <a:t>actual</a:t>
            </a:r>
            <a:r>
              <a:rPr lang="sv-SE" dirty="0" smtClean="0"/>
              <a:t> </a:t>
            </a:r>
            <a:r>
              <a:rPr lang="sv-SE" dirty="0" err="1" smtClean="0"/>
              <a:t>worked</a:t>
            </a:r>
            <a:r>
              <a:rPr lang="sv-SE" dirty="0" smtClean="0"/>
              <a:t> and </a:t>
            </a:r>
            <a:r>
              <a:rPr lang="sv-SE" dirty="0" err="1" smtClean="0"/>
              <a:t>contraltual</a:t>
            </a:r>
            <a:r>
              <a:rPr lang="sv-SE" dirty="0" smtClean="0"/>
              <a:t> </a:t>
            </a:r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hours</a:t>
            </a:r>
            <a:r>
              <a:rPr lang="sv-SE" dirty="0" smtClean="0"/>
              <a:t> </a:t>
            </a:r>
            <a:r>
              <a:rPr lang="sv-SE" dirty="0" err="1" smtClean="0"/>
              <a:t>clearer</a:t>
            </a:r>
            <a:r>
              <a:rPr lang="sv-SE" dirty="0" smtClean="0"/>
              <a:t>!  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55373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ubri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b="1" dirty="0" err="1" smtClean="0"/>
              <a:t>Brief</a:t>
            </a:r>
            <a:r>
              <a:rPr lang="sv-SE" sz="3600" b="1" dirty="0" smtClean="0"/>
              <a:t> presentation </a:t>
            </a:r>
            <a:endParaRPr lang="sv-SE" dirty="0"/>
          </a:p>
        </p:txBody>
      </p:sp>
      <p:sp>
        <p:nvSpPr>
          <p:cNvPr id="23" name="Platshållare för innehåll 2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Working</a:t>
            </a:r>
            <a:r>
              <a:rPr lang="sv-SE" dirty="0" smtClean="0"/>
              <a:t> at </a:t>
            </a:r>
            <a:r>
              <a:rPr lang="sv-SE" dirty="0"/>
              <a:t>the </a:t>
            </a:r>
            <a:r>
              <a:rPr lang="sv-SE" dirty="0" err="1"/>
              <a:t>cognitive</a:t>
            </a:r>
            <a:r>
              <a:rPr lang="sv-SE" dirty="0"/>
              <a:t> </a:t>
            </a:r>
            <a:r>
              <a:rPr lang="sv-SE" dirty="0" err="1"/>
              <a:t>lab</a:t>
            </a:r>
            <a:r>
              <a:rPr lang="sv-SE" dirty="0"/>
              <a:t> </a:t>
            </a:r>
            <a:r>
              <a:rPr lang="sv-SE" dirty="0" smtClean="0"/>
              <a:t>at </a:t>
            </a:r>
            <a:r>
              <a:rPr lang="sv-SE" dirty="0" err="1" smtClean="0"/>
              <a:t>Statistics</a:t>
            </a:r>
            <a:r>
              <a:rPr lang="sv-SE" dirty="0" smtClean="0"/>
              <a:t> Sweden since12 </a:t>
            </a:r>
            <a:r>
              <a:rPr lang="sv-SE" dirty="0" err="1" smtClean="0"/>
              <a:t>years</a:t>
            </a:r>
            <a:r>
              <a:rPr lang="sv-SE" dirty="0"/>
              <a:t> </a:t>
            </a:r>
            <a:r>
              <a:rPr lang="sv-SE" dirty="0" smtClean="0"/>
              <a:t>(</a:t>
            </a:r>
            <a:r>
              <a:rPr lang="sv-SE" dirty="0" err="1" smtClean="0"/>
              <a:t>questionnaire</a:t>
            </a:r>
            <a:r>
              <a:rPr lang="sv-SE" dirty="0" smtClean="0"/>
              <a:t> design and </a:t>
            </a:r>
            <a:r>
              <a:rPr lang="sv-SE" dirty="0" err="1" smtClean="0"/>
              <a:t>testing</a:t>
            </a:r>
            <a:r>
              <a:rPr lang="sv-SE" dirty="0" smtClean="0"/>
              <a:t>)</a:t>
            </a:r>
          </a:p>
          <a:p>
            <a:pPr lvl="1"/>
            <a:r>
              <a:rPr lang="sv-SE" dirty="0" smtClean="0"/>
              <a:t>Before </a:t>
            </a:r>
            <a:r>
              <a:rPr lang="sv-SE" dirty="0" err="1" smtClean="0"/>
              <a:t>that</a:t>
            </a:r>
            <a:r>
              <a:rPr lang="sv-SE" dirty="0"/>
              <a:t> </a:t>
            </a:r>
            <a:r>
              <a:rPr lang="sv-SE" dirty="0" smtClean="0"/>
              <a:t>I </a:t>
            </a:r>
            <a:r>
              <a:rPr lang="sv-SE" dirty="0" err="1" smtClean="0"/>
              <a:t>worked</a:t>
            </a:r>
            <a:r>
              <a:rPr lang="sv-SE" dirty="0" smtClean="0"/>
              <a:t> at the data </a:t>
            </a:r>
            <a:r>
              <a:rPr lang="sv-SE" dirty="0" err="1" smtClean="0"/>
              <a:t>collection</a:t>
            </a:r>
            <a:r>
              <a:rPr lang="sv-SE" dirty="0" smtClean="0"/>
              <a:t> </a:t>
            </a:r>
            <a:r>
              <a:rPr lang="sv-SE" dirty="0" err="1" smtClean="0"/>
              <a:t>department</a:t>
            </a:r>
            <a:r>
              <a:rPr lang="sv-SE" dirty="0"/>
              <a:t> </a:t>
            </a:r>
            <a:r>
              <a:rPr lang="sv-SE" dirty="0" smtClean="0"/>
              <a:t>for 10 </a:t>
            </a:r>
            <a:r>
              <a:rPr lang="sv-SE" dirty="0" err="1" smtClean="0"/>
              <a:t>years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Leading a </a:t>
            </a:r>
            <a:r>
              <a:rPr lang="sv-SE" dirty="0" err="1" smtClean="0"/>
              <a:t>project</a:t>
            </a:r>
            <a:r>
              <a:rPr lang="sv-SE" dirty="0" smtClean="0"/>
              <a:t> </a:t>
            </a:r>
            <a:r>
              <a:rPr lang="sv-SE" dirty="0" err="1" smtClean="0"/>
              <a:t>preparing</a:t>
            </a:r>
            <a:r>
              <a:rPr lang="sv-SE" dirty="0" smtClean="0"/>
              <a:t> for mixed-mode in the LFS (</a:t>
            </a:r>
            <a:r>
              <a:rPr lang="sv-SE" dirty="0" err="1" smtClean="0"/>
              <a:t>introducing</a:t>
            </a:r>
            <a:r>
              <a:rPr lang="sv-SE" dirty="0" smtClean="0"/>
              <a:t> web from the 2:nd </a:t>
            </a:r>
            <a:r>
              <a:rPr lang="sv-SE" dirty="0" err="1" smtClean="0"/>
              <a:t>wave</a:t>
            </a:r>
            <a:r>
              <a:rPr lang="sv-SE" dirty="0" smtClean="0"/>
              <a:t> for permanently employed)</a:t>
            </a:r>
          </a:p>
          <a:p>
            <a:pPr lvl="1"/>
            <a:r>
              <a:rPr lang="sv-SE" dirty="0" smtClean="0"/>
              <a:t>The ambition is to </a:t>
            </a:r>
            <a:r>
              <a:rPr lang="sv-SE" dirty="0" err="1" smtClean="0"/>
              <a:t>create</a:t>
            </a:r>
            <a:r>
              <a:rPr lang="sv-SE" dirty="0" smtClean="0"/>
              <a:t> a </a:t>
            </a:r>
            <a:r>
              <a:rPr lang="sv-SE" dirty="0" err="1" smtClean="0"/>
              <a:t>unimode</a:t>
            </a:r>
            <a:r>
              <a:rPr lang="sv-SE" dirty="0" smtClean="0"/>
              <a:t> </a:t>
            </a:r>
            <a:r>
              <a:rPr lang="sv-SE" dirty="0" err="1" smtClean="0"/>
              <a:t>questionnaire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used</a:t>
            </a:r>
            <a:r>
              <a:rPr lang="sv-SE" dirty="0" smtClean="0"/>
              <a:t> in CATI as </a:t>
            </a:r>
            <a:r>
              <a:rPr lang="sv-SE" dirty="0" err="1" smtClean="0"/>
              <a:t>well</a:t>
            </a:r>
            <a:r>
              <a:rPr lang="sv-SE" dirty="0" smtClean="0"/>
              <a:t>. </a:t>
            </a:r>
          </a:p>
          <a:p>
            <a:pPr marL="457200" lvl="1" indent="0">
              <a:buNone/>
            </a:pP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lvl="1">
              <a:buFontTx/>
              <a:buChar char="-"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684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Swedish </a:t>
            </a:r>
            <a:r>
              <a:rPr lang="en-US" sz="3600" b="1" dirty="0" smtClean="0"/>
              <a:t>new version of HWACTUAL</a:t>
            </a:r>
            <a:r>
              <a:rPr lang="sv-SE" sz="3600" dirty="0"/>
              <a:t/>
            </a:r>
            <a:br>
              <a:rPr lang="sv-SE" sz="3600" dirty="0"/>
            </a:br>
            <a:r>
              <a:rPr lang="sv-SE" sz="3600" dirty="0" smtClean="0"/>
              <a:t>(to be </a:t>
            </a:r>
            <a:r>
              <a:rPr lang="sv-SE" sz="3600" dirty="0" err="1" smtClean="0"/>
              <a:t>tested</a:t>
            </a:r>
            <a:r>
              <a:rPr lang="sv-SE" sz="3600" dirty="0" smtClean="0"/>
              <a:t> </a:t>
            </a:r>
            <a:r>
              <a:rPr lang="sv-SE" sz="3600" dirty="0" err="1" smtClean="0"/>
              <a:t>soon</a:t>
            </a:r>
            <a:r>
              <a:rPr lang="sv-SE" sz="3600" dirty="0" smtClean="0"/>
              <a:t>)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sv-SE" sz="2000" dirty="0" smtClean="0"/>
          </a:p>
          <a:p>
            <a:pPr marL="457200" lvl="1" indent="0">
              <a:buNone/>
            </a:pPr>
            <a:r>
              <a:rPr lang="sv-SE" sz="2000" dirty="0" err="1" smtClean="0"/>
              <a:t>Add</a:t>
            </a:r>
            <a:r>
              <a:rPr lang="sv-SE" sz="2000" dirty="0" smtClean="0"/>
              <a:t> an </a:t>
            </a:r>
            <a:r>
              <a:rPr lang="sv-SE" sz="2000" dirty="0" err="1" smtClean="0"/>
              <a:t>introduction</a:t>
            </a:r>
            <a:r>
              <a:rPr lang="sv-SE" sz="2000" dirty="0" smtClean="0"/>
              <a:t> to the </a:t>
            </a:r>
            <a:r>
              <a:rPr lang="sv-SE" sz="2000" dirty="0" err="1" smtClean="0"/>
              <a:t>question</a:t>
            </a:r>
            <a:r>
              <a:rPr lang="sv-SE" sz="2000" dirty="0"/>
              <a:t>: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600" b="1" dirty="0" smtClean="0"/>
              <a:t>This </a:t>
            </a:r>
            <a:r>
              <a:rPr lang="en-US" sz="1600" b="1" dirty="0"/>
              <a:t>question is one of the most important questions in the survey that concerns </a:t>
            </a:r>
            <a:r>
              <a:rPr lang="en-US" sz="1600" b="1" dirty="0" smtClean="0"/>
              <a:t>how </a:t>
            </a:r>
            <a:r>
              <a:rPr lang="en-US" sz="1600" b="1" dirty="0"/>
              <a:t>many hours you </a:t>
            </a:r>
            <a:r>
              <a:rPr lang="en-US" sz="1600" b="1" i="1" dirty="0"/>
              <a:t>actually</a:t>
            </a:r>
            <a:r>
              <a:rPr lang="en-US" sz="1600" b="1" dirty="0"/>
              <a:t> worked &lt;&lt; in your main job &gt;&gt; during </a:t>
            </a:r>
            <a:r>
              <a:rPr lang="en-US" sz="1600" b="1" dirty="0" smtClean="0"/>
              <a:t>week &lt;&lt;14&gt;&gt;. Try </a:t>
            </a:r>
            <a:r>
              <a:rPr lang="en-US" sz="1600" b="1" dirty="0"/>
              <a:t>to answer as accurately as you can</a:t>
            </a:r>
            <a:r>
              <a:rPr lang="en-US" sz="1600" b="1" dirty="0" smtClean="0"/>
              <a:t>.</a:t>
            </a:r>
            <a:endParaRPr lang="sv-SE" dirty="0"/>
          </a:p>
          <a:p>
            <a:pPr marL="457200" lvl="1" indent="0">
              <a:buNone/>
            </a:pPr>
            <a:r>
              <a:rPr lang="sv-SE" sz="1400" i="1" dirty="0" err="1" smtClean="0"/>
              <a:t>Refers</a:t>
            </a:r>
            <a:r>
              <a:rPr lang="sv-SE" sz="1400" i="1" dirty="0" smtClean="0"/>
              <a:t> </a:t>
            </a:r>
            <a:r>
              <a:rPr lang="sv-SE" sz="1400" i="1" dirty="0"/>
              <a:t>to the period </a:t>
            </a:r>
            <a:r>
              <a:rPr lang="sv-SE" sz="1400" i="1" dirty="0" err="1"/>
              <a:t>Monday</a:t>
            </a:r>
            <a:r>
              <a:rPr lang="sv-SE" sz="1400" i="1" dirty="0"/>
              <a:t> 1 April to </a:t>
            </a:r>
            <a:r>
              <a:rPr lang="sv-SE" sz="1400" i="1" dirty="0" err="1"/>
              <a:t>Sunday</a:t>
            </a:r>
            <a:r>
              <a:rPr lang="sv-SE" sz="1400" i="1" dirty="0"/>
              <a:t> 7 April</a:t>
            </a:r>
            <a:endParaRPr lang="sv-SE" sz="1400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sz="2000" dirty="0" smtClean="0"/>
              <a:t>Present </a:t>
            </a:r>
            <a:r>
              <a:rPr lang="sv-SE" sz="2000" dirty="0" err="1" smtClean="0"/>
              <a:t>previous</a:t>
            </a:r>
            <a:r>
              <a:rPr lang="sv-SE" sz="2000" dirty="0" smtClean="0"/>
              <a:t> </a:t>
            </a:r>
            <a:r>
              <a:rPr lang="sv-SE" sz="2000" dirty="0" err="1" smtClean="0"/>
              <a:t>questions</a:t>
            </a:r>
            <a:r>
              <a:rPr lang="sv-SE" sz="2000" dirty="0" smtClean="0"/>
              <a:t> </a:t>
            </a:r>
            <a:r>
              <a:rPr lang="sv-SE" sz="2000" dirty="0" err="1" smtClean="0"/>
              <a:t>about</a:t>
            </a:r>
            <a:r>
              <a:rPr lang="sv-SE" sz="2000" dirty="0" smtClean="0"/>
              <a:t> </a:t>
            </a:r>
            <a:r>
              <a:rPr lang="sv-SE" sz="2000" dirty="0" err="1" smtClean="0"/>
              <a:t>abscense</a:t>
            </a:r>
            <a:r>
              <a:rPr lang="sv-SE" sz="2000" dirty="0" smtClean="0"/>
              <a:t> and extra </a:t>
            </a:r>
            <a:r>
              <a:rPr lang="sv-SE" sz="2000" dirty="0" err="1" smtClean="0"/>
              <a:t>hours</a:t>
            </a:r>
            <a:r>
              <a:rPr lang="sv-SE" sz="2000" dirty="0" smtClean="0"/>
              <a:t>:</a:t>
            </a:r>
          </a:p>
          <a:p>
            <a:pPr marL="457200" lvl="1" indent="0">
              <a:buNone/>
            </a:pPr>
            <a:r>
              <a:rPr lang="en-US" sz="1600" b="1" dirty="0" smtClean="0"/>
              <a:t>How </a:t>
            </a:r>
            <a:r>
              <a:rPr lang="en-US" sz="1600" b="1" dirty="0"/>
              <a:t>many hours did you </a:t>
            </a:r>
            <a:r>
              <a:rPr lang="en-US" sz="1600" b="1" dirty="0" smtClean="0"/>
              <a:t>work that week?  </a:t>
            </a:r>
            <a:r>
              <a:rPr lang="en-US" sz="1600" b="1" dirty="0"/>
              <a:t>Please take into account </a:t>
            </a:r>
            <a:r>
              <a:rPr lang="en-US" sz="1600" b="1" dirty="0" smtClean="0"/>
              <a:t>&lt;&lt;if extra hours: the extra hours you worked&gt;&gt; as </a:t>
            </a:r>
            <a:r>
              <a:rPr lang="en-US" sz="1600" b="1" dirty="0"/>
              <a:t>well as </a:t>
            </a:r>
            <a:r>
              <a:rPr lang="en-US" sz="1600" b="1" dirty="0" smtClean="0"/>
              <a:t>&lt;&lt;if </a:t>
            </a:r>
            <a:r>
              <a:rPr lang="en-US" sz="1600" b="1" dirty="0" err="1" smtClean="0"/>
              <a:t>abscense</a:t>
            </a:r>
            <a:r>
              <a:rPr lang="en-US" sz="1600" b="1" dirty="0" smtClean="0"/>
              <a:t>: your absence from work because </a:t>
            </a:r>
            <a:r>
              <a:rPr lang="en-US" sz="1600" b="1" dirty="0"/>
              <a:t>of &lt;&lt;</a:t>
            </a:r>
            <a:r>
              <a:rPr lang="en-US" sz="1600" b="1" dirty="0" smtClean="0"/>
              <a:t>abs reasons&gt;&gt;. </a:t>
            </a:r>
            <a:endParaRPr lang="sv-SE" sz="1600" b="1" dirty="0"/>
          </a:p>
          <a:p>
            <a:pPr marL="457200" lvl="1" indent="0">
              <a:buNone/>
            </a:pPr>
            <a:endParaRPr lang="sv-SE" sz="1200" i="1" dirty="0"/>
          </a:p>
          <a:p>
            <a:pPr marL="457200" lvl="1" indent="0">
              <a:buNone/>
            </a:pPr>
            <a:r>
              <a:rPr lang="sv-SE" sz="2000" dirty="0" err="1" smtClean="0"/>
              <a:t>We</a:t>
            </a:r>
            <a:r>
              <a:rPr lang="sv-SE" sz="2000" dirty="0" smtClean="0"/>
              <a:t> </a:t>
            </a:r>
            <a:r>
              <a:rPr lang="sv-SE" sz="2000" dirty="0" err="1" smtClean="0"/>
              <a:t>will</a:t>
            </a:r>
            <a:r>
              <a:rPr lang="sv-SE" sz="2000" dirty="0" smtClean="0"/>
              <a:t> test </a:t>
            </a:r>
            <a:r>
              <a:rPr lang="sv-SE" sz="2000" dirty="0" err="1" smtClean="0"/>
              <a:t>this</a:t>
            </a:r>
            <a:r>
              <a:rPr lang="sv-SE" sz="2000" dirty="0" smtClean="0"/>
              <a:t> in the </a:t>
            </a:r>
            <a:r>
              <a:rPr lang="sv-SE" sz="2000" dirty="0" err="1" smtClean="0"/>
              <a:t>next</a:t>
            </a:r>
            <a:r>
              <a:rPr lang="sv-SE" sz="2000" dirty="0" smtClean="0"/>
              <a:t> round of </a:t>
            </a:r>
            <a:r>
              <a:rPr lang="sv-SE" sz="2000" dirty="0" err="1" smtClean="0"/>
              <a:t>cognitive</a:t>
            </a:r>
            <a:r>
              <a:rPr lang="sv-SE" sz="2000" dirty="0" smtClean="0"/>
              <a:t> </a:t>
            </a:r>
            <a:r>
              <a:rPr lang="sv-SE" sz="2000" dirty="0" err="1" smtClean="0"/>
              <a:t>intervews</a:t>
            </a:r>
            <a:r>
              <a:rPr lang="sv-SE" sz="2000" dirty="0" smtClean="0"/>
              <a:t> in May.  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8442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b="1" dirty="0" smtClean="0"/>
              <a:t>The last </a:t>
            </a:r>
            <a:r>
              <a:rPr lang="sv-SE" sz="3600" b="1" dirty="0" err="1" smtClean="0"/>
              <a:t>recommendation</a:t>
            </a:r>
            <a:r>
              <a:rPr lang="sv-SE" sz="3600" b="1" dirty="0" smtClean="0"/>
              <a:t> from WP4 </a:t>
            </a:r>
            <a:endParaRPr lang="sv-SE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dirty="0" smtClean="0"/>
              <a:t>The establishment of a Wiki-type forum </a:t>
            </a:r>
            <a:r>
              <a:rPr lang="en-US" dirty="0"/>
              <a:t>for exchange of examples, test results and </a:t>
            </a:r>
            <a:r>
              <a:rPr lang="en-US" dirty="0" smtClean="0"/>
              <a:t>discussions.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sv-SE" b="1" dirty="0" err="1" smtClean="0"/>
              <a:t>It´s</a:t>
            </a:r>
            <a:r>
              <a:rPr lang="sv-SE" b="1" dirty="0" smtClean="0"/>
              <a:t> a brilliant </a:t>
            </a:r>
            <a:r>
              <a:rPr lang="sv-SE" b="1" dirty="0" err="1" smtClean="0"/>
              <a:t>idea</a:t>
            </a:r>
            <a:r>
              <a:rPr lang="sv-SE" b="1" dirty="0" smtClean="0"/>
              <a:t>!</a:t>
            </a:r>
            <a:endParaRPr lang="sv-SE" b="1" dirty="0"/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dirty="0" smtClean="0"/>
              <a:t>There is a need of a forum for “easy sharing” of </a:t>
            </a:r>
            <a:r>
              <a:rPr lang="sv-SE" dirty="0" err="1"/>
              <a:t>experiences</a:t>
            </a:r>
            <a:r>
              <a:rPr lang="sv-SE" dirty="0"/>
              <a:t> </a:t>
            </a:r>
            <a:r>
              <a:rPr lang="sv-SE" dirty="0" smtClean="0"/>
              <a:t>and test </a:t>
            </a:r>
            <a:r>
              <a:rPr lang="sv-SE" dirty="0" err="1" smtClean="0"/>
              <a:t>results</a:t>
            </a:r>
            <a:r>
              <a:rPr lang="sv-SE" dirty="0"/>
              <a:t> </a:t>
            </a:r>
            <a:r>
              <a:rPr lang="sv-SE" dirty="0" smtClean="0"/>
              <a:t>(</a:t>
            </a:r>
            <a:r>
              <a:rPr lang="sv-SE" dirty="0" err="1" smtClean="0"/>
              <a:t>good</a:t>
            </a:r>
            <a:r>
              <a:rPr lang="sv-SE" dirty="0" smtClean="0"/>
              <a:t> and bad), </a:t>
            </a:r>
            <a:r>
              <a:rPr lang="sv-SE" dirty="0" err="1" smtClean="0"/>
              <a:t>since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often</a:t>
            </a:r>
            <a:r>
              <a:rPr lang="sv-SE" dirty="0" smtClean="0"/>
              <a:t> </a:t>
            </a:r>
            <a:r>
              <a:rPr lang="sv-SE" dirty="0" err="1" smtClean="0"/>
              <a:t>struggle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the same </a:t>
            </a:r>
            <a:r>
              <a:rPr lang="sv-SE" dirty="0" err="1" smtClean="0"/>
              <a:t>issues</a:t>
            </a:r>
            <a:r>
              <a:rPr lang="sv-SE" dirty="0" smtClean="0"/>
              <a:t> and problems. 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81645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/>
              <a:t> </a:t>
            </a:r>
            <a:endParaRPr lang="sv-SE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r>
              <a:rPr lang="sv-SE" sz="2400" b="1" dirty="0" err="1"/>
              <a:t>Thank´s</a:t>
            </a:r>
            <a:r>
              <a:rPr lang="sv-SE" sz="2400" b="1" dirty="0"/>
              <a:t> for </a:t>
            </a:r>
            <a:r>
              <a:rPr lang="sv-SE" sz="2400" b="1" dirty="0" err="1"/>
              <a:t>listening</a:t>
            </a:r>
            <a:r>
              <a:rPr lang="sv-SE" sz="2400" b="1" dirty="0" smtClean="0"/>
              <a:t>!</a:t>
            </a:r>
          </a:p>
          <a:p>
            <a:pPr marL="457200" lvl="1" indent="0">
              <a:buNone/>
            </a:pPr>
            <a:endParaRPr lang="sv-SE" sz="2400" b="1" dirty="0" smtClean="0"/>
          </a:p>
          <a:p>
            <a:pPr marL="457200" lvl="1" indent="0">
              <a:buNone/>
            </a:pPr>
            <a:endParaRPr lang="sv-SE" sz="2400" b="1" dirty="0"/>
          </a:p>
          <a:p>
            <a:pPr marL="457200" lvl="1" indent="0">
              <a:buNone/>
            </a:pPr>
            <a:r>
              <a:rPr lang="sv-SE" sz="2400" dirty="0"/>
              <a:t>a</a:t>
            </a:r>
            <a:r>
              <a:rPr lang="sv-SE" sz="2400" dirty="0" smtClean="0"/>
              <a:t>nette.bjornram@scb.se</a:t>
            </a: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8881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The </a:t>
            </a:r>
            <a:r>
              <a:rPr lang="sv-SE" b="1" dirty="0" err="1" smtClean="0"/>
              <a:t>need</a:t>
            </a:r>
            <a:r>
              <a:rPr lang="sv-SE" b="1" dirty="0" smtClean="0"/>
              <a:t> of re-designing 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340768"/>
            <a:ext cx="7430429" cy="47853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Eurostat´s model questionnaires, technical specifications and </a:t>
            </a:r>
            <a:r>
              <a:rPr lang="en-US" dirty="0"/>
              <a:t>guidelines often recommend or require a specific </a:t>
            </a:r>
            <a:r>
              <a:rPr lang="en-US" dirty="0" smtClean="0"/>
              <a:t>mode,</a:t>
            </a:r>
          </a:p>
          <a:p>
            <a:endParaRPr lang="en-US" dirty="0" smtClean="0"/>
          </a:p>
          <a:p>
            <a:r>
              <a:rPr lang="en-US" dirty="0" smtClean="0"/>
              <a:t>The MIMOD survey shows </a:t>
            </a:r>
            <a:r>
              <a:rPr lang="en-US" dirty="0"/>
              <a:t>that </a:t>
            </a:r>
            <a:r>
              <a:rPr lang="en-US" dirty="0" smtClean="0"/>
              <a:t>mixed-mode is “a fact” in ESS surveys (a great variation of mode combinations), </a:t>
            </a:r>
          </a:p>
          <a:p>
            <a:endParaRPr lang="en-US" dirty="0" smtClean="0"/>
          </a:p>
          <a:p>
            <a:r>
              <a:rPr lang="en-US" dirty="0" smtClean="0"/>
              <a:t>The ongoing work introducing web </a:t>
            </a:r>
            <a:r>
              <a:rPr lang="en-US" dirty="0"/>
              <a:t>into the </a:t>
            </a:r>
            <a:r>
              <a:rPr lang="en-US" dirty="0" smtClean="0"/>
              <a:t>mix – including mobile CAWI - also needs to be considered,</a:t>
            </a:r>
          </a:p>
          <a:p>
            <a:pPr marL="0" indent="0">
              <a:buNone/>
            </a:pPr>
            <a:endParaRPr lang="sv-SE" dirty="0"/>
          </a:p>
          <a:p>
            <a:r>
              <a:rPr lang="en-US" dirty="0" smtClean="0"/>
              <a:t>WP </a:t>
            </a:r>
            <a:r>
              <a:rPr lang="en-US" dirty="0"/>
              <a:t>have done </a:t>
            </a:r>
            <a:r>
              <a:rPr lang="en-US" dirty="0" smtClean="0"/>
              <a:t>a great </a:t>
            </a:r>
            <a:r>
              <a:rPr lang="en-US" dirty="0"/>
              <a:t>job giving recommendations </a:t>
            </a:r>
            <a:r>
              <a:rPr lang="en-US" dirty="0" smtClean="0"/>
              <a:t>(based on user tests) how to best redesign key </a:t>
            </a:r>
            <a:r>
              <a:rPr lang="en-US" dirty="0"/>
              <a:t>questions and types of questions </a:t>
            </a:r>
            <a:r>
              <a:rPr lang="en-US" dirty="0" smtClean="0"/>
              <a:t>for mixed-mode (</a:t>
            </a:r>
            <a:r>
              <a:rPr lang="en-US" smtClean="0"/>
              <a:t>a big help </a:t>
            </a:r>
            <a:r>
              <a:rPr lang="en-US" dirty="0" smtClean="0"/>
              <a:t>for NSIs),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Have also pointed out the need of </a:t>
            </a:r>
            <a:r>
              <a:rPr lang="en-US" dirty="0"/>
              <a:t>redesigning Eurostat´s </a:t>
            </a:r>
            <a:r>
              <a:rPr lang="en-US" dirty="0" smtClean="0"/>
              <a:t>guidelines </a:t>
            </a:r>
            <a:r>
              <a:rPr lang="en-US" dirty="0"/>
              <a:t>and model questionnaires for mixed-mode data </a:t>
            </a:r>
            <a:r>
              <a:rPr lang="en-US" dirty="0" smtClean="0"/>
              <a:t>collection.</a:t>
            </a:r>
            <a:endParaRPr lang="en-US" dirty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237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err="1" smtClean="0"/>
              <a:t>Unimode</a:t>
            </a:r>
            <a:r>
              <a:rPr lang="sv-SE" sz="3200" b="1" dirty="0" smtClean="0"/>
              <a:t> or mode-</a:t>
            </a:r>
            <a:r>
              <a:rPr lang="sv-SE" sz="3200" b="1" dirty="0" err="1" smtClean="0"/>
              <a:t>specific</a:t>
            </a:r>
            <a:r>
              <a:rPr lang="sv-SE" sz="3200" b="1" dirty="0" smtClean="0"/>
              <a:t> approach – </a:t>
            </a:r>
            <a:r>
              <a:rPr lang="sv-SE" sz="3200" b="1" dirty="0" err="1" smtClean="0"/>
              <a:t>what</a:t>
            </a:r>
            <a:r>
              <a:rPr lang="sv-SE" sz="3200" b="1" dirty="0" smtClean="0"/>
              <a:t> to </a:t>
            </a:r>
            <a:r>
              <a:rPr lang="sv-SE" sz="3200" b="1" dirty="0" err="1" smtClean="0"/>
              <a:t>recommend</a:t>
            </a:r>
            <a:r>
              <a:rPr lang="sv-SE" sz="3200" b="1" dirty="0" smtClean="0"/>
              <a:t>?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err="1" smtClean="0"/>
              <a:t>Statistics</a:t>
            </a:r>
            <a:r>
              <a:rPr lang="sv-SE" dirty="0" smtClean="0"/>
              <a:t> </a:t>
            </a:r>
            <a:r>
              <a:rPr lang="sv-SE" dirty="0" err="1" smtClean="0"/>
              <a:t>Norway</a:t>
            </a:r>
            <a:r>
              <a:rPr lang="sv-SE" dirty="0" smtClean="0"/>
              <a:t> have </a:t>
            </a:r>
            <a:r>
              <a:rPr lang="sv-SE" dirty="0" err="1" smtClean="0"/>
              <a:t>done</a:t>
            </a:r>
            <a:r>
              <a:rPr lang="sv-SE" dirty="0" smtClean="0"/>
              <a:t> </a:t>
            </a:r>
            <a:r>
              <a:rPr lang="sv-SE" dirty="0" err="1" smtClean="0"/>
              <a:t>user</a:t>
            </a:r>
            <a:r>
              <a:rPr lang="sv-SE" dirty="0" smtClean="0"/>
              <a:t> tests of </a:t>
            </a:r>
            <a:r>
              <a:rPr lang="sv-SE" dirty="0" err="1" smtClean="0"/>
              <a:t>both</a:t>
            </a:r>
            <a:r>
              <a:rPr lang="sv-SE" dirty="0" smtClean="0"/>
              <a:t> </a:t>
            </a:r>
            <a:r>
              <a:rPr lang="sv-SE" dirty="0" err="1" smtClean="0"/>
              <a:t>unimode</a:t>
            </a:r>
            <a:r>
              <a:rPr lang="sv-SE" dirty="0" smtClean="0"/>
              <a:t> and  mode - </a:t>
            </a:r>
            <a:r>
              <a:rPr lang="sv-SE" dirty="0" err="1" smtClean="0"/>
              <a:t>specific</a:t>
            </a:r>
            <a:r>
              <a:rPr lang="sv-SE" dirty="0" smtClean="0"/>
              <a:t> </a:t>
            </a:r>
            <a:r>
              <a:rPr lang="sv-SE" dirty="0" err="1" smtClean="0"/>
              <a:t>approaches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en-US" dirty="0" smtClean="0"/>
              <a:t>The test results, </a:t>
            </a:r>
            <a:r>
              <a:rPr lang="en-US" dirty="0"/>
              <a:t>as well as the experiences from a </a:t>
            </a:r>
            <a:r>
              <a:rPr lang="en-US" dirty="0" smtClean="0"/>
              <a:t>Statistics Netherlands, indicate </a:t>
            </a:r>
            <a:r>
              <a:rPr lang="en-US" dirty="0"/>
              <a:t>that </a:t>
            </a:r>
            <a:r>
              <a:rPr lang="en-US" dirty="0" smtClean="0"/>
              <a:t>a </a:t>
            </a:r>
            <a:r>
              <a:rPr lang="en-US" dirty="0" err="1"/>
              <a:t>unimode</a:t>
            </a:r>
            <a:r>
              <a:rPr lang="en-US" dirty="0"/>
              <a:t> approach – which </a:t>
            </a:r>
            <a:r>
              <a:rPr lang="en-US" dirty="0" smtClean="0"/>
              <a:t>includes mobile </a:t>
            </a:r>
            <a:r>
              <a:rPr lang="en-US" dirty="0"/>
              <a:t>CAWI as well – should be the general recommendation.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Mode </a:t>
            </a:r>
            <a:r>
              <a:rPr lang="en-US" dirty="0"/>
              <a:t>specific </a:t>
            </a:r>
            <a:r>
              <a:rPr lang="en-US" dirty="0" smtClean="0"/>
              <a:t>solutions </a:t>
            </a:r>
            <a:r>
              <a:rPr lang="en-US" dirty="0"/>
              <a:t>require thorough pretesting before implementation</a:t>
            </a:r>
            <a:r>
              <a:rPr lang="en-US" dirty="0" smtClean="0"/>
              <a:t>.</a:t>
            </a:r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831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The </a:t>
            </a:r>
            <a:r>
              <a:rPr lang="sv-SE" b="1" dirty="0" err="1" smtClean="0"/>
              <a:t>review</a:t>
            </a:r>
            <a:r>
              <a:rPr lang="sv-SE" b="1" dirty="0" smtClean="0"/>
              <a:t> </a:t>
            </a:r>
            <a:r>
              <a:rPr lang="sv-SE" b="1" dirty="0" err="1" smtClean="0"/>
              <a:t>focuses</a:t>
            </a:r>
            <a:r>
              <a:rPr lang="sv-SE" b="1" dirty="0"/>
              <a:t> </a:t>
            </a:r>
            <a:r>
              <a:rPr lang="sv-SE" b="1" dirty="0" smtClean="0"/>
              <a:t>on: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dirty="0"/>
              <a:t>Is the </a:t>
            </a:r>
            <a:r>
              <a:rPr lang="sv-SE" dirty="0" err="1"/>
              <a:t>unimode</a:t>
            </a:r>
            <a:r>
              <a:rPr lang="sv-SE" dirty="0"/>
              <a:t> approach the best?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In </a:t>
            </a:r>
            <a:r>
              <a:rPr lang="sv-SE" dirty="0" err="1" smtClean="0"/>
              <a:t>such</a:t>
            </a:r>
            <a:r>
              <a:rPr lang="sv-SE" dirty="0" smtClean="0"/>
              <a:t> </a:t>
            </a:r>
            <a:r>
              <a:rPr lang="sv-SE" dirty="0" err="1" smtClean="0"/>
              <a:t>cases</a:t>
            </a:r>
            <a:r>
              <a:rPr lang="sv-SE" dirty="0" smtClean="0"/>
              <a:t>; </a:t>
            </a:r>
            <a:r>
              <a:rPr lang="sv-SE" dirty="0" err="1" smtClean="0"/>
              <a:t>why</a:t>
            </a:r>
            <a:r>
              <a:rPr lang="sv-SE" dirty="0" smtClean="0"/>
              <a:t> is it the best? 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 smtClean="0"/>
              <a:t>Focusing</a:t>
            </a:r>
            <a:r>
              <a:rPr lang="sv-SE" dirty="0" smtClean="0"/>
              <a:t> on </a:t>
            </a:r>
            <a:r>
              <a:rPr lang="sv-SE" dirty="0" err="1" smtClean="0"/>
              <a:t>recommendations</a:t>
            </a:r>
            <a:r>
              <a:rPr lang="sv-SE" dirty="0" smtClean="0"/>
              <a:t> for </a:t>
            </a:r>
            <a:r>
              <a:rPr lang="sv-SE" dirty="0" err="1" smtClean="0"/>
              <a:t>three</a:t>
            </a:r>
            <a:r>
              <a:rPr lang="sv-SE" dirty="0" smtClean="0"/>
              <a:t> </a:t>
            </a:r>
            <a:r>
              <a:rPr lang="sv-SE" dirty="0" err="1" smtClean="0"/>
              <a:t>types</a:t>
            </a:r>
            <a:r>
              <a:rPr lang="sv-SE" dirty="0" smtClean="0"/>
              <a:t> of </a:t>
            </a:r>
            <a:r>
              <a:rPr lang="sv-SE" dirty="0" err="1" smtClean="0"/>
              <a:t>questions</a:t>
            </a:r>
            <a:r>
              <a:rPr lang="sv-SE" dirty="0" smtClean="0"/>
              <a:t> (or </a:t>
            </a:r>
            <a:r>
              <a:rPr lang="sv-SE" dirty="0" err="1" smtClean="0"/>
              <a:t>key</a:t>
            </a:r>
            <a:r>
              <a:rPr lang="sv-SE" dirty="0" smtClean="0"/>
              <a:t> </a:t>
            </a:r>
            <a:r>
              <a:rPr lang="sv-SE" dirty="0" err="1" smtClean="0"/>
              <a:t>questions</a:t>
            </a:r>
            <a:r>
              <a:rPr lang="sv-SE" dirty="0" smtClean="0"/>
              <a:t>) </a:t>
            </a:r>
            <a:r>
              <a:rPr lang="sv-SE" dirty="0" err="1" smtClean="0"/>
              <a:t>tested</a:t>
            </a:r>
            <a:r>
              <a:rPr lang="sv-SE" dirty="0" smtClean="0"/>
              <a:t> in SSBs mode-</a:t>
            </a:r>
            <a:r>
              <a:rPr lang="sv-SE" dirty="0" err="1" smtClean="0"/>
              <a:t>specific</a:t>
            </a:r>
            <a:r>
              <a:rPr lang="sv-SE" dirty="0" smtClean="0"/>
              <a:t> test approach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ICT: ”Check-all-</a:t>
            </a:r>
            <a:r>
              <a:rPr lang="sv-SE" dirty="0" err="1" smtClean="0"/>
              <a:t>that</a:t>
            </a:r>
            <a:r>
              <a:rPr lang="sv-SE" dirty="0" smtClean="0"/>
              <a:t>-</a:t>
            </a:r>
            <a:r>
              <a:rPr lang="sv-SE" dirty="0" err="1" smtClean="0"/>
              <a:t>apply</a:t>
            </a:r>
            <a:r>
              <a:rPr lang="sv-SE" dirty="0" smtClean="0"/>
              <a:t>” in CAWI and ”</a:t>
            </a:r>
            <a:r>
              <a:rPr lang="sv-SE" dirty="0" err="1" smtClean="0"/>
              <a:t>yes</a:t>
            </a:r>
            <a:r>
              <a:rPr lang="sv-SE" dirty="0" smtClean="0"/>
              <a:t>/no” </a:t>
            </a:r>
            <a:r>
              <a:rPr lang="sv-SE" dirty="0" err="1" smtClean="0"/>
              <a:t>questions</a:t>
            </a:r>
            <a:r>
              <a:rPr lang="sv-SE" dirty="0" smtClean="0"/>
              <a:t> in CATI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EHIS: </a:t>
            </a:r>
            <a:r>
              <a:rPr lang="sv-SE" dirty="0" err="1" smtClean="0"/>
              <a:t>Alcohol</a:t>
            </a:r>
            <a:r>
              <a:rPr lang="sv-SE" dirty="0" smtClean="0"/>
              <a:t> </a:t>
            </a:r>
            <a:r>
              <a:rPr lang="sv-SE" dirty="0" err="1" smtClean="0"/>
              <a:t>consumption</a:t>
            </a:r>
            <a:r>
              <a:rPr lang="sv-SE" dirty="0" smtClean="0"/>
              <a:t> – </a:t>
            </a:r>
            <a:r>
              <a:rPr lang="sv-SE" dirty="0" err="1"/>
              <a:t>b</a:t>
            </a:r>
            <a:r>
              <a:rPr lang="sv-SE" dirty="0" err="1" smtClean="0"/>
              <a:t>ranching</a:t>
            </a:r>
            <a:r>
              <a:rPr lang="sv-SE" dirty="0" smtClean="0"/>
              <a:t> </a:t>
            </a:r>
            <a:r>
              <a:rPr lang="sv-SE" dirty="0" err="1" smtClean="0"/>
              <a:t>question</a:t>
            </a:r>
            <a:r>
              <a:rPr lang="sv-SE" dirty="0" smtClean="0"/>
              <a:t> in CATI and </a:t>
            </a:r>
            <a:r>
              <a:rPr lang="sv-SE" dirty="0" err="1" smtClean="0"/>
              <a:t>single</a:t>
            </a:r>
            <a:r>
              <a:rPr lang="sv-SE" dirty="0" smtClean="0"/>
              <a:t> </a:t>
            </a:r>
            <a:r>
              <a:rPr lang="sv-SE" dirty="0" err="1" smtClean="0"/>
              <a:t>question</a:t>
            </a:r>
            <a:r>
              <a:rPr lang="sv-SE" dirty="0" smtClean="0"/>
              <a:t> in CAWI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LFS: </a:t>
            </a:r>
            <a:r>
              <a:rPr lang="sv-SE" dirty="0" err="1" smtClean="0"/>
              <a:t>Actual</a:t>
            </a:r>
            <a:r>
              <a:rPr lang="sv-SE" dirty="0" smtClean="0"/>
              <a:t> </a:t>
            </a:r>
            <a:r>
              <a:rPr lang="sv-SE" dirty="0" err="1" smtClean="0"/>
              <a:t>worked</a:t>
            </a:r>
            <a:r>
              <a:rPr lang="sv-SE" dirty="0" smtClean="0"/>
              <a:t> </a:t>
            </a:r>
            <a:r>
              <a:rPr lang="sv-SE" dirty="0" err="1" smtClean="0"/>
              <a:t>hours</a:t>
            </a:r>
            <a:r>
              <a:rPr lang="sv-SE" dirty="0" smtClean="0"/>
              <a:t> –</a:t>
            </a:r>
            <a:r>
              <a:rPr lang="sv-SE" dirty="0" err="1" smtClean="0"/>
              <a:t>day</a:t>
            </a:r>
            <a:r>
              <a:rPr lang="sv-SE" dirty="0" smtClean="0"/>
              <a:t>-by-</a:t>
            </a:r>
            <a:r>
              <a:rPr lang="sv-SE" dirty="0" err="1" smtClean="0"/>
              <a:t>day</a:t>
            </a:r>
            <a:r>
              <a:rPr lang="sv-SE" dirty="0" smtClean="0"/>
              <a:t> </a:t>
            </a:r>
            <a:r>
              <a:rPr lang="sv-SE" dirty="0" err="1" smtClean="0"/>
              <a:t>calculator</a:t>
            </a:r>
            <a:r>
              <a:rPr lang="sv-SE" dirty="0" smtClean="0"/>
              <a:t> in CAWI and </a:t>
            </a:r>
            <a:r>
              <a:rPr lang="sv-SE" dirty="0" err="1" smtClean="0"/>
              <a:t>single</a:t>
            </a:r>
            <a:r>
              <a:rPr lang="sv-SE" dirty="0" smtClean="0"/>
              <a:t> </a:t>
            </a:r>
            <a:r>
              <a:rPr lang="sv-SE" dirty="0" err="1" smtClean="0"/>
              <a:t>question</a:t>
            </a:r>
            <a:r>
              <a:rPr lang="sv-SE" dirty="0" smtClean="0"/>
              <a:t> in CATI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967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b="1" dirty="0" smtClean="0"/>
              <a:t>ICT: ”Check-all-</a:t>
            </a:r>
            <a:r>
              <a:rPr lang="sv-SE" sz="3600" b="1" dirty="0" err="1" smtClean="0"/>
              <a:t>that</a:t>
            </a:r>
            <a:r>
              <a:rPr lang="sv-SE" sz="3600" b="1" dirty="0" smtClean="0"/>
              <a:t>-</a:t>
            </a:r>
            <a:r>
              <a:rPr lang="sv-SE" sz="3600" b="1" dirty="0" err="1" smtClean="0"/>
              <a:t>apply</a:t>
            </a:r>
            <a:r>
              <a:rPr lang="sv-SE" sz="3600" b="1" dirty="0" smtClean="0"/>
              <a:t>” in CAWI and </a:t>
            </a:r>
            <a:r>
              <a:rPr lang="sv-SE" sz="3600" b="1" dirty="0" err="1" smtClean="0"/>
              <a:t>yes</a:t>
            </a:r>
            <a:r>
              <a:rPr lang="sv-SE" sz="3600" b="1" dirty="0" smtClean="0"/>
              <a:t>/no </a:t>
            </a:r>
            <a:r>
              <a:rPr lang="sv-SE" sz="3600" b="1" dirty="0" err="1" smtClean="0"/>
              <a:t>questions</a:t>
            </a:r>
            <a:r>
              <a:rPr lang="sv-SE" sz="3600" b="1" dirty="0" smtClean="0"/>
              <a:t> in CATI </a:t>
            </a:r>
            <a:endParaRPr lang="sv-SE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1700" dirty="0" smtClean="0"/>
              <a:t>The ”check-all-</a:t>
            </a:r>
            <a:r>
              <a:rPr lang="sv-SE" sz="1700" dirty="0" err="1" smtClean="0"/>
              <a:t>that</a:t>
            </a:r>
            <a:r>
              <a:rPr lang="sv-SE" sz="1700" dirty="0" smtClean="0"/>
              <a:t>-</a:t>
            </a:r>
            <a:r>
              <a:rPr lang="sv-SE" sz="1700" dirty="0" err="1" smtClean="0"/>
              <a:t>apply</a:t>
            </a:r>
            <a:r>
              <a:rPr lang="sv-SE" sz="1700" dirty="0" smtClean="0"/>
              <a:t>” format </a:t>
            </a:r>
            <a:r>
              <a:rPr lang="sv-SE" sz="1700" dirty="0" err="1" smtClean="0"/>
              <a:t>works</a:t>
            </a:r>
            <a:r>
              <a:rPr lang="sv-SE" sz="1700" dirty="0" smtClean="0"/>
              <a:t> in </a:t>
            </a:r>
            <a:r>
              <a:rPr lang="sv-SE" sz="1700" dirty="0" err="1" smtClean="0"/>
              <a:t>self-administered</a:t>
            </a:r>
            <a:r>
              <a:rPr lang="sv-SE" sz="1700" dirty="0" smtClean="0"/>
              <a:t> modes (CAWI PC and  paper-and-</a:t>
            </a:r>
            <a:r>
              <a:rPr lang="sv-SE" sz="1700" dirty="0" err="1" smtClean="0"/>
              <a:t>pencil</a:t>
            </a:r>
            <a:r>
              <a:rPr lang="sv-SE" sz="1700" dirty="0" smtClean="0"/>
              <a:t>) and face-to-face interviews (</a:t>
            </a:r>
            <a:r>
              <a:rPr lang="sv-SE" sz="1700" dirty="0" err="1" smtClean="0"/>
              <a:t>with</a:t>
            </a:r>
            <a:r>
              <a:rPr lang="sv-SE" sz="1700" dirty="0" smtClean="0"/>
              <a:t> </a:t>
            </a:r>
            <a:r>
              <a:rPr lang="sv-SE" sz="1700" dirty="0" err="1" smtClean="0"/>
              <a:t>showcards</a:t>
            </a:r>
            <a:r>
              <a:rPr lang="sv-SE" sz="1700" dirty="0" smtClean="0"/>
              <a:t>) </a:t>
            </a:r>
            <a:r>
              <a:rPr lang="sv-SE" sz="1700" dirty="0" err="1" smtClean="0"/>
              <a:t>but</a:t>
            </a:r>
            <a:r>
              <a:rPr lang="sv-SE" sz="1700" dirty="0" smtClean="0"/>
              <a:t> not in </a:t>
            </a:r>
            <a:r>
              <a:rPr lang="sv-SE" sz="1700" dirty="0" err="1" smtClean="0"/>
              <a:t>telephone</a:t>
            </a:r>
            <a:r>
              <a:rPr lang="sv-SE" sz="1700" dirty="0" smtClean="0"/>
              <a:t> interviews or mobile CAWI. </a:t>
            </a:r>
          </a:p>
          <a:p>
            <a:pPr marL="0" indent="0">
              <a:buNone/>
            </a:pPr>
            <a:endParaRPr lang="sv-SE" sz="3500" dirty="0"/>
          </a:p>
          <a:p>
            <a:pPr marL="914400" lvl="2" indent="0">
              <a:buNone/>
            </a:pPr>
            <a:endParaRPr lang="sv-SE" sz="2300" dirty="0"/>
          </a:p>
          <a:p>
            <a:pPr lvl="2"/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370" y="2780928"/>
            <a:ext cx="6627998" cy="334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b="1" dirty="0"/>
              <a:t>Different </a:t>
            </a:r>
            <a:r>
              <a:rPr lang="sv-SE" sz="3600" b="1" dirty="0" err="1"/>
              <a:t>ways</a:t>
            </a:r>
            <a:r>
              <a:rPr lang="sv-SE" sz="3600" b="1" dirty="0"/>
              <a:t> to </a:t>
            </a:r>
            <a:r>
              <a:rPr lang="sv-SE" sz="3600" b="1" dirty="0" err="1"/>
              <a:t>handle</a:t>
            </a:r>
            <a:r>
              <a:rPr lang="sv-SE" sz="3600" b="1" dirty="0"/>
              <a:t> the ”check-all-</a:t>
            </a:r>
            <a:r>
              <a:rPr lang="sv-SE" sz="3600" b="1" dirty="0" err="1"/>
              <a:t>that</a:t>
            </a:r>
            <a:r>
              <a:rPr lang="sv-SE" sz="3600" b="1" dirty="0"/>
              <a:t>-</a:t>
            </a:r>
            <a:r>
              <a:rPr lang="sv-SE" sz="3600" b="1" dirty="0" err="1"/>
              <a:t>apply</a:t>
            </a:r>
            <a:r>
              <a:rPr lang="sv-SE" sz="3600" b="1" dirty="0"/>
              <a:t>” format in CATI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sv-SE" sz="3500" dirty="0"/>
          </a:p>
          <a:p>
            <a:pPr marL="0" indent="0">
              <a:buNone/>
            </a:pPr>
            <a:r>
              <a:rPr lang="sv-SE" sz="4300" dirty="0" smtClean="0"/>
              <a:t>An </a:t>
            </a:r>
            <a:r>
              <a:rPr lang="sv-SE" sz="4300" dirty="0" err="1" smtClean="0"/>
              <a:t>open</a:t>
            </a:r>
            <a:r>
              <a:rPr lang="sv-SE" sz="4300" dirty="0" smtClean="0"/>
              <a:t> </a:t>
            </a:r>
            <a:r>
              <a:rPr lang="sv-SE" sz="4300" dirty="0" err="1" smtClean="0"/>
              <a:t>question</a:t>
            </a:r>
            <a:r>
              <a:rPr lang="sv-SE" sz="4300" dirty="0" smtClean="0"/>
              <a:t> </a:t>
            </a:r>
            <a:r>
              <a:rPr lang="sv-SE" sz="4300" dirty="0" err="1" smtClean="0"/>
              <a:t>with</a:t>
            </a:r>
            <a:r>
              <a:rPr lang="sv-SE" sz="4300" dirty="0" smtClean="0"/>
              <a:t> </a:t>
            </a:r>
            <a:r>
              <a:rPr lang="sv-SE" sz="4300" dirty="0" err="1" smtClean="0"/>
              <a:t>interviewer</a:t>
            </a:r>
            <a:r>
              <a:rPr lang="sv-SE" sz="4300" dirty="0" smtClean="0"/>
              <a:t> </a:t>
            </a:r>
            <a:r>
              <a:rPr lang="sv-SE" sz="4300" dirty="0" err="1" smtClean="0"/>
              <a:t>coding</a:t>
            </a:r>
            <a:endParaRPr lang="sv-SE" sz="4300" dirty="0" smtClean="0"/>
          </a:p>
          <a:p>
            <a:pPr marL="540000" lvl="2"/>
            <a:r>
              <a:rPr lang="sv-SE" sz="3700" dirty="0" err="1" smtClean="0"/>
              <a:t>Could</a:t>
            </a:r>
            <a:r>
              <a:rPr lang="sv-SE" sz="3700" dirty="0" smtClean="0"/>
              <a:t> </a:t>
            </a:r>
            <a:r>
              <a:rPr lang="sv-SE" sz="3700" dirty="0" err="1" smtClean="0"/>
              <a:t>lead</a:t>
            </a:r>
            <a:r>
              <a:rPr lang="sv-SE" sz="3700" dirty="0" smtClean="0"/>
              <a:t> to </a:t>
            </a:r>
            <a:r>
              <a:rPr lang="sv-SE" sz="3700" dirty="0" err="1" smtClean="0"/>
              <a:t>underreporting</a:t>
            </a:r>
            <a:r>
              <a:rPr lang="sv-SE" sz="3700" dirty="0" smtClean="0"/>
              <a:t>, </a:t>
            </a:r>
          </a:p>
          <a:p>
            <a:pPr marL="540000" lvl="2"/>
            <a:r>
              <a:rPr lang="sv-SE" sz="3700" dirty="0" smtClean="0"/>
              <a:t>Risk of </a:t>
            </a:r>
            <a:r>
              <a:rPr lang="sv-SE" sz="3700" dirty="0" err="1" smtClean="0"/>
              <a:t>coding</a:t>
            </a:r>
            <a:r>
              <a:rPr lang="sv-SE" sz="3700" dirty="0" smtClean="0"/>
              <a:t> </a:t>
            </a:r>
            <a:r>
              <a:rPr lang="sv-SE" sz="3700" dirty="0" err="1" smtClean="0"/>
              <a:t>errors</a:t>
            </a:r>
            <a:r>
              <a:rPr lang="sv-SE" sz="3700" dirty="0" smtClean="0"/>
              <a:t> </a:t>
            </a:r>
          </a:p>
          <a:p>
            <a:pPr marL="540000" lvl="2"/>
            <a:r>
              <a:rPr lang="sv-SE" sz="3700" dirty="0" smtClean="0"/>
              <a:t>Risk of </a:t>
            </a:r>
            <a:r>
              <a:rPr lang="sv-SE" sz="3700" dirty="0" err="1" smtClean="0"/>
              <a:t>interviewer</a:t>
            </a:r>
            <a:r>
              <a:rPr lang="sv-SE" sz="3700" dirty="0" smtClean="0"/>
              <a:t> </a:t>
            </a:r>
            <a:r>
              <a:rPr lang="sv-SE" sz="3700" dirty="0" err="1" smtClean="0"/>
              <a:t>effects</a:t>
            </a:r>
            <a:r>
              <a:rPr lang="sv-SE" sz="3700" dirty="0" smtClean="0"/>
              <a:t> </a:t>
            </a:r>
            <a:endParaRPr lang="sv-SE" sz="3700" dirty="0"/>
          </a:p>
          <a:p>
            <a:pPr marL="311400" lvl="2" indent="0">
              <a:buNone/>
            </a:pPr>
            <a:endParaRPr lang="sv-SE" sz="3700" dirty="0" smtClean="0"/>
          </a:p>
          <a:p>
            <a:pPr marL="0" lvl="1" indent="0">
              <a:buNone/>
            </a:pPr>
            <a:r>
              <a:rPr lang="sv-SE" sz="4300" dirty="0" err="1"/>
              <a:t>Yes</a:t>
            </a:r>
            <a:r>
              <a:rPr lang="sv-SE" sz="4300" dirty="0"/>
              <a:t>/no </a:t>
            </a:r>
            <a:r>
              <a:rPr lang="sv-SE" sz="4300" dirty="0" err="1"/>
              <a:t>questions</a:t>
            </a:r>
            <a:endParaRPr lang="sv-SE" sz="4300" dirty="0"/>
          </a:p>
          <a:p>
            <a:pPr marL="540000" lvl="2"/>
            <a:r>
              <a:rPr lang="sv-SE" sz="3700" dirty="0" err="1"/>
              <a:t>Often</a:t>
            </a:r>
            <a:r>
              <a:rPr lang="sv-SE" sz="3700" dirty="0"/>
              <a:t> </a:t>
            </a:r>
            <a:r>
              <a:rPr lang="sv-SE" sz="3700" dirty="0" err="1" smtClean="0"/>
              <a:t>give</a:t>
            </a:r>
            <a:r>
              <a:rPr lang="sv-SE" sz="3700" dirty="0" smtClean="0"/>
              <a:t> </a:t>
            </a:r>
            <a:r>
              <a:rPr lang="sv-SE" sz="3700" dirty="0" err="1" smtClean="0"/>
              <a:t>higher</a:t>
            </a:r>
            <a:r>
              <a:rPr lang="sv-SE" sz="3700" dirty="0" smtClean="0"/>
              <a:t> </a:t>
            </a:r>
            <a:r>
              <a:rPr lang="sv-SE" sz="3700" dirty="0" err="1"/>
              <a:t>reporting</a:t>
            </a:r>
            <a:r>
              <a:rPr lang="sv-SE" sz="3700" dirty="0"/>
              <a:t> </a:t>
            </a:r>
            <a:r>
              <a:rPr lang="sv-SE" sz="3700" dirty="0" err="1" smtClean="0"/>
              <a:t>than</a:t>
            </a:r>
            <a:r>
              <a:rPr lang="sv-SE" sz="3700" dirty="0" smtClean="0"/>
              <a:t> </a:t>
            </a:r>
            <a:r>
              <a:rPr lang="sv-SE" sz="3700" dirty="0"/>
              <a:t>the ”check-all-</a:t>
            </a:r>
            <a:r>
              <a:rPr lang="sv-SE" sz="3700" dirty="0" err="1"/>
              <a:t>that</a:t>
            </a:r>
            <a:r>
              <a:rPr lang="sv-SE" sz="3700" dirty="0"/>
              <a:t>-</a:t>
            </a:r>
            <a:r>
              <a:rPr lang="sv-SE" sz="3700" dirty="0" err="1"/>
              <a:t>apply</a:t>
            </a:r>
            <a:r>
              <a:rPr lang="sv-SE" sz="3700" dirty="0"/>
              <a:t>” </a:t>
            </a:r>
            <a:r>
              <a:rPr lang="sv-SE" sz="3700" dirty="0" smtClean="0"/>
              <a:t>format </a:t>
            </a:r>
          </a:p>
          <a:p>
            <a:pPr marL="540000" lvl="2"/>
            <a:r>
              <a:rPr lang="sv-SE" sz="3700" dirty="0" err="1" smtClean="0"/>
              <a:t>Longer</a:t>
            </a:r>
            <a:r>
              <a:rPr lang="sv-SE" sz="3700" dirty="0" smtClean="0"/>
              <a:t> </a:t>
            </a:r>
            <a:r>
              <a:rPr lang="sv-SE" sz="3700" dirty="0" err="1"/>
              <a:t>completion</a:t>
            </a:r>
            <a:r>
              <a:rPr lang="sv-SE" sz="3700" dirty="0"/>
              <a:t> </a:t>
            </a:r>
            <a:r>
              <a:rPr lang="sv-SE" sz="3700" dirty="0" err="1"/>
              <a:t>time</a:t>
            </a:r>
            <a:r>
              <a:rPr lang="sv-SE" sz="3700" dirty="0"/>
              <a:t>, </a:t>
            </a:r>
            <a:r>
              <a:rPr lang="sv-SE" sz="3700" dirty="0" err="1"/>
              <a:t>higher</a:t>
            </a:r>
            <a:r>
              <a:rPr lang="sv-SE" sz="3700" dirty="0"/>
              <a:t> </a:t>
            </a:r>
            <a:r>
              <a:rPr lang="sv-SE" sz="3700" dirty="0" err="1"/>
              <a:t>response</a:t>
            </a:r>
            <a:r>
              <a:rPr lang="sv-SE" sz="3700" dirty="0"/>
              <a:t> </a:t>
            </a:r>
            <a:r>
              <a:rPr lang="sv-SE" sz="3700" dirty="0" err="1" smtClean="0"/>
              <a:t>burden</a:t>
            </a:r>
            <a:r>
              <a:rPr lang="sv-SE" sz="3700" dirty="0" smtClean="0"/>
              <a:t>, </a:t>
            </a:r>
            <a:r>
              <a:rPr lang="sv-SE" sz="3700" dirty="0" err="1" smtClean="0"/>
              <a:t>higher</a:t>
            </a:r>
            <a:r>
              <a:rPr lang="sv-SE" sz="3700" dirty="0" smtClean="0"/>
              <a:t> </a:t>
            </a:r>
            <a:r>
              <a:rPr lang="sv-SE" sz="3700" dirty="0"/>
              <a:t>risk of ”break-off” (</a:t>
            </a:r>
            <a:r>
              <a:rPr lang="sv-SE" sz="3700" dirty="0" err="1"/>
              <a:t>especially</a:t>
            </a:r>
            <a:r>
              <a:rPr lang="sv-SE" sz="3700" dirty="0"/>
              <a:t> in </a:t>
            </a:r>
            <a:r>
              <a:rPr lang="sv-SE" sz="3700" dirty="0" err="1" smtClean="0"/>
              <a:t>self-administered</a:t>
            </a:r>
            <a:r>
              <a:rPr lang="sv-SE" sz="3700" dirty="0" smtClean="0"/>
              <a:t> </a:t>
            </a:r>
            <a:r>
              <a:rPr lang="sv-SE" sz="3700" dirty="0"/>
              <a:t>modes</a:t>
            </a:r>
            <a:r>
              <a:rPr lang="sv-SE" sz="3700" dirty="0" smtClean="0"/>
              <a:t>)</a:t>
            </a:r>
            <a:endParaRPr lang="sv-SE" sz="3700" dirty="0"/>
          </a:p>
          <a:p>
            <a:pPr marL="0" lvl="1" indent="0">
              <a:buNone/>
            </a:pPr>
            <a:endParaRPr lang="sv-SE" sz="3700" dirty="0" smtClean="0"/>
          </a:p>
        </p:txBody>
      </p:sp>
    </p:spTree>
    <p:extLst>
      <p:ext uri="{BB962C8B-B14F-4D97-AF65-F5344CB8AC3E}">
        <p14:creationId xmlns:p14="http://schemas.microsoft.com/office/powerpoint/2010/main" val="363785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620688"/>
            <a:ext cx="7430429" cy="900524"/>
          </a:xfrm>
        </p:spPr>
        <p:txBody>
          <a:bodyPr>
            <a:normAutofit fontScale="90000"/>
          </a:bodyPr>
          <a:lstStyle/>
          <a:p>
            <a:r>
              <a:rPr lang="sv-SE" sz="4400" dirty="0" smtClean="0"/>
              <a:t/>
            </a:r>
            <a:br>
              <a:rPr lang="sv-SE" sz="4400" dirty="0" smtClean="0"/>
            </a:br>
            <a:r>
              <a:rPr lang="sv-SE" sz="4000" b="1" dirty="0" err="1" smtClean="0"/>
              <a:t>Recommendations</a:t>
            </a:r>
            <a:r>
              <a:rPr lang="sv-SE" sz="4000" b="1" dirty="0"/>
              <a:t> </a:t>
            </a:r>
            <a:r>
              <a:rPr lang="sv-SE" sz="4000" b="1" dirty="0" smtClean="0"/>
              <a:t>from the WP</a:t>
            </a:r>
            <a:endParaRPr lang="sv-SE" sz="40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988840"/>
            <a:ext cx="7430429" cy="4137323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sv-SE" sz="2400" dirty="0" smtClean="0"/>
              <a:t>A </a:t>
            </a:r>
            <a:r>
              <a:rPr lang="sv-SE" sz="2400" dirty="0" err="1" smtClean="0"/>
              <a:t>unimode</a:t>
            </a:r>
            <a:r>
              <a:rPr lang="sv-SE" sz="2400" dirty="0" smtClean="0"/>
              <a:t> approach </a:t>
            </a:r>
            <a:r>
              <a:rPr lang="sv-SE" sz="2400" dirty="0" err="1" smtClean="0"/>
              <a:t>where</a:t>
            </a:r>
            <a:r>
              <a:rPr lang="sv-SE" sz="2400" dirty="0" smtClean="0"/>
              <a:t>:</a:t>
            </a:r>
          </a:p>
          <a:p>
            <a:pPr marL="457200" lvl="3" indent="0">
              <a:buNone/>
            </a:pPr>
            <a:r>
              <a:rPr lang="sv-SE" sz="2000" dirty="0" smtClean="0"/>
              <a:t>”the ICT </a:t>
            </a:r>
            <a:r>
              <a:rPr lang="sv-SE" sz="2000" dirty="0" err="1" smtClean="0"/>
              <a:t>model</a:t>
            </a:r>
            <a:r>
              <a:rPr lang="sv-SE" sz="2000" dirty="0" smtClean="0"/>
              <a:t> </a:t>
            </a:r>
            <a:r>
              <a:rPr lang="sv-SE" sz="2000" dirty="0" err="1" smtClean="0"/>
              <a:t>questionnaire</a:t>
            </a:r>
            <a:r>
              <a:rPr lang="sv-SE" sz="2000" dirty="0" smtClean="0"/>
              <a:t> </a:t>
            </a:r>
            <a:r>
              <a:rPr lang="sv-SE" sz="2000" dirty="0" err="1" smtClean="0"/>
              <a:t>should</a:t>
            </a:r>
            <a:r>
              <a:rPr lang="sv-SE" sz="2000" dirty="0" smtClean="0"/>
              <a:t> </a:t>
            </a:r>
            <a:r>
              <a:rPr lang="sv-SE" sz="2000" dirty="0"/>
              <a:t>be </a:t>
            </a:r>
            <a:r>
              <a:rPr lang="en-US" sz="2000" dirty="0" smtClean="0"/>
              <a:t>reviewed and </a:t>
            </a:r>
            <a:r>
              <a:rPr lang="en-US" sz="2000" dirty="0"/>
              <a:t>presented in a </a:t>
            </a:r>
            <a:r>
              <a:rPr lang="en-US" sz="2000" dirty="0" smtClean="0"/>
              <a:t>mode-neutral way</a:t>
            </a:r>
            <a:r>
              <a:rPr lang="en-US" sz="2000" dirty="0"/>
              <a:t>. </a:t>
            </a:r>
            <a:endParaRPr lang="en-US" sz="2000" dirty="0" smtClean="0"/>
          </a:p>
          <a:p>
            <a:pPr marL="457200" lvl="3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“Check all that apply” questions should </a:t>
            </a:r>
            <a:r>
              <a:rPr lang="en-US" sz="2000" dirty="0" smtClean="0"/>
              <a:t>be considered </a:t>
            </a:r>
            <a:r>
              <a:rPr lang="en-US" sz="2000" dirty="0"/>
              <a:t>replaced with yes/no sequences, </a:t>
            </a:r>
            <a:r>
              <a:rPr lang="en-US" sz="2000" dirty="0" smtClean="0"/>
              <a:t>as </a:t>
            </a:r>
            <a:r>
              <a:rPr lang="en-US" sz="2000" dirty="0"/>
              <a:t>well as shortened or made more relevant</a:t>
            </a:r>
            <a:r>
              <a:rPr lang="en-US" sz="2000" dirty="0" smtClean="0"/>
              <a:t>.” </a:t>
            </a:r>
          </a:p>
          <a:p>
            <a:pPr marL="285750" lvl="2" indent="-285750"/>
            <a:endParaRPr lang="en-US" sz="2000" dirty="0"/>
          </a:p>
          <a:p>
            <a:pPr marL="285750" lvl="2" indent="-285750"/>
            <a:r>
              <a:rPr lang="en-US" sz="2000" dirty="0" smtClean="0"/>
              <a:t>“For </a:t>
            </a:r>
            <a:r>
              <a:rPr lang="en-US" sz="2000" dirty="0"/>
              <a:t>some short ones, like the question on Internet connections, a check all that apply format could be acceptable in CAWI, while using a sequence of yes/no questions in CATI</a:t>
            </a:r>
            <a:r>
              <a:rPr lang="en-US" sz="2000" dirty="0" smtClean="0"/>
              <a:t>.”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08686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/>
              <a:t>Review of the </a:t>
            </a:r>
            <a:r>
              <a:rPr lang="sv-SE" sz="3600" b="1" dirty="0" err="1" smtClean="0"/>
              <a:t>recommendations</a:t>
            </a:r>
            <a:r>
              <a:rPr lang="sv-SE" sz="3600" b="1" dirty="0" smtClean="0"/>
              <a:t> </a:t>
            </a:r>
            <a:endParaRPr lang="sv-SE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9592" y="1492117"/>
            <a:ext cx="7430429" cy="4525963"/>
          </a:xfrm>
        </p:spPr>
        <p:txBody>
          <a:bodyPr>
            <a:normAutofit fontScale="85000" lnSpcReduction="10000"/>
          </a:bodyPr>
          <a:lstStyle/>
          <a:p>
            <a:pPr marL="457200" lvl="1" indent="0">
              <a:buNone/>
            </a:pPr>
            <a:r>
              <a:rPr lang="en-US" sz="2400" dirty="0" smtClean="0"/>
              <a:t>I agree with the recommendation of a </a:t>
            </a:r>
            <a:r>
              <a:rPr lang="en-US" sz="2400" dirty="0" err="1" smtClean="0"/>
              <a:t>unimode</a:t>
            </a:r>
            <a:r>
              <a:rPr lang="en-US" sz="2400" dirty="0" smtClean="0"/>
              <a:t> </a:t>
            </a:r>
            <a:r>
              <a:rPr lang="en-US" sz="2400" dirty="0"/>
              <a:t>approach, with yes </a:t>
            </a:r>
            <a:r>
              <a:rPr lang="en-US" sz="2400" dirty="0" smtClean="0"/>
              <a:t>/no sequences, in order </a:t>
            </a:r>
            <a:r>
              <a:rPr lang="en-US" sz="2400" b="1" dirty="0" smtClean="0"/>
              <a:t>to avoid </a:t>
            </a:r>
            <a:r>
              <a:rPr lang="sv-SE" sz="2400" b="1" dirty="0" err="1" smtClean="0"/>
              <a:t>measurement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differences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due</a:t>
            </a:r>
            <a:r>
              <a:rPr lang="sv-SE" sz="2400" b="1" dirty="0" smtClean="0"/>
              <a:t> to mode </a:t>
            </a:r>
            <a:r>
              <a:rPr lang="sv-SE" sz="2400" b="1" dirty="0" err="1" smtClean="0"/>
              <a:t>specific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questions</a:t>
            </a:r>
            <a:r>
              <a:rPr lang="sv-SE" sz="2400" b="1" dirty="0" smtClean="0"/>
              <a:t>.</a:t>
            </a:r>
            <a:endParaRPr lang="en-US" sz="2400" b="1" dirty="0" smtClean="0"/>
          </a:p>
          <a:p>
            <a:pPr marL="457200" lvl="1" indent="0">
              <a:buNone/>
            </a:pPr>
            <a:endParaRPr lang="sv-SE" dirty="0"/>
          </a:p>
          <a:p>
            <a:pPr lvl="1">
              <a:spcBef>
                <a:spcPts val="300"/>
              </a:spcBef>
            </a:pPr>
            <a:r>
              <a:rPr lang="sv-SE" dirty="0" smtClean="0"/>
              <a:t>In Sweden </a:t>
            </a:r>
            <a:r>
              <a:rPr lang="sv-SE" dirty="0" err="1" smtClean="0"/>
              <a:t>we</a:t>
            </a:r>
            <a:r>
              <a:rPr lang="sv-SE" dirty="0" smtClean="0"/>
              <a:t> have problems </a:t>
            </a:r>
            <a:r>
              <a:rPr lang="sv-SE" dirty="0" err="1" smtClean="0"/>
              <a:t>with</a:t>
            </a:r>
            <a:r>
              <a:rPr lang="sv-SE" dirty="0" smtClean="0"/>
              <a:t> the </a:t>
            </a:r>
            <a:r>
              <a:rPr lang="sv-SE" dirty="0" err="1" smtClean="0"/>
              <a:t>estimates</a:t>
            </a:r>
            <a:r>
              <a:rPr lang="sv-SE" dirty="0"/>
              <a:t> </a:t>
            </a:r>
            <a:r>
              <a:rPr lang="sv-SE" dirty="0" smtClean="0"/>
              <a:t>for the ICT Survey.  </a:t>
            </a:r>
            <a:r>
              <a:rPr lang="sv-SE" dirty="0" err="1" smtClean="0"/>
              <a:t>Since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use</a:t>
            </a:r>
            <a:r>
              <a:rPr lang="sv-SE" dirty="0" smtClean="0"/>
              <a:t> ”check-all-</a:t>
            </a:r>
            <a:r>
              <a:rPr lang="sv-SE" dirty="0" err="1" smtClean="0"/>
              <a:t>that</a:t>
            </a:r>
            <a:r>
              <a:rPr lang="sv-SE" dirty="0" smtClean="0"/>
              <a:t>-</a:t>
            </a:r>
            <a:r>
              <a:rPr lang="sv-SE" dirty="0" err="1" smtClean="0"/>
              <a:t>apply</a:t>
            </a:r>
            <a:r>
              <a:rPr lang="sv-SE" dirty="0" smtClean="0"/>
              <a:t>” </a:t>
            </a:r>
            <a:r>
              <a:rPr lang="sv-SE" dirty="0"/>
              <a:t>in CAWI and </a:t>
            </a:r>
            <a:r>
              <a:rPr lang="sv-SE" dirty="0" err="1" smtClean="0"/>
              <a:t>yes</a:t>
            </a:r>
            <a:r>
              <a:rPr lang="sv-SE" dirty="0" smtClean="0"/>
              <a:t> </a:t>
            </a:r>
            <a:r>
              <a:rPr lang="sv-SE" dirty="0"/>
              <a:t>/ no </a:t>
            </a:r>
            <a:r>
              <a:rPr lang="sv-SE" dirty="0" err="1"/>
              <a:t>questions</a:t>
            </a:r>
            <a:r>
              <a:rPr lang="sv-SE" dirty="0"/>
              <a:t> </a:t>
            </a:r>
            <a:r>
              <a:rPr lang="sv-SE" dirty="0" smtClean="0"/>
              <a:t>in CATI, </a:t>
            </a:r>
            <a:r>
              <a:rPr lang="sv-SE" dirty="0" err="1" smtClean="0"/>
              <a:t>we</a:t>
            </a:r>
            <a:r>
              <a:rPr lang="sv-SE" dirty="0" smtClean="0"/>
              <a:t> get different </a:t>
            </a:r>
            <a:r>
              <a:rPr lang="sv-SE" dirty="0" err="1" smtClean="0"/>
              <a:t>estimates</a:t>
            </a:r>
            <a:r>
              <a:rPr lang="sv-SE" dirty="0" smtClean="0"/>
              <a:t>. </a:t>
            </a:r>
          </a:p>
          <a:p>
            <a:pPr lvl="2"/>
            <a:r>
              <a:rPr lang="en-US" sz="1700" dirty="0" smtClean="0"/>
              <a:t>A </a:t>
            </a:r>
            <a:r>
              <a:rPr lang="en-US" sz="1700" dirty="0"/>
              <a:t>yes/no </a:t>
            </a:r>
            <a:r>
              <a:rPr lang="en-US" sz="1700" dirty="0" err="1" smtClean="0"/>
              <a:t>unimode</a:t>
            </a:r>
            <a:r>
              <a:rPr lang="en-US" sz="1700" dirty="0" smtClean="0"/>
              <a:t>-format  would probably reduce the problems</a:t>
            </a:r>
            <a:r>
              <a:rPr lang="sv-SE" sz="1700" dirty="0" smtClean="0"/>
              <a:t>.</a:t>
            </a:r>
            <a:endParaRPr lang="sv-SE" sz="1700" dirty="0"/>
          </a:p>
          <a:p>
            <a:pPr marL="914400" lvl="2" indent="0">
              <a:buNone/>
            </a:pPr>
            <a:endParaRPr lang="sv-SE" dirty="0" smtClean="0"/>
          </a:p>
          <a:p>
            <a:pPr lvl="1"/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en-US" dirty="0" smtClean="0"/>
              <a:t>comparable reporting between countries</a:t>
            </a:r>
            <a:r>
              <a:rPr lang="sv-SE" dirty="0" smtClean="0"/>
              <a:t> (</a:t>
            </a:r>
            <a:r>
              <a:rPr lang="sv-SE" dirty="0" err="1" smtClean="0"/>
              <a:t>differences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</a:t>
            </a:r>
            <a:r>
              <a:rPr lang="sv-SE" dirty="0" err="1" smtClean="0"/>
              <a:t>countries</a:t>
            </a:r>
            <a:r>
              <a:rPr lang="sv-SE" dirty="0" smtClean="0"/>
              <a:t> </a:t>
            </a:r>
            <a:r>
              <a:rPr lang="sv-SE" dirty="0" err="1" smtClean="0"/>
              <a:t>due</a:t>
            </a:r>
            <a:r>
              <a:rPr lang="sv-SE" dirty="0" smtClean="0"/>
              <a:t> to ”</a:t>
            </a:r>
            <a:r>
              <a:rPr lang="sv-SE" dirty="0" err="1" smtClean="0"/>
              <a:t>question</a:t>
            </a:r>
            <a:r>
              <a:rPr lang="sv-SE" dirty="0" smtClean="0"/>
              <a:t> format </a:t>
            </a:r>
            <a:r>
              <a:rPr lang="sv-SE" dirty="0" err="1" smtClean="0"/>
              <a:t>effects</a:t>
            </a:r>
            <a:r>
              <a:rPr lang="sv-SE" dirty="0" smtClean="0"/>
              <a:t>” </a:t>
            </a:r>
            <a:r>
              <a:rPr lang="sv-SE" dirty="0" err="1" smtClean="0"/>
              <a:t>rather</a:t>
            </a:r>
            <a:r>
              <a:rPr lang="sv-SE" dirty="0" smtClean="0"/>
              <a:t> </a:t>
            </a:r>
            <a:r>
              <a:rPr lang="en-US" dirty="0" smtClean="0"/>
              <a:t>than “actual” differences)</a:t>
            </a:r>
          </a:p>
          <a:p>
            <a:pPr lvl="1"/>
            <a:endParaRPr lang="en-US" dirty="0" smtClean="0"/>
          </a:p>
          <a:p>
            <a:pPr lvl="1"/>
            <a:r>
              <a:rPr lang="sv-SE" dirty="0"/>
              <a:t>The same </a:t>
            </a:r>
            <a:r>
              <a:rPr lang="sv-SE" dirty="0" err="1"/>
              <a:t>questions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 in all </a:t>
            </a:r>
            <a:r>
              <a:rPr lang="sv-SE" dirty="0" smtClean="0"/>
              <a:t>modes, </a:t>
            </a:r>
            <a:r>
              <a:rPr lang="sv-SE" dirty="0" err="1" smtClean="0"/>
              <a:t>you</a:t>
            </a:r>
            <a:r>
              <a:rPr lang="sv-SE" dirty="0" smtClean="0"/>
              <a:t> save </a:t>
            </a:r>
            <a:r>
              <a:rPr lang="sv-SE" dirty="0" err="1" smtClean="0"/>
              <a:t>time</a:t>
            </a:r>
            <a:r>
              <a:rPr lang="sv-SE" dirty="0" smtClean="0"/>
              <a:t> in </a:t>
            </a:r>
            <a:r>
              <a:rPr lang="en-US" dirty="0" smtClean="0"/>
              <a:t>programming</a:t>
            </a: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2245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B-mall-2016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1" id="{E8C35265-A650-4832-9783-4390615E2151}" vid="{240344F0-93EF-4DE2-BBDB-4CEBED66490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SCB</Template>
  <TotalTime>2875</TotalTime>
  <Words>1982</Words>
  <Application>Microsoft Office PowerPoint</Application>
  <PresentationFormat>Presentazione su schermo (4:3)</PresentationFormat>
  <Paragraphs>248</Paragraphs>
  <Slides>22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SCB-mall-2016</vt:lpstr>
      <vt:lpstr>Review of WP 4 -  Mixed-mode questionnaire designs: Recommendations for Eurostat and NSIs </vt:lpstr>
      <vt:lpstr>Brief presentation </vt:lpstr>
      <vt:lpstr>The need of re-designing </vt:lpstr>
      <vt:lpstr>Unimode or mode-specific approach – what to recommend?</vt:lpstr>
      <vt:lpstr>The review focuses on:</vt:lpstr>
      <vt:lpstr>ICT: ”Check-all-that-apply” in CAWI and yes/no questions in CATI </vt:lpstr>
      <vt:lpstr>Different ways to handle the ”check-all-that-apply” format in CATI</vt:lpstr>
      <vt:lpstr> Recommendations from the WP</vt:lpstr>
      <vt:lpstr>Review of the recommendations </vt:lpstr>
      <vt:lpstr>Review of the recommendations</vt:lpstr>
      <vt:lpstr>EHIS: Alcohol consumption – branching in CATI and single question in CAWI </vt:lpstr>
      <vt:lpstr>EHIS: Alcohol consumption –single question (showcard)</vt:lpstr>
      <vt:lpstr>EHIS: Alcohol consumption – branching</vt:lpstr>
      <vt:lpstr>Recommendations from the WP </vt:lpstr>
      <vt:lpstr>Review of the recommendations </vt:lpstr>
      <vt:lpstr>LFS: Actual worked hours – day-by-day calculator in CAWI and single question in CATI </vt:lpstr>
      <vt:lpstr>HWACTUAL: Day-by-day calculator</vt:lpstr>
      <vt:lpstr>Test results and recommendations </vt:lpstr>
      <vt:lpstr>Testing other approaches for this question –experiences and thougts</vt:lpstr>
      <vt:lpstr>Swedish new version of HWACTUAL (to be tested soon)</vt:lpstr>
      <vt:lpstr>The last recommendation from WP4 </vt:lpstr>
      <vt:lpstr> </vt:lpstr>
    </vt:vector>
  </TitlesOfParts>
  <Company>SCB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Björnram Anette PMU/MIÖ-Ö</dc:creator>
  <cp:lastModifiedBy>Manuela Murgia</cp:lastModifiedBy>
  <cp:revision>262</cp:revision>
  <cp:lastPrinted>2019-04-08T11:55:54Z</cp:lastPrinted>
  <dcterms:created xsi:type="dcterms:W3CDTF">2017-12-07T11:30:36Z</dcterms:created>
  <dcterms:modified xsi:type="dcterms:W3CDTF">2019-04-10T14:01:09Z</dcterms:modified>
</cp:coreProperties>
</file>