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68"/>
  </p:notesMasterIdLst>
  <p:handoutMasterIdLst>
    <p:handoutMasterId r:id="rId69"/>
  </p:handoutMasterIdLst>
  <p:sldIdLst>
    <p:sldId id="522" r:id="rId6"/>
    <p:sldId id="521" r:id="rId7"/>
    <p:sldId id="265" r:id="rId8"/>
    <p:sldId id="262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5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8" r:id="rId41"/>
    <p:sldId id="323" r:id="rId42"/>
    <p:sldId id="296" r:id="rId43"/>
    <p:sldId id="322" r:id="rId44"/>
    <p:sldId id="297" r:id="rId45"/>
    <p:sldId id="300" r:id="rId46"/>
    <p:sldId id="299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2" r:id="rId58"/>
    <p:sldId id="313" r:id="rId59"/>
    <p:sldId id="314" r:id="rId60"/>
    <p:sldId id="311" r:id="rId61"/>
    <p:sldId id="315" r:id="rId62"/>
    <p:sldId id="316" r:id="rId63"/>
    <p:sldId id="317" r:id="rId64"/>
    <p:sldId id="318" r:id="rId65"/>
    <p:sldId id="319" r:id="rId66"/>
    <p:sldId id="321" r:id="rId67"/>
  </p:sldIdLst>
  <p:sldSz cx="9144000" cy="5143500" type="screen16x9"/>
  <p:notesSz cx="6797675" cy="9926638"/>
  <p:defaultTextStyle>
    <a:defPPr>
      <a:defRPr lang="it-IT"/>
    </a:defPPr>
    <a:lvl1pPr marL="0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81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81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69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964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945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943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933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928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11">
          <p15:clr>
            <a:srgbClr val="A4A3A4"/>
          </p15:clr>
        </p15:guide>
        <p15:guide id="2" orient="horz" pos="2132">
          <p15:clr>
            <a:srgbClr val="A4A3A4"/>
          </p15:clr>
        </p15:guide>
        <p15:guide id="3" pos="838">
          <p15:clr>
            <a:srgbClr val="A4A3A4"/>
          </p15:clr>
        </p15:guide>
        <p15:guide id="4" orient="horz" pos="1350">
          <p15:clr>
            <a:srgbClr val="A4A3A4"/>
          </p15:clr>
        </p15:guide>
        <p15:guide id="5" pos="3009">
          <p15:clr>
            <a:srgbClr val="A4A3A4"/>
          </p15:clr>
        </p15:guide>
        <p15:guide id="6" orient="horz" pos="3121">
          <p15:clr>
            <a:srgbClr val="A4A3A4"/>
          </p15:clr>
        </p15:guide>
        <p15:guide id="7" orient="horz" pos="177">
          <p15:clr>
            <a:srgbClr val="A4A3A4"/>
          </p15:clr>
        </p15:guide>
        <p15:guide id="8" pos="3706">
          <p15:clr>
            <a:srgbClr val="A4A3A4"/>
          </p15:clr>
        </p15:guide>
        <p15:guide id="9" pos="8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38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sabetta segre" initials="" lastIdx="0" clrIdx="0"/>
  <p:cmAuthor id="1" name="Annalisa Cicerchia" initials="AC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C34F"/>
    <a:srgbClr val="FDB409"/>
    <a:srgbClr val="AE1023"/>
    <a:srgbClr val="993366"/>
    <a:srgbClr val="660033"/>
    <a:srgbClr val="0000FF"/>
    <a:srgbClr val="CF1E24"/>
    <a:srgbClr val="4479CB"/>
    <a:srgbClr val="CB6131"/>
    <a:srgbClr val="FFFF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Stile medio 4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91" autoAdjust="0"/>
    <p:restoredTop sz="97751" autoAdjust="0"/>
  </p:normalViewPr>
  <p:slideViewPr>
    <p:cSldViewPr snapToGrid="0" snapToObjects="1" showGuides="1">
      <p:cViewPr varScale="1">
        <p:scale>
          <a:sx n="142" d="100"/>
          <a:sy n="142" d="100"/>
        </p:scale>
        <p:origin x="-318" y="-102"/>
      </p:cViewPr>
      <p:guideLst>
        <p:guide orient="horz" pos="3411"/>
        <p:guide orient="horz" pos="2132"/>
        <p:guide orient="horz" pos="1350"/>
        <p:guide orient="horz" pos="3121"/>
        <p:guide orient="horz" pos="177"/>
        <p:guide pos="838"/>
        <p:guide pos="3009"/>
        <p:guide pos="3706"/>
        <p:guide pos="8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1938" y="708"/>
      </p:cViewPr>
      <p:guideLst>
        <p:guide orient="horz" pos="3126"/>
        <p:guide orient="horz" pos="3127"/>
        <p:guide pos="213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71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r">
              <a:defRPr sz="1200"/>
            </a:lvl1pPr>
          </a:lstStyle>
          <a:p>
            <a:fld id="{97E234F1-5CD4-4491-B051-D7AA0C744754}" type="datetimeFigureOut">
              <a:rPr lang="it-IT" smtClean="0"/>
              <a:pPr/>
              <a:t>09/04/2019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r">
              <a:defRPr sz="1200"/>
            </a:lvl1pPr>
          </a:lstStyle>
          <a:p>
            <a:fld id="{B8DE55D1-629F-49A4-9FDE-99C53E24F7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334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r">
              <a:defRPr sz="1200"/>
            </a:lvl1pPr>
          </a:lstStyle>
          <a:p>
            <a:fld id="{03675B2E-259A-455A-90BD-8AAEC99B0A21}" type="datetimeFigureOut">
              <a:rPr lang="it-IT" smtClean="0"/>
              <a:pPr/>
              <a:t>09/04/2019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8" tIns="46579" rIns="93158" bIns="4657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3158" tIns="46579" rIns="93158" bIns="46579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r">
              <a:defRPr sz="1200"/>
            </a:lvl1pPr>
          </a:lstStyle>
          <a:p>
            <a:fld id="{A0CDC2D9-3DBA-4042-BDB9-A8016BB39CB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314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xmlns="" id="{065F3599-476D-2E49-BAA5-6AE823EE52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A91791-39B7-7B42-B733-753D30D84C45}" type="slidenum">
              <a:rPr lang="it-IT" altLang="it-IT" sz="1200"/>
              <a:pPr/>
              <a:t>1</a:t>
            </a:fld>
            <a:endParaRPr lang="it-IT" altLang="it-IT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xmlns="" id="{79DEB6C3-F655-014A-A897-8DEB29C264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xmlns="" id="{AFBB228A-B974-ED47-9095-D2AA92CBE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7872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1FA13-E550-4B51-8F13-41079F0B2B79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0563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1FA13-E550-4B51-8F13-41079F0B2B79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904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1FA13-E550-4B51-8F13-41079F0B2B79}" type="slidenum">
              <a:rPr lang="nb-NO" smtClean="0"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0895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1FA13-E550-4B51-8F13-41079F0B2B79}" type="slidenum">
              <a:rPr lang="nb-NO" smtClean="0"/>
              <a:t>50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8326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1FA13-E550-4B51-8F13-41079F0B2B79}" type="slidenum">
              <a:rPr lang="nb-NO" smtClean="0"/>
              <a:t>57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4003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1FA13-E550-4B51-8F13-41079F0B2B79}" type="slidenum">
              <a:rPr lang="nb-NO" smtClean="0"/>
              <a:t>60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6474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35"/>
            <a:ext cx="7772400" cy="1102519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75CD-D97A-42E3-A261-F6AF80EA1DCD}" type="datetime1">
              <a:rPr lang="it-IT" smtClean="0"/>
              <a:t>09/04/2019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02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3332-2590-4AB6-A2A4-267ACA49E8F6}" type="datetime1">
              <a:rPr lang="it-IT" smtClean="0"/>
              <a:t>09/04/2019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106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8BEB-58C6-41C9-A476-75C9D3D8F8A1}" type="datetime1">
              <a:rPr lang="it-IT" smtClean="0"/>
              <a:t>09/04/2019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79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6B0DE3-8AB4-4283-AAF7-C599EB450E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520" y="1396632"/>
            <a:ext cx="7238714" cy="2984147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7774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F934-1F2E-4757-894E-F700EFA038F3}" type="datetime1">
              <a:rPr lang="it-IT" smtClean="0"/>
              <a:t>09/04/2019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48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8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9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9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9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9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F040-A7BC-45C8-B5D2-3669F4F8F866}" type="datetime1">
              <a:rPr lang="it-IT" smtClean="0"/>
              <a:t>09/04/2019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563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1B89-622F-49F4-B6E0-9C1974EC759C}" type="datetime1">
              <a:rPr lang="it-IT" smtClean="0"/>
              <a:t>09/04/2019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60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1" indent="0">
              <a:buNone/>
              <a:defRPr sz="2000" b="1"/>
            </a:lvl2pPr>
            <a:lvl3pPr marL="913981" indent="0">
              <a:buNone/>
              <a:defRPr sz="1900" b="1"/>
            </a:lvl3pPr>
            <a:lvl4pPr marL="1370969" indent="0">
              <a:buNone/>
              <a:defRPr sz="1600" b="1"/>
            </a:lvl4pPr>
            <a:lvl5pPr marL="1827964" indent="0">
              <a:buNone/>
              <a:defRPr sz="1600" b="1"/>
            </a:lvl5pPr>
            <a:lvl6pPr marL="2284945" indent="0">
              <a:buNone/>
              <a:defRPr sz="1600" b="1"/>
            </a:lvl6pPr>
            <a:lvl7pPr marL="2741943" indent="0">
              <a:buNone/>
              <a:defRPr sz="1600" b="1"/>
            </a:lvl7pPr>
            <a:lvl8pPr marL="3198933" indent="0">
              <a:buNone/>
              <a:defRPr sz="1600" b="1"/>
            </a:lvl8pPr>
            <a:lvl9pPr marL="3655928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30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1" indent="0">
              <a:buNone/>
              <a:defRPr sz="2000" b="1"/>
            </a:lvl2pPr>
            <a:lvl3pPr marL="913981" indent="0">
              <a:buNone/>
              <a:defRPr sz="1900" b="1"/>
            </a:lvl3pPr>
            <a:lvl4pPr marL="1370969" indent="0">
              <a:buNone/>
              <a:defRPr sz="1600" b="1"/>
            </a:lvl4pPr>
            <a:lvl5pPr marL="1827964" indent="0">
              <a:buNone/>
              <a:defRPr sz="1600" b="1"/>
            </a:lvl5pPr>
            <a:lvl6pPr marL="2284945" indent="0">
              <a:buNone/>
              <a:defRPr sz="1600" b="1"/>
            </a:lvl6pPr>
            <a:lvl7pPr marL="2741943" indent="0">
              <a:buNone/>
              <a:defRPr sz="1600" b="1"/>
            </a:lvl7pPr>
            <a:lvl8pPr marL="3198933" indent="0">
              <a:buNone/>
              <a:defRPr sz="1600" b="1"/>
            </a:lvl8pPr>
            <a:lvl9pPr marL="3655928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1CB0-BD7A-46BE-AA45-931A9647994E}" type="datetime1">
              <a:rPr lang="it-IT" smtClean="0"/>
              <a:t>09/04/2019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153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2310-E375-432E-BF38-809E27DAFF4E}" type="datetime1">
              <a:rPr lang="it-IT" smtClean="0"/>
              <a:t>09/04/2019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950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2B7B-AE80-4687-80AE-8EA82F4E098D}" type="datetime1">
              <a:rPr lang="it-IT" smtClean="0"/>
              <a:t>09/04/2019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78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13" y="204789"/>
            <a:ext cx="3008312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0480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2" cy="3518297"/>
          </a:xfrm>
        </p:spPr>
        <p:txBody>
          <a:bodyPr/>
          <a:lstStyle>
            <a:lvl1pPr marL="0" indent="0">
              <a:buNone/>
              <a:defRPr sz="1500"/>
            </a:lvl1pPr>
            <a:lvl2pPr marL="456981" indent="0">
              <a:buNone/>
              <a:defRPr sz="1200"/>
            </a:lvl2pPr>
            <a:lvl3pPr marL="913981" indent="0">
              <a:buNone/>
              <a:defRPr sz="1100"/>
            </a:lvl3pPr>
            <a:lvl4pPr marL="1370969" indent="0">
              <a:buNone/>
              <a:defRPr sz="900"/>
            </a:lvl4pPr>
            <a:lvl5pPr marL="1827964" indent="0">
              <a:buNone/>
              <a:defRPr sz="900"/>
            </a:lvl5pPr>
            <a:lvl6pPr marL="2284945" indent="0">
              <a:buNone/>
              <a:defRPr sz="900"/>
            </a:lvl6pPr>
            <a:lvl7pPr marL="2741943" indent="0">
              <a:buNone/>
              <a:defRPr sz="900"/>
            </a:lvl7pPr>
            <a:lvl8pPr marL="3198933" indent="0">
              <a:buNone/>
              <a:defRPr sz="900"/>
            </a:lvl8pPr>
            <a:lvl9pPr marL="3655928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53E0-FC4E-4B7F-8057-B77F70D6E236}" type="datetime1">
              <a:rPr lang="it-IT" smtClean="0"/>
              <a:t>09/04/2019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410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9" y="3600454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81" indent="0">
              <a:buNone/>
              <a:defRPr sz="2800"/>
            </a:lvl2pPr>
            <a:lvl3pPr marL="913981" indent="0">
              <a:buNone/>
              <a:defRPr sz="2400"/>
            </a:lvl3pPr>
            <a:lvl4pPr marL="1370969" indent="0">
              <a:buNone/>
              <a:defRPr sz="2000"/>
            </a:lvl4pPr>
            <a:lvl5pPr marL="1827964" indent="0">
              <a:buNone/>
              <a:defRPr sz="2000"/>
            </a:lvl5pPr>
            <a:lvl6pPr marL="2284945" indent="0">
              <a:buNone/>
              <a:defRPr sz="2000"/>
            </a:lvl6pPr>
            <a:lvl7pPr marL="2741943" indent="0">
              <a:buNone/>
              <a:defRPr sz="2000"/>
            </a:lvl7pPr>
            <a:lvl8pPr marL="3198933" indent="0">
              <a:buNone/>
              <a:defRPr sz="2000"/>
            </a:lvl8pPr>
            <a:lvl9pPr marL="3655928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9" y="4025517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456981" indent="0">
              <a:buNone/>
              <a:defRPr sz="1200"/>
            </a:lvl2pPr>
            <a:lvl3pPr marL="913981" indent="0">
              <a:buNone/>
              <a:defRPr sz="1100"/>
            </a:lvl3pPr>
            <a:lvl4pPr marL="1370969" indent="0">
              <a:buNone/>
              <a:defRPr sz="900"/>
            </a:lvl4pPr>
            <a:lvl5pPr marL="1827964" indent="0">
              <a:buNone/>
              <a:defRPr sz="900"/>
            </a:lvl5pPr>
            <a:lvl6pPr marL="2284945" indent="0">
              <a:buNone/>
              <a:defRPr sz="900"/>
            </a:lvl6pPr>
            <a:lvl7pPr marL="2741943" indent="0">
              <a:buNone/>
              <a:defRPr sz="900"/>
            </a:lvl7pPr>
            <a:lvl8pPr marL="3198933" indent="0">
              <a:buNone/>
              <a:defRPr sz="900"/>
            </a:lvl8pPr>
            <a:lvl9pPr marL="3655928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BA9-3404-40F9-B634-F63589F63DDE}" type="datetime1">
              <a:rPr lang="it-IT" smtClean="0"/>
              <a:t>09/04/2019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81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6" tIns="45699" rIns="91396" bIns="45699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396" tIns="45699" rIns="91396" bIns="45699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396" tIns="45699" rIns="91396" bIns="4569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178DA-C07C-4612-802D-8780D03DB2F3}" type="datetime1">
              <a:rPr lang="it-IT" smtClean="0"/>
              <a:t>09/04/2019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396" tIns="45699" rIns="91396" bIns="4569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1" y="4767267"/>
            <a:ext cx="2133600" cy="273844"/>
          </a:xfrm>
          <a:prstGeom prst="rect">
            <a:avLst/>
          </a:prstGeom>
        </p:spPr>
        <p:txBody>
          <a:bodyPr vert="horz" lIns="91396" tIns="45699" rIns="91396" bIns="4569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439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4569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45" indent="-342745" algn="l" defTabSz="45698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13" indent="-285618" algn="l" defTabSz="45698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72" indent="-228497" algn="l" defTabSz="45698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67" indent="-228497" algn="l" defTabSz="45698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55" indent="-228497" algn="l" defTabSz="45698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55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36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31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19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1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1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9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64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5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43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33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28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em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13">
            <a:extLst>
              <a:ext uri="{FF2B5EF4-FFF2-40B4-BE49-F238E27FC236}">
                <a16:creationId xmlns:a16="http://schemas.microsoft.com/office/drawing/2014/main" xmlns="" id="{F80A6B41-1D3D-894F-80B3-7BBC6A29C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953" y="2762783"/>
            <a:ext cx="8378334" cy="110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3060"/>
              </a:lnSpc>
              <a:defRPr/>
            </a:pPr>
            <a:r>
              <a:rPr lang="fr-FR" sz="3000" b="1" dirty="0">
                <a:solidFill>
                  <a:srgbClr val="CA0A24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3000" b="1" dirty="0" err="1">
                <a:solidFill>
                  <a:srgbClr val="CA0A24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3000" b="1" dirty="0">
                <a:solidFill>
                  <a:srgbClr val="CA0A24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3000" b="1" dirty="0" err="1">
                <a:solidFill>
                  <a:srgbClr val="CA0A24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3000" b="1" dirty="0">
              <a:solidFill>
                <a:srgbClr val="CA0A24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lnSpc>
                <a:spcPts val="3060"/>
              </a:lnSpc>
              <a:defRPr/>
            </a:pPr>
            <a:r>
              <a:rPr lang="it-IT" sz="3000" b="1" dirty="0">
                <a:solidFill>
                  <a:srgbClr val="CA0A24"/>
                </a:solidFill>
                <a:latin typeface="Trebuchet MS" panose="020B0703020202090204" pitchFamily="34" charset="0"/>
                <a:cs typeface="Arial Rounded MT Bold"/>
              </a:rPr>
              <a:t>WP4</a:t>
            </a:r>
          </a:p>
        </p:txBody>
      </p:sp>
      <p:sp>
        <p:nvSpPr>
          <p:cNvPr id="2054" name="Text Box 15">
            <a:extLst>
              <a:ext uri="{FF2B5EF4-FFF2-40B4-BE49-F238E27FC236}">
                <a16:creationId xmlns:a16="http://schemas.microsoft.com/office/drawing/2014/main" xmlns="" id="{68230B5C-6CE0-FC4C-B193-F0875173D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2680" y="102240"/>
            <a:ext cx="1974203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it-IT" sz="1500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  <a:cs typeface="Courier New" charset="0"/>
              </a:rPr>
              <a:t>ROME</a:t>
            </a:r>
          </a:p>
          <a:p>
            <a:pPr>
              <a:defRPr/>
            </a:pPr>
            <a:r>
              <a:rPr lang="it-IT" sz="1500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  <a:cs typeface="Courier New" charset="0"/>
              </a:rPr>
              <a:t>April 11</a:t>
            </a:r>
            <a:r>
              <a:rPr lang="it-IT" sz="1500" baseline="30000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  <a:cs typeface="Courier New" charset="0"/>
              </a:rPr>
              <a:t>th | </a:t>
            </a:r>
            <a:r>
              <a:rPr lang="it-IT" sz="1500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  <a:cs typeface="Courier New" charset="0"/>
              </a:rPr>
              <a:t>12</a:t>
            </a:r>
            <a:r>
              <a:rPr lang="it-IT" sz="1500" baseline="30000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  <a:cs typeface="Courier New" charset="0"/>
              </a:rPr>
              <a:t>th   </a:t>
            </a:r>
            <a:r>
              <a:rPr lang="it-IT" sz="1500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  <a:cs typeface="Courier New" charset="0"/>
              </a:rPr>
              <a:t>2019</a:t>
            </a:r>
            <a:endParaRPr lang="it-IT" sz="1500" baseline="30000" dirty="0">
              <a:solidFill>
                <a:schemeClr val="bg1">
                  <a:lumMod val="50000"/>
                </a:schemeClr>
              </a:solidFill>
              <a:latin typeface="Trebuchet MS" panose="020B0703020202090204" pitchFamily="34" charset="0"/>
              <a:cs typeface="Courier New" charset="0"/>
            </a:endParaRPr>
          </a:p>
          <a:p>
            <a:pPr>
              <a:defRPr/>
            </a:pPr>
            <a:endParaRPr lang="it-IT" sz="18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cs typeface="Courier New" charset="0"/>
            </a:endParaRPr>
          </a:p>
          <a:p>
            <a:pPr>
              <a:defRPr/>
            </a:pPr>
            <a:r>
              <a:rPr lang="it-IT" sz="2700" b="1" dirty="0">
                <a:solidFill>
                  <a:srgbClr val="00529C"/>
                </a:solidFill>
                <a:latin typeface="Trebuchet MS" panose="020B0703020202090204" pitchFamily="34" charset="0"/>
                <a:cs typeface="Courier New" charset="0"/>
              </a:rPr>
              <a:t>MIMOD</a:t>
            </a:r>
          </a:p>
          <a:p>
            <a:pPr>
              <a:defRPr/>
            </a:pPr>
            <a:r>
              <a:rPr lang="it-IT" sz="1800" dirty="0">
                <a:solidFill>
                  <a:srgbClr val="00529C"/>
                </a:solidFill>
                <a:latin typeface="Trebuchet MS" panose="020B0703020202090204" pitchFamily="34" charset="0"/>
                <a:cs typeface="Courier New" charset="0"/>
              </a:rPr>
              <a:t>Mixed-Mode </a:t>
            </a:r>
            <a:r>
              <a:rPr lang="it-IT" sz="1800" dirty="0" err="1">
                <a:solidFill>
                  <a:srgbClr val="00529C"/>
                </a:solidFill>
                <a:latin typeface="Trebuchet MS" panose="020B0703020202090204" pitchFamily="34" charset="0"/>
                <a:cs typeface="Courier New" charset="0"/>
              </a:rPr>
              <a:t>Designs</a:t>
            </a:r>
            <a:r>
              <a:rPr lang="it-IT" sz="1800" dirty="0">
                <a:solidFill>
                  <a:srgbClr val="00529C"/>
                </a:solidFill>
                <a:latin typeface="Trebuchet MS" panose="020B0703020202090204" pitchFamily="34" charset="0"/>
                <a:cs typeface="Courier New" charset="0"/>
              </a:rPr>
              <a:t> for Social </a:t>
            </a:r>
            <a:r>
              <a:rPr lang="it-IT" sz="1800" dirty="0" err="1">
                <a:solidFill>
                  <a:srgbClr val="00529C"/>
                </a:solidFill>
                <a:latin typeface="Trebuchet MS" panose="020B0703020202090204" pitchFamily="34" charset="0"/>
                <a:cs typeface="Courier New" charset="0"/>
              </a:rPr>
              <a:t>Surveys</a:t>
            </a:r>
            <a:endParaRPr lang="it-IT" sz="1800" dirty="0">
              <a:solidFill>
                <a:srgbClr val="00529C"/>
              </a:solidFill>
              <a:latin typeface="Trebuchet MS" panose="020B0703020202090204" pitchFamily="34" charset="0"/>
              <a:cs typeface="Courier New" charset="0"/>
            </a:endParaRPr>
          </a:p>
          <a:p>
            <a:pPr>
              <a:defRPr/>
            </a:pPr>
            <a:endParaRPr lang="it-IT" sz="1800" dirty="0">
              <a:solidFill>
                <a:srgbClr val="00529C"/>
              </a:solidFill>
              <a:latin typeface="Trebuchet MS" panose="020B0703020202090204" pitchFamily="34" charset="0"/>
              <a:cs typeface="Courier New" charset="0"/>
            </a:endParaRPr>
          </a:p>
          <a:p>
            <a:pPr>
              <a:defRPr/>
            </a:pPr>
            <a:r>
              <a:rPr lang="it-IT" sz="1500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  <a:cs typeface="Courier New" charset="0"/>
              </a:rPr>
              <a:t>FINAL WORKSHOP</a:t>
            </a:r>
          </a:p>
        </p:txBody>
      </p:sp>
      <p:sp>
        <p:nvSpPr>
          <p:cNvPr id="2055" name="Text Box 16">
            <a:extLst>
              <a:ext uri="{FF2B5EF4-FFF2-40B4-BE49-F238E27FC236}">
                <a16:creationId xmlns:a16="http://schemas.microsoft.com/office/drawing/2014/main" xmlns="" id="{EB9C99B0-8318-BA41-BB4A-226A0DD20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712" y="3965840"/>
            <a:ext cx="829697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rPr>
              <a:t>Dag F. Gravem</a:t>
            </a:r>
          </a:p>
          <a:p>
            <a:pPr>
              <a:defRPr/>
            </a:pP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rPr>
              <a:t>Statistics Norway</a:t>
            </a:r>
          </a:p>
          <a:p>
            <a:pPr>
              <a:spcBef>
                <a:spcPts val="600"/>
              </a:spcBef>
              <a:defRPr/>
            </a:pPr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2" name="Line 5">
            <a:extLst>
              <a:ext uri="{FF2B5EF4-FFF2-40B4-BE49-F238E27FC236}">
                <a16:creationId xmlns:a16="http://schemas.microsoft.com/office/drawing/2014/main" xmlns="" id="{1015FD01-6A29-8F4A-AC2F-07FE2053B7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954" y="4514219"/>
            <a:ext cx="8378335" cy="39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lIns="68580" tIns="34290" rIns="68580" bIns="34290" anchor="ctr"/>
          <a:lstStyle/>
          <a:p>
            <a:pPr>
              <a:defRPr/>
            </a:pPr>
            <a:endParaRPr lang="it-IT" sz="18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CA591B10-3FF6-0448-B1AA-D79B87972FE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-26719" y="-74651"/>
            <a:ext cx="6599194" cy="264300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347C0623-8E40-5349-B333-F498F7FC24F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113" y="4653425"/>
            <a:ext cx="638175" cy="442913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20" y="4553538"/>
            <a:ext cx="1137254" cy="53333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536" y="4552185"/>
            <a:ext cx="1257784" cy="603250"/>
          </a:xfrm>
          <a:prstGeom prst="rect">
            <a:avLst/>
          </a:prstGeom>
        </p:spPr>
      </p:pic>
      <p:pic>
        <p:nvPicPr>
          <p:cNvPr id="11" name="Immagin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7138" y="4740010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74" y="4597189"/>
            <a:ext cx="469900" cy="46990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499" y="4697659"/>
            <a:ext cx="1143000" cy="33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7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zoom/>
      </p:transition>
    </mc:Choice>
    <mc:Fallback xmlns="">
      <p:transition spd="slow" advClick="0">
        <p:zo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E613BE94-70DA-462C-9B22-D4622AC79CD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520" y="3735626"/>
            <a:ext cx="7238714" cy="1366921"/>
          </a:xfrm>
        </p:spPr>
        <p:txBody>
          <a:bodyPr>
            <a:normAutofit fontScale="77500" lnSpcReduction="20000"/>
          </a:bodyPr>
          <a:lstStyle/>
          <a:p>
            <a:r>
              <a:rPr lang="en-GB" b="1" noProof="0" dirty="0"/>
              <a:t>Deliverable 1: </a:t>
            </a:r>
            <a:r>
              <a:rPr lang="en-GB" noProof="0" dirty="0"/>
              <a:t>Questionnaire differences</a:t>
            </a:r>
          </a:p>
          <a:p>
            <a:pPr lvl="1"/>
            <a:r>
              <a:rPr lang="en-GB" noProof="0" dirty="0"/>
              <a:t>Error and consistency checks: many, but small</a:t>
            </a:r>
          </a:p>
          <a:p>
            <a:pPr lvl="1"/>
            <a:r>
              <a:rPr lang="en-GB" noProof="0" dirty="0"/>
              <a:t>Don’t know and Item nonresponse: many, and some large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CEDF27C4-8905-49D1-A928-21C80FBA9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458" y="860838"/>
            <a:ext cx="6170694" cy="2797302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xmlns="" id="{8C6FCA46-208D-42F2-BD59-10789959F62B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6" name="CasellaDiTesto 12">
            <a:extLst>
              <a:ext uri="{FF2B5EF4-FFF2-40B4-BE49-F238E27FC236}">
                <a16:creationId xmlns:a16="http://schemas.microsoft.com/office/drawing/2014/main" xmlns="" id="{4F9DA3FB-11DE-4CB7-8F58-977B804A7C9F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14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F4B702A4-C4B6-4FAA-988E-76CD3AA0439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15429" y="927787"/>
            <a:ext cx="3577727" cy="3444215"/>
          </a:xfrm>
        </p:spPr>
        <p:txBody>
          <a:bodyPr>
            <a:normAutofit fontScale="92500" lnSpcReduction="10000"/>
          </a:bodyPr>
          <a:lstStyle/>
          <a:p>
            <a:r>
              <a:rPr lang="en-GB" b="1" noProof="0" dirty="0"/>
              <a:t>Deliverable 1:</a:t>
            </a:r>
            <a:r>
              <a:rPr lang="en-GB" noProof="0" dirty="0"/>
              <a:t> Fitness of key ESS surveys for CAWI</a:t>
            </a:r>
          </a:p>
          <a:p>
            <a:pPr lvl="1"/>
            <a:r>
              <a:rPr lang="en-GB" noProof="0" dirty="0"/>
              <a:t>LFS: Lack of interviewer support</a:t>
            </a:r>
          </a:p>
          <a:p>
            <a:pPr lvl="1"/>
            <a:r>
              <a:rPr lang="en-GB" noProof="0" dirty="0"/>
              <a:t>EU-SILC: Length of survey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86C354D9-FE22-4C27-AB1A-28488403B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4" y="828636"/>
            <a:ext cx="4795361" cy="3088982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xmlns="" id="{7CB27BAF-7E72-4DDE-9A64-543910A49839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6" name="CasellaDiTesto 12">
            <a:extLst>
              <a:ext uri="{FF2B5EF4-FFF2-40B4-BE49-F238E27FC236}">
                <a16:creationId xmlns:a16="http://schemas.microsoft.com/office/drawing/2014/main" xmlns="" id="{946A773B-0BC0-4BB2-A13D-2CA7629EB57D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7" name="Immagine 9">
            <a:extLst>
              <a:ext uri="{FF2B5EF4-FFF2-40B4-BE49-F238E27FC236}">
                <a16:creationId xmlns:a16="http://schemas.microsoft.com/office/drawing/2014/main" xmlns="" id="{D8D660D2-6B4E-4588-B033-506A92D40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136" y="4456421"/>
            <a:ext cx="1545907" cy="741438"/>
          </a:xfrm>
          <a:prstGeom prst="rect">
            <a:avLst/>
          </a:prstGeom>
        </p:spPr>
      </p:pic>
      <p:sp>
        <p:nvSpPr>
          <p:cNvPr id="8" name="CasellaDiTesto 3">
            <a:extLst>
              <a:ext uri="{FF2B5EF4-FFF2-40B4-BE49-F238E27FC236}">
                <a16:creationId xmlns:a16="http://schemas.microsoft.com/office/drawing/2014/main" xmlns="" id="{843CAB48-F420-41C2-B163-D8C7E6DE544F}"/>
              </a:ext>
            </a:extLst>
          </p:cNvPr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- Mixed-Mode 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</a:p>
        </p:txBody>
      </p:sp>
      <p:cxnSp>
        <p:nvCxnSpPr>
          <p:cNvPr id="9" name="Connettore 1 7">
            <a:extLst>
              <a:ext uri="{FF2B5EF4-FFF2-40B4-BE49-F238E27FC236}">
                <a16:creationId xmlns:a16="http://schemas.microsoft.com/office/drawing/2014/main" xmlns="" id="{121920C6-A53F-4981-875C-82DF8AC742B0}"/>
              </a:ext>
            </a:extLst>
          </p:cNvPr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magine 11" descr="EC logo example - horizontal version">
            <a:extLst>
              <a:ext uri="{FF2B5EF4-FFF2-40B4-BE49-F238E27FC236}">
                <a16:creationId xmlns:a16="http://schemas.microsoft.com/office/drawing/2014/main" xmlns="" id="{4B720B56-0953-475F-900A-81D3908D68D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4318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25C4BAE9-68BE-44C6-8334-FC9F20716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5119"/>
            <a:ext cx="8229600" cy="857250"/>
          </a:xfrm>
        </p:spPr>
        <p:txBody>
          <a:bodyPr/>
          <a:lstStyle/>
          <a:p>
            <a:r>
              <a:rPr lang="en-GB" noProof="0" dirty="0"/>
              <a:t>Deliverable 1: Good practices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CEBA4474-4449-47E7-9A7B-22D84721549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520" y="1915772"/>
            <a:ext cx="7238714" cy="2984147"/>
          </a:xfrm>
        </p:spPr>
        <p:txBody>
          <a:bodyPr>
            <a:normAutofit fontScale="70000" lnSpcReduction="20000"/>
          </a:bodyPr>
          <a:lstStyle/>
          <a:p>
            <a:r>
              <a:rPr lang="en-GB" noProof="0" dirty="0"/>
              <a:t>General advice</a:t>
            </a:r>
          </a:p>
          <a:p>
            <a:pPr lvl="1"/>
            <a:r>
              <a:rPr lang="en-GB" noProof="0" dirty="0"/>
              <a:t>When introducing mixed-mode at your NSI, start with a simple survey </a:t>
            </a:r>
          </a:p>
          <a:p>
            <a:pPr lvl="1"/>
            <a:r>
              <a:rPr lang="en-GB" noProof="0" dirty="0"/>
              <a:t>Gradually introduce web sample to go mixed-mode </a:t>
            </a:r>
          </a:p>
          <a:p>
            <a:pPr lvl="1"/>
            <a:r>
              <a:rPr lang="en-GB" noProof="0" dirty="0" err="1"/>
              <a:t>Pretest</a:t>
            </a:r>
            <a:r>
              <a:rPr lang="en-GB" noProof="0" dirty="0"/>
              <a:t>, pilot, measure effects </a:t>
            </a:r>
          </a:p>
          <a:p>
            <a:r>
              <a:rPr lang="en-GB" noProof="0" dirty="0"/>
              <a:t>Login and completion assistance</a:t>
            </a:r>
          </a:p>
          <a:p>
            <a:pPr lvl="1"/>
            <a:r>
              <a:rPr lang="en-GB" noProof="0" dirty="0"/>
              <a:t>Make login as easy as possible</a:t>
            </a:r>
          </a:p>
          <a:p>
            <a:pPr lvl="1"/>
            <a:r>
              <a:rPr lang="en-GB" noProof="0" dirty="0"/>
              <a:t>Establish and man a helpdesk at the times respondents are active</a:t>
            </a:r>
          </a:p>
          <a:p>
            <a:pPr lvl="1"/>
            <a:endParaRPr lang="en-GB" noProof="0" dirty="0"/>
          </a:p>
          <a:p>
            <a:endParaRPr lang="en-GB" noProof="0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35319844-739D-4D5B-AEED-5126EDE1C8A8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5" name="CasellaDiTesto 12">
            <a:extLst>
              <a:ext uri="{FF2B5EF4-FFF2-40B4-BE49-F238E27FC236}">
                <a16:creationId xmlns:a16="http://schemas.microsoft.com/office/drawing/2014/main" xmlns="" id="{EDC016FA-CF88-4BE3-B2F0-5BF7188BB400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45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25C4BAE9-68BE-44C6-8334-FC9F20716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6414"/>
            <a:ext cx="8229600" cy="857250"/>
          </a:xfrm>
        </p:spPr>
        <p:txBody>
          <a:bodyPr/>
          <a:lstStyle/>
          <a:p>
            <a:r>
              <a:rPr lang="en-GB" noProof="0" dirty="0"/>
              <a:t>Deliverable 1: Good practices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CEBA4474-4449-47E7-9A7B-22D84721549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520" y="1957067"/>
            <a:ext cx="7238714" cy="2984147"/>
          </a:xfrm>
        </p:spPr>
        <p:txBody>
          <a:bodyPr>
            <a:normAutofit fontScale="92500" lnSpcReduction="20000"/>
          </a:bodyPr>
          <a:lstStyle/>
          <a:p>
            <a:r>
              <a:rPr lang="en-GB" noProof="0" dirty="0"/>
              <a:t>Questionnaire development</a:t>
            </a:r>
          </a:p>
          <a:p>
            <a:pPr lvl="1"/>
            <a:r>
              <a:rPr lang="en-GB" noProof="0" dirty="0"/>
              <a:t>Adapt questionnaires strongly</a:t>
            </a:r>
          </a:p>
          <a:p>
            <a:pPr lvl="1"/>
            <a:r>
              <a:rPr lang="en-GB" noProof="0" dirty="0"/>
              <a:t>Ensure smartphone compliance</a:t>
            </a:r>
          </a:p>
          <a:p>
            <a:pPr lvl="1"/>
            <a:r>
              <a:rPr lang="en-GB" noProof="0" dirty="0"/>
              <a:t>Use a respondent-centric web design approach</a:t>
            </a:r>
          </a:p>
          <a:p>
            <a:pPr lvl="1"/>
            <a:r>
              <a:rPr lang="en-GB" noProof="0" dirty="0"/>
              <a:t>Modularize questionnaires</a:t>
            </a:r>
          </a:p>
          <a:p>
            <a:pPr lvl="1"/>
            <a:r>
              <a:rPr lang="en-GB" noProof="0" dirty="0"/>
              <a:t>Add open questions to surveys asking for suggestions for improvement</a:t>
            </a:r>
          </a:p>
          <a:p>
            <a:pPr lvl="1"/>
            <a:endParaRPr lang="en-GB" noProof="0" dirty="0"/>
          </a:p>
          <a:p>
            <a:endParaRPr lang="en-GB" noProof="0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808F19A2-1B64-4504-BE1F-EA3846396FF0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5" name="CasellaDiTesto 12">
            <a:extLst>
              <a:ext uri="{FF2B5EF4-FFF2-40B4-BE49-F238E27FC236}">
                <a16:creationId xmlns:a16="http://schemas.microsoft.com/office/drawing/2014/main" xmlns="" id="{73FD6E14-CD0D-4CB8-AA26-4F34CF8CA574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17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25C4BAE9-68BE-44C6-8334-FC9F20716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006"/>
            <a:ext cx="8229600" cy="857250"/>
          </a:xfrm>
        </p:spPr>
        <p:txBody>
          <a:bodyPr/>
          <a:lstStyle/>
          <a:p>
            <a:r>
              <a:rPr lang="en-GB" noProof="0" dirty="0"/>
              <a:t>Deliverable 1: Good practices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CEBA4474-4449-47E7-9A7B-22D84721549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520" y="1921659"/>
            <a:ext cx="7238714" cy="2984147"/>
          </a:xfrm>
        </p:spPr>
        <p:txBody>
          <a:bodyPr>
            <a:normAutofit fontScale="77500" lnSpcReduction="20000"/>
          </a:bodyPr>
          <a:lstStyle/>
          <a:p>
            <a:r>
              <a:rPr lang="en-GB" noProof="0" dirty="0"/>
              <a:t>Communication strategies</a:t>
            </a:r>
          </a:p>
          <a:p>
            <a:pPr lvl="1"/>
            <a:r>
              <a:rPr lang="en-GB" noProof="0" dirty="0"/>
              <a:t>Find the right communication strategy for each survey</a:t>
            </a:r>
          </a:p>
          <a:p>
            <a:pPr lvl="1"/>
            <a:r>
              <a:rPr lang="en-GB" noProof="0" dirty="0"/>
              <a:t>Use ONE web address for all surveys</a:t>
            </a:r>
          </a:p>
          <a:p>
            <a:pPr lvl="2"/>
            <a:r>
              <a:rPr lang="en-GB" noProof="0" dirty="0"/>
              <a:t>Use login info for routing respondent to the correct one</a:t>
            </a:r>
          </a:p>
          <a:p>
            <a:pPr lvl="1"/>
            <a:r>
              <a:rPr lang="en-GB" noProof="0" dirty="0"/>
              <a:t>Add a brochure with web completion instructions to your cover letter</a:t>
            </a:r>
          </a:p>
          <a:p>
            <a:pPr lvl="1"/>
            <a:r>
              <a:rPr lang="en-GB" noProof="0" dirty="0"/>
              <a:t>Use recurrent reminders</a:t>
            </a:r>
          </a:p>
          <a:p>
            <a:pPr lvl="1"/>
            <a:r>
              <a:rPr lang="en-GB" noProof="0" dirty="0"/>
              <a:t>Shorten e-mail notifications</a:t>
            </a:r>
          </a:p>
          <a:p>
            <a:pPr lvl="1"/>
            <a:r>
              <a:rPr lang="en-GB" noProof="0" dirty="0"/>
              <a:t>Use lotteries for boosting CAWI response</a:t>
            </a:r>
          </a:p>
          <a:p>
            <a:pPr lvl="1"/>
            <a:endParaRPr lang="en-GB" noProof="0" dirty="0"/>
          </a:p>
          <a:p>
            <a:endParaRPr lang="en-GB" noProof="0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B7CC29C8-6E43-4AE1-BAD5-E911A27E0EB9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5" name="CasellaDiTesto 12">
            <a:extLst>
              <a:ext uri="{FF2B5EF4-FFF2-40B4-BE49-F238E27FC236}">
                <a16:creationId xmlns:a16="http://schemas.microsoft.com/office/drawing/2014/main" xmlns="" id="{7E2505C9-6A8A-4565-948B-1E2DFE2CEAF4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67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25C4BAE9-68BE-44C6-8334-FC9F20716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4747"/>
            <a:ext cx="8229600" cy="857250"/>
          </a:xfrm>
        </p:spPr>
        <p:txBody>
          <a:bodyPr/>
          <a:lstStyle/>
          <a:p>
            <a:r>
              <a:rPr lang="en-GB" noProof="0" dirty="0"/>
              <a:t>Deliverable 1: Good practices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CEBA4474-4449-47E7-9A7B-22D84721549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520" y="1436671"/>
            <a:ext cx="7238714" cy="4089768"/>
          </a:xfrm>
        </p:spPr>
        <p:txBody>
          <a:bodyPr>
            <a:normAutofit fontScale="77500" lnSpcReduction="20000"/>
          </a:bodyPr>
          <a:lstStyle/>
          <a:p>
            <a:r>
              <a:rPr lang="en-GB" noProof="0" dirty="0"/>
              <a:t>Data collection organization</a:t>
            </a:r>
          </a:p>
          <a:p>
            <a:pPr lvl="1"/>
            <a:r>
              <a:rPr lang="en-GB" noProof="0" dirty="0"/>
              <a:t>Find the right data collection strategy for each survey</a:t>
            </a:r>
          </a:p>
          <a:p>
            <a:pPr lvl="1"/>
            <a:r>
              <a:rPr lang="en-GB" noProof="0" dirty="0"/>
              <a:t>Use an online first approach</a:t>
            </a:r>
          </a:p>
          <a:p>
            <a:pPr lvl="1"/>
            <a:r>
              <a:rPr lang="en-GB" noProof="0" dirty="0"/>
              <a:t>Do CAWI reclaim directly in CATI</a:t>
            </a:r>
          </a:p>
          <a:p>
            <a:pPr lvl="1"/>
            <a:r>
              <a:rPr lang="en-GB" noProof="0" dirty="0"/>
              <a:t>Customize breakoff strategies</a:t>
            </a:r>
          </a:p>
          <a:p>
            <a:pPr lvl="1"/>
            <a:r>
              <a:rPr lang="en-GB" noProof="0" dirty="0"/>
              <a:t>In CAPI/CATI designs, use the same interviewer for the same respondent</a:t>
            </a:r>
          </a:p>
          <a:p>
            <a:pPr lvl="1"/>
            <a:r>
              <a:rPr lang="en-GB" noProof="0" dirty="0"/>
              <a:t>Keep CAWI option open after introducing other modes</a:t>
            </a:r>
          </a:p>
          <a:p>
            <a:r>
              <a:rPr lang="en-GB" dirty="0"/>
              <a:t>Technical aspects</a:t>
            </a:r>
          </a:p>
          <a:p>
            <a:pPr lvl="1"/>
            <a:r>
              <a:rPr lang="en-GB" noProof="0" dirty="0"/>
              <a:t>Monitor servers constantly</a:t>
            </a:r>
          </a:p>
          <a:p>
            <a:pPr lvl="1"/>
            <a:r>
              <a:rPr lang="en-GB" dirty="0"/>
              <a:t>Enable restart at breakoff points</a:t>
            </a:r>
            <a:endParaRPr lang="en-GB" noProof="0" dirty="0"/>
          </a:p>
          <a:p>
            <a:pPr lvl="1"/>
            <a:endParaRPr lang="en-GB" noProof="0" dirty="0"/>
          </a:p>
          <a:p>
            <a:endParaRPr lang="en-GB" noProof="0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59C930CC-26AE-4621-9232-B1615D557CC5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5" name="CasellaDiTesto 12">
            <a:extLst>
              <a:ext uri="{FF2B5EF4-FFF2-40B4-BE49-F238E27FC236}">
                <a16:creationId xmlns:a16="http://schemas.microsoft.com/office/drawing/2014/main" xmlns="" id="{5598A54F-9AC6-4272-8ED6-E4B3802E91AE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36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25C4BAE9-68BE-44C6-8334-FC9F20716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612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Deliverable 1: Bad practices (don’ts)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CEBA4474-4449-47E7-9A7B-22D84721549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520" y="1708049"/>
            <a:ext cx="5778228" cy="3482312"/>
          </a:xfrm>
        </p:spPr>
        <p:txBody>
          <a:bodyPr>
            <a:normAutofit fontScale="85000" lnSpcReduction="20000"/>
          </a:bodyPr>
          <a:lstStyle/>
          <a:p>
            <a:r>
              <a:rPr lang="en-GB" noProof="0" dirty="0"/>
              <a:t>Don’t send too many reminders</a:t>
            </a:r>
          </a:p>
          <a:p>
            <a:r>
              <a:rPr lang="en-GB" dirty="0"/>
              <a:t>Don’t send reminders indiscriminately</a:t>
            </a:r>
          </a:p>
          <a:p>
            <a:r>
              <a:rPr lang="en-GB" dirty="0"/>
              <a:t>Don’t introduce differences that can lead to bias and time series breaks</a:t>
            </a:r>
          </a:p>
          <a:p>
            <a:r>
              <a:rPr lang="en-GB" dirty="0"/>
              <a:t>Don’t underestimate case management and IT infrastructure costs</a:t>
            </a:r>
          </a:p>
          <a:p>
            <a:r>
              <a:rPr lang="en-GB" dirty="0"/>
              <a:t>Don’t make questionnaires too long</a:t>
            </a:r>
            <a:endParaRPr lang="en-GB" noProof="0" dirty="0"/>
          </a:p>
          <a:p>
            <a:endParaRPr lang="en-GB" noProof="0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13F95D36-42F5-4208-86FD-228486C20154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5" name="CasellaDiTesto 12">
            <a:extLst>
              <a:ext uri="{FF2B5EF4-FFF2-40B4-BE49-F238E27FC236}">
                <a16:creationId xmlns:a16="http://schemas.microsoft.com/office/drawing/2014/main" xmlns="" id="{A433594E-7A20-4B15-8ECD-1CDDCFEE501A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3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E756389-90F3-4BEA-890D-DD409B051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662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National case studies: Statistics Norway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8DF673E5-E32E-40C8-9C68-4E1F024F6A8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520" y="1827282"/>
            <a:ext cx="6150047" cy="2984147"/>
          </a:xfrm>
        </p:spPr>
        <p:txBody>
          <a:bodyPr>
            <a:normAutofit fontScale="85000" lnSpcReduction="10000"/>
          </a:bodyPr>
          <a:lstStyle/>
          <a:p>
            <a:r>
              <a:rPr lang="nb-NO" dirty="0" err="1"/>
              <a:t>Ongoing</a:t>
            </a:r>
            <a:r>
              <a:rPr lang="nb-NO" dirty="0"/>
              <a:t> </a:t>
            </a:r>
            <a:r>
              <a:rPr lang="nb-NO" dirty="0" err="1"/>
              <a:t>transition</a:t>
            </a:r>
            <a:r>
              <a:rPr lang="nb-NO" dirty="0"/>
              <a:t> from </a:t>
            </a:r>
            <a:r>
              <a:rPr lang="nb-NO" dirty="0" err="1"/>
              <a:t>interviewer-administered</a:t>
            </a:r>
            <a:r>
              <a:rPr lang="nb-NO" dirty="0"/>
              <a:t> to CAWI single mode or </a:t>
            </a:r>
            <a:r>
              <a:rPr lang="nb-NO" dirty="0" err="1"/>
              <a:t>mixed</a:t>
            </a:r>
            <a:r>
              <a:rPr lang="nb-NO" dirty="0"/>
              <a:t> mode </a:t>
            </a:r>
            <a:r>
              <a:rPr lang="nb-NO" dirty="0" err="1"/>
              <a:t>with</a:t>
            </a:r>
            <a:r>
              <a:rPr lang="nb-NO" dirty="0"/>
              <a:t> CAWI</a:t>
            </a:r>
          </a:p>
          <a:p>
            <a:pPr lvl="1"/>
            <a:r>
              <a:rPr lang="nb-NO" dirty="0" err="1"/>
              <a:t>Starting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smaller</a:t>
            </a:r>
            <a:r>
              <a:rPr lang="nb-NO" dirty="0"/>
              <a:t>, non-ESS surveys</a:t>
            </a:r>
          </a:p>
          <a:p>
            <a:r>
              <a:rPr lang="nb-NO" dirty="0"/>
              <a:t>Survey </a:t>
            </a:r>
            <a:r>
              <a:rPr lang="nb-NO" dirty="0" err="1"/>
              <a:t>specific</a:t>
            </a:r>
            <a:r>
              <a:rPr lang="nb-NO" dirty="0"/>
              <a:t> data </a:t>
            </a:r>
            <a:r>
              <a:rPr lang="nb-NO" dirty="0" err="1"/>
              <a:t>collection</a:t>
            </a:r>
            <a:r>
              <a:rPr lang="nb-NO" dirty="0"/>
              <a:t> </a:t>
            </a:r>
            <a:r>
              <a:rPr lang="nb-NO" dirty="0" err="1"/>
              <a:t>strategies</a:t>
            </a:r>
            <a:endParaRPr lang="nb-NO" dirty="0"/>
          </a:p>
          <a:p>
            <a:r>
              <a:rPr lang="nb-NO" dirty="0"/>
              <a:t>Adult </a:t>
            </a:r>
            <a:r>
              <a:rPr lang="nb-NO" dirty="0" err="1"/>
              <a:t>Education</a:t>
            </a:r>
            <a:r>
              <a:rPr lang="nb-NO" dirty="0"/>
              <a:t> Survey </a:t>
            </a:r>
            <a:r>
              <a:rPr lang="nb-NO" dirty="0" err="1"/>
              <a:t>the</a:t>
            </a:r>
            <a:r>
              <a:rPr lang="nb-NO" dirty="0"/>
              <a:t> first ESS survey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mixed</a:t>
            </a:r>
            <a:r>
              <a:rPr lang="nb-NO" dirty="0"/>
              <a:t> mode data </a:t>
            </a:r>
            <a:r>
              <a:rPr lang="nb-NO" dirty="0" err="1"/>
              <a:t>collection</a:t>
            </a:r>
            <a:endParaRPr lang="nb-NO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C29EA90A-C7D5-4B80-9986-224E90692663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5" name="CasellaDiTesto 12">
            <a:extLst>
              <a:ext uri="{FF2B5EF4-FFF2-40B4-BE49-F238E27FC236}">
                <a16:creationId xmlns:a16="http://schemas.microsoft.com/office/drawing/2014/main" xmlns="" id="{3F577E54-044F-4D01-B1FF-50C230D636AB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58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5726AAD-8545-4F7C-AE31-7E25F3CDB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2100"/>
            <a:ext cx="8229600" cy="857250"/>
          </a:xfrm>
        </p:spPr>
        <p:txBody>
          <a:bodyPr/>
          <a:lstStyle/>
          <a:p>
            <a:r>
              <a:rPr lang="nb-NO" dirty="0"/>
              <a:t>National case studies: </a:t>
            </a:r>
            <a:r>
              <a:rPr lang="nb-NO" dirty="0" err="1"/>
              <a:t>Istat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686081F6-C3C3-4AE9-8E5A-A7FEEDFDDB3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520" y="2092753"/>
            <a:ext cx="7238714" cy="2984147"/>
          </a:xfrm>
        </p:spPr>
        <p:txBody>
          <a:bodyPr>
            <a:normAutofit lnSpcReduction="10000"/>
          </a:bodyPr>
          <a:lstStyle/>
          <a:p>
            <a:r>
              <a:rPr lang="nb-NO" dirty="0" err="1"/>
              <a:t>Eliminating</a:t>
            </a:r>
            <a:r>
              <a:rPr lang="nb-NO" dirty="0"/>
              <a:t> </a:t>
            </a:r>
            <a:r>
              <a:rPr lang="nb-NO" dirty="0" err="1"/>
              <a:t>paper</a:t>
            </a:r>
            <a:r>
              <a:rPr lang="nb-NO" dirty="0"/>
              <a:t> </a:t>
            </a:r>
            <a:r>
              <a:rPr lang="nb-NO" dirty="0" err="1"/>
              <a:t>questionnaires</a:t>
            </a:r>
            <a:r>
              <a:rPr lang="nb-NO" dirty="0"/>
              <a:t> for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next</a:t>
            </a:r>
            <a:r>
              <a:rPr lang="nb-NO" dirty="0"/>
              <a:t> census (CAWI/CATI/CAPI design)</a:t>
            </a:r>
          </a:p>
          <a:p>
            <a:r>
              <a:rPr lang="nb-NO" dirty="0"/>
              <a:t>Development </a:t>
            </a:r>
            <a:r>
              <a:rPr lang="nb-NO" dirty="0" err="1"/>
              <a:t>of</a:t>
            </a:r>
            <a:r>
              <a:rPr lang="nb-NO" dirty="0"/>
              <a:t> household CAWI </a:t>
            </a:r>
            <a:r>
              <a:rPr lang="nb-NO" dirty="0" err="1"/>
              <a:t>questionnaire</a:t>
            </a:r>
            <a:r>
              <a:rPr lang="nb-NO" dirty="0"/>
              <a:t> for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Aspects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daily</a:t>
            </a:r>
            <a:r>
              <a:rPr lang="nb-NO" dirty="0"/>
              <a:t> </a:t>
            </a:r>
            <a:r>
              <a:rPr lang="nb-NO" dirty="0" err="1"/>
              <a:t>life</a:t>
            </a:r>
            <a:r>
              <a:rPr lang="nb-NO" dirty="0"/>
              <a:t> survey</a:t>
            </a:r>
          </a:p>
          <a:p>
            <a:pPr lvl="1"/>
            <a:r>
              <a:rPr lang="nb-NO" dirty="0" err="1"/>
              <a:t>Privacy</a:t>
            </a:r>
            <a:endParaRPr lang="nb-NO" dirty="0"/>
          </a:p>
          <a:p>
            <a:pPr lvl="1"/>
            <a:endParaRPr lang="nb-NO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300A80B5-08F6-4612-91C3-A05589DD7898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5" name="CasellaDiTesto 12">
            <a:extLst>
              <a:ext uri="{FF2B5EF4-FFF2-40B4-BE49-F238E27FC236}">
                <a16:creationId xmlns:a16="http://schemas.microsoft.com/office/drawing/2014/main" xmlns="" id="{72EB9D6B-283D-47D3-9CA3-F8D924F3D028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13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3FA029A6-4088-4D6F-8808-A3099E68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5546"/>
            <a:ext cx="8229600" cy="857250"/>
          </a:xfrm>
        </p:spPr>
        <p:txBody>
          <a:bodyPr/>
          <a:lstStyle/>
          <a:p>
            <a:r>
              <a:rPr lang="nb-NO" dirty="0"/>
              <a:t>National case studies: CBS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332E78B4-1D37-4C88-9A73-8AE9CE21593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520" y="1656199"/>
            <a:ext cx="5175054" cy="3333582"/>
          </a:xfrm>
        </p:spPr>
        <p:txBody>
          <a:bodyPr>
            <a:normAutofit fontScale="77500" lnSpcReduction="20000"/>
          </a:bodyPr>
          <a:lstStyle/>
          <a:p>
            <a:r>
              <a:rPr lang="nb-NO" dirty="0" err="1"/>
              <a:t>Factors</a:t>
            </a:r>
            <a:r>
              <a:rPr lang="nb-NO" dirty="0"/>
              <a:t> </a:t>
            </a:r>
            <a:r>
              <a:rPr lang="nb-NO" dirty="0" err="1"/>
              <a:t>leading</a:t>
            </a:r>
            <a:r>
              <a:rPr lang="nb-NO" dirty="0"/>
              <a:t> to </a:t>
            </a:r>
            <a:r>
              <a:rPr lang="nb-NO" dirty="0" err="1"/>
              <a:t>questionnaire</a:t>
            </a:r>
            <a:r>
              <a:rPr lang="nb-NO" dirty="0"/>
              <a:t> </a:t>
            </a:r>
            <a:r>
              <a:rPr lang="nb-NO" dirty="0" err="1"/>
              <a:t>differences</a:t>
            </a:r>
            <a:r>
              <a:rPr lang="nb-NO" dirty="0"/>
              <a:t> in </a:t>
            </a:r>
            <a:r>
              <a:rPr lang="nb-NO" dirty="0" err="1"/>
              <a:t>conversions</a:t>
            </a:r>
            <a:r>
              <a:rPr lang="nb-NO" dirty="0"/>
              <a:t> to </a:t>
            </a:r>
            <a:r>
              <a:rPr lang="nb-NO" dirty="0" err="1"/>
              <a:t>mixed</a:t>
            </a:r>
            <a:r>
              <a:rPr lang="nb-NO" dirty="0"/>
              <a:t> mode:</a:t>
            </a:r>
          </a:p>
          <a:p>
            <a:pPr lvl="1"/>
            <a:r>
              <a:rPr lang="en-US" dirty="0"/>
              <a:t>Not being able to start afresh</a:t>
            </a:r>
          </a:p>
          <a:p>
            <a:pPr lvl="1"/>
            <a:r>
              <a:rPr lang="en-US" dirty="0"/>
              <a:t>Fear of time series breaks</a:t>
            </a:r>
          </a:p>
          <a:p>
            <a:pPr lvl="1"/>
            <a:r>
              <a:rPr lang="en-US" dirty="0"/>
              <a:t>Specific client demands </a:t>
            </a:r>
          </a:p>
          <a:p>
            <a:pPr lvl="1"/>
            <a:r>
              <a:rPr lang="en-US" dirty="0"/>
              <a:t>Technical restrictions and limitations.</a:t>
            </a:r>
          </a:p>
          <a:p>
            <a:pPr lvl="1"/>
            <a:r>
              <a:rPr lang="en-US" dirty="0"/>
              <a:t>Consequences for the rest of the organization.</a:t>
            </a:r>
          </a:p>
          <a:p>
            <a:pPr lvl="1"/>
            <a:r>
              <a:rPr lang="en-US" dirty="0"/>
              <a:t>Time and money restrictions. </a:t>
            </a:r>
          </a:p>
          <a:p>
            <a:endParaRPr lang="nb-NO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D5986A2A-3887-4982-BAAA-8D6620504423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5" name="CasellaDiTesto 12">
            <a:extLst>
              <a:ext uri="{FF2B5EF4-FFF2-40B4-BE49-F238E27FC236}">
                <a16:creationId xmlns:a16="http://schemas.microsoft.com/office/drawing/2014/main" xmlns="" id="{D6F0D84D-25A5-47D7-88A9-DFB8B389B4C3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0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4A39D05F-B7CA-49D7-B1DB-9DAD621C0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136" y="4456421"/>
            <a:ext cx="1545907" cy="74143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- Mixed-Mode 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12" name="Immagine 11" descr="EC logo example - horizontal vers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xmlns="" id="{0D439271-4E9B-4292-9990-D6A4CF15B3A8}"/>
              </a:ext>
            </a:extLst>
          </p:cNvPr>
          <p:cNvSpPr/>
          <p:nvPr/>
        </p:nvSpPr>
        <p:spPr>
          <a:xfrm>
            <a:off x="1470031" y="1136688"/>
            <a:ext cx="624037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Agenda</a:t>
            </a:r>
          </a:p>
          <a:p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Overview of WP4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Presentation of deliverables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Recommendations for discussion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Discussant Anette </a:t>
            </a:r>
            <a:r>
              <a:rPr lang="en-GB" dirty="0" err="1"/>
              <a:t>Björnram</a:t>
            </a:r>
            <a:r>
              <a:rPr lang="en-GB" dirty="0"/>
              <a:t>, Statistics Sweden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Open discussion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3295602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E901C04E-A458-4896-BEAA-3B453116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20" y="413286"/>
            <a:ext cx="7238714" cy="842637"/>
          </a:xfrm>
        </p:spPr>
        <p:txBody>
          <a:bodyPr/>
          <a:lstStyle/>
          <a:p>
            <a:r>
              <a:rPr lang="nb-NO" dirty="0"/>
              <a:t>National case studies: CBS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F9CCD570-5313-40BF-B8F1-9F7EF12F609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520" y="1215925"/>
            <a:ext cx="8149609" cy="4304597"/>
          </a:xfrm>
        </p:spPr>
        <p:txBody>
          <a:bodyPr>
            <a:normAutofit fontScale="62500" lnSpcReduction="20000"/>
          </a:bodyPr>
          <a:lstStyle/>
          <a:p>
            <a:r>
              <a:rPr lang="nb-NO" dirty="0"/>
              <a:t>CBS guidelines for omnimode design</a:t>
            </a:r>
          </a:p>
          <a:p>
            <a:pPr lvl="1"/>
            <a:r>
              <a:rPr lang="en-US" dirty="0"/>
              <a:t>Keep the stimulus – question and answer categories – the same across modes </a:t>
            </a:r>
          </a:p>
          <a:p>
            <a:pPr lvl="1"/>
            <a:r>
              <a:rPr lang="en-US" dirty="0"/>
              <a:t>Redesign using unimode principles if possible. Don’t use one mode as the primary one. </a:t>
            </a:r>
          </a:p>
          <a:p>
            <a:pPr lvl="1"/>
            <a:r>
              <a:rPr lang="en-US" dirty="0"/>
              <a:t>Use a screen-by-screen design to keep the respondent </a:t>
            </a:r>
            <a:r>
              <a:rPr lang="en-US" dirty="0" err="1"/>
              <a:t>focussed</a:t>
            </a:r>
            <a:r>
              <a:rPr lang="en-US" dirty="0"/>
              <a:t> on one question at a time … </a:t>
            </a:r>
          </a:p>
          <a:p>
            <a:pPr lvl="2"/>
            <a:r>
              <a:rPr lang="en-US" dirty="0"/>
              <a:t>Unless they are filter or follow-up questions </a:t>
            </a:r>
          </a:p>
          <a:p>
            <a:pPr lvl="1"/>
            <a:r>
              <a:rPr lang="en-US" dirty="0"/>
              <a:t>Repeat question texts on next page/screen to give the complete stimulus again </a:t>
            </a:r>
          </a:p>
          <a:p>
            <a:pPr lvl="1"/>
            <a:r>
              <a:rPr lang="en-US" dirty="0"/>
              <a:t>Always include all answer options in questions to be read out loud, including No opinion, Refused or Don’t know. </a:t>
            </a:r>
          </a:p>
          <a:p>
            <a:pPr lvl="1"/>
            <a:r>
              <a:rPr lang="en-US" dirty="0"/>
              <a:t>Avoid grids if possible, and ask series of questions in all modes instead </a:t>
            </a:r>
          </a:p>
          <a:p>
            <a:pPr lvl="1"/>
            <a:r>
              <a:rPr lang="en-US" dirty="0"/>
              <a:t>Minimize instructions and explanations, and present them similarly                                                  across modes, preferably in the form of questions </a:t>
            </a:r>
          </a:p>
          <a:p>
            <a:endParaRPr lang="nb-NO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97D5F36C-C556-4028-8762-132961A6C084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5" name="CasellaDiTesto 12">
            <a:extLst>
              <a:ext uri="{FF2B5EF4-FFF2-40B4-BE49-F238E27FC236}">
                <a16:creationId xmlns:a16="http://schemas.microsoft.com/office/drawing/2014/main" xmlns="" id="{0ED6D372-238C-40C3-A98A-D53690D7B1A7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398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4E4A37CE-F1EA-478E-9DFC-9E4B93EED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5493"/>
            <a:ext cx="8229600" cy="857250"/>
          </a:xfrm>
        </p:spPr>
        <p:txBody>
          <a:bodyPr/>
          <a:lstStyle/>
          <a:p>
            <a:r>
              <a:rPr lang="nb-NO" dirty="0"/>
              <a:t>WP4 </a:t>
            </a:r>
            <a:r>
              <a:rPr lang="nb-NO" dirty="0" err="1"/>
              <a:t>deliverable</a:t>
            </a:r>
            <a:r>
              <a:rPr lang="nb-NO" dirty="0"/>
              <a:t> 2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0CF5F9FA-9493-4441-BB33-1A6FF1773FF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520" y="1496919"/>
            <a:ext cx="7238714" cy="352790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A paper on survey communication in mixed-mode ESS surveys</a:t>
            </a:r>
          </a:p>
          <a:p>
            <a:pPr lvl="1"/>
            <a:r>
              <a:rPr lang="nb-NO" dirty="0"/>
              <a:t>The </a:t>
            </a:r>
            <a:r>
              <a:rPr lang="nb-NO" dirty="0" err="1"/>
              <a:t>concept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contact</a:t>
            </a:r>
            <a:r>
              <a:rPr lang="nb-NO" dirty="0"/>
              <a:t> modes in survey </a:t>
            </a:r>
            <a:r>
              <a:rPr lang="nb-NO" dirty="0" err="1"/>
              <a:t>literature</a:t>
            </a:r>
            <a:endParaRPr lang="nb-NO" dirty="0"/>
          </a:p>
          <a:p>
            <a:pPr lvl="1"/>
            <a:r>
              <a:rPr lang="nb-NO" dirty="0"/>
              <a:t>NSI </a:t>
            </a:r>
            <a:r>
              <a:rPr lang="nb-NO" dirty="0" err="1"/>
              <a:t>experiences</a:t>
            </a:r>
            <a:endParaRPr lang="nb-NO" dirty="0"/>
          </a:p>
          <a:p>
            <a:pPr lvl="2"/>
            <a:r>
              <a:rPr lang="nb-NO" dirty="0" err="1"/>
              <a:t>Communication</a:t>
            </a:r>
            <a:r>
              <a:rPr lang="nb-NO" dirty="0"/>
              <a:t> </a:t>
            </a:r>
            <a:r>
              <a:rPr lang="nb-NO" dirty="0" err="1"/>
              <a:t>strategies</a:t>
            </a:r>
            <a:endParaRPr lang="nb-NO" dirty="0"/>
          </a:p>
          <a:p>
            <a:pPr lvl="2"/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digital </a:t>
            </a:r>
            <a:r>
              <a:rPr lang="nb-NO" dirty="0" err="1"/>
              <a:t>communication</a:t>
            </a:r>
            <a:endParaRPr lang="nb-NO" dirty="0"/>
          </a:p>
          <a:p>
            <a:pPr lvl="2"/>
            <a:r>
              <a:rPr lang="nb-NO" dirty="0"/>
              <a:t>Push-to-web </a:t>
            </a:r>
            <a:r>
              <a:rPr lang="nb-NO" dirty="0" err="1"/>
              <a:t>strategies</a:t>
            </a:r>
            <a:endParaRPr lang="nb-NO" dirty="0"/>
          </a:p>
          <a:p>
            <a:pPr lvl="1"/>
            <a:r>
              <a:rPr lang="nb-NO" dirty="0"/>
              <a:t>National case studies</a:t>
            </a:r>
          </a:p>
          <a:p>
            <a:pPr lvl="2"/>
            <a:r>
              <a:rPr lang="nb-NO" dirty="0" err="1"/>
              <a:t>ISTAT’s</a:t>
            </a:r>
            <a:r>
              <a:rPr lang="nb-NO" dirty="0"/>
              <a:t> </a:t>
            </a:r>
            <a:r>
              <a:rPr lang="nb-NO" dirty="0" err="1"/>
              <a:t>communication</a:t>
            </a:r>
            <a:r>
              <a:rPr lang="nb-NO" dirty="0"/>
              <a:t> </a:t>
            </a:r>
            <a:r>
              <a:rPr lang="nb-NO" dirty="0" err="1"/>
              <a:t>strategy</a:t>
            </a:r>
            <a:endParaRPr lang="nb-NO" dirty="0"/>
          </a:p>
          <a:p>
            <a:pPr lvl="2"/>
            <a:r>
              <a:rPr lang="nb-NO" dirty="0" err="1"/>
              <a:t>Statistics</a:t>
            </a:r>
            <a:r>
              <a:rPr lang="nb-NO" dirty="0"/>
              <a:t> </a:t>
            </a:r>
            <a:r>
              <a:rPr lang="nb-NO" dirty="0" err="1"/>
              <a:t>Norway’s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digital </a:t>
            </a:r>
            <a:r>
              <a:rPr lang="nb-NO" dirty="0" err="1"/>
              <a:t>concact</a:t>
            </a:r>
            <a:r>
              <a:rPr lang="nb-NO" dirty="0"/>
              <a:t> </a:t>
            </a:r>
            <a:r>
              <a:rPr lang="nb-NO" dirty="0" err="1"/>
              <a:t>communication</a:t>
            </a:r>
            <a:endParaRPr lang="nb-NO" dirty="0"/>
          </a:p>
          <a:p>
            <a:pPr lvl="2"/>
            <a:r>
              <a:rPr lang="nb-NO" dirty="0"/>
              <a:t>CBS: Push-to-web </a:t>
            </a:r>
            <a:r>
              <a:rPr lang="nb-NO" dirty="0" err="1"/>
              <a:t>communication</a:t>
            </a:r>
            <a:r>
              <a:rPr lang="nb-NO" dirty="0"/>
              <a:t> and </a:t>
            </a: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/>
              <a:t>incentives</a:t>
            </a:r>
            <a:endParaRPr lang="nb-NO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DA9E8F54-72CD-4119-A81A-5361A8D93FE4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5" name="CasellaDiTesto 12">
            <a:extLst>
              <a:ext uri="{FF2B5EF4-FFF2-40B4-BE49-F238E27FC236}">
                <a16:creationId xmlns:a16="http://schemas.microsoft.com/office/drawing/2014/main" xmlns="" id="{FD0CFA05-9391-447D-9CC0-CD7DC2A84638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77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CAB250FF-4A16-441D-A9B7-8DDD9B63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3436"/>
            <a:ext cx="8229600" cy="857250"/>
          </a:xfrm>
        </p:spPr>
        <p:txBody>
          <a:bodyPr/>
          <a:lstStyle/>
          <a:p>
            <a:r>
              <a:rPr lang="nb-NO" dirty="0" err="1"/>
              <a:t>Deliverable</a:t>
            </a:r>
            <a:r>
              <a:rPr lang="nb-NO" dirty="0"/>
              <a:t> 2: </a:t>
            </a:r>
            <a:r>
              <a:rPr lang="nb-NO" dirty="0" err="1"/>
              <a:t>Contact</a:t>
            </a:r>
            <a:r>
              <a:rPr lang="nb-NO" dirty="0"/>
              <a:t> modes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5E3C928F-7021-410B-8946-855E063C5C1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b-NO" dirty="0" err="1"/>
              <a:t>Contact</a:t>
            </a:r>
            <a:r>
              <a:rPr lang="nb-NO" dirty="0"/>
              <a:t> </a:t>
            </a:r>
            <a:r>
              <a:rPr lang="nb-NO" dirty="0" err="1"/>
              <a:t>phase</a:t>
            </a:r>
            <a:r>
              <a:rPr lang="nb-NO" dirty="0"/>
              <a:t> mode </a:t>
            </a:r>
            <a:r>
              <a:rPr lang="nb-NO" dirty="0" err="1"/>
              <a:t>change</a:t>
            </a:r>
            <a:endParaRPr lang="nb-NO" dirty="0"/>
          </a:p>
          <a:p>
            <a:r>
              <a:rPr lang="nb-NO" dirty="0" err="1"/>
              <a:t>Follow</a:t>
            </a:r>
            <a:r>
              <a:rPr lang="nb-NO" dirty="0"/>
              <a:t>-up </a:t>
            </a:r>
            <a:r>
              <a:rPr lang="nb-NO" dirty="0" err="1"/>
              <a:t>phase</a:t>
            </a:r>
            <a:r>
              <a:rPr lang="nb-NO" dirty="0"/>
              <a:t> mode </a:t>
            </a:r>
            <a:r>
              <a:rPr lang="nb-NO" dirty="0" err="1"/>
              <a:t>change</a:t>
            </a:r>
            <a:endParaRPr lang="nb-NO" dirty="0"/>
          </a:p>
          <a:p>
            <a:r>
              <a:rPr lang="nb-NO" dirty="0"/>
              <a:t>Push-to-web and </a:t>
            </a:r>
            <a:r>
              <a:rPr lang="nb-NO" dirty="0" err="1"/>
              <a:t>communication</a:t>
            </a:r>
            <a:r>
              <a:rPr lang="nb-NO" dirty="0"/>
              <a:t> mode </a:t>
            </a:r>
            <a:r>
              <a:rPr lang="nb-NO" dirty="0" err="1"/>
              <a:t>variation</a:t>
            </a:r>
            <a:endParaRPr lang="nb-NO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12FE49A9-5B9A-4AE0-95FF-DDB0A29D5645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6" name="CasellaDiTesto 12">
            <a:extLst>
              <a:ext uri="{FF2B5EF4-FFF2-40B4-BE49-F238E27FC236}">
                <a16:creationId xmlns:a16="http://schemas.microsoft.com/office/drawing/2014/main" xmlns="" id="{53B9E61C-116A-4D85-8BA5-E90B4255E443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29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768F79F8-CF75-4484-84FA-86B07FA8D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0701"/>
            <a:ext cx="8229600" cy="857250"/>
          </a:xfrm>
        </p:spPr>
        <p:txBody>
          <a:bodyPr/>
          <a:lstStyle/>
          <a:p>
            <a:r>
              <a:rPr lang="nb-NO" dirty="0" err="1"/>
              <a:t>Deliverable</a:t>
            </a:r>
            <a:r>
              <a:rPr lang="nb-NO" dirty="0"/>
              <a:t> 2: NSI </a:t>
            </a:r>
            <a:r>
              <a:rPr lang="nb-NO" dirty="0" err="1"/>
              <a:t>experiences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06A52A08-94A6-45F3-8E56-5885177C4E0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520" y="1396632"/>
            <a:ext cx="7238714" cy="2984147"/>
          </a:xfrm>
        </p:spPr>
        <p:txBody>
          <a:bodyPr/>
          <a:lstStyle/>
          <a:p>
            <a:r>
              <a:rPr lang="nb-NO" dirty="0"/>
              <a:t>Uniform </a:t>
            </a:r>
            <a:r>
              <a:rPr lang="nb-NO" dirty="0" err="1"/>
              <a:t>communication</a:t>
            </a:r>
            <a:r>
              <a:rPr lang="nb-NO" dirty="0"/>
              <a:t> </a:t>
            </a:r>
            <a:r>
              <a:rPr lang="nb-NO" dirty="0" err="1"/>
              <a:t>strategies</a:t>
            </a:r>
            <a:endParaRPr lang="nb-NO" dirty="0"/>
          </a:p>
          <a:p>
            <a:pPr marL="189038" lvl="1" indent="0">
              <a:buNone/>
            </a:pP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85AB7641-126A-4371-868B-6D8776695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01" y="1855928"/>
            <a:ext cx="7600950" cy="2428875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xmlns="" id="{12470A09-CD0E-44CA-B865-7CC475BBEF8C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7" name="CasellaDiTesto 12">
            <a:extLst>
              <a:ext uri="{FF2B5EF4-FFF2-40B4-BE49-F238E27FC236}">
                <a16:creationId xmlns:a16="http://schemas.microsoft.com/office/drawing/2014/main" xmlns="" id="{E88FA415-A7C8-482A-B3CA-56B5E50C3902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84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768F79F8-CF75-4484-84FA-86B07FA8D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2439"/>
            <a:ext cx="8229600" cy="857250"/>
          </a:xfrm>
        </p:spPr>
        <p:txBody>
          <a:bodyPr/>
          <a:lstStyle/>
          <a:p>
            <a:r>
              <a:rPr lang="nb-NO" dirty="0" err="1"/>
              <a:t>Deliverable</a:t>
            </a:r>
            <a:r>
              <a:rPr lang="nb-NO" dirty="0"/>
              <a:t> 2: NSI </a:t>
            </a:r>
            <a:r>
              <a:rPr lang="nb-NO" dirty="0" err="1"/>
              <a:t>experiences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06A52A08-94A6-45F3-8E56-5885177C4E0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520" y="1396632"/>
            <a:ext cx="7238714" cy="2984147"/>
          </a:xfrm>
        </p:spPr>
        <p:txBody>
          <a:bodyPr/>
          <a:lstStyle/>
          <a:p>
            <a:r>
              <a:rPr lang="nb-NO" dirty="0" err="1"/>
              <a:t>Tailored</a:t>
            </a:r>
            <a:r>
              <a:rPr lang="nb-NO" dirty="0"/>
              <a:t> </a:t>
            </a:r>
            <a:r>
              <a:rPr lang="nb-NO" dirty="0" err="1"/>
              <a:t>communication</a:t>
            </a:r>
            <a:r>
              <a:rPr lang="nb-NO" dirty="0"/>
              <a:t> </a:t>
            </a:r>
            <a:r>
              <a:rPr lang="nb-NO" dirty="0" err="1"/>
              <a:t>strategies</a:t>
            </a:r>
            <a:endParaRPr lang="nb-NO" dirty="0"/>
          </a:p>
          <a:p>
            <a:pPr marL="189038" lvl="1" indent="0">
              <a:buNone/>
            </a:pP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42E52314-D91F-4C8F-9218-902DD7EEE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80" y="1938941"/>
            <a:ext cx="8103431" cy="2297988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xmlns="" id="{4F05F684-C8F5-4516-8259-136A8657EC1C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6" name="CasellaDiTesto 12">
            <a:extLst>
              <a:ext uri="{FF2B5EF4-FFF2-40B4-BE49-F238E27FC236}">
                <a16:creationId xmlns:a16="http://schemas.microsoft.com/office/drawing/2014/main" xmlns="" id="{2E2B32C8-451E-43A2-8B1B-2C980853844F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84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6CFFE19B-686F-4565-AE46-F7019B461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7196"/>
            <a:ext cx="8229600" cy="857250"/>
          </a:xfrm>
        </p:spPr>
        <p:txBody>
          <a:bodyPr/>
          <a:lstStyle/>
          <a:p>
            <a:r>
              <a:rPr lang="nb-NO" dirty="0" err="1"/>
              <a:t>Deliverable</a:t>
            </a:r>
            <a:r>
              <a:rPr lang="nb-NO" dirty="0"/>
              <a:t> 2: NSI </a:t>
            </a:r>
            <a:r>
              <a:rPr lang="nb-NO" dirty="0" err="1"/>
              <a:t>experiences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CE251118-3079-4B5F-9C10-D89F768418C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 err="1"/>
              <a:t>Reasons</a:t>
            </a:r>
            <a:r>
              <a:rPr lang="nb-NO" dirty="0"/>
              <a:t> </a:t>
            </a:r>
            <a:r>
              <a:rPr lang="nb-NO" dirty="0" err="1"/>
              <a:t>why</a:t>
            </a:r>
            <a:r>
              <a:rPr lang="nb-NO" dirty="0"/>
              <a:t> digital </a:t>
            </a:r>
            <a:r>
              <a:rPr lang="nb-NO" dirty="0" err="1"/>
              <a:t>communication</a:t>
            </a:r>
            <a:r>
              <a:rPr lang="nb-NO" dirty="0"/>
              <a:t> is </a:t>
            </a:r>
            <a:r>
              <a:rPr lang="nb-NO" dirty="0" err="1"/>
              <a:t>little</a:t>
            </a:r>
            <a:r>
              <a:rPr lang="nb-NO" dirty="0"/>
              <a:t> used</a:t>
            </a:r>
          </a:p>
          <a:p>
            <a:pPr lvl="1"/>
            <a:r>
              <a:rPr lang="nb-NO" dirty="0" err="1"/>
              <a:t>Lack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e-mail </a:t>
            </a:r>
            <a:r>
              <a:rPr lang="nb-NO" dirty="0" err="1"/>
              <a:t>addresses</a:t>
            </a:r>
            <a:endParaRPr lang="nb-NO" dirty="0"/>
          </a:p>
          <a:p>
            <a:pPr lvl="1"/>
            <a:r>
              <a:rPr lang="nb-NO" dirty="0" err="1"/>
              <a:t>Lach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mobile </a:t>
            </a:r>
            <a:r>
              <a:rPr lang="nb-NO" dirty="0" err="1"/>
              <a:t>phone</a:t>
            </a:r>
            <a:r>
              <a:rPr lang="nb-NO" dirty="0"/>
              <a:t> </a:t>
            </a:r>
            <a:r>
              <a:rPr lang="nb-NO" dirty="0" err="1"/>
              <a:t>numbers</a:t>
            </a:r>
            <a:endParaRPr lang="nb-NO" dirty="0"/>
          </a:p>
          <a:p>
            <a:pPr lvl="1"/>
            <a:r>
              <a:rPr lang="nb-NO" dirty="0" err="1"/>
              <a:t>Questionnaire</a:t>
            </a:r>
            <a:r>
              <a:rPr lang="nb-NO" dirty="0"/>
              <a:t> not </a:t>
            </a:r>
            <a:r>
              <a:rPr lang="nb-NO" dirty="0" err="1"/>
              <a:t>adapted</a:t>
            </a:r>
            <a:r>
              <a:rPr lang="nb-NO" dirty="0"/>
              <a:t> to </a:t>
            </a:r>
            <a:r>
              <a:rPr lang="nb-NO" dirty="0" err="1"/>
              <a:t>smartphone</a:t>
            </a:r>
            <a:endParaRPr lang="nb-NO" dirty="0"/>
          </a:p>
          <a:p>
            <a:pPr lvl="1"/>
            <a:r>
              <a:rPr lang="nb-NO" dirty="0"/>
              <a:t>Data </a:t>
            </a:r>
            <a:r>
              <a:rPr lang="nb-NO" dirty="0" err="1"/>
              <a:t>protection</a:t>
            </a:r>
            <a:endParaRPr lang="nb-NO" dirty="0"/>
          </a:p>
          <a:p>
            <a:pPr lvl="1"/>
            <a:r>
              <a:rPr lang="nb-NO" dirty="0"/>
              <a:t>Household survey design</a:t>
            </a:r>
          </a:p>
          <a:p>
            <a:pPr lvl="1"/>
            <a:r>
              <a:rPr lang="nb-NO" dirty="0" err="1"/>
              <a:t>Lack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web data </a:t>
            </a:r>
            <a:r>
              <a:rPr lang="nb-NO" dirty="0" err="1"/>
              <a:t>collection</a:t>
            </a:r>
            <a:r>
              <a:rPr lang="nb-NO" dirty="0"/>
              <a:t> </a:t>
            </a:r>
            <a:r>
              <a:rPr lang="nb-NO" dirty="0" err="1"/>
              <a:t>experience</a:t>
            </a:r>
            <a:endParaRPr lang="nb-NO" dirty="0"/>
          </a:p>
          <a:p>
            <a:pPr lvl="1"/>
            <a:r>
              <a:rPr lang="nb-NO" dirty="0"/>
              <a:t>Negative </a:t>
            </a:r>
            <a:r>
              <a:rPr lang="nb-NO" dirty="0" err="1"/>
              <a:t>experiences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SMS </a:t>
            </a:r>
            <a:r>
              <a:rPr lang="nb-NO" dirty="0" err="1"/>
              <a:t>notifications</a:t>
            </a:r>
            <a:r>
              <a:rPr lang="nb-NO" dirty="0"/>
              <a:t> </a:t>
            </a:r>
            <a:r>
              <a:rPr lang="nb-NO" dirty="0" err="1"/>
              <a:t>before</a:t>
            </a:r>
            <a:r>
              <a:rPr lang="nb-NO" dirty="0"/>
              <a:t> CATI </a:t>
            </a:r>
            <a:r>
              <a:rPr lang="nb-NO" dirty="0" err="1"/>
              <a:t>callbacks</a:t>
            </a:r>
            <a:endParaRPr lang="nb-NO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F5A66258-DED8-4BFD-A128-572BC9C8D843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5" name="CasellaDiTesto 12">
            <a:extLst>
              <a:ext uri="{FF2B5EF4-FFF2-40B4-BE49-F238E27FC236}">
                <a16:creationId xmlns:a16="http://schemas.microsoft.com/office/drawing/2014/main" xmlns="" id="{5F2D289A-AAD1-4715-9E3A-61E58F84FA6E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1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B1C7CF57-8FC0-499B-BBB4-655F04CBE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0188"/>
            <a:ext cx="8229600" cy="857250"/>
          </a:xfrm>
        </p:spPr>
        <p:txBody>
          <a:bodyPr/>
          <a:lstStyle/>
          <a:p>
            <a:r>
              <a:rPr lang="nb-NO" dirty="0" err="1"/>
              <a:t>Deliverable</a:t>
            </a:r>
            <a:r>
              <a:rPr lang="nb-NO" dirty="0"/>
              <a:t> 2: NSI </a:t>
            </a:r>
            <a:r>
              <a:rPr lang="nb-NO" dirty="0" err="1"/>
              <a:t>experiences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1EAD7D65-E433-4FFE-BB32-37190365FC3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Push-to-web</a:t>
            </a:r>
          </a:p>
          <a:p>
            <a:pPr lvl="1"/>
            <a:r>
              <a:rPr lang="nb-NO" dirty="0" err="1"/>
              <a:t>Many</a:t>
            </a:r>
            <a:r>
              <a:rPr lang="nb-NO" dirty="0"/>
              <a:t> different combinations and </a:t>
            </a:r>
            <a:r>
              <a:rPr lang="nb-NO" dirty="0" err="1"/>
              <a:t>protocols</a:t>
            </a:r>
            <a:r>
              <a:rPr lang="nb-NO" dirty="0"/>
              <a:t>, </a:t>
            </a:r>
            <a:r>
              <a:rPr lang="nb-NO" dirty="0" err="1"/>
              <a:t>but</a:t>
            </a:r>
            <a:endParaRPr lang="nb-NO" dirty="0"/>
          </a:p>
          <a:p>
            <a:pPr lvl="1"/>
            <a:r>
              <a:rPr lang="nb-NO" dirty="0" err="1"/>
              <a:t>Practically</a:t>
            </a:r>
            <a:r>
              <a:rPr lang="nb-NO" dirty="0"/>
              <a:t> all </a:t>
            </a:r>
            <a:r>
              <a:rPr lang="nb-NO" dirty="0" err="1"/>
              <a:t>sequential</a:t>
            </a:r>
            <a:r>
              <a:rPr lang="nb-NO" dirty="0"/>
              <a:t> </a:t>
            </a:r>
            <a:r>
              <a:rPr lang="nb-NO" dirty="0" err="1"/>
              <a:t>mixed</a:t>
            </a:r>
            <a:r>
              <a:rPr lang="nb-NO" dirty="0"/>
              <a:t>-mode survey </a:t>
            </a:r>
            <a:r>
              <a:rPr lang="nb-NO" dirty="0" err="1"/>
              <a:t>with</a:t>
            </a:r>
            <a:r>
              <a:rPr lang="nb-NO" dirty="0"/>
              <a:t> CAWI </a:t>
            </a:r>
            <a:r>
              <a:rPr lang="nb-NO" dirty="0" err="1"/>
              <a:t>are</a:t>
            </a:r>
            <a:r>
              <a:rPr lang="nb-NO" dirty="0"/>
              <a:t> CAWI first, </a:t>
            </a:r>
          </a:p>
          <a:p>
            <a:pPr lvl="2"/>
            <a:r>
              <a:rPr lang="nb-NO" dirty="0" err="1"/>
              <a:t>Followed</a:t>
            </a:r>
            <a:r>
              <a:rPr lang="nb-NO" dirty="0"/>
              <a:t> by </a:t>
            </a:r>
            <a:r>
              <a:rPr lang="nb-NO" dirty="0" err="1"/>
              <a:t>interviewer-administered</a:t>
            </a:r>
            <a:r>
              <a:rPr lang="nb-NO" dirty="0"/>
              <a:t> modes</a:t>
            </a:r>
          </a:p>
          <a:p>
            <a:pPr lvl="1"/>
            <a:r>
              <a:rPr lang="nb-NO" dirty="0" err="1"/>
              <a:t>Reduction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field</a:t>
            </a:r>
            <a:r>
              <a:rPr lang="nb-NO" dirty="0"/>
              <a:t> </a:t>
            </a:r>
            <a:r>
              <a:rPr lang="nb-NO" dirty="0" err="1"/>
              <a:t>costs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main</a:t>
            </a:r>
            <a:r>
              <a:rPr lang="nb-NO" dirty="0"/>
              <a:t> motivator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92B8BE63-D086-42BA-B4FD-0F5F7747A955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5" name="CasellaDiTesto 12">
            <a:extLst>
              <a:ext uri="{FF2B5EF4-FFF2-40B4-BE49-F238E27FC236}">
                <a16:creationId xmlns:a16="http://schemas.microsoft.com/office/drawing/2014/main" xmlns="" id="{546AD950-4743-433B-8528-7A5C555B16E9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61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314BECB8-C23D-4BF8-AA38-045574A39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944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nb-NO" dirty="0" err="1"/>
              <a:t>Deliverable</a:t>
            </a:r>
            <a:r>
              <a:rPr lang="nb-NO" dirty="0"/>
              <a:t> 2: More </a:t>
            </a:r>
            <a:r>
              <a:rPr lang="nb-NO" dirty="0" err="1"/>
              <a:t>on</a:t>
            </a:r>
            <a:r>
              <a:rPr lang="nb-NO" dirty="0"/>
              <a:t> push-to-web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5CAEEDB4-CD87-41DD-BC16-FF1F2E3A0AD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520" y="1396632"/>
            <a:ext cx="8058632" cy="2984147"/>
          </a:xfrm>
        </p:spPr>
        <p:txBody>
          <a:bodyPr>
            <a:normAutofit fontScale="62500" lnSpcReduction="20000"/>
          </a:bodyPr>
          <a:lstStyle/>
          <a:p>
            <a:r>
              <a:rPr lang="nb-NO" dirty="0" err="1"/>
              <a:t>Nicolaas</a:t>
            </a:r>
            <a:r>
              <a:rPr lang="nb-NO" dirty="0"/>
              <a:t> and Smith (2017): </a:t>
            </a:r>
            <a:r>
              <a:rPr lang="nb-NO" dirty="0" err="1"/>
              <a:t>motivational</a:t>
            </a:r>
            <a:r>
              <a:rPr lang="nb-NO" dirty="0"/>
              <a:t> </a:t>
            </a:r>
            <a:r>
              <a:rPr lang="nb-NO" dirty="0" err="1"/>
              <a:t>aspects</a:t>
            </a:r>
            <a:r>
              <a:rPr lang="nb-NO" dirty="0"/>
              <a:t> paper-&gt; web.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Motivation to open the mailing </a:t>
            </a:r>
          </a:p>
          <a:p>
            <a:pPr marL="857068" lvl="1" indent="-457200"/>
            <a:r>
              <a:rPr lang="nb-NO" dirty="0" err="1"/>
              <a:t>Personalisation</a:t>
            </a:r>
            <a:r>
              <a:rPr lang="nb-NO" dirty="0"/>
              <a:t>, </a:t>
            </a:r>
            <a:r>
              <a:rPr lang="en-US" dirty="0"/>
              <a:t>type of mailing – enveloped, postcard etc., Appearance before opening.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Motivation to read the mailing </a:t>
            </a:r>
          </a:p>
          <a:p>
            <a:pPr marL="857068" lvl="1" indent="-457200"/>
            <a:r>
              <a:rPr lang="nb-NO" dirty="0" err="1"/>
              <a:t>Personalisation</a:t>
            </a:r>
            <a:r>
              <a:rPr lang="nb-NO" dirty="0"/>
              <a:t>, </a:t>
            </a:r>
            <a:r>
              <a:rPr lang="en-US" dirty="0"/>
              <a:t>Easy to read – length, font, vocabulary, </a:t>
            </a:r>
            <a:r>
              <a:rPr lang="fr-FR" dirty="0" err="1"/>
              <a:t>appearance</a:t>
            </a:r>
            <a:r>
              <a:rPr lang="fr-FR" dirty="0"/>
              <a:t> – e.g. important, </a:t>
            </a:r>
            <a:r>
              <a:rPr lang="fr-FR" dirty="0" err="1"/>
              <a:t>professional</a:t>
            </a:r>
            <a:r>
              <a:rPr lang="fr-FR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Motivation to take part in the survey </a:t>
            </a:r>
          </a:p>
          <a:p>
            <a:pPr marL="857068" lvl="1" indent="-457200"/>
            <a:r>
              <a:rPr lang="en-US" dirty="0"/>
              <a:t>Clarity about purpose of mailing and survey request, use of persuasive reasons for taking part – including incentives </a:t>
            </a:r>
          </a:p>
          <a:p>
            <a:endParaRPr lang="nb-NO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615C9E53-2461-4DA8-AE09-1566EAB15B43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5" name="CasellaDiTesto 12">
            <a:extLst>
              <a:ext uri="{FF2B5EF4-FFF2-40B4-BE49-F238E27FC236}">
                <a16:creationId xmlns:a16="http://schemas.microsoft.com/office/drawing/2014/main" xmlns="" id="{4F0F8764-D0BB-4ECD-B647-82C0C015A070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36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B2ABC74B-31AC-430B-A932-34FB9F881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7453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nb-NO" dirty="0" err="1"/>
              <a:t>Deliverable</a:t>
            </a:r>
            <a:r>
              <a:rPr lang="nb-NO" dirty="0"/>
              <a:t> 2: More </a:t>
            </a:r>
            <a:r>
              <a:rPr lang="nb-NO" dirty="0" err="1"/>
              <a:t>on</a:t>
            </a:r>
            <a:r>
              <a:rPr lang="nb-NO" dirty="0"/>
              <a:t> push-to-web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A578EF52-98AA-465C-B311-46B8D24E315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519" y="1396632"/>
            <a:ext cx="6687399" cy="3577223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dirty="0"/>
              <a:t>Motivation to go online </a:t>
            </a:r>
          </a:p>
          <a:p>
            <a:pPr marL="646238" lvl="1" indent="-457200"/>
            <a:r>
              <a:rPr lang="en-US" dirty="0"/>
              <a:t>Clear instructions for logging into the questionnaire </a:t>
            </a:r>
          </a:p>
          <a:p>
            <a:pPr marL="646238" lvl="1" indent="-457200"/>
            <a:r>
              <a:rPr lang="en-US" dirty="0"/>
              <a:t>Minimal effort needed to enter login details </a:t>
            </a:r>
          </a:p>
          <a:p>
            <a:pPr marL="646238" lvl="1" indent="-457200"/>
            <a:r>
              <a:rPr lang="en-US" dirty="0"/>
              <a:t>Multiple access methods; e.g. any internet-enabled device 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fr-FR" dirty="0"/>
              <a:t>Motivation to </a:t>
            </a:r>
            <a:r>
              <a:rPr lang="fr-FR" dirty="0" err="1"/>
              <a:t>complete</a:t>
            </a:r>
            <a:r>
              <a:rPr lang="fr-FR" dirty="0"/>
              <a:t> questionnaire </a:t>
            </a:r>
          </a:p>
          <a:p>
            <a:pPr marL="646238" lvl="1" indent="-457200"/>
            <a:r>
              <a:rPr lang="en-US" dirty="0"/>
              <a:t>Authentic looking landing page with clear instructions </a:t>
            </a:r>
          </a:p>
          <a:p>
            <a:pPr marL="646238" lvl="1" indent="-457200"/>
            <a:r>
              <a:rPr lang="en-US" dirty="0"/>
              <a:t>Designed for mobile: short, reduction of clutter and text </a:t>
            </a:r>
          </a:p>
          <a:p>
            <a:pPr marL="646238" lvl="1" indent="-457200"/>
            <a:r>
              <a:rPr lang="en-US" dirty="0"/>
              <a:t>Avoid question types prone to breakoff: complex question formats and cognitively difficult questions </a:t>
            </a:r>
          </a:p>
          <a:p>
            <a:endParaRPr lang="nb-NO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780C1B88-44F1-4DB2-B426-D2D0E0174606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5" name="CasellaDiTesto 12">
            <a:extLst>
              <a:ext uri="{FF2B5EF4-FFF2-40B4-BE49-F238E27FC236}">
                <a16:creationId xmlns:a16="http://schemas.microsoft.com/office/drawing/2014/main" xmlns="" id="{8078FB50-7FB9-411E-86BA-543FC3D2E1F1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8D8C493F-A4DF-4931-93E6-762AA51DD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3693"/>
            <a:ext cx="8229600" cy="857250"/>
          </a:xfrm>
        </p:spPr>
        <p:txBody>
          <a:bodyPr/>
          <a:lstStyle/>
          <a:p>
            <a:r>
              <a:rPr lang="nb-NO" dirty="0" err="1"/>
              <a:t>Deliverable</a:t>
            </a:r>
            <a:r>
              <a:rPr lang="nb-NO" dirty="0"/>
              <a:t> 2: National case studies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D85E1CCF-E614-4CDA-B02B-98C60D0F6CA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 err="1"/>
              <a:t>Istat</a:t>
            </a:r>
            <a:endParaRPr lang="nb-NO" dirty="0"/>
          </a:p>
          <a:p>
            <a:pPr lvl="1"/>
            <a:r>
              <a:rPr lang="nb-NO" dirty="0"/>
              <a:t>Respondent-</a:t>
            </a:r>
            <a:r>
              <a:rPr lang="nb-NO" dirty="0" err="1"/>
              <a:t>oriented</a:t>
            </a:r>
            <a:r>
              <a:rPr lang="nb-NO" dirty="0"/>
              <a:t> letters</a:t>
            </a:r>
          </a:p>
          <a:p>
            <a:pPr lvl="2"/>
            <a:r>
              <a:rPr lang="nb-NO" dirty="0" err="1"/>
              <a:t>Emphasizes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importance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i="1" dirty="0"/>
              <a:t>respondent</a:t>
            </a:r>
            <a:r>
              <a:rPr lang="nb-NO" dirty="0"/>
              <a:t>, not </a:t>
            </a:r>
            <a:r>
              <a:rPr lang="nb-NO" dirty="0" err="1"/>
              <a:t>the</a:t>
            </a:r>
            <a:r>
              <a:rPr lang="nb-NO" dirty="0"/>
              <a:t> survey</a:t>
            </a:r>
          </a:p>
          <a:p>
            <a:pPr lvl="2"/>
            <a:r>
              <a:rPr lang="nb-NO" dirty="0"/>
              <a:t>Balances legal </a:t>
            </a:r>
            <a:r>
              <a:rPr lang="nb-NO" dirty="0" err="1"/>
              <a:t>requirements</a:t>
            </a:r>
            <a:r>
              <a:rPr lang="nb-NO" dirty="0"/>
              <a:t>, </a:t>
            </a:r>
            <a:r>
              <a:rPr lang="nb-NO" dirty="0" err="1"/>
              <a:t>practical</a:t>
            </a:r>
            <a:r>
              <a:rPr lang="nb-NO" dirty="0"/>
              <a:t> </a:t>
            </a:r>
            <a:r>
              <a:rPr lang="nb-NO" dirty="0" err="1"/>
              <a:t>information</a:t>
            </a:r>
            <a:r>
              <a:rPr lang="nb-NO" dirty="0"/>
              <a:t> and </a:t>
            </a:r>
          </a:p>
          <a:p>
            <a:pPr lvl="2"/>
            <a:r>
              <a:rPr lang="nb-NO" dirty="0"/>
              <a:t>Focus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readability</a:t>
            </a:r>
            <a:endParaRPr lang="nb-NO" dirty="0"/>
          </a:p>
          <a:p>
            <a:pPr lvl="1"/>
            <a:r>
              <a:rPr lang="nb-NO" dirty="0"/>
              <a:t>Respondents’ </a:t>
            </a:r>
            <a:r>
              <a:rPr lang="nb-NO" dirty="0" err="1"/>
              <a:t>pages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Istat</a:t>
            </a:r>
            <a:endParaRPr lang="nb-NO" dirty="0"/>
          </a:p>
          <a:p>
            <a:pPr lvl="2"/>
            <a:r>
              <a:rPr lang="nb-NO" dirty="0" err="1"/>
              <a:t>Standardized</a:t>
            </a:r>
            <a:r>
              <a:rPr lang="nb-NO" dirty="0"/>
              <a:t> survey </a:t>
            </a:r>
            <a:r>
              <a:rPr lang="nb-NO" dirty="0" err="1"/>
              <a:t>descriptions</a:t>
            </a:r>
            <a:endParaRPr lang="nb-NO" dirty="0"/>
          </a:p>
          <a:p>
            <a:pPr lvl="2"/>
            <a:r>
              <a:rPr lang="nb-NO" dirty="0"/>
              <a:t>Survey materials: </a:t>
            </a:r>
            <a:r>
              <a:rPr lang="nb-NO" dirty="0" err="1"/>
              <a:t>advance</a:t>
            </a:r>
            <a:r>
              <a:rPr lang="nb-NO" dirty="0"/>
              <a:t> letter, </a:t>
            </a:r>
            <a:r>
              <a:rPr lang="nb-NO" dirty="0" err="1"/>
              <a:t>questionnaire</a:t>
            </a:r>
            <a:r>
              <a:rPr lang="nb-NO" dirty="0"/>
              <a:t>, </a:t>
            </a:r>
            <a:r>
              <a:rPr lang="nb-NO" dirty="0" err="1"/>
              <a:t>instructions</a:t>
            </a:r>
            <a:r>
              <a:rPr lang="nb-NO" dirty="0"/>
              <a:t>, </a:t>
            </a:r>
            <a:r>
              <a:rPr lang="nb-NO" dirty="0" err="1"/>
              <a:t>templates</a:t>
            </a:r>
            <a:endParaRPr lang="nb-NO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7AB7E821-9A89-49B4-A633-CD5DF2571710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5" name="CasellaDiTesto 12">
            <a:extLst>
              <a:ext uri="{FF2B5EF4-FFF2-40B4-BE49-F238E27FC236}">
                <a16:creationId xmlns:a16="http://schemas.microsoft.com/office/drawing/2014/main" xmlns="" id="{1CA92ECC-951F-4874-B09A-750FE1090432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6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BE08791C-1854-4CC6-9BBD-A192EAD4F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171" y="562819"/>
            <a:ext cx="8229600" cy="857250"/>
          </a:xfrm>
        </p:spPr>
        <p:txBody>
          <a:bodyPr/>
          <a:lstStyle/>
          <a:p>
            <a:r>
              <a:rPr lang="en-GB" noProof="0" dirty="0"/>
              <a:t>Overview of WP4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6AEA5ADB-3411-4492-8D7E-FECDC859DDB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07510" y="1667854"/>
            <a:ext cx="5300300" cy="2392704"/>
          </a:xfrm>
        </p:spPr>
        <p:txBody>
          <a:bodyPr>
            <a:normAutofit fontScale="85000" lnSpcReduction="20000"/>
          </a:bodyPr>
          <a:lstStyle/>
          <a:p>
            <a:r>
              <a:rPr lang="en-GB" noProof="0" dirty="0"/>
              <a:t>Main contributors</a:t>
            </a:r>
          </a:p>
          <a:p>
            <a:pPr lvl="1"/>
            <a:r>
              <a:rPr lang="en-GB" noProof="0" dirty="0"/>
              <a:t>Statistics Norway (WP leader)</a:t>
            </a:r>
          </a:p>
          <a:p>
            <a:pPr lvl="1"/>
            <a:r>
              <a:rPr lang="en-GB" noProof="0" dirty="0"/>
              <a:t>CBS</a:t>
            </a:r>
          </a:p>
          <a:p>
            <a:pPr lvl="1"/>
            <a:r>
              <a:rPr lang="en-GB" noProof="0" dirty="0" err="1"/>
              <a:t>Istat</a:t>
            </a:r>
            <a:endParaRPr lang="en-GB" noProof="0" dirty="0"/>
          </a:p>
          <a:p>
            <a:r>
              <a:rPr lang="en-GB" noProof="0" dirty="0"/>
              <a:t>Supporting contributor</a:t>
            </a:r>
          </a:p>
          <a:p>
            <a:pPr lvl="1"/>
            <a:r>
              <a:rPr lang="en-GB" noProof="0" dirty="0" err="1"/>
              <a:t>Destatis</a:t>
            </a:r>
            <a:endParaRPr lang="en-GB" noProof="0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0ECAE968-1480-407D-8A67-E4DD6087ED5C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6" name="CasellaDiTesto 12">
            <a:extLst>
              <a:ext uri="{FF2B5EF4-FFF2-40B4-BE49-F238E27FC236}">
                <a16:creationId xmlns:a16="http://schemas.microsoft.com/office/drawing/2014/main" xmlns="" id="{37DA1280-B8E6-445A-83B0-E64D6FF7A6C2}"/>
              </a:ext>
            </a:extLst>
          </p:cNvPr>
          <p:cNvSpPr txBox="1"/>
          <p:nvPr/>
        </p:nvSpPr>
        <p:spPr>
          <a:xfrm>
            <a:off x="1304925" y="116629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12" name="Immagine 9">
            <a:extLst>
              <a:ext uri="{FF2B5EF4-FFF2-40B4-BE49-F238E27FC236}">
                <a16:creationId xmlns:a16="http://schemas.microsoft.com/office/drawing/2014/main" xmlns="" id="{E8943DDA-53CD-4F09-B996-734F25D41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136" y="4456421"/>
            <a:ext cx="1545907" cy="741438"/>
          </a:xfrm>
          <a:prstGeom prst="rect">
            <a:avLst/>
          </a:prstGeom>
        </p:spPr>
      </p:pic>
      <p:sp>
        <p:nvSpPr>
          <p:cNvPr id="14" name="CasellaDiTesto 3">
            <a:extLst>
              <a:ext uri="{FF2B5EF4-FFF2-40B4-BE49-F238E27FC236}">
                <a16:creationId xmlns:a16="http://schemas.microsoft.com/office/drawing/2014/main" xmlns="" id="{82C78CF9-A25A-4A44-98F4-A94C3E5182D6}"/>
              </a:ext>
            </a:extLst>
          </p:cNvPr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- Mixed-Mode 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</a:p>
        </p:txBody>
      </p:sp>
      <p:cxnSp>
        <p:nvCxnSpPr>
          <p:cNvPr id="15" name="Connettore 1 7">
            <a:extLst>
              <a:ext uri="{FF2B5EF4-FFF2-40B4-BE49-F238E27FC236}">
                <a16:creationId xmlns:a16="http://schemas.microsoft.com/office/drawing/2014/main" xmlns="" id="{8E23E5B8-96B9-4DB3-ACB4-80F37643E8A8}"/>
              </a:ext>
            </a:extLst>
          </p:cNvPr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magine 11" descr="EC logo example - horizontal version">
            <a:extLst>
              <a:ext uri="{FF2B5EF4-FFF2-40B4-BE49-F238E27FC236}">
                <a16:creationId xmlns:a16="http://schemas.microsoft.com/office/drawing/2014/main" xmlns="" id="{97798960-4B8C-4A0E-ACC5-8CCADEB9ED2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19032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251AA9CF-3F81-4F9B-8D7E-20D982D1D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0702"/>
            <a:ext cx="8229600" cy="857250"/>
          </a:xfrm>
        </p:spPr>
        <p:txBody>
          <a:bodyPr/>
          <a:lstStyle/>
          <a:p>
            <a:r>
              <a:rPr lang="nb-NO" dirty="0" err="1"/>
              <a:t>Deliverable</a:t>
            </a:r>
            <a:r>
              <a:rPr lang="nb-NO" dirty="0"/>
              <a:t> 2: National case studies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61EA6722-DB55-4D1F-A287-31FA805C3FD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520" y="1396632"/>
            <a:ext cx="6603881" cy="2984147"/>
          </a:xfrm>
        </p:spPr>
        <p:txBody>
          <a:bodyPr>
            <a:normAutofit fontScale="70000" lnSpcReduction="20000"/>
          </a:bodyPr>
          <a:lstStyle/>
          <a:p>
            <a:r>
              <a:rPr lang="nb-NO" dirty="0"/>
              <a:t>Stats Norway</a:t>
            </a:r>
          </a:p>
          <a:p>
            <a:pPr lvl="1"/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digital </a:t>
            </a:r>
            <a:r>
              <a:rPr lang="nb-NO" dirty="0" err="1"/>
              <a:t>contact</a:t>
            </a:r>
            <a:r>
              <a:rPr lang="nb-NO" dirty="0"/>
              <a:t> </a:t>
            </a:r>
            <a:r>
              <a:rPr lang="nb-NO" dirty="0" err="1"/>
              <a:t>communication</a:t>
            </a:r>
            <a:r>
              <a:rPr lang="nb-NO" dirty="0"/>
              <a:t> – </a:t>
            </a:r>
            <a:r>
              <a:rPr lang="nb-NO" dirty="0" err="1"/>
              <a:t>no</a:t>
            </a:r>
            <a:r>
              <a:rPr lang="nb-NO" dirty="0"/>
              <a:t> </a:t>
            </a:r>
            <a:r>
              <a:rPr lang="nb-NO" dirty="0" err="1"/>
              <a:t>paper</a:t>
            </a:r>
            <a:r>
              <a:rPr lang="nb-NO" dirty="0"/>
              <a:t> letters </a:t>
            </a:r>
            <a:r>
              <a:rPr lang="nb-NO" dirty="0" err="1"/>
              <a:t>anymore</a:t>
            </a:r>
            <a:endParaRPr lang="nb-NO" dirty="0"/>
          </a:p>
          <a:p>
            <a:pPr lvl="2"/>
            <a:r>
              <a:rPr lang="nb-NO" dirty="0"/>
              <a:t>Register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verified</a:t>
            </a:r>
            <a:r>
              <a:rPr lang="nb-NO" dirty="0"/>
              <a:t> e-mail and mobile </a:t>
            </a:r>
            <a:r>
              <a:rPr lang="nb-NO" dirty="0" err="1"/>
              <a:t>phone</a:t>
            </a:r>
            <a:r>
              <a:rPr lang="nb-NO" dirty="0"/>
              <a:t> </a:t>
            </a:r>
            <a:r>
              <a:rPr lang="nb-NO" dirty="0" err="1"/>
              <a:t>numbers</a:t>
            </a:r>
            <a:endParaRPr lang="nb-NO" dirty="0"/>
          </a:p>
          <a:p>
            <a:pPr lvl="1"/>
            <a:r>
              <a:rPr lang="nb-NO" dirty="0"/>
              <a:t>CAWI </a:t>
            </a:r>
            <a:r>
              <a:rPr lang="nb-NO" dirty="0" err="1"/>
              <a:t>questionnaires</a:t>
            </a:r>
            <a:r>
              <a:rPr lang="nb-NO" dirty="0"/>
              <a:t>: </a:t>
            </a:r>
            <a:r>
              <a:rPr lang="nb-NO" dirty="0" err="1"/>
              <a:t>direct</a:t>
            </a:r>
            <a:r>
              <a:rPr lang="nb-NO" dirty="0"/>
              <a:t> links and </a:t>
            </a:r>
            <a:r>
              <a:rPr lang="nb-NO" dirty="0" err="1"/>
              <a:t>two-factor</a:t>
            </a:r>
            <a:r>
              <a:rPr lang="nb-NO" dirty="0"/>
              <a:t> </a:t>
            </a:r>
            <a:r>
              <a:rPr lang="nb-NO" dirty="0" err="1"/>
              <a:t>login</a:t>
            </a:r>
            <a:endParaRPr lang="nb-NO" dirty="0"/>
          </a:p>
          <a:p>
            <a:pPr lvl="1"/>
            <a:r>
              <a:rPr lang="nb-NO" dirty="0"/>
              <a:t>Data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contact</a:t>
            </a:r>
            <a:r>
              <a:rPr lang="nb-NO" dirty="0"/>
              <a:t> mode </a:t>
            </a: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needs</a:t>
            </a:r>
            <a:r>
              <a:rPr lang="nb-NO" dirty="0"/>
              <a:t> to be </a:t>
            </a:r>
            <a:r>
              <a:rPr lang="nb-NO" dirty="0" err="1"/>
              <a:t>better</a:t>
            </a:r>
            <a:r>
              <a:rPr lang="nb-NO" dirty="0"/>
              <a:t> </a:t>
            </a:r>
            <a:r>
              <a:rPr lang="nb-NO" dirty="0" err="1"/>
              <a:t>integrated</a:t>
            </a:r>
            <a:r>
              <a:rPr lang="nb-NO" dirty="0"/>
              <a:t> in survey management system (</a:t>
            </a:r>
            <a:r>
              <a:rPr lang="nb-NO" dirty="0" err="1"/>
              <a:t>see</a:t>
            </a:r>
            <a:r>
              <a:rPr lang="nb-NO" dirty="0"/>
              <a:t> </a:t>
            </a:r>
            <a:r>
              <a:rPr lang="nb-NO" dirty="0" err="1"/>
              <a:t>also</a:t>
            </a:r>
            <a:r>
              <a:rPr lang="nb-NO" dirty="0"/>
              <a:t> WP3)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CE7BBFCE-7BA6-4928-BA45-51D1E7705764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5" name="CasellaDiTesto 12">
            <a:extLst>
              <a:ext uri="{FF2B5EF4-FFF2-40B4-BE49-F238E27FC236}">
                <a16:creationId xmlns:a16="http://schemas.microsoft.com/office/drawing/2014/main" xmlns="" id="{ADEA1FF5-8870-4114-A5EF-47E0416AEA0E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54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707D550-3EBA-4218-9A5D-75DEEA91E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8193"/>
            <a:ext cx="8229600" cy="857250"/>
          </a:xfrm>
        </p:spPr>
        <p:txBody>
          <a:bodyPr/>
          <a:lstStyle/>
          <a:p>
            <a:r>
              <a:rPr lang="nb-NO" dirty="0" err="1"/>
              <a:t>Deliverable</a:t>
            </a:r>
            <a:r>
              <a:rPr lang="nb-NO" dirty="0"/>
              <a:t> 2: National case studies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AF96CC14-07FE-417C-8E6C-0D1C6572881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520" y="1264899"/>
            <a:ext cx="7238714" cy="3505568"/>
          </a:xfrm>
        </p:spPr>
        <p:txBody>
          <a:bodyPr>
            <a:normAutofit fontScale="70000" lnSpcReduction="20000"/>
          </a:bodyPr>
          <a:lstStyle/>
          <a:p>
            <a:r>
              <a:rPr lang="nb-NO" dirty="0"/>
              <a:t>CBS</a:t>
            </a:r>
          </a:p>
          <a:p>
            <a:pPr lvl="1"/>
            <a:r>
              <a:rPr lang="nb-NO" dirty="0"/>
              <a:t>Push-to-web </a:t>
            </a:r>
            <a:r>
              <a:rPr lang="nb-NO" dirty="0" err="1"/>
              <a:t>communication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persons and households: </a:t>
            </a:r>
            <a:r>
              <a:rPr lang="nb-NO" dirty="0" err="1"/>
              <a:t>inventory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experiments</a:t>
            </a:r>
            <a:endParaRPr lang="nb-NO" sz="1800" dirty="0"/>
          </a:p>
          <a:p>
            <a:pPr lvl="2"/>
            <a:r>
              <a:rPr lang="nb-NO" dirty="0" err="1"/>
              <a:t>Advance</a:t>
            </a:r>
            <a:r>
              <a:rPr lang="nb-NO" dirty="0"/>
              <a:t> letters, </a:t>
            </a:r>
            <a:r>
              <a:rPr lang="nb-NO" dirty="0" err="1"/>
              <a:t>reminders</a:t>
            </a:r>
            <a:r>
              <a:rPr lang="nb-NO" dirty="0"/>
              <a:t>, flyers, </a:t>
            </a:r>
            <a:r>
              <a:rPr lang="nb-NO" dirty="0" err="1"/>
              <a:t>envelopes</a:t>
            </a:r>
            <a:r>
              <a:rPr lang="nb-NO" dirty="0"/>
              <a:t>, QR </a:t>
            </a:r>
            <a:r>
              <a:rPr lang="nb-NO" dirty="0" err="1"/>
              <a:t>codes</a:t>
            </a:r>
            <a:r>
              <a:rPr lang="nb-NO" dirty="0"/>
              <a:t>, and </a:t>
            </a:r>
            <a:r>
              <a:rPr lang="nb-NO" dirty="0" err="1"/>
              <a:t>incentives</a:t>
            </a:r>
            <a:r>
              <a:rPr lang="nb-NO" dirty="0"/>
              <a:t>. </a:t>
            </a:r>
          </a:p>
          <a:p>
            <a:pPr lvl="2"/>
            <a:r>
              <a:rPr lang="nb-NO" dirty="0" err="1"/>
              <a:t>Lower</a:t>
            </a:r>
            <a:r>
              <a:rPr lang="nb-NO" dirty="0"/>
              <a:t> </a:t>
            </a:r>
            <a:r>
              <a:rPr lang="nb-NO" dirty="0" err="1"/>
              <a:t>linguistic</a:t>
            </a:r>
            <a:r>
              <a:rPr lang="nb-NO" dirty="0"/>
              <a:t> </a:t>
            </a:r>
            <a:r>
              <a:rPr lang="nb-NO" dirty="0" err="1"/>
              <a:t>complexity</a:t>
            </a:r>
            <a:r>
              <a:rPr lang="nb-NO" dirty="0"/>
              <a:t> </a:t>
            </a:r>
            <a:r>
              <a:rPr lang="nb-NO" dirty="0" err="1"/>
              <a:t>always</a:t>
            </a:r>
            <a:r>
              <a:rPr lang="nb-NO" dirty="0"/>
              <a:t> </a:t>
            </a:r>
            <a:r>
              <a:rPr lang="nb-NO" dirty="0" err="1"/>
              <a:t>good</a:t>
            </a:r>
            <a:endParaRPr lang="nb-NO" dirty="0"/>
          </a:p>
          <a:p>
            <a:pPr lvl="2"/>
            <a:r>
              <a:rPr lang="nb-NO" dirty="0" err="1"/>
              <a:t>Otherwise</a:t>
            </a:r>
            <a:r>
              <a:rPr lang="nb-NO" dirty="0"/>
              <a:t>, different </a:t>
            </a:r>
            <a:r>
              <a:rPr lang="nb-NO" dirty="0" err="1"/>
              <a:t>approaches</a:t>
            </a:r>
            <a:r>
              <a:rPr lang="nb-NO" dirty="0"/>
              <a:t> </a:t>
            </a:r>
            <a:r>
              <a:rPr lang="nb-NO" dirty="0" err="1"/>
              <a:t>work</a:t>
            </a:r>
            <a:r>
              <a:rPr lang="nb-NO" dirty="0"/>
              <a:t> </a:t>
            </a:r>
            <a:r>
              <a:rPr lang="nb-NO" dirty="0" err="1"/>
              <a:t>better</a:t>
            </a:r>
            <a:r>
              <a:rPr lang="nb-NO" dirty="0"/>
              <a:t> for different </a:t>
            </a:r>
            <a:r>
              <a:rPr lang="nb-NO" dirty="0" err="1"/>
              <a:t>subgroups</a:t>
            </a:r>
            <a:r>
              <a:rPr lang="nb-NO" dirty="0"/>
              <a:t>: </a:t>
            </a:r>
            <a:r>
              <a:rPr lang="nb-NO" i="1" dirty="0" err="1"/>
              <a:t>tailoring</a:t>
            </a:r>
            <a:r>
              <a:rPr lang="nb-NO" i="1" dirty="0"/>
              <a:t>!</a:t>
            </a:r>
          </a:p>
          <a:p>
            <a:pPr lvl="1"/>
            <a:r>
              <a:rPr lang="nb-NO" dirty="0" err="1"/>
              <a:t>Incentive</a:t>
            </a:r>
            <a:r>
              <a:rPr lang="nb-NO" dirty="0"/>
              <a:t> </a:t>
            </a:r>
            <a:r>
              <a:rPr lang="nb-NO" dirty="0" err="1"/>
              <a:t>experiments</a:t>
            </a:r>
            <a:r>
              <a:rPr lang="nb-NO" dirty="0"/>
              <a:t> in LFS </a:t>
            </a:r>
            <a:r>
              <a:rPr lang="nb-NO" dirty="0" err="1"/>
              <a:t>with</a:t>
            </a:r>
            <a:r>
              <a:rPr lang="nb-NO" dirty="0"/>
              <a:t> positive </a:t>
            </a:r>
            <a:r>
              <a:rPr lang="nb-NO" dirty="0" err="1"/>
              <a:t>results</a:t>
            </a:r>
            <a:endParaRPr lang="nb-NO" dirty="0"/>
          </a:p>
          <a:p>
            <a:pPr lvl="2"/>
            <a:r>
              <a:rPr lang="nb-NO" dirty="0" err="1"/>
              <a:t>Increased</a:t>
            </a:r>
            <a:r>
              <a:rPr lang="nb-NO" dirty="0"/>
              <a:t> </a:t>
            </a:r>
            <a:r>
              <a:rPr lang="nb-NO" dirty="0" err="1"/>
              <a:t>response</a:t>
            </a:r>
            <a:endParaRPr lang="nb-NO" dirty="0"/>
          </a:p>
          <a:p>
            <a:pPr lvl="2"/>
            <a:r>
              <a:rPr lang="nb-NO" dirty="0"/>
              <a:t>Better </a:t>
            </a:r>
            <a:r>
              <a:rPr lang="nb-NO" dirty="0" err="1"/>
              <a:t>representativeness</a:t>
            </a:r>
            <a:endParaRPr lang="nb-NO" dirty="0"/>
          </a:p>
          <a:p>
            <a:pPr lvl="2"/>
            <a:r>
              <a:rPr lang="nb-NO" dirty="0"/>
              <a:t>Better data </a:t>
            </a:r>
            <a:r>
              <a:rPr lang="nb-NO" dirty="0" err="1"/>
              <a:t>quality</a:t>
            </a:r>
            <a:endParaRPr lang="nb-NO" dirty="0"/>
          </a:p>
          <a:p>
            <a:pPr lvl="2"/>
            <a:r>
              <a:rPr lang="nb-NO" dirty="0" err="1"/>
              <a:t>Cost</a:t>
            </a:r>
            <a:r>
              <a:rPr lang="nb-NO" dirty="0"/>
              <a:t> </a:t>
            </a:r>
            <a:r>
              <a:rPr lang="nb-NO" dirty="0" err="1"/>
              <a:t>savings</a:t>
            </a:r>
            <a:endParaRPr lang="nb-NO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6F95AD8E-5D21-40CA-9E7B-1DAB617D5012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5" name="CasellaDiTesto 12">
            <a:extLst>
              <a:ext uri="{FF2B5EF4-FFF2-40B4-BE49-F238E27FC236}">
                <a16:creationId xmlns:a16="http://schemas.microsoft.com/office/drawing/2014/main" xmlns="" id="{52348CB1-7332-4336-B50B-6E8C2205730C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99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E949BC3B-9830-4B39-AD25-37EC2FB3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20" y="736169"/>
            <a:ext cx="7238714" cy="1086665"/>
          </a:xfrm>
        </p:spPr>
        <p:txBody>
          <a:bodyPr>
            <a:normAutofit fontScale="90000"/>
          </a:bodyPr>
          <a:lstStyle/>
          <a:p>
            <a:r>
              <a:rPr lang="nb-NO" sz="2900" dirty="0" err="1"/>
              <a:t>Deliverable</a:t>
            </a:r>
            <a:r>
              <a:rPr lang="nb-NO" sz="2900" dirty="0"/>
              <a:t> 3: </a:t>
            </a:r>
            <a:r>
              <a:rPr lang="en-GB" sz="2900" dirty="0"/>
              <a:t>recommendations for key questionnaire elements, questions and question types in mixed mode settings</a:t>
            </a:r>
            <a:r>
              <a:rPr lang="en-GB" sz="1800" dirty="0"/>
              <a:t/>
            </a:r>
            <a:br>
              <a:rPr lang="en-GB" sz="1800" dirty="0"/>
            </a:br>
            <a:endParaRPr lang="nb-NO" sz="18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AEAD3446-B223-489A-B47B-320C1F17FF8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520" y="1900896"/>
            <a:ext cx="7238714" cy="2984147"/>
          </a:xfrm>
        </p:spPr>
        <p:txBody>
          <a:bodyPr>
            <a:normAutofit/>
          </a:bodyPr>
          <a:lstStyle/>
          <a:p>
            <a:r>
              <a:rPr lang="nb-NO" sz="1800" dirty="0" err="1"/>
              <a:t>Theoretical</a:t>
            </a:r>
            <a:r>
              <a:rPr lang="nb-NO" sz="1800" dirty="0"/>
              <a:t> </a:t>
            </a:r>
            <a:r>
              <a:rPr lang="nb-NO" sz="1800" dirty="0" err="1"/>
              <a:t>frameworks</a:t>
            </a:r>
            <a:r>
              <a:rPr lang="nb-NO" sz="1800" dirty="0"/>
              <a:t> for </a:t>
            </a:r>
            <a:r>
              <a:rPr lang="nb-NO" sz="1800" dirty="0" err="1"/>
              <a:t>mixed</a:t>
            </a:r>
            <a:r>
              <a:rPr lang="nb-NO" sz="1800" dirty="0"/>
              <a:t> mode </a:t>
            </a:r>
            <a:r>
              <a:rPr lang="nb-NO" sz="1800" dirty="0" err="1"/>
              <a:t>analysis</a:t>
            </a:r>
            <a:endParaRPr lang="nb-NO" sz="1800" dirty="0"/>
          </a:p>
          <a:p>
            <a:r>
              <a:rPr lang="nb-NO" sz="1800" dirty="0" err="1"/>
              <a:t>Assessment</a:t>
            </a:r>
            <a:r>
              <a:rPr lang="nb-NO" sz="1800" dirty="0"/>
              <a:t> </a:t>
            </a:r>
            <a:r>
              <a:rPr lang="nb-NO" sz="1800" dirty="0" err="1"/>
              <a:t>of</a:t>
            </a:r>
            <a:r>
              <a:rPr lang="nb-NO" sz="1800" dirty="0"/>
              <a:t> </a:t>
            </a:r>
            <a:r>
              <a:rPr lang="nb-NO" sz="1800" dirty="0" err="1"/>
              <a:t>questionnaires</a:t>
            </a:r>
            <a:endParaRPr lang="nb-NO" sz="1800" dirty="0"/>
          </a:p>
          <a:p>
            <a:pPr lvl="1"/>
            <a:r>
              <a:rPr lang="nb-NO" sz="1400" dirty="0"/>
              <a:t>Eurostat </a:t>
            </a:r>
            <a:r>
              <a:rPr lang="nb-NO" sz="1400" dirty="0" err="1"/>
              <a:t>model</a:t>
            </a:r>
            <a:r>
              <a:rPr lang="nb-NO" sz="1400" dirty="0"/>
              <a:t> </a:t>
            </a:r>
            <a:r>
              <a:rPr lang="nb-NO" sz="1400" dirty="0" err="1"/>
              <a:t>questionnaires</a:t>
            </a:r>
            <a:r>
              <a:rPr lang="nb-NO" sz="1400" dirty="0"/>
              <a:t> and </a:t>
            </a:r>
            <a:r>
              <a:rPr lang="nb-NO" sz="1400" dirty="0" err="1"/>
              <a:t>documentation</a:t>
            </a:r>
            <a:endParaRPr lang="nb-NO" sz="1400" dirty="0"/>
          </a:p>
          <a:p>
            <a:pPr lvl="1"/>
            <a:r>
              <a:rPr lang="nb-NO" sz="1400" dirty="0"/>
              <a:t>National </a:t>
            </a:r>
            <a:r>
              <a:rPr lang="nb-NO" sz="1400" dirty="0" err="1"/>
              <a:t>implementations</a:t>
            </a:r>
            <a:endParaRPr lang="nb-NO" sz="1400" dirty="0"/>
          </a:p>
          <a:p>
            <a:pPr lvl="1"/>
            <a:r>
              <a:rPr lang="nb-NO" sz="1400" dirty="0" err="1"/>
              <a:t>Results</a:t>
            </a:r>
            <a:r>
              <a:rPr lang="nb-NO" sz="1400" dirty="0"/>
              <a:t> from prestesting </a:t>
            </a:r>
            <a:r>
              <a:rPr lang="nb-NO" sz="1400" dirty="0" err="1"/>
              <a:t>performed</a:t>
            </a:r>
            <a:r>
              <a:rPr lang="nb-NO" sz="1400" dirty="0"/>
              <a:t> for MIMOD</a:t>
            </a:r>
          </a:p>
          <a:p>
            <a:r>
              <a:rPr lang="nb-NO" sz="1800" dirty="0"/>
              <a:t>ICT, EHIS, EU-SILC, AES, LFS</a:t>
            </a:r>
          </a:p>
          <a:p>
            <a:r>
              <a:rPr lang="nb-NO" sz="1800" dirty="0" err="1"/>
              <a:t>Appendix</a:t>
            </a:r>
            <a:r>
              <a:rPr lang="nb-NO" sz="1800" dirty="0"/>
              <a:t>: Test report from </a:t>
            </a:r>
            <a:r>
              <a:rPr lang="nb-NO" sz="1800" dirty="0" err="1"/>
              <a:t>Statistics</a:t>
            </a:r>
            <a:r>
              <a:rPr lang="nb-NO" sz="1800" dirty="0"/>
              <a:t> Norway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xmlns="" id="{D401A588-E053-4D2C-98E0-40F30D20445E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7" name="CasellaDiTesto 12">
            <a:extLst>
              <a:ext uri="{FF2B5EF4-FFF2-40B4-BE49-F238E27FC236}">
                <a16:creationId xmlns:a16="http://schemas.microsoft.com/office/drawing/2014/main" xmlns="" id="{8E09DC30-1BD1-4206-A798-EC5F75CBAF9C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8" name="Immagine 9">
            <a:extLst>
              <a:ext uri="{FF2B5EF4-FFF2-40B4-BE49-F238E27FC236}">
                <a16:creationId xmlns:a16="http://schemas.microsoft.com/office/drawing/2014/main" xmlns="" id="{ADA397B0-3643-4889-9304-BF909757E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136" y="4456421"/>
            <a:ext cx="1545907" cy="741438"/>
          </a:xfrm>
          <a:prstGeom prst="rect">
            <a:avLst/>
          </a:prstGeom>
        </p:spPr>
      </p:pic>
      <p:sp>
        <p:nvSpPr>
          <p:cNvPr id="9" name="CasellaDiTesto 3">
            <a:extLst>
              <a:ext uri="{FF2B5EF4-FFF2-40B4-BE49-F238E27FC236}">
                <a16:creationId xmlns:a16="http://schemas.microsoft.com/office/drawing/2014/main" xmlns="" id="{F69B8639-7D74-4071-A2FF-224EE4EEC315}"/>
              </a:ext>
            </a:extLst>
          </p:cNvPr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- Mixed-Mode 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</a:p>
        </p:txBody>
      </p:sp>
      <p:cxnSp>
        <p:nvCxnSpPr>
          <p:cNvPr id="10" name="Connettore 1 7">
            <a:extLst>
              <a:ext uri="{FF2B5EF4-FFF2-40B4-BE49-F238E27FC236}">
                <a16:creationId xmlns:a16="http://schemas.microsoft.com/office/drawing/2014/main" xmlns="" id="{8888167F-7531-417F-AD74-AF2E19A29263}"/>
              </a:ext>
            </a:extLst>
          </p:cNvPr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magine 11" descr="EC logo example - horizontal version">
            <a:extLst>
              <a:ext uri="{FF2B5EF4-FFF2-40B4-BE49-F238E27FC236}">
                <a16:creationId xmlns:a16="http://schemas.microsoft.com/office/drawing/2014/main" xmlns="" id="{B5798983-6A7A-4931-93D9-2BB43C911F0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9003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D57EDDA1-239B-4925-974C-D3D47BA80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494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nb-NO" dirty="0" err="1"/>
              <a:t>Deliverable</a:t>
            </a:r>
            <a:r>
              <a:rPr lang="nb-NO" dirty="0"/>
              <a:t> 3: </a:t>
            </a:r>
            <a:r>
              <a:rPr lang="nb-NO" dirty="0" err="1"/>
              <a:t>Theoretical</a:t>
            </a:r>
            <a:r>
              <a:rPr lang="nb-NO" dirty="0"/>
              <a:t> </a:t>
            </a:r>
            <a:r>
              <a:rPr lang="nb-NO" dirty="0" err="1"/>
              <a:t>frameworks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BD912C32-5786-4F73-ADDD-B39A2F54ACD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err="1"/>
              <a:t>Unimode</a:t>
            </a:r>
            <a:r>
              <a:rPr lang="en-GB" dirty="0"/>
              <a:t>, mode-specific, generalized mode, mode enhanced design</a:t>
            </a:r>
          </a:p>
          <a:p>
            <a:r>
              <a:rPr lang="en-GB" dirty="0"/>
              <a:t>De Leeuw &amp; </a:t>
            </a:r>
            <a:r>
              <a:rPr lang="en-GB" dirty="0" err="1"/>
              <a:t>Hox</a:t>
            </a:r>
            <a:r>
              <a:rPr lang="en-GB" dirty="0"/>
              <a:t>: Different design conventions – question format effects </a:t>
            </a:r>
          </a:p>
          <a:p>
            <a:pPr lvl="1"/>
            <a:r>
              <a:rPr lang="en-GB" dirty="0"/>
              <a:t>Often mode specific designs by survey </a:t>
            </a:r>
            <a:r>
              <a:rPr lang="en-GB" dirty="0" err="1"/>
              <a:t>practicioners</a:t>
            </a:r>
            <a:r>
              <a:rPr lang="en-GB" dirty="0"/>
              <a:t> </a:t>
            </a:r>
          </a:p>
          <a:p>
            <a:pPr lvl="1"/>
            <a:r>
              <a:rPr lang="en-GB" i="1" dirty="0"/>
              <a:t>Experimental</a:t>
            </a:r>
            <a:r>
              <a:rPr lang="en-GB" dirty="0"/>
              <a:t> designs often try to minimize question differences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06C7C55E-82E1-4AE6-9069-475C768DA728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5" name="CasellaDiTesto 12">
            <a:extLst>
              <a:ext uri="{FF2B5EF4-FFF2-40B4-BE49-F238E27FC236}">
                <a16:creationId xmlns:a16="http://schemas.microsoft.com/office/drawing/2014/main" xmlns="" id="{66D2AD8B-CAAA-4B3B-B7D4-7CFAE950D173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6" name="Immagine 9">
            <a:extLst>
              <a:ext uri="{FF2B5EF4-FFF2-40B4-BE49-F238E27FC236}">
                <a16:creationId xmlns:a16="http://schemas.microsoft.com/office/drawing/2014/main" xmlns="" id="{E7AE1CA3-5FFE-4346-BB65-A24DD6DBD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136" y="4456421"/>
            <a:ext cx="1545907" cy="741438"/>
          </a:xfrm>
          <a:prstGeom prst="rect">
            <a:avLst/>
          </a:prstGeom>
        </p:spPr>
      </p:pic>
      <p:sp>
        <p:nvSpPr>
          <p:cNvPr id="7" name="CasellaDiTesto 3">
            <a:extLst>
              <a:ext uri="{FF2B5EF4-FFF2-40B4-BE49-F238E27FC236}">
                <a16:creationId xmlns:a16="http://schemas.microsoft.com/office/drawing/2014/main" xmlns="" id="{C7D5C863-C7FA-4324-ABF9-7282B88A91F5}"/>
              </a:ext>
            </a:extLst>
          </p:cNvPr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- Mixed-Mode 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xmlns="" id="{0080DC97-2A6A-4B88-9F50-C511805113CF}"/>
              </a:ext>
            </a:extLst>
          </p:cNvPr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11" descr="EC logo example - horizontal version">
            <a:extLst>
              <a:ext uri="{FF2B5EF4-FFF2-40B4-BE49-F238E27FC236}">
                <a16:creationId xmlns:a16="http://schemas.microsoft.com/office/drawing/2014/main" xmlns="" id="{1CBD63CD-AB52-40AA-A3A5-2AF23985B50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0935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05AD38BC-131F-4476-AA62-C9F143055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269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nb-NO" dirty="0" err="1"/>
              <a:t>Deliverable</a:t>
            </a:r>
            <a:r>
              <a:rPr lang="nb-NO" dirty="0"/>
              <a:t> 3: </a:t>
            </a:r>
            <a:r>
              <a:rPr lang="nb-NO" dirty="0" err="1"/>
              <a:t>Theoretical</a:t>
            </a:r>
            <a:r>
              <a:rPr lang="nb-NO" dirty="0"/>
              <a:t> </a:t>
            </a:r>
            <a:r>
              <a:rPr lang="nb-NO" dirty="0" err="1"/>
              <a:t>frameworks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329162FF-AE27-484B-A80B-4C0CF3434F0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/>
              <a:t>MIMOD </a:t>
            </a:r>
            <a:r>
              <a:rPr lang="nb-NO" dirty="0" err="1"/>
              <a:t>predecessor</a:t>
            </a:r>
            <a:r>
              <a:rPr lang="nb-NO" dirty="0"/>
              <a:t> DCSS (</a:t>
            </a:r>
            <a:r>
              <a:rPr lang="nb-NO" dirty="0" err="1"/>
              <a:t>Körner</a:t>
            </a:r>
            <a:r>
              <a:rPr lang="nb-NO" dirty="0"/>
              <a:t> et al. 2013)</a:t>
            </a:r>
          </a:p>
          <a:p>
            <a:pPr lvl="1"/>
            <a:r>
              <a:rPr lang="nb-NO" dirty="0"/>
              <a:t>Key </a:t>
            </a:r>
            <a:r>
              <a:rPr lang="nb-NO" dirty="0" err="1"/>
              <a:t>factors</a:t>
            </a:r>
            <a:r>
              <a:rPr lang="nb-NO" dirty="0"/>
              <a:t> for </a:t>
            </a:r>
            <a:r>
              <a:rPr lang="nb-NO" dirty="0" err="1"/>
              <a:t>differential</a:t>
            </a:r>
            <a:r>
              <a:rPr lang="nb-NO" dirty="0"/>
              <a:t> </a:t>
            </a:r>
            <a:r>
              <a:rPr lang="nb-NO" dirty="0" err="1"/>
              <a:t>measurement</a:t>
            </a:r>
            <a:r>
              <a:rPr lang="nb-NO" dirty="0"/>
              <a:t> </a:t>
            </a:r>
          </a:p>
          <a:p>
            <a:pPr lvl="2"/>
            <a:r>
              <a:rPr lang="nb-NO" dirty="0"/>
              <a:t>Type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social</a:t>
            </a:r>
            <a:r>
              <a:rPr lang="nb-NO" dirty="0"/>
              <a:t> </a:t>
            </a:r>
            <a:r>
              <a:rPr lang="nb-NO" dirty="0" err="1"/>
              <a:t>interaction</a:t>
            </a:r>
            <a:r>
              <a:rPr lang="nb-NO" dirty="0"/>
              <a:t> – </a:t>
            </a:r>
            <a:r>
              <a:rPr lang="nb-NO" dirty="0" err="1"/>
              <a:t>interviewer</a:t>
            </a:r>
            <a:r>
              <a:rPr lang="nb-NO" dirty="0"/>
              <a:t> </a:t>
            </a:r>
            <a:r>
              <a:rPr lang="nb-NO" dirty="0" err="1"/>
              <a:t>involvement</a:t>
            </a:r>
            <a:r>
              <a:rPr lang="nb-NO" dirty="0"/>
              <a:t>, respondent </a:t>
            </a:r>
            <a:r>
              <a:rPr lang="nb-NO" dirty="0" err="1"/>
              <a:t>control</a:t>
            </a:r>
            <a:endParaRPr lang="nb-NO" dirty="0"/>
          </a:p>
          <a:p>
            <a:pPr lvl="2"/>
            <a:r>
              <a:rPr lang="nb-NO" dirty="0"/>
              <a:t>Type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communication</a:t>
            </a:r>
            <a:r>
              <a:rPr lang="nb-NO" dirty="0"/>
              <a:t> – verbal, non-verbal, para-verbal, computer </a:t>
            </a:r>
            <a:r>
              <a:rPr lang="nb-NO" dirty="0" err="1"/>
              <a:t>mediated</a:t>
            </a:r>
            <a:endParaRPr lang="nb-NO" dirty="0"/>
          </a:p>
          <a:p>
            <a:pPr lvl="2"/>
            <a:r>
              <a:rPr lang="nb-NO" dirty="0" err="1"/>
              <a:t>Questionnaire</a:t>
            </a:r>
            <a:r>
              <a:rPr lang="nb-NO" dirty="0"/>
              <a:t> design </a:t>
            </a:r>
            <a:r>
              <a:rPr lang="nb-NO" dirty="0" err="1"/>
              <a:t>options</a:t>
            </a:r>
            <a:r>
              <a:rPr lang="nb-NO" dirty="0"/>
              <a:t> – </a:t>
            </a:r>
            <a:r>
              <a:rPr lang="nb-NO" dirty="0" err="1"/>
              <a:t>visual</a:t>
            </a:r>
            <a:r>
              <a:rPr lang="nb-NO" dirty="0"/>
              <a:t> vs. </a:t>
            </a:r>
            <a:r>
              <a:rPr lang="nb-NO" dirty="0" err="1"/>
              <a:t>aural</a:t>
            </a:r>
            <a:r>
              <a:rPr lang="nb-NO" dirty="0"/>
              <a:t> stimulus</a:t>
            </a:r>
          </a:p>
          <a:p>
            <a:pPr lvl="2"/>
            <a:r>
              <a:rPr lang="nb-NO" dirty="0"/>
              <a:t>Computer </a:t>
            </a:r>
            <a:r>
              <a:rPr lang="nb-NO" dirty="0" err="1"/>
              <a:t>assistance</a:t>
            </a:r>
            <a:endParaRPr lang="nb-NO" dirty="0"/>
          </a:p>
          <a:p>
            <a:pPr lvl="1"/>
            <a:r>
              <a:rPr lang="nb-NO" dirty="0"/>
              <a:t>High risk </a:t>
            </a:r>
            <a:r>
              <a:rPr lang="nb-NO" dirty="0" err="1"/>
              <a:t>question</a:t>
            </a:r>
            <a:r>
              <a:rPr lang="nb-NO" dirty="0"/>
              <a:t> types</a:t>
            </a:r>
          </a:p>
          <a:p>
            <a:pPr lvl="2"/>
            <a:r>
              <a:rPr lang="nb-NO" dirty="0"/>
              <a:t>Sensitive, </a:t>
            </a:r>
            <a:r>
              <a:rPr lang="nb-NO" dirty="0" err="1"/>
              <a:t>difficult</a:t>
            </a:r>
            <a:r>
              <a:rPr lang="nb-NO" dirty="0"/>
              <a:t>, </a:t>
            </a:r>
            <a:r>
              <a:rPr lang="nb-NO" dirty="0" err="1"/>
              <a:t>long</a:t>
            </a:r>
            <a:r>
              <a:rPr lang="nb-NO" dirty="0"/>
              <a:t>, </a:t>
            </a:r>
            <a:r>
              <a:rPr lang="nb-NO" dirty="0" err="1"/>
              <a:t>many</a:t>
            </a:r>
            <a:r>
              <a:rPr lang="nb-NO" dirty="0"/>
              <a:t> </a:t>
            </a:r>
            <a:r>
              <a:rPr lang="nb-NO" dirty="0" err="1"/>
              <a:t>response</a:t>
            </a:r>
            <a:r>
              <a:rPr lang="nb-NO" dirty="0"/>
              <a:t> </a:t>
            </a:r>
            <a:r>
              <a:rPr lang="nb-NO" dirty="0" err="1"/>
              <a:t>options</a:t>
            </a:r>
            <a:r>
              <a:rPr lang="nb-NO" dirty="0"/>
              <a:t>, </a:t>
            </a:r>
            <a:r>
              <a:rPr lang="nb-NO" dirty="0" err="1"/>
              <a:t>complex</a:t>
            </a:r>
            <a:r>
              <a:rPr lang="nb-NO" dirty="0"/>
              <a:t> skip </a:t>
            </a:r>
            <a:r>
              <a:rPr lang="nb-NO" dirty="0" err="1"/>
              <a:t>instructions</a:t>
            </a:r>
            <a:endParaRPr lang="nb-NO" dirty="0"/>
          </a:p>
          <a:p>
            <a:endParaRPr lang="nb-NO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9D3FF47B-889D-48BD-ABD1-BCA3E0AE521E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5" name="CasellaDiTesto 12">
            <a:extLst>
              <a:ext uri="{FF2B5EF4-FFF2-40B4-BE49-F238E27FC236}">
                <a16:creationId xmlns:a16="http://schemas.microsoft.com/office/drawing/2014/main" xmlns="" id="{1AF52C98-B401-473C-B2E8-816C98FCEFE7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6" name="Immagine 9">
            <a:extLst>
              <a:ext uri="{FF2B5EF4-FFF2-40B4-BE49-F238E27FC236}">
                <a16:creationId xmlns:a16="http://schemas.microsoft.com/office/drawing/2014/main" xmlns="" id="{B2C47A13-0E6C-4F06-B695-693C867BA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136" y="4456421"/>
            <a:ext cx="1545907" cy="741438"/>
          </a:xfrm>
          <a:prstGeom prst="rect">
            <a:avLst/>
          </a:prstGeom>
        </p:spPr>
      </p:pic>
      <p:sp>
        <p:nvSpPr>
          <p:cNvPr id="7" name="CasellaDiTesto 3">
            <a:extLst>
              <a:ext uri="{FF2B5EF4-FFF2-40B4-BE49-F238E27FC236}">
                <a16:creationId xmlns:a16="http://schemas.microsoft.com/office/drawing/2014/main" xmlns="" id="{FE2C3690-0356-40A3-979C-16C0BBFDE653}"/>
              </a:ext>
            </a:extLst>
          </p:cNvPr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- Mixed-Mode 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xmlns="" id="{05B98B60-E603-46B5-9DBD-1782D69FCD0B}"/>
              </a:ext>
            </a:extLst>
          </p:cNvPr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11" descr="EC logo example - horizontal version">
            <a:extLst>
              <a:ext uri="{FF2B5EF4-FFF2-40B4-BE49-F238E27FC236}">
                <a16:creationId xmlns:a16="http://schemas.microsoft.com/office/drawing/2014/main" xmlns="" id="{EABD1275-1FE4-4B9A-BF90-C8094EE49C0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58339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ED8CF061-92F4-4B02-AACD-B415D7DBF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2439"/>
            <a:ext cx="8229600" cy="857250"/>
          </a:xfrm>
        </p:spPr>
        <p:txBody>
          <a:bodyPr>
            <a:normAutofit/>
          </a:bodyPr>
          <a:lstStyle/>
          <a:p>
            <a:r>
              <a:rPr lang="nb-NO" sz="3600" dirty="0" err="1"/>
              <a:t>Deliverable</a:t>
            </a:r>
            <a:r>
              <a:rPr lang="nb-NO" sz="3600" dirty="0"/>
              <a:t> 3: </a:t>
            </a:r>
            <a:r>
              <a:rPr lang="nb-NO" sz="3600" dirty="0" err="1"/>
              <a:t>Theoretical</a:t>
            </a:r>
            <a:r>
              <a:rPr lang="nb-NO" sz="3600" dirty="0"/>
              <a:t> </a:t>
            </a:r>
            <a:r>
              <a:rPr lang="nb-NO" sz="3600" dirty="0" err="1"/>
              <a:t>frameworks</a:t>
            </a:r>
            <a:endParaRPr lang="nb-NO" sz="3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7D71613D-387F-469F-B153-20B174BBB9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520" y="1396632"/>
            <a:ext cx="6857880" cy="3616802"/>
          </a:xfrm>
        </p:spPr>
        <p:txBody>
          <a:bodyPr>
            <a:normAutofit/>
          </a:bodyPr>
          <a:lstStyle/>
          <a:p>
            <a:r>
              <a:rPr lang="nb-NO" sz="2600" dirty="0" err="1"/>
              <a:t>Campanelli</a:t>
            </a:r>
            <a:r>
              <a:rPr lang="nb-NO" sz="2600" dirty="0"/>
              <a:t> et al. (2013): </a:t>
            </a:r>
            <a:r>
              <a:rPr lang="nb-NO" sz="2600" dirty="0" err="1"/>
              <a:t>Question</a:t>
            </a:r>
            <a:r>
              <a:rPr lang="nb-NO" sz="2600" dirty="0"/>
              <a:t> </a:t>
            </a:r>
            <a:r>
              <a:rPr lang="nb-NO" sz="2600" dirty="0" err="1"/>
              <a:t>Characteristics</a:t>
            </a:r>
            <a:r>
              <a:rPr lang="nb-NO" sz="2600" dirty="0"/>
              <a:t> Relevant to </a:t>
            </a:r>
            <a:r>
              <a:rPr lang="nb-NO" sz="2600" dirty="0" err="1"/>
              <a:t>Measurement</a:t>
            </a:r>
            <a:r>
              <a:rPr lang="nb-NO" sz="2600" dirty="0"/>
              <a:t> </a:t>
            </a:r>
            <a:r>
              <a:rPr lang="nb-NO" sz="2600" dirty="0" err="1"/>
              <a:t>Error</a:t>
            </a:r>
            <a:endParaRPr lang="nb-NO" sz="2600" dirty="0"/>
          </a:p>
          <a:p>
            <a:pPr lvl="1"/>
            <a:r>
              <a:rPr lang="nb-NO" sz="1900" dirty="0"/>
              <a:t>Mode </a:t>
            </a:r>
            <a:r>
              <a:rPr lang="nb-NO" sz="1900" dirty="0" err="1"/>
              <a:t>recommendations</a:t>
            </a:r>
            <a:r>
              <a:rPr lang="nb-NO" sz="1900" dirty="0"/>
              <a:t> for 29 different </a:t>
            </a:r>
            <a:r>
              <a:rPr lang="nb-NO" sz="1900" dirty="0" err="1"/>
              <a:t>characteristics</a:t>
            </a:r>
            <a:r>
              <a:rPr lang="nb-NO" sz="1900" dirty="0"/>
              <a:t> </a:t>
            </a:r>
            <a:r>
              <a:rPr lang="nb-NO" sz="1900" dirty="0" err="1"/>
              <a:t>of</a:t>
            </a:r>
            <a:r>
              <a:rPr lang="nb-NO" sz="1900" dirty="0"/>
              <a:t> </a:t>
            </a:r>
            <a:r>
              <a:rPr lang="nb-NO" sz="1900" dirty="0" err="1"/>
              <a:t>individual</a:t>
            </a:r>
            <a:r>
              <a:rPr lang="nb-NO" sz="1900" dirty="0"/>
              <a:t> questions </a:t>
            </a:r>
            <a:r>
              <a:rPr lang="nb-NO" sz="1900" dirty="0" err="1"/>
              <a:t>grouped</a:t>
            </a:r>
            <a:r>
              <a:rPr lang="nb-NO" sz="1900" dirty="0"/>
              <a:t> by</a:t>
            </a:r>
          </a:p>
          <a:p>
            <a:pPr lvl="2"/>
            <a:r>
              <a:rPr lang="nb-NO" sz="1400" dirty="0" err="1"/>
              <a:t>Question</a:t>
            </a:r>
            <a:r>
              <a:rPr lang="nb-NO" sz="1400" dirty="0"/>
              <a:t> </a:t>
            </a:r>
            <a:r>
              <a:rPr lang="nb-NO" sz="1400" dirty="0" err="1"/>
              <a:t>content</a:t>
            </a:r>
            <a:r>
              <a:rPr lang="nb-NO" sz="1400" dirty="0"/>
              <a:t> – </a:t>
            </a:r>
            <a:r>
              <a:rPr lang="nb-NO" sz="1400" dirty="0" err="1"/>
              <a:t>topic</a:t>
            </a:r>
            <a:r>
              <a:rPr lang="nb-NO" sz="1400" dirty="0"/>
              <a:t>, </a:t>
            </a:r>
            <a:r>
              <a:rPr lang="nb-NO" sz="1400" dirty="0" err="1"/>
              <a:t>sensitivity</a:t>
            </a:r>
            <a:r>
              <a:rPr lang="nb-NO" sz="1400" dirty="0"/>
              <a:t>, inherent </a:t>
            </a:r>
            <a:r>
              <a:rPr lang="nb-NO" sz="1400" dirty="0" err="1"/>
              <a:t>difficulty</a:t>
            </a:r>
            <a:endParaRPr lang="nb-NO" sz="1400" dirty="0"/>
          </a:p>
          <a:p>
            <a:pPr lvl="2"/>
            <a:r>
              <a:rPr lang="nb-NO" sz="1400" dirty="0" err="1"/>
              <a:t>Question</a:t>
            </a:r>
            <a:r>
              <a:rPr lang="nb-NO" sz="1400" dirty="0"/>
              <a:t> format – </a:t>
            </a:r>
            <a:r>
              <a:rPr lang="nb-NO" sz="1400" dirty="0" err="1"/>
              <a:t>open</a:t>
            </a:r>
            <a:r>
              <a:rPr lang="nb-NO" sz="1400" dirty="0"/>
              <a:t>, </a:t>
            </a:r>
            <a:r>
              <a:rPr lang="nb-NO" sz="1400" dirty="0" err="1"/>
              <a:t>closed</a:t>
            </a:r>
            <a:r>
              <a:rPr lang="nb-NO" sz="1400" dirty="0"/>
              <a:t>, ratio, ordinal, nominal</a:t>
            </a:r>
          </a:p>
          <a:p>
            <a:pPr lvl="1"/>
            <a:r>
              <a:rPr lang="nb-NO" sz="1700" dirty="0"/>
              <a:t>One </a:t>
            </a:r>
            <a:r>
              <a:rPr lang="nb-NO" sz="1700" dirty="0" err="1"/>
              <a:t>question</a:t>
            </a:r>
            <a:r>
              <a:rPr lang="nb-NO" sz="1700" dirty="0"/>
              <a:t> </a:t>
            </a:r>
            <a:r>
              <a:rPr lang="nb-NO" sz="1700" dirty="0" err="1"/>
              <a:t>may</a:t>
            </a:r>
            <a:r>
              <a:rPr lang="nb-NO" sz="1700" dirty="0"/>
              <a:t> have </a:t>
            </a:r>
            <a:r>
              <a:rPr lang="nb-NO" sz="1700" dirty="0" err="1"/>
              <a:t>several</a:t>
            </a:r>
            <a:r>
              <a:rPr lang="nb-NO" sz="1700" dirty="0"/>
              <a:t> and </a:t>
            </a:r>
            <a:r>
              <a:rPr lang="nb-NO" sz="1700" dirty="0" err="1"/>
              <a:t>conflicting</a:t>
            </a:r>
            <a:r>
              <a:rPr lang="nb-NO" sz="1700" dirty="0"/>
              <a:t> </a:t>
            </a:r>
            <a:r>
              <a:rPr lang="nb-NO" sz="1700" dirty="0" err="1"/>
              <a:t>characteristics</a:t>
            </a:r>
            <a:endParaRPr lang="nb-NO" sz="1700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4DBB89AD-F5EC-433B-BC66-03BE62CF3DA1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5" name="CasellaDiTesto 12">
            <a:extLst>
              <a:ext uri="{FF2B5EF4-FFF2-40B4-BE49-F238E27FC236}">
                <a16:creationId xmlns:a16="http://schemas.microsoft.com/office/drawing/2014/main" xmlns="" id="{0253743D-7C9C-4C3F-8317-8050FD631D4C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6" name="Immagine 9">
            <a:extLst>
              <a:ext uri="{FF2B5EF4-FFF2-40B4-BE49-F238E27FC236}">
                <a16:creationId xmlns:a16="http://schemas.microsoft.com/office/drawing/2014/main" xmlns="" id="{C317FBBF-7DCA-46FB-81DD-D939DDB51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136" y="4456421"/>
            <a:ext cx="1545907" cy="741438"/>
          </a:xfrm>
          <a:prstGeom prst="rect">
            <a:avLst/>
          </a:prstGeom>
        </p:spPr>
      </p:pic>
      <p:sp>
        <p:nvSpPr>
          <p:cNvPr id="7" name="CasellaDiTesto 3">
            <a:extLst>
              <a:ext uri="{FF2B5EF4-FFF2-40B4-BE49-F238E27FC236}">
                <a16:creationId xmlns:a16="http://schemas.microsoft.com/office/drawing/2014/main" xmlns="" id="{940C1FB4-AF8B-4FE4-A354-61371B06F342}"/>
              </a:ext>
            </a:extLst>
          </p:cNvPr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- Mixed-Mode 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xmlns="" id="{182BB682-8B36-4486-AD43-D90402D6D62B}"/>
              </a:ext>
            </a:extLst>
          </p:cNvPr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11" descr="EC logo example - horizontal version">
            <a:extLst>
              <a:ext uri="{FF2B5EF4-FFF2-40B4-BE49-F238E27FC236}">
                <a16:creationId xmlns:a16="http://schemas.microsoft.com/office/drawing/2014/main" xmlns="" id="{B019115D-5C88-4593-9500-6370BFB1E8B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08574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F9A3120D-15A1-4A2A-B1AB-7653B3840D7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1A7D7551-1ACF-405B-BB40-88E559223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5688"/>
            <a:ext cx="9144000" cy="4317812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xmlns="" id="{93D11F7F-8B82-48DE-8D70-07E612D84596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8" name="CasellaDiTesto 12">
            <a:extLst>
              <a:ext uri="{FF2B5EF4-FFF2-40B4-BE49-F238E27FC236}">
                <a16:creationId xmlns:a16="http://schemas.microsoft.com/office/drawing/2014/main" xmlns="" id="{384B5164-B7D2-47F5-B3C2-DAC26174DF35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5042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C5493597-A4AB-465A-A44E-4842D42F8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/>
              <a:t>Table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mode</a:t>
            </a:r>
            <a:br>
              <a:rPr lang="nb-NO" dirty="0"/>
            </a:br>
            <a:r>
              <a:rPr lang="nb-NO" dirty="0" err="1"/>
              <a:t>recommendations</a:t>
            </a:r>
            <a:endParaRPr lang="nb-NO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4B11BC99-7A88-4D5C-8EC6-F6990C33DB3B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8FC7186F-A6B0-43DE-BA67-BFE149EFF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681" y="0"/>
            <a:ext cx="430063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572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ED8CF061-92F4-4B02-AACD-B415D7DBF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719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nb-NO" dirty="0" err="1"/>
              <a:t>Deliverable</a:t>
            </a:r>
            <a:r>
              <a:rPr lang="nb-NO" dirty="0"/>
              <a:t> 3: </a:t>
            </a:r>
            <a:r>
              <a:rPr lang="nb-NO" dirty="0" err="1"/>
              <a:t>Campanelli</a:t>
            </a:r>
            <a:r>
              <a:rPr lang="nb-NO" dirty="0"/>
              <a:t> </a:t>
            </a:r>
            <a:r>
              <a:rPr lang="nb-NO" dirty="0" err="1"/>
              <a:t>continued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7D71613D-387F-469F-B153-20B174BBB9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520" y="1396632"/>
            <a:ext cx="6345502" cy="3616802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nb-NO" dirty="0" err="1"/>
              <a:t>Question</a:t>
            </a:r>
            <a:r>
              <a:rPr lang="nb-NO" dirty="0"/>
              <a:t> types </a:t>
            </a:r>
            <a:r>
              <a:rPr lang="nb-NO" i="1" dirty="0"/>
              <a:t>not</a:t>
            </a:r>
            <a:r>
              <a:rPr lang="nb-NO" dirty="0"/>
              <a:t> </a:t>
            </a:r>
            <a:r>
              <a:rPr lang="nb-NO" dirty="0" err="1"/>
              <a:t>recommended</a:t>
            </a:r>
            <a:r>
              <a:rPr lang="nb-NO" dirty="0"/>
              <a:t> for all modes</a:t>
            </a:r>
          </a:p>
          <a:p>
            <a:pPr lvl="2"/>
            <a:r>
              <a:rPr lang="nb-NO" dirty="0"/>
              <a:t>1) Sensitive questions </a:t>
            </a:r>
          </a:p>
          <a:p>
            <a:pPr lvl="2"/>
            <a:r>
              <a:rPr lang="nb-NO" dirty="0"/>
              <a:t>4) </a:t>
            </a:r>
            <a:r>
              <a:rPr lang="nb-NO" dirty="0" err="1"/>
              <a:t>Subjective</a:t>
            </a:r>
            <a:r>
              <a:rPr lang="nb-NO" dirty="0"/>
              <a:t>, non-sensitive </a:t>
            </a:r>
            <a:r>
              <a:rPr lang="nb-NO" dirty="0" err="1"/>
              <a:t>scalar</a:t>
            </a:r>
            <a:r>
              <a:rPr lang="nb-NO" dirty="0"/>
              <a:t> questions </a:t>
            </a:r>
          </a:p>
          <a:p>
            <a:pPr lvl="2"/>
            <a:r>
              <a:rPr lang="en-US" dirty="0"/>
              <a:t>6) Unconstrained textual/verbal open questions </a:t>
            </a:r>
          </a:p>
          <a:p>
            <a:pPr lvl="2"/>
            <a:r>
              <a:rPr lang="en-US" dirty="0"/>
              <a:t>10) Open questions with interviewer coding </a:t>
            </a:r>
          </a:p>
          <a:p>
            <a:pPr lvl="2"/>
            <a:r>
              <a:rPr lang="en-US" dirty="0"/>
              <a:t>14) Mark all that apply response format </a:t>
            </a:r>
          </a:p>
          <a:p>
            <a:pPr lvl="2"/>
            <a:r>
              <a:rPr lang="nb-NO" dirty="0"/>
              <a:t>16) Ranking questions </a:t>
            </a:r>
          </a:p>
          <a:p>
            <a:pPr lvl="2"/>
            <a:r>
              <a:rPr lang="nb-NO" dirty="0"/>
              <a:t>18) Visual </a:t>
            </a:r>
            <a:r>
              <a:rPr lang="nb-NO" dirty="0" err="1"/>
              <a:t>analogue</a:t>
            </a:r>
            <a:r>
              <a:rPr lang="nb-NO" dirty="0"/>
              <a:t> questions </a:t>
            </a:r>
          </a:p>
          <a:p>
            <a:pPr lvl="2"/>
            <a:r>
              <a:rPr lang="en-US" dirty="0"/>
              <a:t>20) Questions with a high number of response categories </a:t>
            </a:r>
          </a:p>
          <a:p>
            <a:pPr lvl="2"/>
            <a:r>
              <a:rPr lang="en-US" dirty="0"/>
              <a:t>24) Questions with edit checks </a:t>
            </a:r>
          </a:p>
          <a:p>
            <a:pPr lvl="2"/>
            <a:r>
              <a:rPr lang="en-US" dirty="0"/>
              <a:t>29) Questions with show cards </a:t>
            </a:r>
          </a:p>
          <a:p>
            <a:pPr lvl="1"/>
            <a:endParaRPr lang="nb-NO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B4FF60EE-0C80-49C2-8A75-8E95E60C55C7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5" name="CasellaDiTesto 12">
            <a:extLst>
              <a:ext uri="{FF2B5EF4-FFF2-40B4-BE49-F238E27FC236}">
                <a16:creationId xmlns:a16="http://schemas.microsoft.com/office/drawing/2014/main" xmlns="" id="{95C75225-2E0D-4C3F-90D2-420B940A0252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6" name="Immagine 9">
            <a:extLst>
              <a:ext uri="{FF2B5EF4-FFF2-40B4-BE49-F238E27FC236}">
                <a16:creationId xmlns:a16="http://schemas.microsoft.com/office/drawing/2014/main" xmlns="" id="{3AFF2CD3-2C13-40B4-9070-5AAEE3D6F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136" y="4456421"/>
            <a:ext cx="1545907" cy="741438"/>
          </a:xfrm>
          <a:prstGeom prst="rect">
            <a:avLst/>
          </a:prstGeom>
        </p:spPr>
      </p:pic>
      <p:sp>
        <p:nvSpPr>
          <p:cNvPr id="7" name="CasellaDiTesto 3">
            <a:extLst>
              <a:ext uri="{FF2B5EF4-FFF2-40B4-BE49-F238E27FC236}">
                <a16:creationId xmlns:a16="http://schemas.microsoft.com/office/drawing/2014/main" xmlns="" id="{6F5BC8CD-C9CA-4AC1-970B-C5427E1821F1}"/>
              </a:ext>
            </a:extLst>
          </p:cNvPr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- Mixed-Mode 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xmlns="" id="{1D6FBEA0-42FA-4162-87F9-88D3E4D02653}"/>
              </a:ext>
            </a:extLst>
          </p:cNvPr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11" descr="EC logo example - horizontal version">
            <a:extLst>
              <a:ext uri="{FF2B5EF4-FFF2-40B4-BE49-F238E27FC236}">
                <a16:creationId xmlns:a16="http://schemas.microsoft.com/office/drawing/2014/main" xmlns="" id="{C091D54C-A252-4E58-9778-E4113FB193A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51655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DE7C8754-75D4-46F8-BBEF-2907DD453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20" y="545019"/>
            <a:ext cx="6380974" cy="983346"/>
          </a:xfrm>
        </p:spPr>
        <p:txBody>
          <a:bodyPr>
            <a:noAutofit/>
          </a:bodyPr>
          <a:lstStyle/>
          <a:p>
            <a:r>
              <a:rPr lang="nb-NO" sz="3400" dirty="0" err="1"/>
              <a:t>Deliverable</a:t>
            </a:r>
            <a:r>
              <a:rPr lang="nb-NO" sz="3400" dirty="0"/>
              <a:t> 3: Mixed mode pretesting by </a:t>
            </a:r>
            <a:r>
              <a:rPr lang="nb-NO" sz="3400" dirty="0" err="1"/>
              <a:t>Statistics</a:t>
            </a:r>
            <a:r>
              <a:rPr lang="nb-NO" sz="3400" dirty="0"/>
              <a:t> Norway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60114784-E640-40E0-9123-E8DD84C280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520" y="1613605"/>
            <a:ext cx="7238714" cy="2984147"/>
          </a:xfrm>
        </p:spPr>
        <p:txBody>
          <a:bodyPr>
            <a:normAutofit fontScale="62500" lnSpcReduction="20000"/>
          </a:bodyPr>
          <a:lstStyle/>
          <a:p>
            <a:r>
              <a:rPr lang="nb-NO" dirty="0"/>
              <a:t>Test-retest design</a:t>
            </a:r>
          </a:p>
          <a:p>
            <a:pPr lvl="1"/>
            <a:r>
              <a:rPr lang="nb-NO" dirty="0"/>
              <a:t>Test </a:t>
            </a:r>
            <a:r>
              <a:rPr lang="nb-NO" dirty="0" err="1"/>
              <a:t>subjects</a:t>
            </a:r>
            <a:r>
              <a:rPr lang="nb-NO" dirty="0"/>
              <a:t> </a:t>
            </a:r>
            <a:r>
              <a:rPr lang="nb-NO" dirty="0" err="1"/>
              <a:t>were</a:t>
            </a:r>
            <a:r>
              <a:rPr lang="nb-NO" dirty="0"/>
              <a:t> first </a:t>
            </a:r>
            <a:r>
              <a:rPr lang="nb-NO" dirty="0" err="1"/>
              <a:t>interviewed</a:t>
            </a:r>
            <a:r>
              <a:rPr lang="nb-NO" dirty="0"/>
              <a:t> in CATI mode</a:t>
            </a:r>
          </a:p>
          <a:p>
            <a:pPr lvl="1"/>
            <a:r>
              <a:rPr lang="nb-NO" dirty="0" err="1"/>
              <a:t>Then</a:t>
            </a:r>
            <a:r>
              <a:rPr lang="nb-NO" dirty="0"/>
              <a:t> </a:t>
            </a:r>
            <a:r>
              <a:rPr lang="nb-NO" dirty="0" err="1"/>
              <a:t>responded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same questions in CAWI mode </a:t>
            </a:r>
            <a:r>
              <a:rPr lang="nb-NO" dirty="0" err="1"/>
              <a:t>about</a:t>
            </a:r>
            <a:r>
              <a:rPr lang="nb-NO" dirty="0"/>
              <a:t> a </a:t>
            </a:r>
            <a:r>
              <a:rPr lang="nb-NO" dirty="0" err="1"/>
              <a:t>week</a:t>
            </a:r>
            <a:r>
              <a:rPr lang="nb-NO" dirty="0"/>
              <a:t> later</a:t>
            </a:r>
          </a:p>
          <a:p>
            <a:r>
              <a:rPr lang="nb-NO" dirty="0" err="1"/>
              <a:t>Retrospective</a:t>
            </a:r>
            <a:r>
              <a:rPr lang="nb-NO" dirty="0"/>
              <a:t> </a:t>
            </a:r>
            <a:r>
              <a:rPr lang="nb-NO" dirty="0" err="1"/>
              <a:t>probing</a:t>
            </a:r>
            <a:endParaRPr lang="nb-NO" dirty="0"/>
          </a:p>
          <a:p>
            <a:r>
              <a:rPr lang="nb-NO" dirty="0" err="1"/>
              <a:t>Eyetracking</a:t>
            </a:r>
            <a:endParaRPr lang="nb-NO" dirty="0"/>
          </a:p>
          <a:p>
            <a:r>
              <a:rPr lang="nb-NO" dirty="0"/>
              <a:t>Test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b="1" dirty="0"/>
              <a:t>unimode</a:t>
            </a:r>
            <a:r>
              <a:rPr lang="nb-NO" dirty="0"/>
              <a:t> design: </a:t>
            </a:r>
            <a:r>
              <a:rPr lang="nb-NO" dirty="0" err="1"/>
              <a:t>Entire</a:t>
            </a:r>
            <a:r>
              <a:rPr lang="nb-NO" dirty="0"/>
              <a:t> ICT </a:t>
            </a:r>
            <a:r>
              <a:rPr lang="nb-NO" dirty="0" err="1"/>
              <a:t>questionnaire</a:t>
            </a:r>
            <a:endParaRPr lang="nb-NO" dirty="0"/>
          </a:p>
          <a:p>
            <a:r>
              <a:rPr lang="nb-NO" dirty="0"/>
              <a:t>Test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b="1" dirty="0"/>
              <a:t>mode </a:t>
            </a:r>
            <a:r>
              <a:rPr lang="nb-NO" b="1" dirty="0" err="1"/>
              <a:t>specific</a:t>
            </a:r>
            <a:r>
              <a:rPr lang="nb-NO" b="1" dirty="0"/>
              <a:t> </a:t>
            </a:r>
            <a:r>
              <a:rPr lang="nb-NO" dirty="0"/>
              <a:t>design for </a:t>
            </a:r>
            <a:r>
              <a:rPr lang="nb-NO" dirty="0" err="1"/>
              <a:t>problematic</a:t>
            </a:r>
            <a:r>
              <a:rPr lang="nb-NO" dirty="0"/>
              <a:t> questions </a:t>
            </a:r>
            <a:r>
              <a:rPr lang="nb-NO" dirty="0" err="1"/>
              <a:t>according</a:t>
            </a:r>
            <a:r>
              <a:rPr lang="nb-NO" dirty="0"/>
              <a:t> to </a:t>
            </a:r>
            <a:r>
              <a:rPr lang="nb-NO" dirty="0" err="1"/>
              <a:t>Campanelli</a:t>
            </a:r>
            <a:r>
              <a:rPr lang="nb-NO" dirty="0"/>
              <a:t> </a:t>
            </a:r>
            <a:r>
              <a:rPr lang="nb-NO" dirty="0" err="1"/>
              <a:t>criteria</a:t>
            </a:r>
            <a:r>
              <a:rPr lang="nb-NO" dirty="0"/>
              <a:t>: </a:t>
            </a:r>
          </a:p>
          <a:p>
            <a:pPr lvl="1"/>
            <a:r>
              <a:rPr lang="nb-NO" dirty="0" err="1"/>
              <a:t>Selected</a:t>
            </a:r>
            <a:r>
              <a:rPr lang="nb-NO" dirty="0"/>
              <a:t> questions from ICT, EHIS, EU-SILC, AES and LFS surveys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56A1287A-C597-4CFB-8AE4-CC20EB9F6F48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5" name="CasellaDiTesto 12">
            <a:extLst>
              <a:ext uri="{FF2B5EF4-FFF2-40B4-BE49-F238E27FC236}">
                <a16:creationId xmlns:a16="http://schemas.microsoft.com/office/drawing/2014/main" xmlns="" id="{42388BFF-DA82-4068-8A8B-B0D5B67597E6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6" name="Immagine 9">
            <a:extLst>
              <a:ext uri="{FF2B5EF4-FFF2-40B4-BE49-F238E27FC236}">
                <a16:creationId xmlns:a16="http://schemas.microsoft.com/office/drawing/2014/main" xmlns="" id="{3A87A8F2-49D9-49AD-97D5-634B95180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136" y="4456421"/>
            <a:ext cx="1545907" cy="741438"/>
          </a:xfrm>
          <a:prstGeom prst="rect">
            <a:avLst/>
          </a:prstGeom>
        </p:spPr>
      </p:pic>
      <p:sp>
        <p:nvSpPr>
          <p:cNvPr id="7" name="CasellaDiTesto 3">
            <a:extLst>
              <a:ext uri="{FF2B5EF4-FFF2-40B4-BE49-F238E27FC236}">
                <a16:creationId xmlns:a16="http://schemas.microsoft.com/office/drawing/2014/main" xmlns="" id="{2A387500-B95C-499B-BF86-066F0E70653C}"/>
              </a:ext>
            </a:extLst>
          </p:cNvPr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- Mixed-Mode 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xmlns="" id="{6378ED5F-B070-49D4-8339-6BA6B1591748}"/>
              </a:ext>
            </a:extLst>
          </p:cNvPr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11" descr="EC logo example - horizontal version">
            <a:extLst>
              <a:ext uri="{FF2B5EF4-FFF2-40B4-BE49-F238E27FC236}">
                <a16:creationId xmlns:a16="http://schemas.microsoft.com/office/drawing/2014/main" xmlns="" id="{D25D6B93-A1A4-45B4-9A58-B47E62F2F7A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6093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xmlns="" id="{4632189E-0C85-466E-8062-F4139B9C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647"/>
            <a:ext cx="8229600" cy="857250"/>
          </a:xfrm>
        </p:spPr>
        <p:txBody>
          <a:bodyPr/>
          <a:lstStyle/>
          <a:p>
            <a:r>
              <a:rPr lang="en-GB" noProof="0" dirty="0"/>
              <a:t>Overview of WP4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xmlns="" id="{EE970C6A-ADB2-4F64-934B-FDB02A6E63D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noProof="0" dirty="0"/>
              <a:t>Recommendations on approaches for developing web questionnaires for mixed-mode surveys</a:t>
            </a:r>
          </a:p>
          <a:p>
            <a:pPr lvl="1"/>
            <a:r>
              <a:rPr lang="en-GB" noProof="0" dirty="0"/>
              <a:t>Questionnaire level</a:t>
            </a:r>
          </a:p>
          <a:p>
            <a:pPr lvl="1"/>
            <a:r>
              <a:rPr lang="en-GB" noProof="0" dirty="0"/>
              <a:t>Question level</a:t>
            </a:r>
          </a:p>
          <a:p>
            <a:pPr lvl="1"/>
            <a:r>
              <a:rPr lang="en-GB" noProof="0" dirty="0"/>
              <a:t>Questionnaire elements</a:t>
            </a:r>
          </a:p>
          <a:p>
            <a:r>
              <a:rPr lang="en-GB" noProof="0" dirty="0"/>
              <a:t>“Unimode vs. mode-specific questionnaires”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xmlns="" id="{DCEBBE8B-8AEB-4A80-B2C6-F1C863D93601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7" name="CasellaDiTesto 12">
            <a:extLst>
              <a:ext uri="{FF2B5EF4-FFF2-40B4-BE49-F238E27FC236}">
                <a16:creationId xmlns:a16="http://schemas.microsoft.com/office/drawing/2014/main" xmlns="" id="{5340C27B-61AE-48BC-8506-03B2F89A0EC3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8" name="Immagine 9">
            <a:extLst>
              <a:ext uri="{FF2B5EF4-FFF2-40B4-BE49-F238E27FC236}">
                <a16:creationId xmlns:a16="http://schemas.microsoft.com/office/drawing/2014/main" xmlns="" id="{D5280704-C9BA-417E-9412-7A4BA5CA3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136" y="4456421"/>
            <a:ext cx="1545907" cy="741438"/>
          </a:xfrm>
          <a:prstGeom prst="rect">
            <a:avLst/>
          </a:prstGeom>
        </p:spPr>
      </p:pic>
      <p:sp>
        <p:nvSpPr>
          <p:cNvPr id="9" name="CasellaDiTesto 3">
            <a:extLst>
              <a:ext uri="{FF2B5EF4-FFF2-40B4-BE49-F238E27FC236}">
                <a16:creationId xmlns:a16="http://schemas.microsoft.com/office/drawing/2014/main" xmlns="" id="{DDF8E6AB-5723-4BD0-83C3-158C1FAD1CAA}"/>
              </a:ext>
            </a:extLst>
          </p:cNvPr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- Mixed-Mode 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</a:p>
        </p:txBody>
      </p:sp>
      <p:cxnSp>
        <p:nvCxnSpPr>
          <p:cNvPr id="10" name="Connettore 1 7">
            <a:extLst>
              <a:ext uri="{FF2B5EF4-FFF2-40B4-BE49-F238E27FC236}">
                <a16:creationId xmlns:a16="http://schemas.microsoft.com/office/drawing/2014/main" xmlns="" id="{20F4C984-F65C-4BE2-8ABC-445832091C24}"/>
              </a:ext>
            </a:extLst>
          </p:cNvPr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magine 11" descr="EC logo example - horizontal version">
            <a:extLst>
              <a:ext uri="{FF2B5EF4-FFF2-40B4-BE49-F238E27FC236}">
                <a16:creationId xmlns:a16="http://schemas.microsoft.com/office/drawing/2014/main" xmlns="" id="{6FB0D938-DCF1-495B-9DD9-1E9D01B82C7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9375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C25D9CB7-9340-406F-86CA-28C3C5994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56901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nb-NO" dirty="0" err="1"/>
              <a:t>Assessment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questionnaires</a:t>
            </a:r>
            <a:r>
              <a:rPr lang="nb-NO" dirty="0"/>
              <a:t>: </a:t>
            </a:r>
            <a:br>
              <a:rPr lang="nb-NO" dirty="0"/>
            </a:br>
            <a:r>
              <a:rPr lang="nb-NO" dirty="0"/>
              <a:t>ICT </a:t>
            </a:r>
            <a:r>
              <a:rPr lang="nb-NO" dirty="0" err="1"/>
              <a:t>questionnaire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78668C74-15DB-4A3A-9B5C-BBA60F2AA15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520" y="2047555"/>
            <a:ext cx="7238714" cy="2594188"/>
          </a:xfrm>
        </p:spPr>
        <p:txBody>
          <a:bodyPr>
            <a:normAutofit fontScale="92500" lnSpcReduction="20000"/>
          </a:bodyPr>
          <a:lstStyle/>
          <a:p>
            <a:r>
              <a:rPr lang="nb-NO" sz="2800" dirty="0"/>
              <a:t>ICT survey </a:t>
            </a:r>
            <a:r>
              <a:rPr lang="nb-NO" sz="2800" dirty="0" err="1"/>
              <a:t>regulation</a:t>
            </a:r>
            <a:r>
              <a:rPr lang="nb-NO" sz="2800" dirty="0"/>
              <a:t> </a:t>
            </a:r>
            <a:r>
              <a:rPr lang="nb-NO" sz="2800" dirty="0" err="1"/>
              <a:t>contains</a:t>
            </a:r>
            <a:r>
              <a:rPr lang="nb-NO" sz="2800" dirty="0"/>
              <a:t> </a:t>
            </a:r>
            <a:r>
              <a:rPr lang="nb-NO" sz="2800" dirty="0" err="1"/>
              <a:t>no</a:t>
            </a:r>
            <a:r>
              <a:rPr lang="nb-NO" sz="2800" dirty="0"/>
              <a:t> </a:t>
            </a:r>
            <a:r>
              <a:rPr lang="nb-NO" sz="2800" dirty="0" err="1"/>
              <a:t>recommendations</a:t>
            </a:r>
            <a:r>
              <a:rPr lang="nb-NO" sz="2800" dirty="0"/>
              <a:t> or </a:t>
            </a:r>
            <a:r>
              <a:rPr lang="nb-NO" sz="2800" dirty="0" err="1"/>
              <a:t>limitations</a:t>
            </a:r>
            <a:r>
              <a:rPr lang="nb-NO" sz="2800" dirty="0"/>
              <a:t> </a:t>
            </a:r>
            <a:r>
              <a:rPr lang="nb-NO" sz="2800" dirty="0" err="1"/>
              <a:t>regarding</a:t>
            </a:r>
            <a:r>
              <a:rPr lang="nb-NO" sz="2800" dirty="0"/>
              <a:t> </a:t>
            </a:r>
            <a:r>
              <a:rPr lang="nb-NO" sz="2800" i="1" dirty="0" err="1"/>
              <a:t>which</a:t>
            </a:r>
            <a:r>
              <a:rPr lang="nb-NO" sz="2800" dirty="0"/>
              <a:t> mode to </a:t>
            </a:r>
            <a:r>
              <a:rPr lang="nb-NO" sz="2800" dirty="0" err="1"/>
              <a:t>use</a:t>
            </a:r>
            <a:endParaRPr lang="nb-NO" sz="2800" dirty="0"/>
          </a:p>
          <a:p>
            <a:r>
              <a:rPr lang="nb-NO" sz="2800" dirty="0" err="1"/>
              <a:t>But</a:t>
            </a:r>
            <a:r>
              <a:rPr lang="nb-NO" sz="2800" dirty="0"/>
              <a:t>: Model </a:t>
            </a:r>
            <a:r>
              <a:rPr lang="nb-NO" sz="2800" dirty="0" err="1"/>
              <a:t>questionnaire</a:t>
            </a:r>
            <a:r>
              <a:rPr lang="nb-NO" sz="2800" dirty="0"/>
              <a:t> </a:t>
            </a:r>
            <a:r>
              <a:rPr lang="nb-NO" sz="2800" dirty="0" err="1"/>
              <a:t>presupposes</a:t>
            </a:r>
            <a:r>
              <a:rPr lang="nb-NO" sz="2800" dirty="0"/>
              <a:t> a </a:t>
            </a:r>
            <a:r>
              <a:rPr lang="nb-NO" sz="2800" i="1" dirty="0" err="1"/>
              <a:t>visual</a:t>
            </a:r>
            <a:r>
              <a:rPr lang="nb-NO" sz="2800" dirty="0"/>
              <a:t> format</a:t>
            </a:r>
          </a:p>
          <a:p>
            <a:pPr lvl="1"/>
            <a:r>
              <a:rPr lang="nb-NO" sz="2400" dirty="0" err="1"/>
              <a:t>But</a:t>
            </a:r>
            <a:r>
              <a:rPr lang="nb-NO" sz="2400" dirty="0"/>
              <a:t> CATI most used (16 </a:t>
            </a:r>
            <a:r>
              <a:rPr lang="nb-NO" sz="2400" dirty="0" err="1"/>
              <a:t>NSIs</a:t>
            </a:r>
            <a:r>
              <a:rPr lang="nb-NO" sz="2400" dirty="0"/>
              <a:t>)</a:t>
            </a:r>
          </a:p>
          <a:p>
            <a:pPr lvl="1"/>
            <a:r>
              <a:rPr lang="nb-NO" sz="2400" dirty="0" err="1"/>
              <a:t>Followed</a:t>
            </a:r>
            <a:r>
              <a:rPr lang="nb-NO" sz="2400" dirty="0"/>
              <a:t> by CAWI (15 </a:t>
            </a:r>
            <a:r>
              <a:rPr lang="nb-NO" sz="2400" dirty="0" err="1"/>
              <a:t>NSIs</a:t>
            </a:r>
            <a:r>
              <a:rPr lang="nb-NO" sz="2400" dirty="0"/>
              <a:t>)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6C055EDA-BE68-4476-95A7-449A31F324C6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5" name="CasellaDiTesto 12">
            <a:extLst>
              <a:ext uri="{FF2B5EF4-FFF2-40B4-BE49-F238E27FC236}">
                <a16:creationId xmlns:a16="http://schemas.microsoft.com/office/drawing/2014/main" xmlns="" id="{BE9F9CB5-2F4E-48CF-BD03-FBEB3835F0E4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6" name="Immagine 9">
            <a:extLst>
              <a:ext uri="{FF2B5EF4-FFF2-40B4-BE49-F238E27FC236}">
                <a16:creationId xmlns:a16="http://schemas.microsoft.com/office/drawing/2014/main" xmlns="" id="{7D314675-1CD4-4D16-BB34-FFB1132BD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136" y="4456421"/>
            <a:ext cx="1545907" cy="741438"/>
          </a:xfrm>
          <a:prstGeom prst="rect">
            <a:avLst/>
          </a:prstGeom>
        </p:spPr>
      </p:pic>
      <p:sp>
        <p:nvSpPr>
          <p:cNvPr id="7" name="CasellaDiTesto 3">
            <a:extLst>
              <a:ext uri="{FF2B5EF4-FFF2-40B4-BE49-F238E27FC236}">
                <a16:creationId xmlns:a16="http://schemas.microsoft.com/office/drawing/2014/main" xmlns="" id="{7EF1B28A-47D5-42C3-A93C-67E22636AEA8}"/>
              </a:ext>
            </a:extLst>
          </p:cNvPr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- Mixed-Mode 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xmlns="" id="{C08AB7F0-36F7-4596-AFC8-489F6BA62879}"/>
              </a:ext>
            </a:extLst>
          </p:cNvPr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11" descr="EC logo example - horizontal version">
            <a:extLst>
              <a:ext uri="{FF2B5EF4-FFF2-40B4-BE49-F238E27FC236}">
                <a16:creationId xmlns:a16="http://schemas.microsoft.com/office/drawing/2014/main" xmlns="" id="{85B9A479-D6C8-45B2-99F8-E7D42EB9E09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38678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8603FA6E-34A0-479E-A516-07C722166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9704"/>
            <a:ext cx="8229600" cy="857250"/>
          </a:xfrm>
        </p:spPr>
        <p:txBody>
          <a:bodyPr/>
          <a:lstStyle/>
          <a:p>
            <a:r>
              <a:rPr lang="nb-NO" dirty="0"/>
              <a:t>ICT </a:t>
            </a:r>
            <a:r>
              <a:rPr lang="nb-NO" dirty="0" err="1"/>
              <a:t>model</a:t>
            </a:r>
            <a:r>
              <a:rPr lang="nb-NO" dirty="0"/>
              <a:t> </a:t>
            </a:r>
            <a:r>
              <a:rPr lang="nb-NO" dirty="0" err="1"/>
              <a:t>questionnaire</a:t>
            </a:r>
            <a:r>
              <a:rPr lang="nb-NO" dirty="0"/>
              <a:t> </a:t>
            </a:r>
            <a:r>
              <a:rPr lang="nb-NO" dirty="0" err="1"/>
              <a:t>example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4BF25A58-C3EC-4D1A-9D8E-6D1F37FE4BF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AA5270D6-5511-4291-9752-AC3BA5D37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91" y="1396632"/>
            <a:ext cx="7238714" cy="3712779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xmlns="" id="{DE2F67AE-C56D-4DFC-B3B8-B39199806061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6" name="CasellaDiTesto 12">
            <a:extLst>
              <a:ext uri="{FF2B5EF4-FFF2-40B4-BE49-F238E27FC236}">
                <a16:creationId xmlns:a16="http://schemas.microsoft.com/office/drawing/2014/main" xmlns="" id="{95427A84-2C64-44C2-AB46-EF7FD1A43175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551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7F8DA035-FB29-4050-A802-D7B6426E8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867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nb-NO" dirty="0" err="1"/>
              <a:t>Assessment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questionnaires</a:t>
            </a:r>
            <a:r>
              <a:rPr lang="nb-NO" dirty="0"/>
              <a:t>:</a:t>
            </a:r>
            <a:br>
              <a:rPr lang="nb-NO" dirty="0"/>
            </a:br>
            <a:r>
              <a:rPr lang="nb-NO" dirty="0"/>
              <a:t>ICT </a:t>
            </a:r>
            <a:r>
              <a:rPr lang="nb-NO" dirty="0" err="1"/>
              <a:t>questionnaire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0B6DD717-0508-45DC-95D3-105B358CA8F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520" y="1745343"/>
            <a:ext cx="6733894" cy="2719483"/>
          </a:xfrm>
        </p:spPr>
        <p:txBody>
          <a:bodyPr>
            <a:normAutofit fontScale="77500" lnSpcReduction="20000"/>
          </a:bodyPr>
          <a:lstStyle/>
          <a:p>
            <a:r>
              <a:rPr lang="nb-NO" dirty="0"/>
              <a:t>Application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Campanelli</a:t>
            </a:r>
            <a:r>
              <a:rPr lang="nb-NO" dirty="0"/>
              <a:t> </a:t>
            </a:r>
            <a:r>
              <a:rPr lang="nb-NO" dirty="0" err="1"/>
              <a:t>typology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model</a:t>
            </a:r>
            <a:r>
              <a:rPr lang="nb-NO" dirty="0"/>
              <a:t> </a:t>
            </a:r>
            <a:r>
              <a:rPr lang="nb-NO" dirty="0" err="1"/>
              <a:t>questionnaire</a:t>
            </a:r>
            <a:r>
              <a:rPr lang="nb-NO" dirty="0"/>
              <a:t> </a:t>
            </a:r>
            <a:r>
              <a:rPr lang="nb-NO" dirty="0" err="1"/>
              <a:t>indicates</a:t>
            </a:r>
            <a:r>
              <a:rPr lang="nb-NO" dirty="0"/>
              <a:t> </a:t>
            </a:r>
            <a:r>
              <a:rPr lang="nb-NO" dirty="0" err="1"/>
              <a:t>possible</a:t>
            </a:r>
            <a:r>
              <a:rPr lang="nb-NO" dirty="0"/>
              <a:t> </a:t>
            </a:r>
            <a:r>
              <a:rPr lang="nb-NO" dirty="0" err="1"/>
              <a:t>issues</a:t>
            </a:r>
            <a:endParaRPr lang="nb-NO" dirty="0"/>
          </a:p>
          <a:p>
            <a:pPr marL="189038" lvl="1" indent="0">
              <a:buNone/>
            </a:pPr>
            <a:r>
              <a:rPr lang="en-US" dirty="0"/>
              <a:t> A. Mark all that apply format (14) </a:t>
            </a:r>
          </a:p>
          <a:p>
            <a:pPr marL="189038" lvl="1" indent="0">
              <a:buNone/>
            </a:pPr>
            <a:r>
              <a:rPr lang="en-US" dirty="0"/>
              <a:t> B. Inherent difficulty due to concepts (6) </a:t>
            </a:r>
          </a:p>
          <a:p>
            <a:pPr marL="189038" lvl="1" indent="0">
              <a:buNone/>
            </a:pPr>
            <a:r>
              <a:rPr lang="en-US" dirty="0"/>
              <a:t> C. Use of instructions and clarification (23) </a:t>
            </a:r>
          </a:p>
          <a:p>
            <a:pPr marL="189038" lvl="1" indent="0">
              <a:buNone/>
            </a:pPr>
            <a:r>
              <a:rPr lang="en-US" dirty="0"/>
              <a:t> D. Use of Don’t know (25) </a:t>
            </a:r>
          </a:p>
          <a:p>
            <a:pPr marL="189038" lvl="1" indent="0">
              <a:buNone/>
            </a:pPr>
            <a:r>
              <a:rPr lang="nb-NO" dirty="0"/>
              <a:t> E. </a:t>
            </a:r>
            <a:r>
              <a:rPr lang="nb-NO" dirty="0" err="1"/>
              <a:t>Question</a:t>
            </a:r>
            <a:r>
              <a:rPr lang="nb-NO" dirty="0"/>
              <a:t> </a:t>
            </a:r>
            <a:r>
              <a:rPr lang="nb-NO" dirty="0" err="1"/>
              <a:t>length</a:t>
            </a:r>
            <a:r>
              <a:rPr lang="nb-NO" dirty="0"/>
              <a:t> (</a:t>
            </a:r>
            <a:r>
              <a:rPr lang="nb-NO" dirty="0" err="1"/>
              <a:t>Dillman</a:t>
            </a:r>
            <a:r>
              <a:rPr lang="nb-NO" dirty="0"/>
              <a:t>) </a:t>
            </a:r>
          </a:p>
          <a:p>
            <a:endParaRPr lang="nb-NO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4A7AF8E9-04ED-4796-9A63-12B0DB61E778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5" name="CasellaDiTesto 12">
            <a:extLst>
              <a:ext uri="{FF2B5EF4-FFF2-40B4-BE49-F238E27FC236}">
                <a16:creationId xmlns:a16="http://schemas.microsoft.com/office/drawing/2014/main" xmlns="" id="{E99110E9-39D5-4F46-B54F-8E09633505EA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6" name="Immagine 9">
            <a:extLst>
              <a:ext uri="{FF2B5EF4-FFF2-40B4-BE49-F238E27FC236}">
                <a16:creationId xmlns:a16="http://schemas.microsoft.com/office/drawing/2014/main" xmlns="" id="{7CE2F28F-4D03-46E9-9511-DF03433B3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136" y="4456421"/>
            <a:ext cx="1545907" cy="741438"/>
          </a:xfrm>
          <a:prstGeom prst="rect">
            <a:avLst/>
          </a:prstGeom>
        </p:spPr>
      </p:pic>
      <p:sp>
        <p:nvSpPr>
          <p:cNvPr id="7" name="CasellaDiTesto 3">
            <a:extLst>
              <a:ext uri="{FF2B5EF4-FFF2-40B4-BE49-F238E27FC236}">
                <a16:creationId xmlns:a16="http://schemas.microsoft.com/office/drawing/2014/main" xmlns="" id="{8396478B-DD9A-4645-8A3C-31B30F477682}"/>
              </a:ext>
            </a:extLst>
          </p:cNvPr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- Mixed-Mode 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xmlns="" id="{3D435D69-0DCE-4117-A241-C2FE42CB670C}"/>
              </a:ext>
            </a:extLst>
          </p:cNvPr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11" descr="EC logo example - horizontal version">
            <a:extLst>
              <a:ext uri="{FF2B5EF4-FFF2-40B4-BE49-F238E27FC236}">
                <a16:creationId xmlns:a16="http://schemas.microsoft.com/office/drawing/2014/main" xmlns="" id="{671244B9-D1BB-431B-87DB-533D9E92FB4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25482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6E875BE-505D-4646-BC1F-451B69FEC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2179"/>
            <a:ext cx="8229600" cy="857250"/>
          </a:xfrm>
        </p:spPr>
        <p:txBody>
          <a:bodyPr/>
          <a:lstStyle/>
          <a:p>
            <a:r>
              <a:rPr lang="nb-NO" dirty="0"/>
              <a:t>ICT: National </a:t>
            </a:r>
            <a:r>
              <a:rPr lang="nb-NO" dirty="0" err="1"/>
              <a:t>implementations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BF22E8C1-4C12-4271-90F0-CEC4AB1ACD1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520" y="1605860"/>
            <a:ext cx="6144958" cy="2984147"/>
          </a:xfrm>
        </p:spPr>
        <p:txBody>
          <a:bodyPr>
            <a:normAutofit fontScale="70000" lnSpcReduction="20000"/>
          </a:bodyPr>
          <a:lstStyle/>
          <a:p>
            <a:r>
              <a:rPr lang="nb-NO" dirty="0" err="1"/>
              <a:t>Netherlands</a:t>
            </a:r>
            <a:endParaRPr lang="nb-NO" dirty="0"/>
          </a:p>
          <a:p>
            <a:pPr lvl="1"/>
            <a:r>
              <a:rPr lang="nb-NO" dirty="0"/>
              <a:t>CATI/CAPI/CAWI design</a:t>
            </a:r>
          </a:p>
          <a:p>
            <a:pPr lvl="1"/>
            <a:r>
              <a:rPr lang="nb-NO" dirty="0" err="1"/>
              <a:t>Omnimode</a:t>
            </a:r>
            <a:r>
              <a:rPr lang="nb-NO" dirty="0"/>
              <a:t> </a:t>
            </a:r>
            <a:r>
              <a:rPr lang="nb-NO" dirty="0" err="1"/>
              <a:t>approach</a:t>
            </a:r>
            <a:r>
              <a:rPr lang="nb-NO" dirty="0"/>
              <a:t>: </a:t>
            </a:r>
            <a:r>
              <a:rPr lang="nb-NO" dirty="0" err="1"/>
              <a:t>everything</a:t>
            </a:r>
            <a:r>
              <a:rPr lang="nb-NO" dirty="0"/>
              <a:t> visible </a:t>
            </a:r>
            <a:r>
              <a:rPr lang="nb-NO" dirty="0" err="1"/>
              <a:t>on</a:t>
            </a:r>
            <a:r>
              <a:rPr lang="nb-NO" dirty="0"/>
              <a:t> a screen </a:t>
            </a:r>
            <a:r>
              <a:rPr lang="nb-NO" dirty="0" err="1"/>
              <a:t>will</a:t>
            </a:r>
            <a:r>
              <a:rPr lang="nb-NO" dirty="0"/>
              <a:t> be </a:t>
            </a:r>
            <a:r>
              <a:rPr lang="nb-NO" dirty="0" err="1"/>
              <a:t>read</a:t>
            </a:r>
            <a:r>
              <a:rPr lang="nb-NO" dirty="0"/>
              <a:t> </a:t>
            </a:r>
            <a:r>
              <a:rPr lang="nb-NO" dirty="0" err="1"/>
              <a:t>out</a:t>
            </a:r>
            <a:r>
              <a:rPr lang="nb-NO" dirty="0"/>
              <a:t> </a:t>
            </a:r>
            <a:r>
              <a:rPr lang="nb-NO" dirty="0" err="1"/>
              <a:t>loud</a:t>
            </a:r>
            <a:endParaRPr lang="nb-NO" dirty="0"/>
          </a:p>
          <a:p>
            <a:r>
              <a:rPr lang="nb-NO" dirty="0"/>
              <a:t>Norway</a:t>
            </a:r>
          </a:p>
          <a:p>
            <a:pPr lvl="1"/>
            <a:r>
              <a:rPr lang="nb-NO" dirty="0"/>
              <a:t>CATI </a:t>
            </a:r>
            <a:r>
              <a:rPr lang="nb-NO" dirty="0" err="1"/>
              <a:t>only</a:t>
            </a:r>
            <a:endParaRPr lang="nb-NO" dirty="0"/>
          </a:p>
          <a:p>
            <a:pPr lvl="1"/>
            <a:r>
              <a:rPr lang="nb-NO" dirty="0"/>
              <a:t>Embedded in 35-minute omnibus</a:t>
            </a:r>
          </a:p>
          <a:p>
            <a:pPr lvl="1"/>
            <a:r>
              <a:rPr lang="nb-NO" dirty="0"/>
              <a:t>«</a:t>
            </a:r>
            <a:r>
              <a:rPr lang="nb-NO" dirty="0" err="1"/>
              <a:t>Check</a:t>
            </a:r>
            <a:r>
              <a:rPr lang="nb-NO" dirty="0"/>
              <a:t> all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apply</a:t>
            </a:r>
            <a:r>
              <a:rPr lang="nb-NO" dirty="0"/>
              <a:t>» grids </a:t>
            </a:r>
            <a:r>
              <a:rPr lang="nb-NO" dirty="0" err="1"/>
              <a:t>converted</a:t>
            </a:r>
            <a:r>
              <a:rPr lang="nb-NO" dirty="0"/>
              <a:t> to </a:t>
            </a:r>
            <a:r>
              <a:rPr lang="nb-NO" dirty="0" err="1"/>
              <a:t>yes</a:t>
            </a:r>
            <a:r>
              <a:rPr lang="nb-NO" dirty="0"/>
              <a:t>/</a:t>
            </a:r>
            <a:r>
              <a:rPr lang="nb-NO" dirty="0" err="1"/>
              <a:t>no</a:t>
            </a:r>
            <a:r>
              <a:rPr lang="nb-NO" dirty="0"/>
              <a:t> </a:t>
            </a:r>
            <a:r>
              <a:rPr lang="nb-NO" dirty="0" err="1"/>
              <a:t>sequences</a:t>
            </a:r>
            <a:endParaRPr lang="nb-NO" dirty="0"/>
          </a:p>
          <a:p>
            <a:pPr lvl="1"/>
            <a:endParaRPr lang="nb-NO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28A87687-4795-4F92-94F6-2774E0265A04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6" name="CasellaDiTesto 12">
            <a:extLst>
              <a:ext uri="{FF2B5EF4-FFF2-40B4-BE49-F238E27FC236}">
                <a16:creationId xmlns:a16="http://schemas.microsoft.com/office/drawing/2014/main" xmlns="" id="{C2B15330-EA78-492F-BB7C-4FCD9A49A92B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7" name="Immagine 9">
            <a:extLst>
              <a:ext uri="{FF2B5EF4-FFF2-40B4-BE49-F238E27FC236}">
                <a16:creationId xmlns:a16="http://schemas.microsoft.com/office/drawing/2014/main" xmlns="" id="{2F000AE7-280E-46D7-B800-0299D7182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136" y="4456421"/>
            <a:ext cx="1545907" cy="741438"/>
          </a:xfrm>
          <a:prstGeom prst="rect">
            <a:avLst/>
          </a:prstGeom>
        </p:spPr>
      </p:pic>
      <p:sp>
        <p:nvSpPr>
          <p:cNvPr id="8" name="CasellaDiTesto 3">
            <a:extLst>
              <a:ext uri="{FF2B5EF4-FFF2-40B4-BE49-F238E27FC236}">
                <a16:creationId xmlns:a16="http://schemas.microsoft.com/office/drawing/2014/main" xmlns="" id="{C7A519DA-2FF1-43BD-87C2-68DAD32618EA}"/>
              </a:ext>
            </a:extLst>
          </p:cNvPr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- Mixed-Mode 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</a:p>
        </p:txBody>
      </p:sp>
      <p:cxnSp>
        <p:nvCxnSpPr>
          <p:cNvPr id="9" name="Connettore 1 7">
            <a:extLst>
              <a:ext uri="{FF2B5EF4-FFF2-40B4-BE49-F238E27FC236}">
                <a16:creationId xmlns:a16="http://schemas.microsoft.com/office/drawing/2014/main" xmlns="" id="{518E4195-063B-472C-8736-4222D0AC3FB4}"/>
              </a:ext>
            </a:extLst>
          </p:cNvPr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magine 11" descr="EC logo example - horizontal version">
            <a:extLst>
              <a:ext uri="{FF2B5EF4-FFF2-40B4-BE49-F238E27FC236}">
                <a16:creationId xmlns:a16="http://schemas.microsoft.com/office/drawing/2014/main" xmlns="" id="{76D621C1-FC92-4705-8953-15A5F179257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15433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636E778D-4BA9-4691-8C6E-5208165A6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2952"/>
            <a:ext cx="8229600" cy="857250"/>
          </a:xfrm>
        </p:spPr>
        <p:txBody>
          <a:bodyPr/>
          <a:lstStyle/>
          <a:p>
            <a:r>
              <a:rPr lang="nb-NO" dirty="0"/>
              <a:t>ICT </a:t>
            </a:r>
            <a:r>
              <a:rPr lang="nb-NO" dirty="0" err="1"/>
              <a:t>questionnaire</a:t>
            </a:r>
            <a:r>
              <a:rPr lang="nb-NO" dirty="0"/>
              <a:t> Pretesting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21159A8-7281-447D-BC7F-7861CA6DACA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520" y="1396632"/>
            <a:ext cx="6757141" cy="3221863"/>
          </a:xfrm>
        </p:spPr>
        <p:txBody>
          <a:bodyPr>
            <a:normAutofit fontScale="85000" lnSpcReduction="20000"/>
          </a:bodyPr>
          <a:lstStyle/>
          <a:p>
            <a:r>
              <a:rPr lang="nb-NO" sz="3000" dirty="0"/>
              <a:t>Stats Norway: </a:t>
            </a:r>
            <a:r>
              <a:rPr lang="nb-NO" sz="3000" dirty="0" err="1"/>
              <a:t>Both</a:t>
            </a:r>
            <a:r>
              <a:rPr lang="nb-NO" sz="3000" dirty="0"/>
              <a:t> unimode (</a:t>
            </a:r>
            <a:r>
              <a:rPr lang="nb-NO" sz="3000" dirty="0" err="1"/>
              <a:t>omnimode</a:t>
            </a:r>
            <a:r>
              <a:rPr lang="nb-NO" sz="3000" dirty="0"/>
              <a:t>) and mode </a:t>
            </a:r>
            <a:r>
              <a:rPr lang="nb-NO" sz="3000" dirty="0" err="1"/>
              <a:t>specific</a:t>
            </a:r>
            <a:r>
              <a:rPr lang="nb-NO" sz="3000" dirty="0"/>
              <a:t> </a:t>
            </a:r>
            <a:r>
              <a:rPr lang="nb-NO" sz="3000" dirty="0" err="1"/>
              <a:t>approach</a:t>
            </a:r>
            <a:r>
              <a:rPr lang="nb-NO" sz="3000" dirty="0"/>
              <a:t> </a:t>
            </a:r>
            <a:r>
              <a:rPr lang="nb-NO" sz="3000" dirty="0" err="1"/>
              <a:t>tested</a:t>
            </a:r>
            <a:endParaRPr lang="nb-NO" sz="3000" dirty="0"/>
          </a:p>
          <a:p>
            <a:pPr lvl="1"/>
            <a:r>
              <a:rPr lang="nb-NO" sz="2600" dirty="0" err="1"/>
              <a:t>Unimode</a:t>
            </a:r>
            <a:r>
              <a:rPr lang="nb-NO" sz="2600" dirty="0"/>
              <a:t>: </a:t>
            </a:r>
            <a:r>
              <a:rPr lang="nb-NO" sz="2600" dirty="0" err="1"/>
              <a:t>entire</a:t>
            </a:r>
            <a:r>
              <a:rPr lang="nb-NO" sz="2600" dirty="0"/>
              <a:t> </a:t>
            </a:r>
            <a:r>
              <a:rPr lang="nb-NO" sz="2600" dirty="0" err="1"/>
              <a:t>questionnaire</a:t>
            </a:r>
            <a:endParaRPr lang="nb-NO" sz="2600" dirty="0"/>
          </a:p>
          <a:p>
            <a:pPr lvl="1"/>
            <a:r>
              <a:rPr lang="nb-NO" sz="2600" dirty="0"/>
              <a:t>Mode </a:t>
            </a:r>
            <a:r>
              <a:rPr lang="nb-NO" sz="2600" dirty="0" err="1"/>
              <a:t>specific</a:t>
            </a:r>
            <a:r>
              <a:rPr lang="nb-NO" sz="2600" dirty="0"/>
              <a:t>: </a:t>
            </a:r>
            <a:r>
              <a:rPr lang="nb-NO" sz="2600" dirty="0" err="1"/>
              <a:t>selections</a:t>
            </a:r>
            <a:r>
              <a:rPr lang="nb-NO" sz="2600" dirty="0"/>
              <a:t> </a:t>
            </a:r>
            <a:r>
              <a:rPr lang="nb-NO" sz="2600" dirty="0" err="1"/>
              <a:t>with</a:t>
            </a:r>
            <a:r>
              <a:rPr lang="nb-NO" sz="2600" dirty="0"/>
              <a:t> «mark all </a:t>
            </a:r>
            <a:r>
              <a:rPr lang="nb-NO" sz="2600" dirty="0" err="1"/>
              <a:t>that</a:t>
            </a:r>
            <a:r>
              <a:rPr lang="nb-NO" sz="2600" dirty="0"/>
              <a:t> </a:t>
            </a:r>
            <a:r>
              <a:rPr lang="nb-NO" sz="2600" dirty="0" err="1"/>
              <a:t>apply</a:t>
            </a:r>
            <a:r>
              <a:rPr lang="nb-NO" sz="2600" dirty="0"/>
              <a:t>» and </a:t>
            </a:r>
            <a:r>
              <a:rPr lang="nb-NO" sz="2600" dirty="0" err="1"/>
              <a:t>inherently</a:t>
            </a:r>
            <a:r>
              <a:rPr lang="nb-NO" sz="2600" dirty="0"/>
              <a:t> </a:t>
            </a:r>
            <a:r>
              <a:rPr lang="nb-NO" sz="2600" dirty="0" err="1"/>
              <a:t>difficult</a:t>
            </a:r>
            <a:r>
              <a:rPr lang="nb-NO" sz="2600" dirty="0"/>
              <a:t> questions</a:t>
            </a:r>
          </a:p>
          <a:p>
            <a:r>
              <a:rPr lang="nb-NO" sz="3000" dirty="0"/>
              <a:t>Mobile unimode </a:t>
            </a:r>
            <a:r>
              <a:rPr lang="nb-NO" sz="3000" dirty="0" err="1"/>
              <a:t>based</a:t>
            </a:r>
            <a:r>
              <a:rPr lang="nb-NO" sz="3000" dirty="0"/>
              <a:t> </a:t>
            </a:r>
            <a:r>
              <a:rPr lang="nb-NO" sz="3000" dirty="0" err="1"/>
              <a:t>on</a:t>
            </a:r>
            <a:r>
              <a:rPr lang="nb-NO" sz="3000" dirty="0"/>
              <a:t> </a:t>
            </a:r>
            <a:r>
              <a:rPr lang="nb-NO" sz="3000" dirty="0" err="1"/>
              <a:t>existing</a:t>
            </a:r>
            <a:r>
              <a:rPr lang="nb-NO" sz="3000" dirty="0"/>
              <a:t> CATI </a:t>
            </a:r>
            <a:r>
              <a:rPr lang="nb-NO" sz="3000" dirty="0" err="1"/>
              <a:t>questionnaire</a:t>
            </a:r>
            <a:endParaRPr lang="nb-NO" sz="3000" dirty="0"/>
          </a:p>
          <a:p>
            <a:r>
              <a:rPr lang="nb-NO" sz="3000" dirty="0"/>
              <a:t>PC mode </a:t>
            </a:r>
            <a:r>
              <a:rPr lang="nb-NO" sz="3000" dirty="0" err="1"/>
              <a:t>specific</a:t>
            </a:r>
            <a:r>
              <a:rPr lang="nb-NO" sz="3000" dirty="0"/>
              <a:t> </a:t>
            </a:r>
            <a:r>
              <a:rPr lang="nb-NO" sz="3000" dirty="0" err="1"/>
              <a:t>version</a:t>
            </a:r>
            <a:r>
              <a:rPr lang="nb-NO" sz="3000" dirty="0"/>
              <a:t> </a:t>
            </a:r>
            <a:r>
              <a:rPr lang="nb-NO" sz="3000" dirty="0" err="1"/>
              <a:t>based</a:t>
            </a:r>
            <a:r>
              <a:rPr lang="nb-NO" sz="3000" dirty="0"/>
              <a:t> </a:t>
            </a:r>
            <a:r>
              <a:rPr lang="nb-NO" sz="3000" dirty="0" err="1"/>
              <a:t>on</a:t>
            </a:r>
            <a:r>
              <a:rPr lang="nb-NO" sz="3000" dirty="0"/>
              <a:t> </a:t>
            </a:r>
            <a:r>
              <a:rPr lang="nb-NO" sz="3000" dirty="0" err="1"/>
              <a:t>model</a:t>
            </a:r>
            <a:r>
              <a:rPr lang="nb-NO" sz="3000" dirty="0"/>
              <a:t> </a:t>
            </a:r>
            <a:r>
              <a:rPr lang="nb-NO" sz="3000" dirty="0" err="1"/>
              <a:t>questionnaire</a:t>
            </a:r>
            <a:endParaRPr lang="nb-NO" sz="3000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1BE07EFA-C7FE-4F8F-A266-19D62B396FA6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5" name="CasellaDiTesto 12">
            <a:extLst>
              <a:ext uri="{FF2B5EF4-FFF2-40B4-BE49-F238E27FC236}">
                <a16:creationId xmlns:a16="http://schemas.microsoft.com/office/drawing/2014/main" xmlns="" id="{56B73A71-AF46-417D-99C7-4CEA5747144E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6" name="Immagine 9">
            <a:extLst>
              <a:ext uri="{FF2B5EF4-FFF2-40B4-BE49-F238E27FC236}">
                <a16:creationId xmlns:a16="http://schemas.microsoft.com/office/drawing/2014/main" xmlns="" id="{575AAE30-3ABE-4367-859A-0D89088BF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136" y="4456421"/>
            <a:ext cx="1545907" cy="741438"/>
          </a:xfrm>
          <a:prstGeom prst="rect">
            <a:avLst/>
          </a:prstGeom>
        </p:spPr>
      </p:pic>
      <p:sp>
        <p:nvSpPr>
          <p:cNvPr id="7" name="CasellaDiTesto 3">
            <a:extLst>
              <a:ext uri="{FF2B5EF4-FFF2-40B4-BE49-F238E27FC236}">
                <a16:creationId xmlns:a16="http://schemas.microsoft.com/office/drawing/2014/main" xmlns="" id="{CF692D97-9AD4-4921-BE5B-5B74E72B0F3F}"/>
              </a:ext>
            </a:extLst>
          </p:cNvPr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- Mixed-Mode 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xmlns="" id="{40558A56-C218-4322-9F63-DCDF0493F214}"/>
              </a:ext>
            </a:extLst>
          </p:cNvPr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11" descr="EC logo example - horizontal version">
            <a:extLst>
              <a:ext uri="{FF2B5EF4-FFF2-40B4-BE49-F238E27FC236}">
                <a16:creationId xmlns:a16="http://schemas.microsoft.com/office/drawing/2014/main" xmlns="" id="{932C34F6-63A0-4CBD-A86B-EB1576292D5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34497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D48FA543-6653-4C52-8E16-E1419634C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7DFB0098-CE33-468C-8758-0F1017232F5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51EF9DFB-EC46-47E0-9BDA-AE30D9182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1" y="221457"/>
            <a:ext cx="2614613" cy="4922044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xmlns="" id="{13D15CBB-B5F8-4305-A446-1A11BE0DE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583" y="316955"/>
            <a:ext cx="413594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447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B81500D3-B7DD-4804-9C89-191358212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1437"/>
            <a:ext cx="8229600" cy="857250"/>
          </a:xfrm>
        </p:spPr>
        <p:txBody>
          <a:bodyPr/>
          <a:lstStyle/>
          <a:p>
            <a:r>
              <a:rPr lang="nb-NO" dirty="0"/>
              <a:t>ICT pretesting: </a:t>
            </a:r>
            <a:r>
              <a:rPr lang="nb-NO" dirty="0" err="1"/>
              <a:t>main</a:t>
            </a:r>
            <a:r>
              <a:rPr lang="nb-NO" dirty="0"/>
              <a:t> </a:t>
            </a:r>
            <a:r>
              <a:rPr lang="nb-NO" dirty="0" err="1"/>
              <a:t>findings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FD8660FD-2EC4-4B06-B373-19129EE8FFB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520" y="1521074"/>
            <a:ext cx="7572256" cy="3333582"/>
          </a:xfrm>
        </p:spPr>
        <p:txBody>
          <a:bodyPr>
            <a:normAutofit fontScale="70000" lnSpcReduction="20000"/>
          </a:bodyPr>
          <a:lstStyle/>
          <a:p>
            <a:r>
              <a:rPr lang="nb-NO" dirty="0" err="1"/>
              <a:t>Unimode</a:t>
            </a:r>
            <a:r>
              <a:rPr lang="nb-NO" dirty="0"/>
              <a:t>: General problems more </a:t>
            </a:r>
            <a:r>
              <a:rPr lang="nb-NO" dirty="0" err="1"/>
              <a:t>important</a:t>
            </a:r>
            <a:r>
              <a:rPr lang="nb-NO" dirty="0"/>
              <a:t> </a:t>
            </a:r>
            <a:r>
              <a:rPr lang="nb-NO" dirty="0" err="1"/>
              <a:t>than</a:t>
            </a:r>
            <a:r>
              <a:rPr lang="nb-NO" dirty="0"/>
              <a:t> mode-</a:t>
            </a:r>
            <a:r>
              <a:rPr lang="nb-NO" dirty="0" err="1"/>
              <a:t>related</a:t>
            </a:r>
            <a:r>
              <a:rPr lang="nb-NO" dirty="0"/>
              <a:t> problems</a:t>
            </a:r>
          </a:p>
          <a:p>
            <a:pPr lvl="1"/>
            <a:r>
              <a:rPr lang="nb-NO" dirty="0"/>
              <a:t>Overall </a:t>
            </a:r>
            <a:r>
              <a:rPr lang="nb-NO" dirty="0" err="1"/>
              <a:t>verbosity</a:t>
            </a:r>
            <a:r>
              <a:rPr lang="nb-NO" dirty="0"/>
              <a:t> – redundant </a:t>
            </a:r>
            <a:r>
              <a:rPr lang="nb-NO" dirty="0" err="1"/>
              <a:t>phrases</a:t>
            </a:r>
            <a:endParaRPr lang="nb-NO" dirty="0"/>
          </a:p>
          <a:p>
            <a:pPr lvl="1"/>
            <a:r>
              <a:rPr lang="nb-NO" dirty="0" err="1"/>
              <a:t>Insufficient</a:t>
            </a:r>
            <a:r>
              <a:rPr lang="nb-NO" dirty="0"/>
              <a:t> </a:t>
            </a:r>
            <a:r>
              <a:rPr lang="nb-NO" dirty="0" err="1"/>
              <a:t>operationalization</a:t>
            </a:r>
            <a:r>
              <a:rPr lang="nb-NO" dirty="0"/>
              <a:t> – </a:t>
            </a:r>
            <a:r>
              <a:rPr lang="nb-NO" dirty="0" err="1"/>
              <a:t>too</a:t>
            </a:r>
            <a:r>
              <a:rPr lang="nb-NO" dirty="0"/>
              <a:t> </a:t>
            </a:r>
            <a:r>
              <a:rPr lang="nb-NO" dirty="0" err="1"/>
              <a:t>theoretical</a:t>
            </a:r>
            <a:r>
              <a:rPr lang="nb-NO" dirty="0"/>
              <a:t> </a:t>
            </a:r>
            <a:r>
              <a:rPr lang="nb-NO" dirty="0" err="1"/>
              <a:t>language</a:t>
            </a:r>
            <a:endParaRPr lang="nb-NO" dirty="0"/>
          </a:p>
          <a:p>
            <a:pPr lvl="1"/>
            <a:r>
              <a:rPr lang="nb-NO" dirty="0" err="1"/>
              <a:t>Transformation</a:t>
            </a:r>
            <a:r>
              <a:rPr lang="nb-NO" dirty="0"/>
              <a:t> to </a:t>
            </a:r>
            <a:r>
              <a:rPr lang="nb-NO" dirty="0" err="1"/>
              <a:t>yes</a:t>
            </a:r>
            <a:r>
              <a:rPr lang="nb-NO" dirty="0"/>
              <a:t>/</a:t>
            </a:r>
            <a:r>
              <a:rPr lang="nb-NO" dirty="0" err="1"/>
              <a:t>no</a:t>
            </a:r>
            <a:r>
              <a:rPr lang="nb-NO" dirty="0"/>
              <a:t> </a:t>
            </a:r>
            <a:r>
              <a:rPr lang="nb-NO" dirty="0" err="1"/>
              <a:t>increases</a:t>
            </a:r>
            <a:r>
              <a:rPr lang="nb-NO" dirty="0"/>
              <a:t> </a:t>
            </a:r>
            <a:r>
              <a:rPr lang="nb-NO" dirty="0" err="1"/>
              <a:t>questionnaire</a:t>
            </a:r>
            <a:r>
              <a:rPr lang="nb-NO" dirty="0"/>
              <a:t> </a:t>
            </a:r>
            <a:r>
              <a:rPr lang="nb-NO" dirty="0" err="1"/>
              <a:t>length</a:t>
            </a:r>
            <a:r>
              <a:rPr lang="nb-NO" dirty="0"/>
              <a:t> and makes it </a:t>
            </a:r>
            <a:r>
              <a:rPr lang="nb-NO" dirty="0" err="1"/>
              <a:t>difficult</a:t>
            </a:r>
            <a:r>
              <a:rPr lang="nb-NO" dirty="0"/>
              <a:t> for respondents to have an </a:t>
            </a:r>
            <a:r>
              <a:rPr lang="nb-NO" dirty="0" err="1"/>
              <a:t>overview</a:t>
            </a:r>
            <a:endParaRPr lang="nb-NO" dirty="0"/>
          </a:p>
          <a:p>
            <a:r>
              <a:rPr lang="nb-NO" dirty="0"/>
              <a:t>Mode </a:t>
            </a:r>
            <a:r>
              <a:rPr lang="nb-NO" dirty="0" err="1"/>
              <a:t>specific</a:t>
            </a:r>
            <a:r>
              <a:rPr lang="nb-NO" dirty="0"/>
              <a:t> PC:</a:t>
            </a:r>
          </a:p>
          <a:p>
            <a:pPr lvl="1"/>
            <a:r>
              <a:rPr lang="nb-NO" dirty="0" err="1"/>
              <a:t>Indicate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«</a:t>
            </a:r>
            <a:r>
              <a:rPr lang="nb-NO" dirty="0" err="1"/>
              <a:t>check</a:t>
            </a:r>
            <a:r>
              <a:rPr lang="nb-NO" dirty="0"/>
              <a:t> all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apply</a:t>
            </a:r>
            <a:r>
              <a:rPr lang="nb-NO" dirty="0"/>
              <a:t>» </a:t>
            </a:r>
            <a:r>
              <a:rPr lang="nb-NO" dirty="0" err="1"/>
              <a:t>on</a:t>
            </a:r>
            <a:r>
              <a:rPr lang="nb-NO" dirty="0"/>
              <a:t> PC </a:t>
            </a:r>
            <a:r>
              <a:rPr lang="nb-NO" i="1" dirty="0" err="1"/>
              <a:t>can</a:t>
            </a:r>
            <a:r>
              <a:rPr lang="nb-NO" dirty="0"/>
              <a:t> be </a:t>
            </a:r>
            <a:r>
              <a:rPr lang="nb-NO" dirty="0" err="1"/>
              <a:t>combined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yes</a:t>
            </a:r>
            <a:r>
              <a:rPr lang="nb-NO" dirty="0"/>
              <a:t>/</a:t>
            </a:r>
            <a:r>
              <a:rPr lang="nb-NO" dirty="0" err="1"/>
              <a:t>no</a:t>
            </a:r>
            <a:r>
              <a:rPr lang="nb-NO" dirty="0"/>
              <a:t> </a:t>
            </a:r>
            <a:r>
              <a:rPr lang="nb-NO" dirty="0" err="1"/>
              <a:t>sequence</a:t>
            </a:r>
            <a:r>
              <a:rPr lang="nb-NO" dirty="0"/>
              <a:t> in CATI for </a:t>
            </a:r>
            <a:r>
              <a:rPr lang="nb-NO" dirty="0" err="1"/>
              <a:t>the</a:t>
            </a:r>
            <a:r>
              <a:rPr lang="nb-NO" dirty="0"/>
              <a:t> questions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were</a:t>
            </a:r>
            <a:r>
              <a:rPr lang="nb-NO" dirty="0"/>
              <a:t> </a:t>
            </a:r>
            <a:r>
              <a:rPr lang="nb-NO" dirty="0" err="1"/>
              <a:t>tested</a:t>
            </a:r>
            <a:r>
              <a:rPr lang="nb-NO" dirty="0"/>
              <a:t> </a:t>
            </a:r>
          </a:p>
          <a:p>
            <a:pPr lvl="2"/>
            <a:r>
              <a:rPr lang="nb-NO" dirty="0" err="1"/>
              <a:t>Should</a:t>
            </a:r>
            <a:r>
              <a:rPr lang="nb-NO" dirty="0"/>
              <a:t> be </a:t>
            </a:r>
            <a:r>
              <a:rPr lang="nb-NO" dirty="0" err="1"/>
              <a:t>tested</a:t>
            </a:r>
            <a:r>
              <a:rPr lang="nb-NO" dirty="0"/>
              <a:t> </a:t>
            </a:r>
            <a:r>
              <a:rPr lang="nb-NO" dirty="0" err="1"/>
              <a:t>quantitatively</a:t>
            </a:r>
            <a:r>
              <a:rPr lang="nb-NO" dirty="0"/>
              <a:t> 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45EC422E-DE8E-4567-A99F-DEE6781391AA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5" name="CasellaDiTesto 12">
            <a:extLst>
              <a:ext uri="{FF2B5EF4-FFF2-40B4-BE49-F238E27FC236}">
                <a16:creationId xmlns:a16="http://schemas.microsoft.com/office/drawing/2014/main" xmlns="" id="{5D1ED694-99D2-4ADC-B0B5-9D08E848AD68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6" name="Immagine 9">
            <a:extLst>
              <a:ext uri="{FF2B5EF4-FFF2-40B4-BE49-F238E27FC236}">
                <a16:creationId xmlns:a16="http://schemas.microsoft.com/office/drawing/2014/main" xmlns="" id="{9232C345-CE08-4F38-B8D9-8D94EECD2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136" y="4456421"/>
            <a:ext cx="1545907" cy="741438"/>
          </a:xfrm>
          <a:prstGeom prst="rect">
            <a:avLst/>
          </a:prstGeom>
        </p:spPr>
      </p:pic>
      <p:sp>
        <p:nvSpPr>
          <p:cNvPr id="7" name="CasellaDiTesto 3">
            <a:extLst>
              <a:ext uri="{FF2B5EF4-FFF2-40B4-BE49-F238E27FC236}">
                <a16:creationId xmlns:a16="http://schemas.microsoft.com/office/drawing/2014/main" xmlns="" id="{637ED3F8-22F8-4AB4-A90C-43ABFA12D88D}"/>
              </a:ext>
            </a:extLst>
          </p:cNvPr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- Mixed-Mode 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xmlns="" id="{DEEE6718-CCA2-499B-A87D-A6A2941907F8}"/>
              </a:ext>
            </a:extLst>
          </p:cNvPr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11" descr="EC logo example - horizontal version">
            <a:extLst>
              <a:ext uri="{FF2B5EF4-FFF2-40B4-BE49-F238E27FC236}">
                <a16:creationId xmlns:a16="http://schemas.microsoft.com/office/drawing/2014/main" xmlns="" id="{AEEC03E3-CAC6-456A-A845-F8F10B391E1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14087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E7EB762-DCD3-4F78-ABB3-2BA008F84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9188"/>
            <a:ext cx="8229600" cy="606968"/>
          </a:xfrm>
        </p:spPr>
        <p:txBody>
          <a:bodyPr>
            <a:normAutofit fontScale="90000"/>
          </a:bodyPr>
          <a:lstStyle/>
          <a:p>
            <a:r>
              <a:rPr lang="nb-NO" dirty="0" err="1"/>
              <a:t>Assessment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questionnaires</a:t>
            </a:r>
            <a:r>
              <a:rPr lang="nb-NO" dirty="0"/>
              <a:t>: EHIS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6B39CDD1-00CC-48CE-8459-7271FB8F354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520" y="1288146"/>
            <a:ext cx="7238714" cy="2984147"/>
          </a:xfrm>
        </p:spPr>
        <p:txBody>
          <a:bodyPr>
            <a:normAutofit fontScale="85000" lnSpcReduction="20000"/>
          </a:bodyPr>
          <a:lstStyle/>
          <a:p>
            <a:r>
              <a:rPr lang="nb-NO" dirty="0"/>
              <a:t>EHIS: face-to-face modes </a:t>
            </a:r>
            <a:r>
              <a:rPr lang="nb-NO" dirty="0" err="1"/>
              <a:t>described</a:t>
            </a:r>
            <a:r>
              <a:rPr lang="nb-NO" dirty="0"/>
              <a:t> as «</a:t>
            </a:r>
            <a:r>
              <a:rPr lang="nb-NO" dirty="0" err="1"/>
              <a:t>preferred</a:t>
            </a:r>
            <a:r>
              <a:rPr lang="nb-NO" dirty="0"/>
              <a:t> modes» in </a:t>
            </a:r>
            <a:r>
              <a:rPr lang="nb-NO" dirty="0" err="1"/>
              <a:t>methodological</a:t>
            </a:r>
            <a:r>
              <a:rPr lang="nb-NO" dirty="0"/>
              <a:t> manual</a:t>
            </a:r>
          </a:p>
          <a:p>
            <a:pPr lvl="1"/>
            <a:r>
              <a:rPr lang="nb-NO" dirty="0"/>
              <a:t>Show </a:t>
            </a:r>
            <a:r>
              <a:rPr lang="nb-NO" dirty="0" err="1"/>
              <a:t>cards</a:t>
            </a:r>
            <a:r>
              <a:rPr lang="nb-NO" dirty="0"/>
              <a:t> </a:t>
            </a:r>
            <a:r>
              <a:rPr lang="nb-NO" dirty="0" err="1"/>
              <a:t>suggestions</a:t>
            </a:r>
            <a:endParaRPr lang="nb-NO" dirty="0"/>
          </a:p>
          <a:p>
            <a:pPr lvl="1"/>
            <a:r>
              <a:rPr lang="nb-NO" dirty="0"/>
              <a:t>Separate </a:t>
            </a:r>
            <a:r>
              <a:rPr lang="nb-NO" dirty="0" err="1"/>
              <a:t>document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CATI </a:t>
            </a:r>
            <a:r>
              <a:rPr lang="nb-NO" dirty="0" err="1"/>
              <a:t>implementation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questions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alcohol</a:t>
            </a:r>
            <a:r>
              <a:rPr lang="nb-NO" dirty="0"/>
              <a:t> </a:t>
            </a:r>
            <a:r>
              <a:rPr lang="nb-NO" dirty="0" err="1"/>
              <a:t>consumption</a:t>
            </a:r>
            <a:endParaRPr lang="nb-NO" dirty="0"/>
          </a:p>
          <a:p>
            <a:r>
              <a:rPr lang="nb-NO" dirty="0"/>
              <a:t>CAPI used by 15 </a:t>
            </a:r>
            <a:r>
              <a:rPr lang="nb-NO" dirty="0" err="1"/>
              <a:t>NSIs</a:t>
            </a:r>
            <a:r>
              <a:rPr lang="nb-NO" dirty="0"/>
              <a:t>, CAWI by 11</a:t>
            </a:r>
          </a:p>
          <a:p>
            <a:r>
              <a:rPr lang="nb-NO" dirty="0"/>
              <a:t>Note: </a:t>
            </a:r>
            <a:r>
              <a:rPr lang="nb-NO" dirty="0" err="1"/>
              <a:t>literature</a:t>
            </a:r>
            <a:r>
              <a:rPr lang="nb-NO" dirty="0"/>
              <a:t> </a:t>
            </a:r>
            <a:r>
              <a:rPr lang="nb-NO" dirty="0" err="1"/>
              <a:t>does</a:t>
            </a:r>
            <a:r>
              <a:rPr lang="nb-NO" dirty="0"/>
              <a:t> </a:t>
            </a:r>
            <a:r>
              <a:rPr lang="nb-NO" i="1" dirty="0"/>
              <a:t>not</a:t>
            </a:r>
            <a:r>
              <a:rPr lang="nb-NO" dirty="0"/>
              <a:t> </a:t>
            </a:r>
            <a:r>
              <a:rPr lang="nb-NO" dirty="0" err="1"/>
              <a:t>recommend</a:t>
            </a:r>
            <a:r>
              <a:rPr lang="nb-NO" dirty="0"/>
              <a:t> face-to-face for personal </a:t>
            </a:r>
            <a:r>
              <a:rPr lang="nb-NO" dirty="0" err="1"/>
              <a:t>interviews</a:t>
            </a:r>
            <a:endParaRPr lang="nb-NO" dirty="0"/>
          </a:p>
          <a:p>
            <a:endParaRPr lang="nb-NO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8877368D-29B2-4906-99F5-F162CFC98C39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5" name="CasellaDiTesto 12">
            <a:extLst>
              <a:ext uri="{FF2B5EF4-FFF2-40B4-BE49-F238E27FC236}">
                <a16:creationId xmlns:a16="http://schemas.microsoft.com/office/drawing/2014/main" xmlns="" id="{4B468277-9A84-426F-BEF1-1E44DAC47BA6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6" name="Immagine 9">
            <a:extLst>
              <a:ext uri="{FF2B5EF4-FFF2-40B4-BE49-F238E27FC236}">
                <a16:creationId xmlns:a16="http://schemas.microsoft.com/office/drawing/2014/main" xmlns="" id="{F25F0193-EF34-42D7-B2C4-B8A7AAC66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136" y="4456421"/>
            <a:ext cx="1545907" cy="741438"/>
          </a:xfrm>
          <a:prstGeom prst="rect">
            <a:avLst/>
          </a:prstGeom>
        </p:spPr>
      </p:pic>
      <p:sp>
        <p:nvSpPr>
          <p:cNvPr id="7" name="CasellaDiTesto 3">
            <a:extLst>
              <a:ext uri="{FF2B5EF4-FFF2-40B4-BE49-F238E27FC236}">
                <a16:creationId xmlns:a16="http://schemas.microsoft.com/office/drawing/2014/main" xmlns="" id="{7B4436CC-DFD3-4304-9A5B-DD498543768F}"/>
              </a:ext>
            </a:extLst>
          </p:cNvPr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- Mixed-Mode 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xmlns="" id="{BBF3B5F8-8AF9-4539-BE9C-A69D78F9EAB0}"/>
              </a:ext>
            </a:extLst>
          </p:cNvPr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11" descr="EC logo example - horizontal version">
            <a:extLst>
              <a:ext uri="{FF2B5EF4-FFF2-40B4-BE49-F238E27FC236}">
                <a16:creationId xmlns:a16="http://schemas.microsoft.com/office/drawing/2014/main" xmlns="" id="{C5660D9F-DFBD-488D-9098-62C88EF3F37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24273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8565989A-6D30-453E-B19E-13AC56BFC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9" y="607012"/>
            <a:ext cx="7610473" cy="983346"/>
          </a:xfrm>
        </p:spPr>
        <p:txBody>
          <a:bodyPr>
            <a:normAutofit fontScale="90000"/>
          </a:bodyPr>
          <a:lstStyle/>
          <a:p>
            <a:r>
              <a:rPr lang="nb-NO" dirty="0" err="1"/>
              <a:t>Assessment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questionnaires</a:t>
            </a:r>
            <a:r>
              <a:rPr lang="nb-NO" dirty="0"/>
              <a:t>: EHIS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6FA0A1F1-C79D-41CB-9D88-4560A2A0830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520" y="1683349"/>
            <a:ext cx="7238714" cy="2984147"/>
          </a:xfrm>
        </p:spPr>
        <p:txBody>
          <a:bodyPr>
            <a:normAutofit fontScale="85000" lnSpcReduction="10000"/>
          </a:bodyPr>
          <a:lstStyle/>
          <a:p>
            <a:r>
              <a:rPr lang="nb-NO" dirty="0"/>
              <a:t>Application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Campanelli</a:t>
            </a:r>
            <a:r>
              <a:rPr lang="nb-NO" dirty="0"/>
              <a:t> </a:t>
            </a:r>
            <a:r>
              <a:rPr lang="nb-NO" dirty="0" err="1"/>
              <a:t>typology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model</a:t>
            </a:r>
            <a:r>
              <a:rPr lang="nb-NO" dirty="0"/>
              <a:t> </a:t>
            </a:r>
            <a:r>
              <a:rPr lang="nb-NO" dirty="0" err="1"/>
              <a:t>questionnaire</a:t>
            </a:r>
            <a:r>
              <a:rPr lang="nb-NO" dirty="0"/>
              <a:t> </a:t>
            </a:r>
            <a:r>
              <a:rPr lang="nb-NO" dirty="0" err="1"/>
              <a:t>indicates</a:t>
            </a:r>
            <a:r>
              <a:rPr lang="nb-NO" dirty="0"/>
              <a:t> </a:t>
            </a:r>
            <a:r>
              <a:rPr lang="nb-NO" dirty="0" err="1"/>
              <a:t>possible</a:t>
            </a:r>
            <a:r>
              <a:rPr lang="nb-NO" dirty="0"/>
              <a:t> </a:t>
            </a:r>
            <a:r>
              <a:rPr lang="nb-NO" dirty="0" err="1"/>
              <a:t>issues</a:t>
            </a:r>
            <a:endParaRPr lang="nb-NO" dirty="0"/>
          </a:p>
          <a:p>
            <a:pPr marL="189038" lvl="1" indent="0">
              <a:buNone/>
            </a:pPr>
            <a:r>
              <a:rPr lang="nb-NO" dirty="0"/>
              <a:t> A. Sensitive questions (1) </a:t>
            </a:r>
          </a:p>
          <a:p>
            <a:pPr marL="189038" lvl="1" indent="0">
              <a:buNone/>
            </a:pPr>
            <a:r>
              <a:rPr lang="en-US" dirty="0"/>
              <a:t> B. Long “yes/no for each” question batteries (15) </a:t>
            </a:r>
          </a:p>
          <a:p>
            <a:pPr marL="189038" lvl="1" indent="0">
              <a:buNone/>
            </a:pPr>
            <a:r>
              <a:rPr lang="nb-NO" dirty="0"/>
              <a:t> C. Show </a:t>
            </a:r>
            <a:r>
              <a:rPr lang="nb-NO" dirty="0" err="1"/>
              <a:t>cards</a:t>
            </a:r>
            <a:r>
              <a:rPr lang="nb-NO" dirty="0"/>
              <a:t> (29) </a:t>
            </a:r>
          </a:p>
          <a:p>
            <a:pPr marL="189038" lvl="1" indent="0">
              <a:buNone/>
            </a:pPr>
            <a:r>
              <a:rPr lang="en-US" dirty="0"/>
              <a:t> D. Inherent difficulty due to difficult terms and calculations (5) </a:t>
            </a:r>
          </a:p>
          <a:p>
            <a:pPr marL="189038" lvl="1" indent="0">
              <a:buNone/>
            </a:pPr>
            <a:endParaRPr lang="en-US" dirty="0"/>
          </a:p>
          <a:p>
            <a:endParaRPr lang="nb-NO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D89062B6-A02F-48CD-8314-1925F8213124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5" name="CasellaDiTesto 12">
            <a:extLst>
              <a:ext uri="{FF2B5EF4-FFF2-40B4-BE49-F238E27FC236}">
                <a16:creationId xmlns:a16="http://schemas.microsoft.com/office/drawing/2014/main" xmlns="" id="{EBD7B3E3-2D01-4CD9-8517-8C3CCE1B29F6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6" name="Immagine 9">
            <a:extLst>
              <a:ext uri="{FF2B5EF4-FFF2-40B4-BE49-F238E27FC236}">
                <a16:creationId xmlns:a16="http://schemas.microsoft.com/office/drawing/2014/main" xmlns="" id="{34267204-3000-4E6D-A32D-675255205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136" y="4456421"/>
            <a:ext cx="1545907" cy="741438"/>
          </a:xfrm>
          <a:prstGeom prst="rect">
            <a:avLst/>
          </a:prstGeom>
        </p:spPr>
      </p:pic>
      <p:sp>
        <p:nvSpPr>
          <p:cNvPr id="7" name="CasellaDiTesto 3">
            <a:extLst>
              <a:ext uri="{FF2B5EF4-FFF2-40B4-BE49-F238E27FC236}">
                <a16:creationId xmlns:a16="http://schemas.microsoft.com/office/drawing/2014/main" xmlns="" id="{403CED8A-B180-45C9-9F9D-78D45C6FE818}"/>
              </a:ext>
            </a:extLst>
          </p:cNvPr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- Mixed-Mode 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xmlns="" id="{72AA1A3A-DEB2-4FAE-A83B-1CC94C0D782F}"/>
              </a:ext>
            </a:extLst>
          </p:cNvPr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11" descr="EC logo example - horizontal version">
            <a:extLst>
              <a:ext uri="{FF2B5EF4-FFF2-40B4-BE49-F238E27FC236}">
                <a16:creationId xmlns:a16="http://schemas.microsoft.com/office/drawing/2014/main" xmlns="" id="{5DBD035B-CEA7-4414-9679-4CD6DDE7F0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58623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9">
            <a:extLst>
              <a:ext uri="{FF2B5EF4-FFF2-40B4-BE49-F238E27FC236}">
                <a16:creationId xmlns:a16="http://schemas.microsoft.com/office/drawing/2014/main" xmlns="" id="{9A8D30B7-7D0E-4270-BC1F-D4F194E83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136" y="4456421"/>
            <a:ext cx="1545907" cy="741438"/>
          </a:xfrm>
          <a:prstGeom prst="rect">
            <a:avLst/>
          </a:prstGeom>
        </p:spPr>
      </p:pic>
      <p:sp>
        <p:nvSpPr>
          <p:cNvPr id="8" name="CasellaDiTesto 3">
            <a:extLst>
              <a:ext uri="{FF2B5EF4-FFF2-40B4-BE49-F238E27FC236}">
                <a16:creationId xmlns:a16="http://schemas.microsoft.com/office/drawing/2014/main" xmlns="" id="{1A7377EE-E37D-4167-852E-B97E3BACF76C}"/>
              </a:ext>
            </a:extLst>
          </p:cNvPr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- Mixed-Mode 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</a:p>
        </p:txBody>
      </p:sp>
      <p:pic>
        <p:nvPicPr>
          <p:cNvPr id="10" name="Immagine 11" descr="EC logo example - horizontal version">
            <a:extLst>
              <a:ext uri="{FF2B5EF4-FFF2-40B4-BE49-F238E27FC236}">
                <a16:creationId xmlns:a16="http://schemas.microsoft.com/office/drawing/2014/main" xmlns="" id="{F527A5A1-D642-4DBD-9E27-F788497FB22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xmlns="" id="{1C6E8AB0-B3D3-4ECC-B374-C260C137C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3948"/>
            <a:ext cx="8229600" cy="857250"/>
          </a:xfrm>
        </p:spPr>
        <p:txBody>
          <a:bodyPr/>
          <a:lstStyle/>
          <a:p>
            <a:r>
              <a:rPr lang="nb-NO" dirty="0"/>
              <a:t>EHIS </a:t>
            </a:r>
            <a:r>
              <a:rPr lang="nb-NO" dirty="0" err="1"/>
              <a:t>question</a:t>
            </a:r>
            <a:r>
              <a:rPr lang="nb-NO" dirty="0"/>
              <a:t> pretesting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31144F3-DA3D-402A-A3A2-D8138C87BFC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98401" y="1311393"/>
            <a:ext cx="2959898" cy="3495879"/>
          </a:xfrm>
        </p:spPr>
        <p:txBody>
          <a:bodyPr>
            <a:normAutofit fontScale="62500" lnSpcReduction="20000"/>
          </a:bodyPr>
          <a:lstStyle/>
          <a:p>
            <a:r>
              <a:rPr lang="nb-NO" dirty="0" err="1"/>
              <a:t>Question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alcohol</a:t>
            </a:r>
            <a:r>
              <a:rPr lang="nb-NO" dirty="0"/>
              <a:t> </a:t>
            </a:r>
            <a:r>
              <a:rPr lang="nb-NO" dirty="0" err="1"/>
              <a:t>comsumption</a:t>
            </a:r>
            <a:endParaRPr lang="nb-NO" dirty="0"/>
          </a:p>
          <a:p>
            <a:r>
              <a:rPr lang="nb-NO" dirty="0"/>
              <a:t>Mode-</a:t>
            </a:r>
            <a:r>
              <a:rPr lang="nb-NO" dirty="0" err="1"/>
              <a:t>specific</a:t>
            </a:r>
            <a:r>
              <a:rPr lang="nb-NO" dirty="0"/>
              <a:t> test-</a:t>
            </a:r>
            <a:r>
              <a:rPr lang="nb-NO" dirty="0" err="1"/>
              <a:t>restest</a:t>
            </a:r>
            <a:endParaRPr lang="nb-NO" dirty="0"/>
          </a:p>
          <a:p>
            <a:pPr lvl="1"/>
            <a:r>
              <a:rPr lang="nb-NO" dirty="0"/>
              <a:t>CATI: </a:t>
            </a:r>
            <a:r>
              <a:rPr lang="nb-NO" dirty="0" err="1"/>
              <a:t>sequence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questions</a:t>
            </a:r>
          </a:p>
          <a:p>
            <a:pPr lvl="1"/>
            <a:r>
              <a:rPr lang="nb-NO" dirty="0"/>
              <a:t>CAWI: Single questions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nine</a:t>
            </a:r>
            <a:r>
              <a:rPr lang="nb-NO" dirty="0"/>
              <a:t> </a:t>
            </a:r>
            <a:r>
              <a:rPr lang="nb-NO" dirty="0" err="1"/>
              <a:t>options</a:t>
            </a:r>
            <a:endParaRPr lang="nb-NO" dirty="0"/>
          </a:p>
          <a:p>
            <a:pPr lvl="1"/>
            <a:r>
              <a:rPr lang="nb-NO" dirty="0" err="1"/>
              <a:t>Indication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equivalence</a:t>
            </a:r>
            <a:endParaRPr lang="nb-NO" dirty="0"/>
          </a:p>
          <a:p>
            <a:pPr lvl="2"/>
            <a:r>
              <a:rPr lang="nb-NO" dirty="0" err="1"/>
              <a:t>But</a:t>
            </a:r>
            <a:r>
              <a:rPr lang="nb-NO" dirty="0"/>
              <a:t> 9 </a:t>
            </a:r>
            <a:r>
              <a:rPr lang="nb-NO" dirty="0" err="1"/>
              <a:t>options</a:t>
            </a:r>
            <a:r>
              <a:rPr lang="nb-NO" dirty="0"/>
              <a:t> </a:t>
            </a:r>
            <a:r>
              <a:rPr lang="nb-NO" dirty="0" err="1"/>
              <a:t>too</a:t>
            </a:r>
            <a:r>
              <a:rPr lang="nb-NO" dirty="0"/>
              <a:t> </a:t>
            </a:r>
            <a:r>
              <a:rPr lang="nb-NO" dirty="0" err="1"/>
              <a:t>much</a:t>
            </a:r>
            <a:r>
              <a:rPr lang="nb-NO" dirty="0"/>
              <a:t> for mobile ..?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846133FC-5A91-4757-98E2-B7CEEC966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700" y="1323766"/>
            <a:ext cx="5829300" cy="31503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xmlns="" id="{D2F3C175-5BF3-4B46-8F05-5432FD990D13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6" name="CasellaDiTesto 12">
            <a:extLst>
              <a:ext uri="{FF2B5EF4-FFF2-40B4-BE49-F238E27FC236}">
                <a16:creationId xmlns:a16="http://schemas.microsoft.com/office/drawing/2014/main" xmlns="" id="{39DDD789-D5FB-414A-9DEB-29955DEFE4CF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  <p:cxnSp>
        <p:nvCxnSpPr>
          <p:cNvPr id="9" name="Connettore 1 7">
            <a:extLst>
              <a:ext uri="{FF2B5EF4-FFF2-40B4-BE49-F238E27FC236}">
                <a16:creationId xmlns:a16="http://schemas.microsoft.com/office/drawing/2014/main" xmlns="" id="{8454F878-34C8-47C2-9FF8-5364A203CCDA}"/>
              </a:ext>
            </a:extLst>
          </p:cNvPr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797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CC34B902-9ABE-4386-90DB-25AAFA3B1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0017"/>
            <a:ext cx="8229600" cy="857250"/>
          </a:xfrm>
        </p:spPr>
        <p:txBody>
          <a:bodyPr/>
          <a:lstStyle/>
          <a:p>
            <a:r>
              <a:rPr lang="en-GB" noProof="0" dirty="0"/>
              <a:t>Overview of WP4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6C0485CD-5D1F-45A8-B561-A86D683BB1F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520" y="2210670"/>
            <a:ext cx="7238714" cy="2984147"/>
          </a:xfrm>
        </p:spPr>
        <p:txBody>
          <a:bodyPr>
            <a:normAutofit fontScale="85000" lnSpcReduction="10000"/>
          </a:bodyPr>
          <a:lstStyle/>
          <a:p>
            <a:r>
              <a:rPr lang="en-GB" noProof="0" dirty="0"/>
              <a:t>Feasibility of mixed-mode questionnaires and usefulness of MIMOD recommendations dependent on several factors</a:t>
            </a:r>
          </a:p>
          <a:p>
            <a:pPr lvl="1"/>
            <a:r>
              <a:rPr lang="en-GB" noProof="0" dirty="0"/>
              <a:t>Survey practices and infrastructure</a:t>
            </a:r>
          </a:p>
          <a:p>
            <a:pPr lvl="1"/>
            <a:r>
              <a:rPr lang="en-GB" noProof="0" dirty="0"/>
              <a:t>Survey communication options</a:t>
            </a:r>
          </a:p>
          <a:p>
            <a:pPr lvl="1"/>
            <a:r>
              <a:rPr lang="en-GB" noProof="0" dirty="0"/>
              <a:t>Survey content and requirements (from Eurostat)</a:t>
            </a:r>
          </a:p>
          <a:p>
            <a:pPr lvl="1"/>
            <a:endParaRPr lang="en-GB" noProof="0" dirty="0"/>
          </a:p>
          <a:p>
            <a:pPr lvl="1"/>
            <a:endParaRPr lang="en-GB" noProof="0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3D3F19C5-E076-404A-950E-A17488A39FFE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5" name="CasellaDiTesto 12">
            <a:extLst>
              <a:ext uri="{FF2B5EF4-FFF2-40B4-BE49-F238E27FC236}">
                <a16:creationId xmlns:a16="http://schemas.microsoft.com/office/drawing/2014/main" xmlns="" id="{19EA4CBC-4682-4C82-BF50-C4250306FCD8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6" name="Immagine 9">
            <a:extLst>
              <a:ext uri="{FF2B5EF4-FFF2-40B4-BE49-F238E27FC236}">
                <a16:creationId xmlns:a16="http://schemas.microsoft.com/office/drawing/2014/main" xmlns="" id="{2F8C4F64-E249-462F-803F-326216798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136" y="4456421"/>
            <a:ext cx="1545907" cy="741438"/>
          </a:xfrm>
          <a:prstGeom prst="rect">
            <a:avLst/>
          </a:prstGeom>
        </p:spPr>
      </p:pic>
      <p:sp>
        <p:nvSpPr>
          <p:cNvPr id="7" name="CasellaDiTesto 3">
            <a:extLst>
              <a:ext uri="{FF2B5EF4-FFF2-40B4-BE49-F238E27FC236}">
                <a16:creationId xmlns:a16="http://schemas.microsoft.com/office/drawing/2014/main" xmlns="" id="{9C2F259C-DBF4-4785-9F2F-AEC65658B3D8}"/>
              </a:ext>
            </a:extLst>
          </p:cNvPr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- Mixed-Mode 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xmlns="" id="{F4FF41DB-73F9-4B4C-9F71-49FA5FE14A9F}"/>
              </a:ext>
            </a:extLst>
          </p:cNvPr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11" descr="EC logo example - horizontal version">
            <a:extLst>
              <a:ext uri="{FF2B5EF4-FFF2-40B4-BE49-F238E27FC236}">
                <a16:creationId xmlns:a16="http://schemas.microsoft.com/office/drawing/2014/main" xmlns="" id="{42721B68-F373-4132-B187-FE53638A257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49656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C25D9CB7-9340-406F-86CA-28C3C5994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449"/>
            <a:ext cx="8229600" cy="871157"/>
          </a:xfrm>
        </p:spPr>
        <p:txBody>
          <a:bodyPr>
            <a:noAutofit/>
          </a:bodyPr>
          <a:lstStyle/>
          <a:p>
            <a:r>
              <a:rPr lang="nb-NO" sz="3600" dirty="0" err="1"/>
              <a:t>Assessment</a:t>
            </a:r>
            <a:r>
              <a:rPr lang="nb-NO" sz="3600" dirty="0"/>
              <a:t> </a:t>
            </a:r>
            <a:r>
              <a:rPr lang="nb-NO" sz="3600" dirty="0" err="1"/>
              <a:t>of</a:t>
            </a:r>
            <a:r>
              <a:rPr lang="nb-NO" sz="3600" dirty="0"/>
              <a:t> </a:t>
            </a:r>
            <a:r>
              <a:rPr lang="nb-NO" sz="3600" dirty="0" err="1"/>
              <a:t>questionnaires</a:t>
            </a:r>
            <a:r>
              <a:rPr lang="nb-NO" sz="3600" dirty="0"/>
              <a:t>: EU-SILC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78668C74-15DB-4A3A-9B5C-BBA60F2AA15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520" y="1396632"/>
            <a:ext cx="6648653" cy="2966141"/>
          </a:xfrm>
        </p:spPr>
        <p:txBody>
          <a:bodyPr>
            <a:normAutofit fontScale="77500" lnSpcReduction="20000"/>
          </a:bodyPr>
          <a:lstStyle/>
          <a:p>
            <a:r>
              <a:rPr lang="nb-NO" sz="2700" dirty="0" err="1"/>
              <a:t>Methodological</a:t>
            </a:r>
            <a:r>
              <a:rPr lang="nb-NO" sz="2700" dirty="0"/>
              <a:t> guidelines </a:t>
            </a:r>
            <a:r>
              <a:rPr lang="nb-NO" sz="2700" dirty="0" err="1"/>
              <a:t>state</a:t>
            </a:r>
            <a:r>
              <a:rPr lang="nb-NO" sz="2700" dirty="0"/>
              <a:t> </a:t>
            </a:r>
            <a:r>
              <a:rPr lang="nb-NO" sz="2700" dirty="0" err="1"/>
              <a:t>that</a:t>
            </a:r>
            <a:r>
              <a:rPr lang="nb-NO" sz="2700" dirty="0"/>
              <a:t> </a:t>
            </a:r>
            <a:r>
              <a:rPr lang="nb-NO" sz="2700" dirty="0" err="1"/>
              <a:t>five</a:t>
            </a:r>
            <a:r>
              <a:rPr lang="nb-NO" sz="2700" dirty="0"/>
              <a:t> modes </a:t>
            </a:r>
            <a:r>
              <a:rPr lang="nb-NO" sz="2700" dirty="0" err="1"/>
              <a:t>of</a:t>
            </a:r>
            <a:r>
              <a:rPr lang="nb-NO" sz="2700" dirty="0"/>
              <a:t> data </a:t>
            </a:r>
            <a:r>
              <a:rPr lang="nb-NO" sz="2700" dirty="0" err="1"/>
              <a:t>collection</a:t>
            </a:r>
            <a:r>
              <a:rPr lang="nb-NO" sz="2700" dirty="0"/>
              <a:t> </a:t>
            </a:r>
            <a:r>
              <a:rPr lang="nb-NO" sz="2700" dirty="0" err="1"/>
              <a:t>are</a:t>
            </a:r>
            <a:r>
              <a:rPr lang="nb-NO" sz="2700" dirty="0"/>
              <a:t> </a:t>
            </a:r>
            <a:r>
              <a:rPr lang="nb-NO" sz="2700" dirty="0" err="1"/>
              <a:t>possible</a:t>
            </a:r>
            <a:r>
              <a:rPr lang="nb-NO" sz="2700" dirty="0"/>
              <a:t>, PAPI, CAPI, PASI and CAWI</a:t>
            </a:r>
          </a:p>
          <a:p>
            <a:pPr lvl="1"/>
            <a:r>
              <a:rPr lang="nb-NO" sz="2300" dirty="0"/>
              <a:t>«</a:t>
            </a:r>
            <a:r>
              <a:rPr lang="nb-NO" sz="2300" dirty="0" err="1"/>
              <a:t>Priority</a:t>
            </a:r>
            <a:r>
              <a:rPr lang="nb-NO" sz="2300" dirty="0"/>
              <a:t> to be given to personal </a:t>
            </a:r>
            <a:r>
              <a:rPr lang="nb-NO" sz="2300" dirty="0" err="1"/>
              <a:t>interviews</a:t>
            </a:r>
            <a:r>
              <a:rPr lang="nb-NO" sz="2300" dirty="0"/>
              <a:t>»</a:t>
            </a:r>
          </a:p>
          <a:p>
            <a:pPr lvl="1"/>
            <a:r>
              <a:rPr lang="nb-NO" sz="2300" dirty="0"/>
              <a:t>CATI not </a:t>
            </a:r>
            <a:r>
              <a:rPr lang="nb-NO" sz="2300" dirty="0" err="1"/>
              <a:t>covered</a:t>
            </a:r>
            <a:r>
              <a:rPr lang="nb-NO" sz="2300" dirty="0"/>
              <a:t> in legal basis, </a:t>
            </a:r>
            <a:r>
              <a:rPr lang="nb-NO" sz="2300" dirty="0" err="1"/>
              <a:t>but</a:t>
            </a:r>
            <a:r>
              <a:rPr lang="nb-NO" sz="2300" dirty="0"/>
              <a:t> </a:t>
            </a:r>
            <a:r>
              <a:rPr lang="nb-NO" sz="2300" dirty="0" err="1"/>
              <a:t>allowed</a:t>
            </a:r>
            <a:r>
              <a:rPr lang="nb-NO" sz="2300" dirty="0"/>
              <a:t> </a:t>
            </a:r>
            <a:r>
              <a:rPr lang="nb-NO" sz="2300" dirty="0" err="1"/>
              <a:t>on</a:t>
            </a:r>
            <a:r>
              <a:rPr lang="nb-NO" sz="2300" dirty="0"/>
              <a:t> «</a:t>
            </a:r>
            <a:r>
              <a:rPr lang="nb-NO" sz="2300" dirty="0" err="1"/>
              <a:t>gentleman’s</a:t>
            </a:r>
            <a:r>
              <a:rPr lang="nb-NO" sz="2300" dirty="0"/>
              <a:t> </a:t>
            </a:r>
            <a:r>
              <a:rPr lang="nb-NO" sz="2300" dirty="0" err="1"/>
              <a:t>aggreement</a:t>
            </a:r>
            <a:r>
              <a:rPr lang="nb-NO" sz="2300" dirty="0"/>
              <a:t>» in case </a:t>
            </a:r>
            <a:r>
              <a:rPr lang="nb-NO" sz="2300" dirty="0" err="1"/>
              <a:t>of</a:t>
            </a:r>
            <a:r>
              <a:rPr lang="nb-NO" sz="2300" dirty="0"/>
              <a:t> person </a:t>
            </a:r>
            <a:r>
              <a:rPr lang="nb-NO" sz="2300" dirty="0" err="1"/>
              <a:t>rather</a:t>
            </a:r>
            <a:r>
              <a:rPr lang="nb-NO" sz="2300" dirty="0"/>
              <a:t> </a:t>
            </a:r>
            <a:r>
              <a:rPr lang="nb-NO" sz="2300" dirty="0" err="1"/>
              <a:t>than</a:t>
            </a:r>
            <a:r>
              <a:rPr lang="nb-NO" sz="2300" dirty="0"/>
              <a:t> household samples</a:t>
            </a:r>
          </a:p>
          <a:p>
            <a:pPr lvl="1"/>
            <a:r>
              <a:rPr lang="nb-NO" sz="2300" dirty="0" err="1"/>
              <a:t>Recommendations</a:t>
            </a:r>
            <a:r>
              <a:rPr lang="nb-NO" sz="2300" dirty="0"/>
              <a:t> </a:t>
            </a:r>
            <a:r>
              <a:rPr lang="nb-NO" sz="2300" dirty="0" err="1"/>
              <a:t>presuppose</a:t>
            </a:r>
            <a:r>
              <a:rPr lang="nb-NO" sz="2300" dirty="0"/>
              <a:t> </a:t>
            </a:r>
            <a:r>
              <a:rPr lang="nb-NO" sz="2300" dirty="0" err="1"/>
              <a:t>interviewer-administered</a:t>
            </a:r>
            <a:r>
              <a:rPr lang="nb-NO" sz="2300" dirty="0"/>
              <a:t> modes: No </a:t>
            </a:r>
            <a:r>
              <a:rPr lang="nb-NO" sz="2300" dirty="0" err="1"/>
              <a:t>discussion</a:t>
            </a:r>
            <a:r>
              <a:rPr lang="nb-NO" sz="2300" dirty="0"/>
              <a:t> </a:t>
            </a:r>
            <a:r>
              <a:rPr lang="nb-NO" sz="2300" dirty="0" err="1"/>
              <a:t>on</a:t>
            </a:r>
            <a:r>
              <a:rPr lang="nb-NO" sz="2300" dirty="0"/>
              <a:t> </a:t>
            </a:r>
            <a:r>
              <a:rPr lang="nb-NO" sz="2300" dirty="0" err="1"/>
              <a:t>how</a:t>
            </a:r>
            <a:r>
              <a:rPr lang="nb-NO" sz="2300" dirty="0"/>
              <a:t> to </a:t>
            </a:r>
            <a:r>
              <a:rPr lang="nb-NO" sz="2300" dirty="0" err="1"/>
              <a:t>implement</a:t>
            </a:r>
            <a:r>
              <a:rPr lang="nb-NO" sz="2300" dirty="0"/>
              <a:t> for </a:t>
            </a:r>
            <a:r>
              <a:rPr lang="nb-NO" sz="2300" dirty="0" err="1"/>
              <a:t>self-administered</a:t>
            </a:r>
            <a:endParaRPr lang="nb-NO" sz="2300" dirty="0"/>
          </a:p>
          <a:p>
            <a:r>
              <a:rPr lang="nb-NO" sz="2700" dirty="0"/>
              <a:t>CATI and CAPI most </a:t>
            </a:r>
            <a:r>
              <a:rPr lang="nb-NO" sz="2700" dirty="0" err="1"/>
              <a:t>widely</a:t>
            </a:r>
            <a:r>
              <a:rPr lang="nb-NO" sz="2700" dirty="0"/>
              <a:t> used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4BA2070C-A34E-4784-A575-DF9778AF5098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5" name="CasellaDiTesto 12">
            <a:extLst>
              <a:ext uri="{FF2B5EF4-FFF2-40B4-BE49-F238E27FC236}">
                <a16:creationId xmlns:a16="http://schemas.microsoft.com/office/drawing/2014/main" xmlns="" id="{1B73B9C7-7568-45A7-B70C-48A94A1B5CD0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6" name="Immagine 9">
            <a:extLst>
              <a:ext uri="{FF2B5EF4-FFF2-40B4-BE49-F238E27FC236}">
                <a16:creationId xmlns:a16="http://schemas.microsoft.com/office/drawing/2014/main" xmlns="" id="{4AEB6B4B-78A2-48F5-9338-213ECF1BC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136" y="4456421"/>
            <a:ext cx="1545907" cy="741438"/>
          </a:xfrm>
          <a:prstGeom prst="rect">
            <a:avLst/>
          </a:prstGeom>
        </p:spPr>
      </p:pic>
      <p:sp>
        <p:nvSpPr>
          <p:cNvPr id="7" name="CasellaDiTesto 3">
            <a:extLst>
              <a:ext uri="{FF2B5EF4-FFF2-40B4-BE49-F238E27FC236}">
                <a16:creationId xmlns:a16="http://schemas.microsoft.com/office/drawing/2014/main" xmlns="" id="{06052A0E-9D31-481E-A3F2-4C6292791216}"/>
              </a:ext>
            </a:extLst>
          </p:cNvPr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- Mixed-Mode 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xmlns="" id="{D491FE5D-3613-497E-8F80-E13E5698B223}"/>
              </a:ext>
            </a:extLst>
          </p:cNvPr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11" descr="EC logo example - horizontal version">
            <a:extLst>
              <a:ext uri="{FF2B5EF4-FFF2-40B4-BE49-F238E27FC236}">
                <a16:creationId xmlns:a16="http://schemas.microsoft.com/office/drawing/2014/main" xmlns="" id="{C88D9C1F-7BA6-45C7-B6CC-45F03FEF489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59916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7">
            <a:extLst>
              <a:ext uri="{FF2B5EF4-FFF2-40B4-BE49-F238E27FC236}">
                <a16:creationId xmlns:a16="http://schemas.microsoft.com/office/drawing/2014/main" xmlns="" id="{A667729D-23A4-43A7-AD1D-CEE14776424F}"/>
              </a:ext>
            </a:extLst>
          </p:cNvPr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tel 1">
            <a:extLst>
              <a:ext uri="{FF2B5EF4-FFF2-40B4-BE49-F238E27FC236}">
                <a16:creationId xmlns:a16="http://schemas.microsoft.com/office/drawing/2014/main" xmlns="" id="{DF842CA2-8BB1-4882-8B78-F55E1B88F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38" y="271048"/>
            <a:ext cx="3483084" cy="983346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/>
              <a:t>EU-SILC pretesting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22F397C6-6F0F-4E9C-A360-1FFC7B26B60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6289" y="1683348"/>
            <a:ext cx="3184782" cy="2476286"/>
          </a:xfrm>
        </p:spPr>
        <p:txBody>
          <a:bodyPr>
            <a:normAutofit fontScale="55000" lnSpcReduction="20000"/>
          </a:bodyPr>
          <a:lstStyle/>
          <a:p>
            <a:r>
              <a:rPr lang="nb-NO" dirty="0"/>
              <a:t>Mode-</a:t>
            </a:r>
            <a:r>
              <a:rPr lang="nb-NO" dirty="0" err="1"/>
              <a:t>specific</a:t>
            </a:r>
            <a:r>
              <a:rPr lang="nb-NO" dirty="0"/>
              <a:t> test-retest </a:t>
            </a:r>
            <a:r>
              <a:rPr lang="nb-NO" dirty="0" err="1"/>
              <a:t>of</a:t>
            </a:r>
            <a:r>
              <a:rPr lang="nb-NO" dirty="0"/>
              <a:t> questions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mortgages</a:t>
            </a:r>
            <a:endParaRPr lang="nb-NO" dirty="0"/>
          </a:p>
          <a:p>
            <a:pPr lvl="1"/>
            <a:r>
              <a:rPr lang="nb-NO" dirty="0" err="1"/>
              <a:t>Interviewer</a:t>
            </a:r>
            <a:r>
              <a:rPr lang="nb-NO" dirty="0"/>
              <a:t> for </a:t>
            </a:r>
            <a:r>
              <a:rPr lang="nb-NO" dirty="0" err="1"/>
              <a:t>motivating</a:t>
            </a:r>
            <a:r>
              <a:rPr lang="nb-NO" dirty="0"/>
              <a:t> and </a:t>
            </a:r>
            <a:r>
              <a:rPr lang="nb-NO" dirty="0" err="1"/>
              <a:t>assisting</a:t>
            </a:r>
            <a:r>
              <a:rPr lang="nb-NO" dirty="0"/>
              <a:t> in CATI</a:t>
            </a:r>
          </a:p>
          <a:p>
            <a:pPr lvl="1"/>
            <a:r>
              <a:rPr lang="nb-NO" dirty="0"/>
              <a:t>Visual </a:t>
            </a:r>
            <a:r>
              <a:rPr lang="nb-NO" dirty="0" err="1"/>
              <a:t>presentation</a:t>
            </a:r>
            <a:r>
              <a:rPr lang="nb-NO" dirty="0"/>
              <a:t> and </a:t>
            </a:r>
            <a:r>
              <a:rPr lang="nb-NO" dirty="0" err="1"/>
              <a:t>automatic</a:t>
            </a:r>
            <a:r>
              <a:rPr lang="nb-NO" dirty="0"/>
              <a:t> </a:t>
            </a:r>
            <a:r>
              <a:rPr lang="nb-NO" dirty="0" err="1"/>
              <a:t>calculations</a:t>
            </a:r>
            <a:r>
              <a:rPr lang="nb-NO" dirty="0"/>
              <a:t> in CAWI</a:t>
            </a:r>
          </a:p>
          <a:p>
            <a:pPr lvl="1"/>
            <a:r>
              <a:rPr lang="nb-NO" dirty="0" err="1"/>
              <a:t>Inspired</a:t>
            </a:r>
            <a:r>
              <a:rPr lang="nb-NO" dirty="0"/>
              <a:t> by business survey </a:t>
            </a:r>
            <a:r>
              <a:rPr lang="nb-NO" dirty="0" err="1"/>
              <a:t>questionnaire</a:t>
            </a:r>
            <a:r>
              <a:rPr lang="nb-NO" dirty="0"/>
              <a:t> design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9E973F36-E4DD-4FB6-9EDD-FDC7BDFC8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0"/>
            <a:ext cx="4178165" cy="5143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CasellaDiTesto 3">
            <a:extLst>
              <a:ext uri="{FF2B5EF4-FFF2-40B4-BE49-F238E27FC236}">
                <a16:creationId xmlns:a16="http://schemas.microsoft.com/office/drawing/2014/main" xmlns="" id="{8A5816CB-D8FD-4A14-8A42-F8FD0EC33C3E}"/>
              </a:ext>
            </a:extLst>
          </p:cNvPr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- Mixed-Mode 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</a:p>
        </p:txBody>
      </p:sp>
    </p:spTree>
    <p:extLst>
      <p:ext uri="{BB962C8B-B14F-4D97-AF65-F5344CB8AC3E}">
        <p14:creationId xmlns:p14="http://schemas.microsoft.com/office/powerpoint/2010/main" val="9045442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DA1FD889-6522-48F1-8C1E-A6F4EA6EC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3947"/>
            <a:ext cx="8229600" cy="857250"/>
          </a:xfrm>
        </p:spPr>
        <p:txBody>
          <a:bodyPr/>
          <a:lstStyle/>
          <a:p>
            <a:r>
              <a:rPr lang="nb-NO" dirty="0"/>
              <a:t>EU-SILC </a:t>
            </a:r>
            <a:r>
              <a:rPr lang="nb-NO" dirty="0" err="1"/>
              <a:t>questionnaire</a:t>
            </a:r>
            <a:r>
              <a:rPr lang="nb-NO" dirty="0"/>
              <a:t> prestesting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6A7F586-60EA-4418-954A-1CFA8883A82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/>
              <a:t>Visual </a:t>
            </a:r>
            <a:r>
              <a:rPr lang="nb-NO" dirty="0" err="1"/>
              <a:t>presentation</a:t>
            </a:r>
            <a:r>
              <a:rPr lang="nb-NO" dirty="0"/>
              <a:t>: </a:t>
            </a:r>
            <a:r>
              <a:rPr lang="nb-NO" dirty="0" err="1"/>
              <a:t>increased</a:t>
            </a:r>
            <a:r>
              <a:rPr lang="nb-NO" dirty="0"/>
              <a:t> </a:t>
            </a:r>
            <a:r>
              <a:rPr lang="nb-NO" dirty="0" err="1"/>
              <a:t>perceived</a:t>
            </a:r>
            <a:r>
              <a:rPr lang="nb-NO" dirty="0"/>
              <a:t> </a:t>
            </a:r>
            <a:r>
              <a:rPr lang="nb-NO" dirty="0" err="1"/>
              <a:t>response</a:t>
            </a:r>
            <a:r>
              <a:rPr lang="nb-NO" dirty="0"/>
              <a:t> </a:t>
            </a:r>
            <a:r>
              <a:rPr lang="nb-NO" dirty="0" err="1"/>
              <a:t>burden</a:t>
            </a:r>
            <a:endParaRPr lang="nb-NO" dirty="0"/>
          </a:p>
          <a:p>
            <a:pPr lvl="1"/>
            <a:r>
              <a:rPr lang="nb-NO" dirty="0" err="1"/>
              <a:t>Satisficing</a:t>
            </a:r>
            <a:endParaRPr lang="nb-NO" dirty="0"/>
          </a:p>
          <a:p>
            <a:r>
              <a:rPr lang="nb-NO" dirty="0" err="1"/>
              <a:t>Calculations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subtractions</a:t>
            </a:r>
            <a:r>
              <a:rPr lang="nb-NO" dirty="0"/>
              <a:t> </a:t>
            </a:r>
            <a:r>
              <a:rPr lang="nb-NO" i="1" dirty="0"/>
              <a:t>not</a:t>
            </a:r>
            <a:r>
              <a:rPr lang="nb-NO" dirty="0"/>
              <a:t> intuitive</a:t>
            </a:r>
          </a:p>
          <a:p>
            <a:pPr lvl="1"/>
            <a:r>
              <a:rPr lang="nb-NO" dirty="0" err="1"/>
              <a:t>Measurement</a:t>
            </a:r>
            <a:r>
              <a:rPr lang="nb-NO" dirty="0"/>
              <a:t> </a:t>
            </a:r>
            <a:r>
              <a:rPr lang="nb-NO" dirty="0" err="1"/>
              <a:t>error</a:t>
            </a:r>
            <a:endParaRPr lang="nb-NO" dirty="0"/>
          </a:p>
          <a:p>
            <a:r>
              <a:rPr lang="nb-NO" dirty="0"/>
              <a:t>Layout not </a:t>
            </a:r>
            <a:r>
              <a:rPr lang="nb-NO" dirty="0" err="1"/>
              <a:t>suited</a:t>
            </a:r>
            <a:r>
              <a:rPr lang="nb-NO" dirty="0"/>
              <a:t> for mobile screens</a:t>
            </a:r>
          </a:p>
          <a:p>
            <a:pPr lvl="1"/>
            <a:r>
              <a:rPr lang="nb-NO" dirty="0"/>
              <a:t>Device </a:t>
            </a:r>
            <a:r>
              <a:rPr lang="nb-NO" dirty="0" err="1"/>
              <a:t>effects</a:t>
            </a:r>
            <a:r>
              <a:rPr lang="nb-NO" dirty="0"/>
              <a:t> in </a:t>
            </a:r>
            <a:r>
              <a:rPr lang="nb-NO" dirty="0" err="1"/>
              <a:t>addition</a:t>
            </a:r>
            <a:r>
              <a:rPr lang="nb-NO" dirty="0"/>
              <a:t> to </a:t>
            </a:r>
            <a:r>
              <a:rPr lang="nb-NO" dirty="0" err="1"/>
              <a:t>possible</a:t>
            </a:r>
            <a:r>
              <a:rPr lang="nb-NO" dirty="0"/>
              <a:t> mode </a:t>
            </a:r>
            <a:r>
              <a:rPr lang="nb-NO" dirty="0" err="1"/>
              <a:t>effects</a:t>
            </a:r>
            <a:r>
              <a:rPr lang="nb-NO" dirty="0"/>
              <a:t>?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96D9B628-6252-4163-8127-6ED29E1AB00F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5" name="CasellaDiTesto 12">
            <a:extLst>
              <a:ext uri="{FF2B5EF4-FFF2-40B4-BE49-F238E27FC236}">
                <a16:creationId xmlns:a16="http://schemas.microsoft.com/office/drawing/2014/main" xmlns="" id="{163D29A9-E5BE-48B6-893A-B24CA67B4D35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6" name="Immagine 9">
            <a:extLst>
              <a:ext uri="{FF2B5EF4-FFF2-40B4-BE49-F238E27FC236}">
                <a16:creationId xmlns:a16="http://schemas.microsoft.com/office/drawing/2014/main" xmlns="" id="{BBA520D6-0E28-4E52-BF67-96BB2FBC4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136" y="4456421"/>
            <a:ext cx="1545907" cy="741438"/>
          </a:xfrm>
          <a:prstGeom prst="rect">
            <a:avLst/>
          </a:prstGeom>
        </p:spPr>
      </p:pic>
      <p:sp>
        <p:nvSpPr>
          <p:cNvPr id="7" name="CasellaDiTesto 3">
            <a:extLst>
              <a:ext uri="{FF2B5EF4-FFF2-40B4-BE49-F238E27FC236}">
                <a16:creationId xmlns:a16="http://schemas.microsoft.com/office/drawing/2014/main" xmlns="" id="{89F92107-55CD-41FB-9BB9-9EC45838F9E5}"/>
              </a:ext>
            </a:extLst>
          </p:cNvPr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- Mixed-Mode 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xmlns="" id="{08C0A59E-79BF-4271-BD09-9D6A74150562}"/>
              </a:ext>
            </a:extLst>
          </p:cNvPr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11" descr="EC logo example - horizontal version">
            <a:extLst>
              <a:ext uri="{FF2B5EF4-FFF2-40B4-BE49-F238E27FC236}">
                <a16:creationId xmlns:a16="http://schemas.microsoft.com/office/drawing/2014/main" xmlns="" id="{76818CB6-574E-453A-8310-0E784552CFF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41593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C25D9CB7-9340-406F-86CA-28C3C5994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642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nb-NO" dirty="0" err="1"/>
              <a:t>Assessment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questionnaires</a:t>
            </a:r>
            <a:r>
              <a:rPr lang="nb-NO" dirty="0"/>
              <a:t>: </a:t>
            </a:r>
            <a:br>
              <a:rPr lang="nb-NO" dirty="0"/>
            </a:br>
            <a:r>
              <a:rPr lang="nb-NO" dirty="0"/>
              <a:t>Adult </a:t>
            </a:r>
            <a:r>
              <a:rPr lang="nb-NO" dirty="0" err="1"/>
              <a:t>Education</a:t>
            </a:r>
            <a:r>
              <a:rPr lang="nb-NO" dirty="0"/>
              <a:t> Survey (AES)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78668C74-15DB-4A3A-9B5C-BBA60F2AA15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520" y="2055309"/>
            <a:ext cx="7238714" cy="2984147"/>
          </a:xfrm>
        </p:spPr>
        <p:txBody>
          <a:bodyPr>
            <a:normAutofit fontScale="62500" lnSpcReduction="20000"/>
          </a:bodyPr>
          <a:lstStyle/>
          <a:p>
            <a:r>
              <a:rPr lang="nb-NO" dirty="0"/>
              <a:t>Reference </a:t>
            </a:r>
            <a:r>
              <a:rPr lang="nb-NO" dirty="0" err="1"/>
              <a:t>questionnaire</a:t>
            </a:r>
            <a:r>
              <a:rPr lang="nb-NO" dirty="0"/>
              <a:t> and survey guidelines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available</a:t>
            </a:r>
            <a:endParaRPr lang="nb-NO" dirty="0"/>
          </a:p>
          <a:p>
            <a:r>
              <a:rPr lang="nb-NO" dirty="0"/>
              <a:t>Variable INTMETHOD has </a:t>
            </a:r>
            <a:r>
              <a:rPr lang="nb-NO" dirty="0" err="1"/>
              <a:t>nine</a:t>
            </a:r>
            <a:r>
              <a:rPr lang="nb-NO" dirty="0"/>
              <a:t> </a:t>
            </a:r>
            <a:r>
              <a:rPr lang="nb-NO" dirty="0" err="1"/>
              <a:t>values</a:t>
            </a:r>
            <a:r>
              <a:rPr lang="nb-NO" dirty="0"/>
              <a:t> </a:t>
            </a:r>
          </a:p>
          <a:p>
            <a:pPr lvl="1"/>
            <a:r>
              <a:rPr lang="nb-NO" dirty="0" err="1"/>
              <a:t>Pros</a:t>
            </a:r>
            <a:r>
              <a:rPr lang="nb-NO" dirty="0"/>
              <a:t> and </a:t>
            </a:r>
            <a:r>
              <a:rPr lang="nb-NO" dirty="0" err="1"/>
              <a:t>cons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different data </a:t>
            </a:r>
            <a:r>
              <a:rPr lang="nb-NO" dirty="0" err="1"/>
              <a:t>collection</a:t>
            </a:r>
            <a:r>
              <a:rPr lang="nb-NO" dirty="0"/>
              <a:t> </a:t>
            </a:r>
            <a:r>
              <a:rPr lang="nb-NO" dirty="0" err="1"/>
              <a:t>methods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discussed</a:t>
            </a:r>
            <a:endParaRPr lang="nb-NO" dirty="0"/>
          </a:p>
          <a:p>
            <a:pPr lvl="1"/>
            <a:r>
              <a:rPr lang="nb-NO" dirty="0"/>
              <a:t>CAPI and </a:t>
            </a:r>
            <a:r>
              <a:rPr lang="nb-NO" dirty="0" err="1"/>
              <a:t>other</a:t>
            </a:r>
            <a:r>
              <a:rPr lang="nb-NO" dirty="0"/>
              <a:t> </a:t>
            </a:r>
            <a:r>
              <a:rPr lang="nb-NO" dirty="0" err="1"/>
              <a:t>interviewer-administered</a:t>
            </a:r>
            <a:r>
              <a:rPr lang="nb-NO" dirty="0"/>
              <a:t> modes </a:t>
            </a:r>
            <a:r>
              <a:rPr lang="nb-NO" dirty="0" err="1"/>
              <a:t>recommended</a:t>
            </a:r>
            <a:r>
              <a:rPr lang="nb-NO" dirty="0"/>
              <a:t> in guidelines</a:t>
            </a:r>
          </a:p>
          <a:p>
            <a:pPr lvl="1"/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reference</a:t>
            </a:r>
            <a:r>
              <a:rPr lang="nb-NO" dirty="0"/>
              <a:t> </a:t>
            </a:r>
            <a:r>
              <a:rPr lang="nb-NO" dirty="0" err="1"/>
              <a:t>questionnaire</a:t>
            </a:r>
            <a:r>
              <a:rPr lang="nb-NO" dirty="0"/>
              <a:t> </a:t>
            </a:r>
            <a:r>
              <a:rPr lang="nb-NO" dirty="0" err="1"/>
              <a:t>often</a:t>
            </a:r>
            <a:r>
              <a:rPr lang="nb-NO" dirty="0"/>
              <a:t> </a:t>
            </a:r>
            <a:r>
              <a:rPr lang="nb-NO" dirty="0" err="1"/>
              <a:t>presupposes</a:t>
            </a:r>
            <a:r>
              <a:rPr lang="nb-NO" dirty="0"/>
              <a:t> a </a:t>
            </a:r>
            <a:r>
              <a:rPr lang="nb-NO" dirty="0" err="1"/>
              <a:t>visual</a:t>
            </a:r>
            <a:r>
              <a:rPr lang="nb-NO" dirty="0"/>
              <a:t> mode</a:t>
            </a:r>
          </a:p>
          <a:p>
            <a:r>
              <a:rPr lang="nb-NO" dirty="0"/>
              <a:t>CAPI most used mode (17), </a:t>
            </a:r>
            <a:r>
              <a:rPr lang="nb-NO" dirty="0" err="1"/>
              <a:t>followed</a:t>
            </a:r>
            <a:r>
              <a:rPr lang="nb-NO" dirty="0"/>
              <a:t> by CAWI (11) and CATI (10)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ADC7F332-190F-49EB-9480-2B7F51036F14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5" name="CasellaDiTesto 12">
            <a:extLst>
              <a:ext uri="{FF2B5EF4-FFF2-40B4-BE49-F238E27FC236}">
                <a16:creationId xmlns:a16="http://schemas.microsoft.com/office/drawing/2014/main" xmlns="" id="{59604C69-9437-4AF8-943D-DE417B639224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6" name="Immagine 9">
            <a:extLst>
              <a:ext uri="{FF2B5EF4-FFF2-40B4-BE49-F238E27FC236}">
                <a16:creationId xmlns:a16="http://schemas.microsoft.com/office/drawing/2014/main" xmlns="" id="{604340E0-825A-46DB-969F-C71A3B3EA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136" y="4456421"/>
            <a:ext cx="1545907" cy="741438"/>
          </a:xfrm>
          <a:prstGeom prst="rect">
            <a:avLst/>
          </a:prstGeom>
        </p:spPr>
      </p:pic>
      <p:sp>
        <p:nvSpPr>
          <p:cNvPr id="7" name="CasellaDiTesto 3">
            <a:extLst>
              <a:ext uri="{FF2B5EF4-FFF2-40B4-BE49-F238E27FC236}">
                <a16:creationId xmlns:a16="http://schemas.microsoft.com/office/drawing/2014/main" xmlns="" id="{E2348059-C537-4E17-A6C8-5B8C48E2609F}"/>
              </a:ext>
            </a:extLst>
          </p:cNvPr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- Mixed-Mode 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xmlns="" id="{73536C01-E65C-4F06-BC4F-E9A00B2EB5FD}"/>
              </a:ext>
            </a:extLst>
          </p:cNvPr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11" descr="EC logo example - horizontal version">
            <a:extLst>
              <a:ext uri="{FF2B5EF4-FFF2-40B4-BE49-F238E27FC236}">
                <a16:creationId xmlns:a16="http://schemas.microsoft.com/office/drawing/2014/main" xmlns="" id="{2DA679F0-7B71-4BCC-AB03-A2388F65B0E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28818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7F8DA035-FB29-4050-A802-D7B6426E8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7937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nb-NO" dirty="0" err="1"/>
              <a:t>Assessment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questionnaires</a:t>
            </a:r>
            <a:r>
              <a:rPr lang="nb-NO" dirty="0"/>
              <a:t>:</a:t>
            </a:r>
            <a:br>
              <a:rPr lang="nb-NO" dirty="0"/>
            </a:br>
            <a:r>
              <a:rPr lang="nb-NO" dirty="0"/>
              <a:t>AES </a:t>
            </a:r>
            <a:r>
              <a:rPr lang="nb-NO" dirty="0" err="1"/>
              <a:t>questionnaire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0B6DD717-0508-45DC-95D3-105B358CA8F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520" y="1768591"/>
            <a:ext cx="7772280" cy="1796020"/>
          </a:xfrm>
        </p:spPr>
        <p:txBody>
          <a:bodyPr>
            <a:normAutofit fontScale="77500" lnSpcReduction="20000"/>
          </a:bodyPr>
          <a:lstStyle/>
          <a:p>
            <a:r>
              <a:rPr lang="nb-NO" dirty="0"/>
              <a:t>Application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Campanelli</a:t>
            </a:r>
            <a:r>
              <a:rPr lang="nb-NO" dirty="0"/>
              <a:t> </a:t>
            </a:r>
            <a:r>
              <a:rPr lang="nb-NO" dirty="0" err="1"/>
              <a:t>typology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model</a:t>
            </a:r>
            <a:r>
              <a:rPr lang="nb-NO" dirty="0"/>
              <a:t> </a:t>
            </a:r>
            <a:r>
              <a:rPr lang="nb-NO" dirty="0" err="1"/>
              <a:t>questionnaire</a:t>
            </a:r>
            <a:r>
              <a:rPr lang="nb-NO" dirty="0"/>
              <a:t> </a:t>
            </a:r>
            <a:r>
              <a:rPr lang="nb-NO" dirty="0" err="1"/>
              <a:t>indicates</a:t>
            </a:r>
            <a:r>
              <a:rPr lang="nb-NO" dirty="0"/>
              <a:t> </a:t>
            </a:r>
            <a:r>
              <a:rPr lang="nb-NO" dirty="0" err="1"/>
              <a:t>possible</a:t>
            </a:r>
            <a:r>
              <a:rPr lang="nb-NO" dirty="0"/>
              <a:t> </a:t>
            </a:r>
            <a:r>
              <a:rPr lang="nb-NO" dirty="0" err="1"/>
              <a:t>issues</a:t>
            </a:r>
            <a:endParaRPr lang="nb-NO" dirty="0"/>
          </a:p>
          <a:p>
            <a:pPr marL="189038" lvl="1" indent="0">
              <a:buNone/>
            </a:pPr>
            <a:r>
              <a:rPr lang="en-US" dirty="0"/>
              <a:t> A. Mark all that apply format (14) </a:t>
            </a:r>
          </a:p>
          <a:p>
            <a:pPr marL="189038" lvl="1" indent="0">
              <a:buNone/>
            </a:pPr>
            <a:r>
              <a:rPr lang="en-US" dirty="0"/>
              <a:t> B. Inherent difficulty due to long and complex questions (5) </a:t>
            </a:r>
          </a:p>
          <a:p>
            <a:pPr marL="189038" lvl="1" indent="0">
              <a:buNone/>
            </a:pPr>
            <a:r>
              <a:rPr lang="en-US" dirty="0"/>
              <a:t> C. Inherent difficulty due to long recall period (5) </a:t>
            </a:r>
          </a:p>
          <a:p>
            <a:endParaRPr lang="nb-NO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B47AF8E9-E964-47C4-831D-E0313C9F8A2A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5" name="CasellaDiTesto 12">
            <a:extLst>
              <a:ext uri="{FF2B5EF4-FFF2-40B4-BE49-F238E27FC236}">
                <a16:creationId xmlns:a16="http://schemas.microsoft.com/office/drawing/2014/main" xmlns="" id="{C3BBF253-228F-4002-954D-DEFA4369F1CB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6" name="Immagine 9">
            <a:extLst>
              <a:ext uri="{FF2B5EF4-FFF2-40B4-BE49-F238E27FC236}">
                <a16:creationId xmlns:a16="http://schemas.microsoft.com/office/drawing/2014/main" xmlns="" id="{F6C9E94A-1F5A-4D4F-B21F-249A03F6B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136" y="4456421"/>
            <a:ext cx="1545907" cy="741438"/>
          </a:xfrm>
          <a:prstGeom prst="rect">
            <a:avLst/>
          </a:prstGeom>
        </p:spPr>
      </p:pic>
      <p:sp>
        <p:nvSpPr>
          <p:cNvPr id="7" name="CasellaDiTesto 3">
            <a:extLst>
              <a:ext uri="{FF2B5EF4-FFF2-40B4-BE49-F238E27FC236}">
                <a16:creationId xmlns:a16="http://schemas.microsoft.com/office/drawing/2014/main" xmlns="" id="{ADFCC585-6D36-4B8F-AA58-53E0AB8E67C0}"/>
              </a:ext>
            </a:extLst>
          </p:cNvPr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- Mixed-Mode 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xmlns="" id="{1CDC4B6C-3206-409D-81F8-7526BE8CB0C9}"/>
              </a:ext>
            </a:extLst>
          </p:cNvPr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11" descr="EC logo example - horizontal version">
            <a:extLst>
              <a:ext uri="{FF2B5EF4-FFF2-40B4-BE49-F238E27FC236}">
                <a16:creationId xmlns:a16="http://schemas.microsoft.com/office/drawing/2014/main" xmlns="" id="{022B800A-D5C5-48C5-A2D3-B96C4AB9BDF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8780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DF842CA2-8BB1-4882-8B78-F55E1B88F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9" y="413286"/>
            <a:ext cx="5711005" cy="983346"/>
          </a:xfrm>
        </p:spPr>
        <p:txBody>
          <a:bodyPr>
            <a:normAutofit/>
          </a:bodyPr>
          <a:lstStyle/>
          <a:p>
            <a:pPr algn="l"/>
            <a:r>
              <a:rPr lang="nb-NO" dirty="0"/>
              <a:t>AES pretesting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22F397C6-6F0F-4E9C-A360-1FFC7B26B60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66330" y="1536118"/>
            <a:ext cx="2599322" cy="2984147"/>
          </a:xfrm>
        </p:spPr>
        <p:txBody>
          <a:bodyPr>
            <a:normAutofit fontScale="77500" lnSpcReduction="20000"/>
          </a:bodyPr>
          <a:lstStyle/>
          <a:p>
            <a:r>
              <a:rPr lang="nb-NO" dirty="0"/>
              <a:t>Mode-</a:t>
            </a:r>
            <a:r>
              <a:rPr lang="nb-NO" dirty="0" err="1"/>
              <a:t>specific</a:t>
            </a:r>
            <a:r>
              <a:rPr lang="nb-NO" dirty="0"/>
              <a:t> CAWI test </a:t>
            </a:r>
            <a:r>
              <a:rPr lang="nb-NO" dirty="0" err="1"/>
              <a:t>of</a:t>
            </a:r>
            <a:r>
              <a:rPr lang="nb-NO" dirty="0"/>
              <a:t> questions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hours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training</a:t>
            </a:r>
          </a:p>
          <a:p>
            <a:r>
              <a:rPr lang="nb-NO" dirty="0"/>
              <a:t>Visual </a:t>
            </a:r>
            <a:r>
              <a:rPr lang="nb-NO" dirty="0" err="1"/>
              <a:t>presentation</a:t>
            </a:r>
            <a:r>
              <a:rPr lang="nb-NO" dirty="0"/>
              <a:t> and </a:t>
            </a:r>
            <a:r>
              <a:rPr lang="nb-NO" dirty="0" err="1"/>
              <a:t>automatic</a:t>
            </a:r>
            <a:r>
              <a:rPr lang="nb-NO" dirty="0"/>
              <a:t> </a:t>
            </a:r>
            <a:r>
              <a:rPr lang="nb-NO" dirty="0" err="1"/>
              <a:t>calculations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62E093B3-013B-4EA7-9C35-40B22C262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117" y="1590361"/>
            <a:ext cx="4672013" cy="19002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xmlns="" id="{3DE7FB68-31C5-4C06-9C11-BAE427F270B7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7" name="CasellaDiTesto 12">
            <a:extLst>
              <a:ext uri="{FF2B5EF4-FFF2-40B4-BE49-F238E27FC236}">
                <a16:creationId xmlns:a16="http://schemas.microsoft.com/office/drawing/2014/main" xmlns="" id="{6D4DFD48-DDB1-4150-8CB5-C0A8FB0899F4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8" name="Immagine 9">
            <a:extLst>
              <a:ext uri="{FF2B5EF4-FFF2-40B4-BE49-F238E27FC236}">
                <a16:creationId xmlns:a16="http://schemas.microsoft.com/office/drawing/2014/main" xmlns="" id="{2F38F1ED-D4C7-4BE4-991C-B5E0591DF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136" y="4456421"/>
            <a:ext cx="1545907" cy="741438"/>
          </a:xfrm>
          <a:prstGeom prst="rect">
            <a:avLst/>
          </a:prstGeom>
        </p:spPr>
      </p:pic>
      <p:sp>
        <p:nvSpPr>
          <p:cNvPr id="9" name="CasellaDiTesto 3">
            <a:extLst>
              <a:ext uri="{FF2B5EF4-FFF2-40B4-BE49-F238E27FC236}">
                <a16:creationId xmlns:a16="http://schemas.microsoft.com/office/drawing/2014/main" xmlns="" id="{26255F8D-1022-4AED-A49D-3D77406A867C}"/>
              </a:ext>
            </a:extLst>
          </p:cNvPr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- Mixed-Mode 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</a:p>
        </p:txBody>
      </p:sp>
      <p:cxnSp>
        <p:nvCxnSpPr>
          <p:cNvPr id="10" name="Connettore 1 7">
            <a:extLst>
              <a:ext uri="{FF2B5EF4-FFF2-40B4-BE49-F238E27FC236}">
                <a16:creationId xmlns:a16="http://schemas.microsoft.com/office/drawing/2014/main" xmlns="" id="{CB68B0EF-9602-4476-89FF-00DD9C2619C2}"/>
              </a:ext>
            </a:extLst>
          </p:cNvPr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magine 11" descr="EC logo example - horizontal version">
            <a:extLst>
              <a:ext uri="{FF2B5EF4-FFF2-40B4-BE49-F238E27FC236}">
                <a16:creationId xmlns:a16="http://schemas.microsoft.com/office/drawing/2014/main" xmlns="" id="{97843B2D-CC05-47F7-A3D0-9E26D0C0BBD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26645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D5EAC67-B9C6-4331-AD30-559EE9FAC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5202"/>
            <a:ext cx="8229600" cy="857250"/>
          </a:xfrm>
        </p:spPr>
        <p:txBody>
          <a:bodyPr/>
          <a:lstStyle/>
          <a:p>
            <a:r>
              <a:rPr lang="nb-NO" dirty="0"/>
              <a:t>AES </a:t>
            </a:r>
            <a:r>
              <a:rPr lang="nb-NO" dirty="0" err="1"/>
              <a:t>questionnaire</a:t>
            </a:r>
            <a:r>
              <a:rPr lang="nb-NO" dirty="0"/>
              <a:t> pretesting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0E6ED81A-1CB8-4A07-A0E9-38422D61532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/>
              <a:t>Non-mode </a:t>
            </a:r>
            <a:r>
              <a:rPr lang="nb-NO" dirty="0" err="1"/>
              <a:t>specific</a:t>
            </a:r>
            <a:r>
              <a:rPr lang="nb-NO" dirty="0"/>
              <a:t> </a:t>
            </a:r>
            <a:r>
              <a:rPr lang="nb-NO" dirty="0" err="1"/>
              <a:t>issues</a:t>
            </a:r>
            <a:r>
              <a:rPr lang="nb-NO" dirty="0"/>
              <a:t> </a:t>
            </a:r>
            <a:r>
              <a:rPr lang="nb-NO" dirty="0" err="1"/>
              <a:t>persist</a:t>
            </a:r>
            <a:endParaRPr lang="nb-NO" dirty="0"/>
          </a:p>
          <a:p>
            <a:pPr lvl="1"/>
            <a:r>
              <a:rPr lang="nb-NO" dirty="0" err="1"/>
              <a:t>What</a:t>
            </a:r>
            <a:r>
              <a:rPr lang="nb-NO" dirty="0"/>
              <a:t> </a:t>
            </a:r>
            <a:r>
              <a:rPr lang="nb-NO" dirty="0" err="1"/>
              <a:t>should</a:t>
            </a:r>
            <a:r>
              <a:rPr lang="nb-NO" dirty="0"/>
              <a:t> be </a:t>
            </a:r>
            <a:r>
              <a:rPr lang="nb-NO" dirty="0" err="1"/>
              <a:t>considered</a:t>
            </a:r>
            <a:r>
              <a:rPr lang="nb-NO" dirty="0"/>
              <a:t> </a:t>
            </a:r>
            <a:r>
              <a:rPr lang="nb-NO" i="1" dirty="0" err="1"/>
              <a:t>one</a:t>
            </a:r>
            <a:r>
              <a:rPr lang="nb-NO" dirty="0"/>
              <a:t> </a:t>
            </a:r>
            <a:r>
              <a:rPr lang="nb-NO" dirty="0" err="1"/>
              <a:t>learning</a:t>
            </a:r>
            <a:r>
              <a:rPr lang="nb-NO" dirty="0"/>
              <a:t> </a:t>
            </a:r>
            <a:r>
              <a:rPr lang="nb-NO" dirty="0" err="1"/>
              <a:t>activity</a:t>
            </a:r>
            <a:r>
              <a:rPr lang="nb-NO" dirty="0"/>
              <a:t>?</a:t>
            </a:r>
          </a:p>
          <a:p>
            <a:pPr lvl="1"/>
            <a:r>
              <a:rPr lang="nb-NO" dirty="0" err="1"/>
              <a:t>Should</a:t>
            </a:r>
            <a:r>
              <a:rPr lang="nb-NO" dirty="0"/>
              <a:t> breaks be </a:t>
            </a:r>
            <a:r>
              <a:rPr lang="nb-NO" dirty="0" err="1"/>
              <a:t>included</a:t>
            </a:r>
            <a:r>
              <a:rPr lang="nb-NO" dirty="0"/>
              <a:t> or </a:t>
            </a:r>
            <a:r>
              <a:rPr lang="nb-NO" dirty="0" err="1"/>
              <a:t>excluded</a:t>
            </a:r>
            <a:r>
              <a:rPr lang="nb-NO" dirty="0"/>
              <a:t>?</a:t>
            </a:r>
          </a:p>
          <a:p>
            <a:pPr lvl="1"/>
            <a:r>
              <a:rPr lang="nb-NO" dirty="0" err="1"/>
              <a:t>Difficulties</a:t>
            </a:r>
            <a:r>
              <a:rPr lang="nb-NO" dirty="0"/>
              <a:t> </a:t>
            </a:r>
            <a:r>
              <a:rPr lang="nb-NO" dirty="0" err="1"/>
              <a:t>calculating</a:t>
            </a:r>
            <a:r>
              <a:rPr lang="nb-NO" dirty="0"/>
              <a:t> </a:t>
            </a:r>
            <a:r>
              <a:rPr lang="nb-NO" dirty="0" err="1"/>
              <a:t>average</a:t>
            </a:r>
            <a:r>
              <a:rPr lang="nb-NO" dirty="0"/>
              <a:t> </a:t>
            </a:r>
            <a:r>
              <a:rPr lang="nb-NO" dirty="0" err="1"/>
              <a:t>length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days</a:t>
            </a:r>
            <a:endParaRPr lang="nb-NO" dirty="0"/>
          </a:p>
          <a:p>
            <a:r>
              <a:rPr lang="nb-NO" dirty="0" err="1"/>
              <a:t>Calculator</a:t>
            </a:r>
            <a:r>
              <a:rPr lang="nb-NO" dirty="0"/>
              <a:t> </a:t>
            </a:r>
            <a:r>
              <a:rPr lang="nb-NO" dirty="0" err="1"/>
              <a:t>does</a:t>
            </a:r>
            <a:r>
              <a:rPr lang="nb-NO" dirty="0"/>
              <a:t> not </a:t>
            </a:r>
            <a:r>
              <a:rPr lang="nb-NO" dirty="0" err="1"/>
              <a:t>solve</a:t>
            </a:r>
            <a:r>
              <a:rPr lang="nb-NO" dirty="0"/>
              <a:t> </a:t>
            </a:r>
            <a:r>
              <a:rPr lang="nb-NO" dirty="0" err="1"/>
              <a:t>these</a:t>
            </a:r>
            <a:r>
              <a:rPr lang="nb-NO" dirty="0"/>
              <a:t> problems</a:t>
            </a:r>
          </a:p>
          <a:p>
            <a:pPr lvl="1"/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even</a:t>
            </a:r>
            <a:r>
              <a:rPr lang="nb-NO" dirty="0"/>
              <a:t> </a:t>
            </a:r>
            <a:r>
              <a:rPr lang="nb-NO" dirty="0" err="1"/>
              <a:t>enhance</a:t>
            </a:r>
            <a:r>
              <a:rPr lang="nb-NO" dirty="0"/>
              <a:t> </a:t>
            </a:r>
            <a:r>
              <a:rPr lang="nb-NO" dirty="0" err="1"/>
              <a:t>them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an </a:t>
            </a:r>
            <a:r>
              <a:rPr lang="nb-NO" dirty="0" err="1"/>
              <a:t>extra</a:t>
            </a:r>
            <a:r>
              <a:rPr lang="nb-NO" dirty="0"/>
              <a:t> </a:t>
            </a:r>
            <a:r>
              <a:rPr lang="nb-NO" dirty="0" err="1"/>
              <a:t>task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evaluation</a:t>
            </a:r>
            <a:endParaRPr lang="nb-NO" dirty="0"/>
          </a:p>
          <a:p>
            <a:pPr lvl="1"/>
            <a:endParaRPr lang="nb-NO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3840A17A-93D6-4505-8A56-5DA82030C8E9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5" name="CasellaDiTesto 12">
            <a:extLst>
              <a:ext uri="{FF2B5EF4-FFF2-40B4-BE49-F238E27FC236}">
                <a16:creationId xmlns:a16="http://schemas.microsoft.com/office/drawing/2014/main" xmlns="" id="{AC849121-4178-4B39-BC38-37527D621B03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6" name="Immagine 9">
            <a:extLst>
              <a:ext uri="{FF2B5EF4-FFF2-40B4-BE49-F238E27FC236}">
                <a16:creationId xmlns:a16="http://schemas.microsoft.com/office/drawing/2014/main" xmlns="" id="{10B1DA4E-6852-44DE-8453-B89547FF2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136" y="4456421"/>
            <a:ext cx="1545907" cy="741438"/>
          </a:xfrm>
          <a:prstGeom prst="rect">
            <a:avLst/>
          </a:prstGeom>
        </p:spPr>
      </p:pic>
      <p:sp>
        <p:nvSpPr>
          <p:cNvPr id="7" name="CasellaDiTesto 3">
            <a:extLst>
              <a:ext uri="{FF2B5EF4-FFF2-40B4-BE49-F238E27FC236}">
                <a16:creationId xmlns:a16="http://schemas.microsoft.com/office/drawing/2014/main" xmlns="" id="{123F0969-7E60-41BD-A601-C244405D251F}"/>
              </a:ext>
            </a:extLst>
          </p:cNvPr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- Mixed-Mode 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xmlns="" id="{1729C0F0-008C-4FA9-B183-A58C462F2AC6}"/>
              </a:ext>
            </a:extLst>
          </p:cNvPr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11" descr="EC logo example - horizontal version">
            <a:extLst>
              <a:ext uri="{FF2B5EF4-FFF2-40B4-BE49-F238E27FC236}">
                <a16:creationId xmlns:a16="http://schemas.microsoft.com/office/drawing/2014/main" xmlns="" id="{8E779908-74D3-46AB-91CA-650A88B60CD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75108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58D1F8E0-BC9E-409F-AB16-6E80C41E7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39" y="377009"/>
            <a:ext cx="7595295" cy="983346"/>
          </a:xfrm>
        </p:spPr>
        <p:txBody>
          <a:bodyPr>
            <a:normAutofit fontScale="90000"/>
          </a:bodyPr>
          <a:lstStyle/>
          <a:p>
            <a:r>
              <a:rPr lang="nb-NO" dirty="0" err="1"/>
              <a:t>Assessment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questionnaires</a:t>
            </a:r>
            <a:r>
              <a:rPr lang="nb-NO" dirty="0"/>
              <a:t>: LFS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A7D9B2EE-01DF-45E8-8ED0-C12133E13D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520" y="1320013"/>
            <a:ext cx="7238714" cy="2984147"/>
          </a:xfrm>
        </p:spPr>
        <p:txBody>
          <a:bodyPr>
            <a:normAutofit fontScale="62500" lnSpcReduction="20000"/>
          </a:bodyPr>
          <a:lstStyle/>
          <a:p>
            <a:r>
              <a:rPr lang="nb-NO" dirty="0"/>
              <a:t>No </a:t>
            </a:r>
            <a:r>
              <a:rPr lang="nb-NO" dirty="0" err="1"/>
              <a:t>model</a:t>
            </a:r>
            <a:r>
              <a:rPr lang="nb-NO" dirty="0"/>
              <a:t> </a:t>
            </a:r>
            <a:r>
              <a:rPr lang="nb-NO" dirty="0" err="1"/>
              <a:t>questionnaire</a:t>
            </a:r>
            <a:r>
              <a:rPr lang="nb-NO" dirty="0"/>
              <a:t>, </a:t>
            </a:r>
            <a:r>
              <a:rPr lang="nb-NO" dirty="0" err="1"/>
              <a:t>but</a:t>
            </a:r>
            <a:r>
              <a:rPr lang="nb-NO" dirty="0"/>
              <a:t> minimum </a:t>
            </a:r>
            <a:r>
              <a:rPr lang="nb-NO" dirty="0" err="1"/>
              <a:t>reqirements</a:t>
            </a:r>
            <a:r>
              <a:rPr lang="nb-NO" dirty="0"/>
              <a:t> in terms </a:t>
            </a:r>
            <a:r>
              <a:rPr lang="nb-NO" dirty="0" err="1"/>
              <a:t>of</a:t>
            </a:r>
            <a:r>
              <a:rPr lang="nb-NO" dirty="0"/>
              <a:t> variables </a:t>
            </a:r>
            <a:r>
              <a:rPr lang="nb-NO" dirty="0" err="1"/>
              <a:t>found</a:t>
            </a:r>
            <a:r>
              <a:rPr lang="nb-NO" dirty="0"/>
              <a:t> in </a:t>
            </a:r>
            <a:r>
              <a:rPr lang="nb-NO" dirty="0" err="1"/>
              <a:t>explanatory</a:t>
            </a:r>
            <a:r>
              <a:rPr lang="nb-NO" dirty="0"/>
              <a:t> notes</a:t>
            </a:r>
          </a:p>
          <a:p>
            <a:pPr lvl="1"/>
            <a:r>
              <a:rPr lang="nb-NO" dirty="0"/>
              <a:t>No </a:t>
            </a:r>
            <a:r>
              <a:rPr lang="nb-NO" dirty="0" err="1"/>
              <a:t>mention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CAWI</a:t>
            </a:r>
          </a:p>
          <a:p>
            <a:pPr lvl="1"/>
            <a:r>
              <a:rPr lang="nb-NO" dirty="0"/>
              <a:t>Show </a:t>
            </a:r>
            <a:r>
              <a:rPr lang="nb-NO" dirty="0" err="1"/>
              <a:t>cards</a:t>
            </a:r>
            <a:r>
              <a:rPr lang="nb-NO" dirty="0"/>
              <a:t> </a:t>
            </a:r>
            <a:r>
              <a:rPr lang="nb-NO" dirty="0" err="1"/>
              <a:t>mentioned</a:t>
            </a:r>
            <a:r>
              <a:rPr lang="nb-NO" dirty="0"/>
              <a:t> as </a:t>
            </a:r>
            <a:r>
              <a:rPr lang="nb-NO" dirty="0" err="1"/>
              <a:t>the</a:t>
            </a:r>
            <a:r>
              <a:rPr lang="nb-NO" dirty="0"/>
              <a:t> «</a:t>
            </a:r>
            <a:r>
              <a:rPr lang="nb-NO" dirty="0" err="1"/>
              <a:t>essential</a:t>
            </a:r>
            <a:r>
              <a:rPr lang="nb-NO" dirty="0"/>
              <a:t> </a:t>
            </a:r>
            <a:r>
              <a:rPr lang="nb-NO" dirty="0" err="1"/>
              <a:t>difference</a:t>
            </a:r>
            <a:r>
              <a:rPr lang="nb-NO" dirty="0"/>
              <a:t>» </a:t>
            </a:r>
            <a:r>
              <a:rPr lang="nb-NO" dirty="0" err="1"/>
              <a:t>between</a:t>
            </a:r>
            <a:r>
              <a:rPr lang="nb-NO" dirty="0"/>
              <a:t> CAPI and CATI …</a:t>
            </a:r>
          </a:p>
          <a:p>
            <a:r>
              <a:rPr lang="nb-NO" dirty="0"/>
              <a:t>CAPI most </a:t>
            </a:r>
            <a:r>
              <a:rPr lang="nb-NO" dirty="0" err="1"/>
              <a:t>common</a:t>
            </a:r>
            <a:r>
              <a:rPr lang="nb-NO" dirty="0"/>
              <a:t> data </a:t>
            </a:r>
            <a:r>
              <a:rPr lang="nb-NO" dirty="0" err="1"/>
              <a:t>collection</a:t>
            </a:r>
            <a:r>
              <a:rPr lang="nb-NO" dirty="0"/>
              <a:t> </a:t>
            </a:r>
            <a:r>
              <a:rPr lang="nb-NO" dirty="0" err="1"/>
              <a:t>method</a:t>
            </a:r>
            <a:r>
              <a:rPr lang="nb-NO" dirty="0"/>
              <a:t> in LFS W1 (22) </a:t>
            </a:r>
          </a:p>
          <a:p>
            <a:r>
              <a:rPr lang="nb-NO" dirty="0"/>
              <a:t>CATI most </a:t>
            </a:r>
            <a:r>
              <a:rPr lang="nb-NO" dirty="0" err="1"/>
              <a:t>common</a:t>
            </a:r>
            <a:r>
              <a:rPr lang="nb-NO" dirty="0"/>
              <a:t> in W2+ (15)</a:t>
            </a:r>
          </a:p>
          <a:p>
            <a:r>
              <a:rPr lang="nb-NO" dirty="0"/>
              <a:t>CAWI </a:t>
            </a:r>
            <a:r>
              <a:rPr lang="nb-NO" dirty="0" err="1"/>
              <a:t>considered</a:t>
            </a:r>
            <a:r>
              <a:rPr lang="nb-NO" dirty="0"/>
              <a:t> </a:t>
            </a:r>
            <a:r>
              <a:rPr lang="nb-NO" dirty="0" err="1"/>
              <a:t>unsuitable</a:t>
            </a:r>
            <a:r>
              <a:rPr lang="nb-NO" dirty="0"/>
              <a:t> for LFS W1 by 20 </a:t>
            </a:r>
            <a:r>
              <a:rPr lang="nb-NO" dirty="0" err="1"/>
              <a:t>NSIs</a:t>
            </a:r>
            <a:endParaRPr lang="nb-NO" dirty="0"/>
          </a:p>
          <a:p>
            <a:pPr lvl="1"/>
            <a:r>
              <a:rPr lang="nb-NO" dirty="0" err="1"/>
              <a:t>Recruitment</a:t>
            </a:r>
            <a:r>
              <a:rPr lang="nb-NO" dirty="0"/>
              <a:t> and </a:t>
            </a:r>
            <a:r>
              <a:rPr lang="nb-NO" dirty="0" err="1"/>
              <a:t>identification</a:t>
            </a:r>
            <a:endParaRPr lang="nb-NO" dirty="0"/>
          </a:p>
          <a:p>
            <a:pPr lvl="1"/>
            <a:r>
              <a:rPr lang="nb-NO" dirty="0" err="1"/>
              <a:t>Need</a:t>
            </a:r>
            <a:r>
              <a:rPr lang="nb-NO" dirty="0"/>
              <a:t> for </a:t>
            </a:r>
            <a:r>
              <a:rPr lang="nb-NO" dirty="0" err="1"/>
              <a:t>interviewer</a:t>
            </a:r>
            <a:r>
              <a:rPr lang="nb-NO" dirty="0"/>
              <a:t> </a:t>
            </a:r>
            <a:r>
              <a:rPr lang="nb-NO" dirty="0" err="1"/>
              <a:t>clarification</a:t>
            </a:r>
            <a:endParaRPr lang="nb-NO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49867667-0AD3-406A-94CE-C00AC5C1785A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5" name="CasellaDiTesto 12">
            <a:extLst>
              <a:ext uri="{FF2B5EF4-FFF2-40B4-BE49-F238E27FC236}">
                <a16:creationId xmlns:a16="http://schemas.microsoft.com/office/drawing/2014/main" xmlns="" id="{7096BF5F-9D68-46CB-BF7B-993DC7C77095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6" name="Immagine 9">
            <a:extLst>
              <a:ext uri="{FF2B5EF4-FFF2-40B4-BE49-F238E27FC236}">
                <a16:creationId xmlns:a16="http://schemas.microsoft.com/office/drawing/2014/main" xmlns="" id="{08457258-AA64-4D2D-A466-75C931B355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136" y="4456421"/>
            <a:ext cx="1545907" cy="741438"/>
          </a:xfrm>
          <a:prstGeom prst="rect">
            <a:avLst/>
          </a:prstGeom>
        </p:spPr>
      </p:pic>
      <p:sp>
        <p:nvSpPr>
          <p:cNvPr id="7" name="CasellaDiTesto 3">
            <a:extLst>
              <a:ext uri="{FF2B5EF4-FFF2-40B4-BE49-F238E27FC236}">
                <a16:creationId xmlns:a16="http://schemas.microsoft.com/office/drawing/2014/main" xmlns="" id="{B7356D29-C0DA-4C59-A94A-0EEBCB84425A}"/>
              </a:ext>
            </a:extLst>
          </p:cNvPr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- Mixed-Mode 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xmlns="" id="{7296A3F9-AFAA-4BCE-8381-3567545EA68F}"/>
              </a:ext>
            </a:extLst>
          </p:cNvPr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11" descr="EC logo example - horizontal version">
            <a:extLst>
              <a:ext uri="{FF2B5EF4-FFF2-40B4-BE49-F238E27FC236}">
                <a16:creationId xmlns:a16="http://schemas.microsoft.com/office/drawing/2014/main" xmlns="" id="{6C2E3DCC-2668-45E4-89D4-835C0C21815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6512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6A1DF8AF-CA7C-4162-875E-AD84294AB07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520" y="1799584"/>
            <a:ext cx="7238714" cy="2984147"/>
          </a:xfrm>
        </p:spPr>
        <p:txBody>
          <a:bodyPr>
            <a:normAutofit fontScale="85000" lnSpcReduction="10000"/>
          </a:bodyPr>
          <a:lstStyle/>
          <a:p>
            <a:r>
              <a:rPr lang="nb-NO" dirty="0"/>
              <a:t>Application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Campanelli</a:t>
            </a:r>
            <a:r>
              <a:rPr lang="nb-NO" dirty="0"/>
              <a:t> </a:t>
            </a:r>
            <a:r>
              <a:rPr lang="nb-NO" dirty="0" err="1"/>
              <a:t>typology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model</a:t>
            </a:r>
            <a:r>
              <a:rPr lang="nb-NO" dirty="0"/>
              <a:t> </a:t>
            </a:r>
            <a:r>
              <a:rPr lang="nb-NO" dirty="0" err="1"/>
              <a:t>questionnaire</a:t>
            </a:r>
            <a:r>
              <a:rPr lang="nb-NO" dirty="0"/>
              <a:t> </a:t>
            </a:r>
            <a:r>
              <a:rPr lang="nb-NO" dirty="0" err="1"/>
              <a:t>indicates</a:t>
            </a:r>
            <a:r>
              <a:rPr lang="nb-NO" dirty="0"/>
              <a:t> </a:t>
            </a:r>
            <a:r>
              <a:rPr lang="nb-NO" dirty="0" err="1"/>
              <a:t>possible</a:t>
            </a:r>
            <a:r>
              <a:rPr lang="nb-NO" dirty="0"/>
              <a:t> </a:t>
            </a:r>
            <a:r>
              <a:rPr lang="nb-NO" dirty="0" err="1"/>
              <a:t>issues</a:t>
            </a:r>
            <a:endParaRPr lang="nb-NO" dirty="0"/>
          </a:p>
          <a:p>
            <a:pPr marL="189038" lvl="1" indent="0">
              <a:buNone/>
            </a:pPr>
            <a:r>
              <a:rPr lang="nb-NO" dirty="0"/>
              <a:t> A. </a:t>
            </a:r>
            <a:r>
              <a:rPr lang="nb-NO" dirty="0" err="1"/>
              <a:t>Inherently</a:t>
            </a:r>
            <a:r>
              <a:rPr lang="nb-NO" dirty="0"/>
              <a:t> </a:t>
            </a:r>
            <a:r>
              <a:rPr lang="nb-NO" dirty="0" err="1"/>
              <a:t>difficult</a:t>
            </a:r>
            <a:r>
              <a:rPr lang="nb-NO" dirty="0"/>
              <a:t> questions – </a:t>
            </a:r>
            <a:r>
              <a:rPr lang="nb-NO" dirty="0" err="1"/>
              <a:t>including</a:t>
            </a:r>
            <a:r>
              <a:rPr lang="nb-NO" dirty="0"/>
              <a:t> </a:t>
            </a:r>
            <a:r>
              <a:rPr lang="nb-NO" dirty="0" err="1"/>
              <a:t>recall</a:t>
            </a:r>
            <a:r>
              <a:rPr lang="nb-NO" dirty="0"/>
              <a:t> (5)</a:t>
            </a:r>
          </a:p>
          <a:p>
            <a:pPr marL="189038" lvl="1" indent="0">
              <a:buNone/>
            </a:pPr>
            <a:r>
              <a:rPr lang="nb-NO" dirty="0"/>
              <a:t> B. Open questions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interviewer</a:t>
            </a:r>
            <a:r>
              <a:rPr lang="nb-NO" dirty="0"/>
              <a:t> </a:t>
            </a:r>
            <a:r>
              <a:rPr lang="nb-NO" dirty="0" err="1"/>
              <a:t>coding</a:t>
            </a:r>
            <a:r>
              <a:rPr lang="nb-NO" dirty="0"/>
              <a:t> (10)</a:t>
            </a:r>
          </a:p>
          <a:p>
            <a:pPr marL="189038" lvl="1" indent="0">
              <a:buNone/>
            </a:pPr>
            <a:r>
              <a:rPr lang="nb-NO" dirty="0"/>
              <a:t> C. </a:t>
            </a: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instructions</a:t>
            </a:r>
            <a:r>
              <a:rPr lang="nb-NO" dirty="0"/>
              <a:t> (23)</a:t>
            </a:r>
          </a:p>
          <a:p>
            <a:pPr marL="189038" lvl="1" indent="0">
              <a:buNone/>
            </a:pPr>
            <a:r>
              <a:rPr lang="nb-NO" dirty="0"/>
              <a:t> D. Show </a:t>
            </a:r>
            <a:r>
              <a:rPr lang="nb-NO" dirty="0" err="1"/>
              <a:t>cards</a:t>
            </a:r>
            <a:r>
              <a:rPr lang="nb-NO" dirty="0"/>
              <a:t> (29)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6186694F-E8B0-47C5-958F-830BBF977EBF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5" name="CasellaDiTesto 12">
            <a:extLst>
              <a:ext uri="{FF2B5EF4-FFF2-40B4-BE49-F238E27FC236}">
                <a16:creationId xmlns:a16="http://schemas.microsoft.com/office/drawing/2014/main" xmlns="" id="{97101B1B-7FF7-40F4-BF1E-2B30E03C5437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xmlns="" id="{4022A17D-0505-4881-B625-3CB62C9ED720}"/>
              </a:ext>
            </a:extLst>
          </p:cNvPr>
          <p:cNvSpPr txBox="1">
            <a:spLocks/>
          </p:cNvSpPr>
          <p:nvPr/>
        </p:nvSpPr>
        <p:spPr>
          <a:xfrm>
            <a:off x="852408" y="530878"/>
            <a:ext cx="7595295" cy="983346"/>
          </a:xfrm>
          <a:prstGeom prst="rect">
            <a:avLst/>
          </a:prstGeom>
        </p:spPr>
        <p:txBody>
          <a:bodyPr vert="horz" lIns="91396" tIns="45699" rIns="91396" bIns="45699" rtlCol="0" anchor="ctr">
            <a:normAutofit fontScale="90000"/>
          </a:bodyPr>
          <a:lstStyle>
            <a:lvl1pPr algn="ctr" defTabSz="45698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err="1"/>
              <a:t>Assessment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questionnaires</a:t>
            </a:r>
            <a:r>
              <a:rPr lang="nb-NO" dirty="0"/>
              <a:t>: LFS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E372A51C-91B4-4BB8-8F13-865D3F137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136" y="4456421"/>
            <a:ext cx="1545907" cy="741438"/>
          </a:xfrm>
          <a:prstGeom prst="rect">
            <a:avLst/>
          </a:prstGeom>
        </p:spPr>
      </p:pic>
      <p:sp>
        <p:nvSpPr>
          <p:cNvPr id="11" name="CasellaDiTesto 3">
            <a:extLst>
              <a:ext uri="{FF2B5EF4-FFF2-40B4-BE49-F238E27FC236}">
                <a16:creationId xmlns:a16="http://schemas.microsoft.com/office/drawing/2014/main" xmlns="" id="{9A60B9D1-E890-41D2-999E-FB7791D736A7}"/>
              </a:ext>
            </a:extLst>
          </p:cNvPr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- Mixed-Mode 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</a:p>
        </p:txBody>
      </p:sp>
      <p:cxnSp>
        <p:nvCxnSpPr>
          <p:cNvPr id="12" name="Connettore 1 7">
            <a:extLst>
              <a:ext uri="{FF2B5EF4-FFF2-40B4-BE49-F238E27FC236}">
                <a16:creationId xmlns:a16="http://schemas.microsoft.com/office/drawing/2014/main" xmlns="" id="{E539C620-294B-4F51-9070-E0C9658BA5A6}"/>
              </a:ext>
            </a:extLst>
          </p:cNvPr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magine 11" descr="EC logo example - horizontal version">
            <a:extLst>
              <a:ext uri="{FF2B5EF4-FFF2-40B4-BE49-F238E27FC236}">
                <a16:creationId xmlns:a16="http://schemas.microsoft.com/office/drawing/2014/main" xmlns="" id="{8E7D83E2-880B-46AB-91D9-2FA2D3DDAD4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62859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DF842CA2-8BB1-4882-8B78-F55E1B88F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08" y="413286"/>
            <a:ext cx="3483084" cy="983346"/>
          </a:xfrm>
        </p:spPr>
        <p:txBody>
          <a:bodyPr>
            <a:normAutofit/>
          </a:bodyPr>
          <a:lstStyle/>
          <a:p>
            <a:r>
              <a:rPr lang="nb-NO" dirty="0"/>
              <a:t>LFS pretesting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22F397C6-6F0F-4E9C-A360-1FFC7B26B60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98283" y="1396632"/>
            <a:ext cx="2599322" cy="2984147"/>
          </a:xfrm>
        </p:spPr>
        <p:txBody>
          <a:bodyPr>
            <a:normAutofit fontScale="62500" lnSpcReduction="20000"/>
          </a:bodyPr>
          <a:lstStyle/>
          <a:p>
            <a:r>
              <a:rPr lang="nb-NO" dirty="0"/>
              <a:t>Mode-</a:t>
            </a:r>
            <a:r>
              <a:rPr lang="nb-NO" dirty="0" err="1"/>
              <a:t>specific</a:t>
            </a:r>
            <a:r>
              <a:rPr lang="nb-NO" dirty="0"/>
              <a:t> test-retest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question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actual</a:t>
            </a:r>
            <a:r>
              <a:rPr lang="nb-NO" dirty="0"/>
              <a:t> </a:t>
            </a:r>
            <a:r>
              <a:rPr lang="nb-NO" dirty="0" err="1"/>
              <a:t>working</a:t>
            </a:r>
            <a:r>
              <a:rPr lang="nb-NO" dirty="0"/>
              <a:t> </a:t>
            </a:r>
            <a:r>
              <a:rPr lang="nb-NO" dirty="0" err="1"/>
              <a:t>hours</a:t>
            </a:r>
            <a:endParaRPr lang="nb-NO" dirty="0"/>
          </a:p>
          <a:p>
            <a:pPr lvl="1"/>
            <a:r>
              <a:rPr lang="nb-NO" dirty="0" err="1"/>
              <a:t>Interviewer</a:t>
            </a:r>
            <a:r>
              <a:rPr lang="nb-NO" dirty="0"/>
              <a:t> for </a:t>
            </a:r>
            <a:r>
              <a:rPr lang="nb-NO" dirty="0" err="1"/>
              <a:t>motivating</a:t>
            </a:r>
            <a:r>
              <a:rPr lang="nb-NO" dirty="0"/>
              <a:t> and </a:t>
            </a:r>
            <a:r>
              <a:rPr lang="nb-NO" dirty="0" err="1"/>
              <a:t>assisting</a:t>
            </a:r>
            <a:r>
              <a:rPr lang="nb-NO" dirty="0"/>
              <a:t> in CATI</a:t>
            </a:r>
          </a:p>
          <a:p>
            <a:pPr lvl="1"/>
            <a:r>
              <a:rPr lang="nb-NO" dirty="0"/>
              <a:t>Visual </a:t>
            </a:r>
            <a:r>
              <a:rPr lang="nb-NO" dirty="0" err="1"/>
              <a:t>presentation</a:t>
            </a:r>
            <a:r>
              <a:rPr lang="nb-NO" dirty="0"/>
              <a:t> and </a:t>
            </a:r>
            <a:r>
              <a:rPr lang="nb-NO" dirty="0" err="1"/>
              <a:t>automatic</a:t>
            </a:r>
            <a:r>
              <a:rPr lang="nb-NO" dirty="0"/>
              <a:t> </a:t>
            </a:r>
            <a:r>
              <a:rPr lang="nb-NO" dirty="0" err="1"/>
              <a:t>calculations</a:t>
            </a:r>
            <a:r>
              <a:rPr lang="nb-NO" dirty="0"/>
              <a:t> in CAWI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FAF628B2-74F3-45FB-B0B8-C4BD9B59A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376" y="844623"/>
            <a:ext cx="3543300" cy="35361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xmlns="" id="{33CBD3DA-8375-406B-9FC3-317C84D052AD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8" name="CasellaDiTesto 12">
            <a:extLst>
              <a:ext uri="{FF2B5EF4-FFF2-40B4-BE49-F238E27FC236}">
                <a16:creationId xmlns:a16="http://schemas.microsoft.com/office/drawing/2014/main" xmlns="" id="{0EC8C856-B831-4B55-87D4-238B806B60CF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9" name="Immagine 9">
            <a:extLst>
              <a:ext uri="{FF2B5EF4-FFF2-40B4-BE49-F238E27FC236}">
                <a16:creationId xmlns:a16="http://schemas.microsoft.com/office/drawing/2014/main" xmlns="" id="{7D2592B3-6181-424F-ACA6-4C0B7C7D4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136" y="4456421"/>
            <a:ext cx="1545907" cy="741438"/>
          </a:xfrm>
          <a:prstGeom prst="rect">
            <a:avLst/>
          </a:prstGeom>
        </p:spPr>
      </p:pic>
      <p:sp>
        <p:nvSpPr>
          <p:cNvPr id="10" name="CasellaDiTesto 3">
            <a:extLst>
              <a:ext uri="{FF2B5EF4-FFF2-40B4-BE49-F238E27FC236}">
                <a16:creationId xmlns:a16="http://schemas.microsoft.com/office/drawing/2014/main" xmlns="" id="{6DBA52DD-89CB-4436-92CA-02E5D6A73F49}"/>
              </a:ext>
            </a:extLst>
          </p:cNvPr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- Mixed-Mode 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</a:p>
        </p:txBody>
      </p:sp>
      <p:cxnSp>
        <p:nvCxnSpPr>
          <p:cNvPr id="11" name="Connettore 1 7">
            <a:extLst>
              <a:ext uri="{FF2B5EF4-FFF2-40B4-BE49-F238E27FC236}">
                <a16:creationId xmlns:a16="http://schemas.microsoft.com/office/drawing/2014/main" xmlns="" id="{113C96C4-F399-4AA3-9824-091D8B8C1E70}"/>
              </a:ext>
            </a:extLst>
          </p:cNvPr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EC logo example - horizontal version">
            <a:extLst>
              <a:ext uri="{FF2B5EF4-FFF2-40B4-BE49-F238E27FC236}">
                <a16:creationId xmlns:a16="http://schemas.microsoft.com/office/drawing/2014/main" xmlns="" id="{4BBAAD00-EAAA-48D0-B178-ED4FC0F47BF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7592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CB5211D3-6C74-432B-BF58-691BBD6B2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757"/>
            <a:ext cx="8229600" cy="857250"/>
          </a:xfrm>
        </p:spPr>
        <p:txBody>
          <a:bodyPr/>
          <a:lstStyle/>
          <a:p>
            <a:r>
              <a:rPr lang="en-GB" noProof="0" dirty="0"/>
              <a:t>WP4 Deliverables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34C35A74-9617-4294-A739-BAC434E53A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520" y="1611635"/>
            <a:ext cx="7238714" cy="3079834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b="1" noProof="0" dirty="0"/>
              <a:t>A paper on mixed mode combinations and experiences at participating NSIs</a:t>
            </a:r>
          </a:p>
          <a:p>
            <a:pPr marL="342900" indent="-342900">
              <a:buFont typeface="+mj-lt"/>
              <a:buAutoNum type="arabicPeriod"/>
            </a:pPr>
            <a:r>
              <a:rPr lang="en-GB" noProof="0" dirty="0"/>
              <a:t>A paper on survey communication in mixed-mode ESS surveys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noProof="0" dirty="0"/>
              <a:t>A paper with recommendations for key questionnaire elements, questions and question types in mixed mode settings</a:t>
            </a:r>
          </a:p>
          <a:p>
            <a:pPr marL="342900" indent="-342900">
              <a:buFont typeface="+mj-lt"/>
              <a:buAutoNum type="arabicPeriod"/>
            </a:pPr>
            <a:r>
              <a:rPr lang="en-GB" noProof="0" dirty="0"/>
              <a:t>Methodological report </a:t>
            </a:r>
          </a:p>
          <a:p>
            <a:endParaRPr lang="en-GB" noProof="0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21FC3DF8-8631-4680-BA5D-74762836170B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5" name="CasellaDiTesto 12">
            <a:extLst>
              <a:ext uri="{FF2B5EF4-FFF2-40B4-BE49-F238E27FC236}">
                <a16:creationId xmlns:a16="http://schemas.microsoft.com/office/drawing/2014/main" xmlns="" id="{3D590102-9BEB-4879-8CC6-5A5A9B21F8EE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6" name="Immagine 9">
            <a:extLst>
              <a:ext uri="{FF2B5EF4-FFF2-40B4-BE49-F238E27FC236}">
                <a16:creationId xmlns:a16="http://schemas.microsoft.com/office/drawing/2014/main" xmlns="" id="{B785E746-9948-44AF-BC59-2F4476290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136" y="4456421"/>
            <a:ext cx="1545907" cy="741438"/>
          </a:xfrm>
          <a:prstGeom prst="rect">
            <a:avLst/>
          </a:prstGeom>
        </p:spPr>
      </p:pic>
      <p:sp>
        <p:nvSpPr>
          <p:cNvPr id="7" name="CasellaDiTesto 3">
            <a:extLst>
              <a:ext uri="{FF2B5EF4-FFF2-40B4-BE49-F238E27FC236}">
                <a16:creationId xmlns:a16="http://schemas.microsoft.com/office/drawing/2014/main" xmlns="" id="{E24B1D49-D641-4BC0-A61C-18D8DDC1AA1A}"/>
              </a:ext>
            </a:extLst>
          </p:cNvPr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- Mixed-Mode 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xmlns="" id="{85A24975-FB65-46B1-BA1C-F0ECA3948218}"/>
              </a:ext>
            </a:extLst>
          </p:cNvPr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11" descr="EC logo example - horizontal version">
            <a:extLst>
              <a:ext uri="{FF2B5EF4-FFF2-40B4-BE49-F238E27FC236}">
                <a16:creationId xmlns:a16="http://schemas.microsoft.com/office/drawing/2014/main" xmlns="" id="{07ADE44E-3985-4E22-AAF1-53437CD27E8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05132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19BFF5D6-A863-4AC3-8B66-E6A4155F2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14280" y="325701"/>
            <a:ext cx="5813415" cy="773941"/>
          </a:xfrm>
        </p:spPr>
        <p:txBody>
          <a:bodyPr>
            <a:normAutofit/>
          </a:bodyPr>
          <a:lstStyle/>
          <a:p>
            <a:r>
              <a:rPr lang="nb-NO" dirty="0"/>
              <a:t>LFS prestesting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A47DD24E-2214-4D76-8B7E-389C0A6F7A2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321" y="1099642"/>
            <a:ext cx="3897704" cy="3387117"/>
          </a:xfrm>
        </p:spPr>
        <p:txBody>
          <a:bodyPr>
            <a:normAutofit fontScale="62500" lnSpcReduction="20000"/>
          </a:bodyPr>
          <a:lstStyle/>
          <a:p>
            <a:r>
              <a:rPr lang="nb-NO" dirty="0" err="1"/>
              <a:t>Similar</a:t>
            </a:r>
            <a:r>
              <a:rPr lang="nb-NO" dirty="0"/>
              <a:t> </a:t>
            </a:r>
            <a:r>
              <a:rPr lang="nb-NO" dirty="0" err="1"/>
              <a:t>setup</a:t>
            </a:r>
            <a:r>
              <a:rPr lang="nb-NO" dirty="0"/>
              <a:t> </a:t>
            </a:r>
            <a:r>
              <a:rPr lang="nb-NO" dirty="0" err="1"/>
              <a:t>tested</a:t>
            </a:r>
            <a:r>
              <a:rPr lang="nb-NO" dirty="0"/>
              <a:t> </a:t>
            </a:r>
            <a:r>
              <a:rPr lang="nb-NO" dirty="0" err="1"/>
              <a:t>previously</a:t>
            </a:r>
            <a:endParaRPr lang="nb-NO" dirty="0"/>
          </a:p>
          <a:p>
            <a:pPr lvl="1"/>
            <a:r>
              <a:rPr lang="nb-NO" dirty="0" err="1"/>
              <a:t>Statistics</a:t>
            </a:r>
            <a:r>
              <a:rPr lang="nb-NO" dirty="0"/>
              <a:t> Finland in </a:t>
            </a:r>
            <a:r>
              <a:rPr lang="nb-NO" dirty="0" err="1"/>
              <a:t>the</a:t>
            </a:r>
            <a:r>
              <a:rPr lang="nb-NO" dirty="0"/>
              <a:t> DCSS </a:t>
            </a:r>
            <a:r>
              <a:rPr lang="nb-NO" dirty="0" err="1"/>
              <a:t>project</a:t>
            </a:r>
            <a:r>
              <a:rPr lang="nb-NO" dirty="0"/>
              <a:t> – positive pilot </a:t>
            </a:r>
            <a:r>
              <a:rPr lang="nb-NO" dirty="0" err="1"/>
              <a:t>results</a:t>
            </a:r>
            <a:endParaRPr lang="nb-NO" dirty="0"/>
          </a:p>
          <a:p>
            <a:pPr lvl="2"/>
            <a:r>
              <a:rPr lang="nb-NO" dirty="0" err="1"/>
              <a:t>Equivalent</a:t>
            </a:r>
            <a:r>
              <a:rPr lang="nb-NO" dirty="0"/>
              <a:t> </a:t>
            </a:r>
            <a:r>
              <a:rPr lang="nb-NO" dirty="0" err="1"/>
              <a:t>results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CATI</a:t>
            </a:r>
          </a:p>
          <a:p>
            <a:pPr lvl="1"/>
            <a:r>
              <a:rPr lang="nb-NO" dirty="0"/>
              <a:t>ONS – negative </a:t>
            </a:r>
            <a:r>
              <a:rPr lang="nb-NO" dirty="0" err="1"/>
              <a:t>results</a:t>
            </a:r>
            <a:r>
              <a:rPr lang="nb-NO" dirty="0"/>
              <a:t> from </a:t>
            </a:r>
            <a:r>
              <a:rPr lang="nb-NO" dirty="0" err="1"/>
              <a:t>cognitive</a:t>
            </a:r>
            <a:r>
              <a:rPr lang="nb-NO" dirty="0"/>
              <a:t> and </a:t>
            </a:r>
            <a:r>
              <a:rPr lang="nb-NO" dirty="0" err="1"/>
              <a:t>usability</a:t>
            </a:r>
            <a:r>
              <a:rPr lang="nb-NO" dirty="0"/>
              <a:t> tests</a:t>
            </a:r>
          </a:p>
          <a:p>
            <a:pPr lvl="2"/>
            <a:r>
              <a:rPr lang="nb-NO" dirty="0" err="1"/>
              <a:t>Annoys</a:t>
            </a:r>
            <a:r>
              <a:rPr lang="nb-NO" dirty="0"/>
              <a:t> respondents</a:t>
            </a:r>
          </a:p>
          <a:p>
            <a:pPr lvl="2"/>
            <a:r>
              <a:rPr lang="nb-NO" dirty="0" err="1"/>
              <a:t>Satisficing</a:t>
            </a:r>
            <a:endParaRPr lang="nb-NO" dirty="0"/>
          </a:p>
          <a:p>
            <a:r>
              <a:rPr lang="nb-NO" dirty="0"/>
              <a:t>Stats </a:t>
            </a:r>
            <a:r>
              <a:rPr lang="nb-NO" dirty="0" err="1"/>
              <a:t>Norway’s</a:t>
            </a:r>
            <a:r>
              <a:rPr lang="nb-NO" dirty="0"/>
              <a:t> </a:t>
            </a:r>
            <a:r>
              <a:rPr lang="nb-NO" dirty="0" err="1"/>
              <a:t>results</a:t>
            </a:r>
            <a:r>
              <a:rPr lang="nb-NO" dirty="0"/>
              <a:t> </a:t>
            </a:r>
            <a:r>
              <a:rPr lang="nb-NO" dirty="0" err="1"/>
              <a:t>very</a:t>
            </a:r>
            <a:r>
              <a:rPr lang="nb-NO" dirty="0"/>
              <a:t> </a:t>
            </a:r>
            <a:r>
              <a:rPr lang="nb-NO" dirty="0" err="1"/>
              <a:t>similar</a:t>
            </a:r>
            <a:r>
              <a:rPr lang="nb-NO" dirty="0"/>
              <a:t> to UK </a:t>
            </a:r>
            <a:r>
              <a:rPr lang="nb-NO" dirty="0" err="1"/>
              <a:t>experience</a:t>
            </a:r>
            <a:endParaRPr lang="nb-NO" dirty="0"/>
          </a:p>
          <a:p>
            <a:pPr lvl="1"/>
            <a:r>
              <a:rPr lang="nb-NO" dirty="0"/>
              <a:t>E.g. </a:t>
            </a:r>
            <a:r>
              <a:rPr lang="nb-NO" dirty="0" err="1"/>
              <a:t>rounding</a:t>
            </a:r>
            <a:r>
              <a:rPr lang="nb-NO" dirty="0"/>
              <a:t> </a:t>
            </a:r>
            <a:r>
              <a:rPr lang="nb-NO" dirty="0" err="1"/>
              <a:t>off</a:t>
            </a:r>
            <a:r>
              <a:rPr lang="nb-NO" dirty="0"/>
              <a:t> to full </a:t>
            </a:r>
            <a:r>
              <a:rPr lang="nb-NO" dirty="0" err="1"/>
              <a:t>hours</a:t>
            </a:r>
            <a:r>
              <a:rPr lang="nb-NO" dirty="0"/>
              <a:t> </a:t>
            </a:r>
            <a:r>
              <a:rPr lang="nb-NO" dirty="0" err="1"/>
              <a:t>every</a:t>
            </a:r>
            <a:r>
              <a:rPr lang="nb-NO" dirty="0"/>
              <a:t> </a:t>
            </a:r>
            <a:r>
              <a:rPr lang="nb-NO" dirty="0" err="1"/>
              <a:t>day</a:t>
            </a:r>
            <a:r>
              <a:rPr lang="nb-NO" dirty="0"/>
              <a:t> (</a:t>
            </a:r>
            <a:r>
              <a:rPr lang="nb-NO" dirty="0" err="1"/>
              <a:t>see</a:t>
            </a:r>
            <a:r>
              <a:rPr lang="nb-NO" dirty="0"/>
              <a:t> </a:t>
            </a:r>
            <a:r>
              <a:rPr lang="nb-NO" dirty="0" err="1"/>
              <a:t>figure</a:t>
            </a:r>
            <a:r>
              <a:rPr lang="nb-NO" dirty="0"/>
              <a:t>)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46153610-FBB0-426F-933A-842D8FD05A4E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6" name="CasellaDiTesto 12">
            <a:extLst>
              <a:ext uri="{FF2B5EF4-FFF2-40B4-BE49-F238E27FC236}">
                <a16:creationId xmlns:a16="http://schemas.microsoft.com/office/drawing/2014/main" xmlns="" id="{8E64A3F7-3105-4A95-9A4B-BEA11A6BE95C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8" name="CasellaDiTesto 3">
            <a:extLst>
              <a:ext uri="{FF2B5EF4-FFF2-40B4-BE49-F238E27FC236}">
                <a16:creationId xmlns:a16="http://schemas.microsoft.com/office/drawing/2014/main" xmlns="" id="{EB35C7DB-C622-4804-AA24-C3E6A2EB7987}"/>
              </a:ext>
            </a:extLst>
          </p:cNvPr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- Mixed-Mode 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</a:p>
        </p:txBody>
      </p:sp>
      <p:cxnSp>
        <p:nvCxnSpPr>
          <p:cNvPr id="9" name="Connettore 1 7">
            <a:extLst>
              <a:ext uri="{FF2B5EF4-FFF2-40B4-BE49-F238E27FC236}">
                <a16:creationId xmlns:a16="http://schemas.microsoft.com/office/drawing/2014/main" xmlns="" id="{CB121B56-811B-484B-B154-D2A207E584E1}"/>
              </a:ext>
            </a:extLst>
          </p:cNvPr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E3BE6C41-95F1-40B4-836E-4EAFA83AA4B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622414" y="917395"/>
            <a:ext cx="3118630" cy="399556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702339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0B90CF9A-9C2B-414F-ACA8-ABBDCB01B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2182"/>
            <a:ext cx="7381875" cy="857250"/>
          </a:xfrm>
        </p:spPr>
        <p:txBody>
          <a:bodyPr>
            <a:normAutofit fontScale="90000"/>
          </a:bodyPr>
          <a:lstStyle/>
          <a:p>
            <a:r>
              <a:rPr lang="nb-NO" dirty="0" err="1"/>
              <a:t>Recommendations</a:t>
            </a:r>
            <a:r>
              <a:rPr lang="nb-NO" dirty="0"/>
              <a:t> and </a:t>
            </a:r>
            <a:r>
              <a:rPr lang="nb-NO" dirty="0" err="1"/>
              <a:t>conclusions</a:t>
            </a:r>
            <a:r>
              <a:rPr lang="nb-NO" dirty="0"/>
              <a:t> for </a:t>
            </a:r>
            <a:r>
              <a:rPr lang="nb-NO" dirty="0" err="1"/>
              <a:t>discussion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6DEBA48B-7001-4DEC-A892-7EC5E2D9104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520" y="1799588"/>
            <a:ext cx="6924884" cy="2984147"/>
          </a:xfrm>
        </p:spPr>
        <p:txBody>
          <a:bodyPr>
            <a:normAutofit fontScale="62500" lnSpcReduction="20000"/>
          </a:bodyPr>
          <a:lstStyle/>
          <a:p>
            <a:r>
              <a:rPr lang="nb-NO" dirty="0" err="1"/>
              <a:t>Difficult</a:t>
            </a:r>
            <a:r>
              <a:rPr lang="nb-NO" dirty="0"/>
              <a:t> to offer </a:t>
            </a:r>
            <a:r>
              <a:rPr lang="nb-NO" dirty="0" err="1"/>
              <a:t>recommendations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contradict</a:t>
            </a:r>
            <a:r>
              <a:rPr lang="nb-NO" dirty="0"/>
              <a:t> </a:t>
            </a:r>
            <a:r>
              <a:rPr lang="nb-NO" dirty="0" err="1"/>
              <a:t>existing</a:t>
            </a:r>
            <a:r>
              <a:rPr lang="nb-NO" dirty="0"/>
              <a:t> Eurostat </a:t>
            </a:r>
            <a:r>
              <a:rPr lang="nb-NO" dirty="0" err="1"/>
              <a:t>requirements</a:t>
            </a:r>
            <a:r>
              <a:rPr lang="nb-NO" dirty="0"/>
              <a:t> and </a:t>
            </a:r>
            <a:r>
              <a:rPr lang="nb-NO" dirty="0" err="1"/>
              <a:t>recommendations</a:t>
            </a:r>
            <a:endParaRPr lang="nb-NO" dirty="0"/>
          </a:p>
          <a:p>
            <a:pPr lvl="1"/>
            <a:r>
              <a:rPr lang="nb-NO" dirty="0" err="1"/>
              <a:t>Rebuild</a:t>
            </a:r>
            <a:r>
              <a:rPr lang="nb-NO" dirty="0"/>
              <a:t> all </a:t>
            </a:r>
            <a:r>
              <a:rPr lang="nb-NO" dirty="0" err="1"/>
              <a:t>model</a:t>
            </a:r>
            <a:r>
              <a:rPr lang="nb-NO" dirty="0"/>
              <a:t> and </a:t>
            </a:r>
            <a:r>
              <a:rPr lang="nb-NO" dirty="0" err="1"/>
              <a:t>national</a:t>
            </a:r>
            <a:r>
              <a:rPr lang="nb-NO" dirty="0"/>
              <a:t> </a:t>
            </a:r>
            <a:r>
              <a:rPr lang="nb-NO" dirty="0" err="1"/>
              <a:t>questionnaires</a:t>
            </a:r>
            <a:r>
              <a:rPr lang="nb-NO" dirty="0"/>
              <a:t> and </a:t>
            </a:r>
            <a:r>
              <a:rPr lang="nb-NO" dirty="0" err="1"/>
              <a:t>documentation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mixed</a:t>
            </a:r>
            <a:r>
              <a:rPr lang="nb-NO" dirty="0"/>
              <a:t> mode in </a:t>
            </a:r>
            <a:r>
              <a:rPr lang="nb-NO" dirty="0" err="1"/>
              <a:t>mind</a:t>
            </a:r>
            <a:r>
              <a:rPr lang="nb-NO" dirty="0"/>
              <a:t> – modes </a:t>
            </a:r>
            <a:r>
              <a:rPr lang="nb-NO" i="1" dirty="0" err="1"/>
              <a:t>will</a:t>
            </a:r>
            <a:r>
              <a:rPr lang="nb-NO" dirty="0"/>
              <a:t> be </a:t>
            </a:r>
            <a:r>
              <a:rPr lang="nb-NO" dirty="0" err="1"/>
              <a:t>mixed</a:t>
            </a:r>
            <a:r>
              <a:rPr lang="nb-NO" dirty="0"/>
              <a:t>!</a:t>
            </a:r>
          </a:p>
          <a:p>
            <a:pPr lvl="1"/>
            <a:r>
              <a:rPr lang="nb-NO" dirty="0"/>
              <a:t>Start from </a:t>
            </a:r>
            <a:r>
              <a:rPr lang="nb-NO" dirty="0" err="1"/>
              <a:t>scratch</a:t>
            </a:r>
            <a:r>
              <a:rPr lang="nb-NO" dirty="0"/>
              <a:t> </a:t>
            </a:r>
            <a:r>
              <a:rPr lang="nb-NO" dirty="0" err="1"/>
              <a:t>instead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continuing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an </a:t>
            </a:r>
            <a:r>
              <a:rPr lang="nb-NO" dirty="0" err="1"/>
              <a:t>existing</a:t>
            </a:r>
            <a:r>
              <a:rPr lang="nb-NO" dirty="0"/>
              <a:t> </a:t>
            </a:r>
            <a:r>
              <a:rPr lang="nb-NO" dirty="0" err="1"/>
              <a:t>patchwork</a:t>
            </a:r>
            <a:endParaRPr lang="nb-NO" dirty="0"/>
          </a:p>
          <a:p>
            <a:pPr lvl="1"/>
            <a:r>
              <a:rPr lang="nb-NO" dirty="0" err="1"/>
              <a:t>Shorten</a:t>
            </a:r>
            <a:r>
              <a:rPr lang="nb-NO" dirty="0"/>
              <a:t>, </a:t>
            </a:r>
            <a:r>
              <a:rPr lang="nb-NO" dirty="0" err="1"/>
              <a:t>modularize</a:t>
            </a:r>
            <a:r>
              <a:rPr lang="nb-NO" dirty="0"/>
              <a:t>, </a:t>
            </a:r>
            <a:r>
              <a:rPr lang="nb-NO" dirty="0" err="1"/>
              <a:t>simplify</a:t>
            </a:r>
            <a:endParaRPr lang="nb-NO" dirty="0"/>
          </a:p>
          <a:p>
            <a:pPr lvl="1"/>
            <a:r>
              <a:rPr lang="nb-NO" dirty="0" err="1"/>
              <a:t>Take</a:t>
            </a:r>
            <a:r>
              <a:rPr lang="nb-NO" dirty="0"/>
              <a:t> unimode as a </a:t>
            </a:r>
            <a:r>
              <a:rPr lang="nb-NO" dirty="0" err="1"/>
              <a:t>starting</a:t>
            </a:r>
            <a:r>
              <a:rPr lang="nb-NO" dirty="0"/>
              <a:t> </a:t>
            </a:r>
            <a:r>
              <a:rPr lang="nb-NO" dirty="0" err="1"/>
              <a:t>point</a:t>
            </a:r>
            <a:endParaRPr lang="nb-NO" dirty="0"/>
          </a:p>
          <a:p>
            <a:pPr lvl="2"/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continue</a:t>
            </a:r>
            <a:r>
              <a:rPr lang="nb-NO" dirty="0"/>
              <a:t> </a:t>
            </a:r>
            <a:r>
              <a:rPr lang="nb-NO" dirty="0" err="1"/>
              <a:t>exploring</a:t>
            </a:r>
            <a:r>
              <a:rPr lang="nb-NO" dirty="0"/>
              <a:t> mode </a:t>
            </a:r>
            <a:r>
              <a:rPr lang="nb-NO" dirty="0" err="1"/>
              <a:t>specific</a:t>
            </a:r>
            <a:r>
              <a:rPr lang="nb-NO" dirty="0"/>
              <a:t> </a:t>
            </a:r>
            <a:r>
              <a:rPr lang="nb-NO" dirty="0" err="1"/>
              <a:t>solutions</a:t>
            </a:r>
            <a:r>
              <a:rPr lang="nb-NO" dirty="0"/>
              <a:t> </a:t>
            </a:r>
            <a:r>
              <a:rPr lang="nb-NO" dirty="0" err="1"/>
              <a:t>using</a:t>
            </a:r>
            <a:r>
              <a:rPr lang="nb-NO" dirty="0"/>
              <a:t> </a:t>
            </a:r>
            <a:r>
              <a:rPr lang="nb-NO" dirty="0" err="1"/>
              <a:t>cognitive</a:t>
            </a:r>
            <a:r>
              <a:rPr lang="nb-NO" dirty="0"/>
              <a:t> and </a:t>
            </a:r>
            <a:r>
              <a:rPr lang="nb-NO" dirty="0" err="1"/>
              <a:t>usability</a:t>
            </a:r>
            <a:r>
              <a:rPr lang="nb-NO" dirty="0"/>
              <a:t> testing, </a:t>
            </a:r>
            <a:r>
              <a:rPr lang="nb-NO" dirty="0" err="1"/>
              <a:t>plus</a:t>
            </a:r>
            <a:r>
              <a:rPr lang="nb-NO" dirty="0"/>
              <a:t> </a:t>
            </a:r>
            <a:r>
              <a:rPr lang="nb-NO" dirty="0" err="1"/>
              <a:t>piloting</a:t>
            </a:r>
            <a:endParaRPr lang="nb-NO" dirty="0"/>
          </a:p>
          <a:p>
            <a:pPr lvl="1"/>
            <a:endParaRPr lang="nb-NO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6B882F04-9348-4AB4-BBB4-2E65A496906D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5" name="CasellaDiTesto 12">
            <a:extLst>
              <a:ext uri="{FF2B5EF4-FFF2-40B4-BE49-F238E27FC236}">
                <a16:creationId xmlns:a16="http://schemas.microsoft.com/office/drawing/2014/main" xmlns="" id="{3EC21458-6B62-4402-B214-DB296B2B7534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6" name="Immagine 9">
            <a:extLst>
              <a:ext uri="{FF2B5EF4-FFF2-40B4-BE49-F238E27FC236}">
                <a16:creationId xmlns:a16="http://schemas.microsoft.com/office/drawing/2014/main" xmlns="" id="{B83F821C-7CCA-463C-B3D7-9C80B2FF0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136" y="4456421"/>
            <a:ext cx="1545907" cy="741438"/>
          </a:xfrm>
          <a:prstGeom prst="rect">
            <a:avLst/>
          </a:prstGeom>
        </p:spPr>
      </p:pic>
      <p:sp>
        <p:nvSpPr>
          <p:cNvPr id="7" name="CasellaDiTesto 3">
            <a:extLst>
              <a:ext uri="{FF2B5EF4-FFF2-40B4-BE49-F238E27FC236}">
                <a16:creationId xmlns:a16="http://schemas.microsoft.com/office/drawing/2014/main" xmlns="" id="{EC7844BA-0D34-4992-BEC5-E886CB16E3FB}"/>
              </a:ext>
            </a:extLst>
          </p:cNvPr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- Mixed-Mode 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xmlns="" id="{F0EB89F3-8AAC-460F-8FC8-0C937E3DD6F8}"/>
              </a:ext>
            </a:extLst>
          </p:cNvPr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11" descr="EC logo example - horizontal version">
            <a:extLst>
              <a:ext uri="{FF2B5EF4-FFF2-40B4-BE49-F238E27FC236}">
                <a16:creationId xmlns:a16="http://schemas.microsoft.com/office/drawing/2014/main" xmlns="" id="{DDDAFCA4-0B0E-4265-87CB-D0C90CACFA8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4215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1E87AEE4-A94A-436F-AA67-1EAB5861D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20" y="554771"/>
            <a:ext cx="7238714" cy="983346"/>
          </a:xfrm>
        </p:spPr>
        <p:txBody>
          <a:bodyPr>
            <a:normAutofit fontScale="90000"/>
          </a:bodyPr>
          <a:lstStyle/>
          <a:p>
            <a:r>
              <a:rPr lang="nb-NO" dirty="0" err="1"/>
              <a:t>Recommendations</a:t>
            </a:r>
            <a:r>
              <a:rPr lang="nb-NO" dirty="0"/>
              <a:t> and </a:t>
            </a:r>
            <a:r>
              <a:rPr lang="nb-NO" dirty="0" err="1"/>
              <a:t>conclusions</a:t>
            </a:r>
            <a:r>
              <a:rPr lang="nb-NO" dirty="0"/>
              <a:t> for </a:t>
            </a:r>
            <a:r>
              <a:rPr lang="nb-NO" dirty="0" err="1"/>
              <a:t>discussion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DD6CA07B-EAC7-42E0-A285-98BD6550A14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66762" y="1698250"/>
            <a:ext cx="7495313" cy="3015308"/>
          </a:xfrm>
        </p:spPr>
        <p:txBody>
          <a:bodyPr>
            <a:noAutofit/>
          </a:bodyPr>
          <a:lstStyle/>
          <a:p>
            <a:r>
              <a:rPr lang="nb-NO" sz="1800" dirty="0"/>
              <a:t>The </a:t>
            </a:r>
            <a:r>
              <a:rPr lang="nb-NO" sz="1800" dirty="0" err="1"/>
              <a:t>Campanelli</a:t>
            </a:r>
            <a:r>
              <a:rPr lang="nb-NO" sz="1800" dirty="0"/>
              <a:t> </a:t>
            </a:r>
            <a:r>
              <a:rPr lang="nb-NO" sz="1800" dirty="0" err="1"/>
              <a:t>typology</a:t>
            </a:r>
            <a:r>
              <a:rPr lang="nb-NO" sz="1800" dirty="0"/>
              <a:t>: </a:t>
            </a:r>
            <a:r>
              <a:rPr lang="nb-NO" sz="1800" dirty="0" err="1"/>
              <a:t>useful</a:t>
            </a:r>
            <a:r>
              <a:rPr lang="nb-NO" sz="1800" dirty="0"/>
              <a:t>, </a:t>
            </a:r>
            <a:r>
              <a:rPr lang="nb-NO" sz="1800" dirty="0" err="1"/>
              <a:t>but</a:t>
            </a:r>
            <a:r>
              <a:rPr lang="nb-NO" sz="1800" dirty="0"/>
              <a:t> </a:t>
            </a:r>
            <a:r>
              <a:rPr lang="nb-NO" sz="1800" dirty="0" err="1"/>
              <a:t>needs</a:t>
            </a:r>
            <a:r>
              <a:rPr lang="nb-NO" sz="1800" dirty="0"/>
              <a:t> </a:t>
            </a:r>
            <a:r>
              <a:rPr lang="nb-NO" sz="1800" dirty="0" err="1"/>
              <a:t>updating</a:t>
            </a:r>
            <a:endParaRPr lang="nb-NO" sz="1800" dirty="0"/>
          </a:p>
          <a:p>
            <a:pPr lvl="1"/>
            <a:r>
              <a:rPr lang="nb-NO" sz="1400" dirty="0"/>
              <a:t>Little in terms </a:t>
            </a:r>
            <a:r>
              <a:rPr lang="nb-NO" sz="1400" dirty="0" err="1"/>
              <a:t>of</a:t>
            </a:r>
            <a:r>
              <a:rPr lang="nb-NO" sz="1400" dirty="0"/>
              <a:t> CAWI </a:t>
            </a:r>
            <a:r>
              <a:rPr lang="nb-NO" sz="1400" dirty="0" err="1"/>
              <a:t>specific</a:t>
            </a:r>
            <a:r>
              <a:rPr lang="nb-NO" sz="1400" dirty="0"/>
              <a:t> </a:t>
            </a:r>
            <a:r>
              <a:rPr lang="nb-NO" sz="1400" dirty="0" err="1"/>
              <a:t>recommendations</a:t>
            </a:r>
            <a:endParaRPr lang="nb-NO" sz="1400" dirty="0"/>
          </a:p>
          <a:p>
            <a:pPr lvl="1"/>
            <a:r>
              <a:rPr lang="nb-NO" sz="1400" dirty="0" err="1"/>
              <a:t>Other</a:t>
            </a:r>
            <a:r>
              <a:rPr lang="nb-NO" sz="1400" dirty="0"/>
              <a:t> </a:t>
            </a:r>
            <a:r>
              <a:rPr lang="nb-NO" sz="1400" dirty="0" err="1"/>
              <a:t>tools</a:t>
            </a:r>
            <a:r>
              <a:rPr lang="nb-NO" sz="1400" dirty="0"/>
              <a:t> for </a:t>
            </a:r>
            <a:r>
              <a:rPr lang="nb-NO" sz="1400" dirty="0" err="1"/>
              <a:t>identifying</a:t>
            </a:r>
            <a:r>
              <a:rPr lang="nb-NO" sz="1400" dirty="0"/>
              <a:t> and </a:t>
            </a:r>
            <a:r>
              <a:rPr lang="nb-NO" sz="1400" dirty="0" err="1"/>
              <a:t>analyzing</a:t>
            </a:r>
            <a:r>
              <a:rPr lang="nb-NO" sz="1400" dirty="0"/>
              <a:t> </a:t>
            </a:r>
            <a:r>
              <a:rPr lang="nb-NO" sz="1400" dirty="0" err="1"/>
              <a:t>problematic</a:t>
            </a:r>
            <a:r>
              <a:rPr lang="nb-NO" sz="1400" dirty="0"/>
              <a:t> questions?</a:t>
            </a:r>
          </a:p>
          <a:p>
            <a:r>
              <a:rPr lang="nb-NO" sz="1800" dirty="0"/>
              <a:t>Better </a:t>
            </a:r>
            <a:r>
              <a:rPr lang="nb-NO" sz="1800" dirty="0" err="1"/>
              <a:t>facilitation</a:t>
            </a:r>
            <a:r>
              <a:rPr lang="nb-NO" sz="1800" dirty="0"/>
              <a:t> </a:t>
            </a:r>
            <a:r>
              <a:rPr lang="nb-NO" sz="1800" dirty="0" err="1"/>
              <a:t>of</a:t>
            </a:r>
            <a:r>
              <a:rPr lang="nb-NO" sz="1800" dirty="0"/>
              <a:t> rapid </a:t>
            </a:r>
            <a:r>
              <a:rPr lang="nb-NO" sz="1800" dirty="0" err="1"/>
              <a:t>exchange</a:t>
            </a:r>
            <a:r>
              <a:rPr lang="nb-NO" sz="1800" dirty="0"/>
              <a:t> </a:t>
            </a:r>
            <a:r>
              <a:rPr lang="nb-NO" sz="1800" dirty="0" err="1"/>
              <a:t>of</a:t>
            </a:r>
            <a:r>
              <a:rPr lang="nb-NO" sz="1800" dirty="0"/>
              <a:t> </a:t>
            </a:r>
            <a:r>
              <a:rPr lang="nb-NO" sz="1800" dirty="0" err="1"/>
              <a:t>experiences</a:t>
            </a:r>
            <a:r>
              <a:rPr lang="nb-NO" sz="1800" dirty="0"/>
              <a:t> and </a:t>
            </a:r>
            <a:r>
              <a:rPr lang="nb-NO" sz="1800" dirty="0" err="1"/>
              <a:t>recommendations</a:t>
            </a:r>
            <a:endParaRPr lang="nb-NO" sz="1800" dirty="0"/>
          </a:p>
          <a:p>
            <a:pPr lvl="1"/>
            <a:r>
              <a:rPr lang="nb-NO" sz="1400" dirty="0" err="1"/>
              <a:t>Including</a:t>
            </a:r>
            <a:r>
              <a:rPr lang="nb-NO" sz="1400" dirty="0"/>
              <a:t> </a:t>
            </a:r>
            <a:r>
              <a:rPr lang="nb-NO" sz="1400" dirty="0" err="1"/>
              <a:t>mixed</a:t>
            </a:r>
            <a:r>
              <a:rPr lang="nb-NO" sz="1400" dirty="0"/>
              <a:t> mode pretesting </a:t>
            </a:r>
            <a:r>
              <a:rPr lang="nb-NO" sz="1400" dirty="0" err="1"/>
              <a:t>protocols</a:t>
            </a:r>
            <a:endParaRPr lang="nb-NO" sz="1400" dirty="0"/>
          </a:p>
          <a:p>
            <a:pPr lvl="1"/>
            <a:r>
              <a:rPr lang="nb-NO" sz="1400" dirty="0"/>
              <a:t>Risk </a:t>
            </a:r>
            <a:r>
              <a:rPr lang="nb-NO" sz="1400" dirty="0" err="1"/>
              <a:t>of</a:t>
            </a:r>
            <a:r>
              <a:rPr lang="nb-NO" sz="1400" dirty="0"/>
              <a:t> </a:t>
            </a:r>
            <a:r>
              <a:rPr lang="nb-NO" sz="1400" dirty="0" err="1"/>
              <a:t>being</a:t>
            </a:r>
            <a:r>
              <a:rPr lang="nb-NO" sz="1400" dirty="0"/>
              <a:t> </a:t>
            </a:r>
            <a:r>
              <a:rPr lang="nb-NO" sz="1400" dirty="0" err="1"/>
              <a:t>outdated</a:t>
            </a:r>
            <a:r>
              <a:rPr lang="nb-NO" sz="1400" dirty="0"/>
              <a:t> </a:t>
            </a:r>
            <a:r>
              <a:rPr lang="nb-NO" sz="1400" dirty="0" err="1"/>
              <a:t>before</a:t>
            </a:r>
            <a:r>
              <a:rPr lang="nb-NO" sz="1400" dirty="0"/>
              <a:t> </a:t>
            </a:r>
            <a:r>
              <a:rPr lang="nb-NO" sz="1400" dirty="0" err="1"/>
              <a:t>publication</a:t>
            </a:r>
            <a:endParaRPr lang="nb-NO" sz="1400" dirty="0"/>
          </a:p>
          <a:p>
            <a:pPr lvl="1"/>
            <a:r>
              <a:rPr lang="nb-NO" sz="1400" dirty="0" err="1"/>
              <a:t>Documentation</a:t>
            </a:r>
            <a:r>
              <a:rPr lang="nb-NO" sz="1400" dirty="0"/>
              <a:t> </a:t>
            </a:r>
            <a:r>
              <a:rPr lang="nb-NO" sz="1400" dirty="0" err="1"/>
              <a:t>of</a:t>
            </a:r>
            <a:r>
              <a:rPr lang="nb-NO" sz="1400" dirty="0"/>
              <a:t> surveys and </a:t>
            </a:r>
            <a:r>
              <a:rPr lang="nb-NO" sz="1400" dirty="0" err="1"/>
              <a:t>questionnaire</a:t>
            </a:r>
            <a:r>
              <a:rPr lang="nb-NO" sz="1400" dirty="0"/>
              <a:t> </a:t>
            </a:r>
            <a:r>
              <a:rPr lang="nb-NO" sz="1400" dirty="0" err="1"/>
              <a:t>fragmented</a:t>
            </a:r>
            <a:endParaRPr lang="nb-NO" sz="1400" dirty="0"/>
          </a:p>
          <a:p>
            <a:pPr lvl="1"/>
            <a:r>
              <a:rPr lang="nb-NO" sz="1400" dirty="0"/>
              <a:t>A </a:t>
            </a:r>
            <a:r>
              <a:rPr lang="nb-NO" sz="1400" dirty="0" err="1"/>
              <a:t>better</a:t>
            </a:r>
            <a:r>
              <a:rPr lang="nb-NO" sz="1400" dirty="0"/>
              <a:t> </a:t>
            </a:r>
            <a:r>
              <a:rPr lang="nb-NO" sz="1400" dirty="0" err="1"/>
              <a:t>tool</a:t>
            </a:r>
            <a:r>
              <a:rPr lang="nb-NO" sz="1400" dirty="0"/>
              <a:t> </a:t>
            </a:r>
            <a:r>
              <a:rPr lang="nb-NO" sz="1400" dirty="0" err="1"/>
              <a:t>than</a:t>
            </a:r>
            <a:r>
              <a:rPr lang="nb-NO" sz="1400" dirty="0"/>
              <a:t> </a:t>
            </a:r>
            <a:r>
              <a:rPr lang="nb-NO" sz="1400" dirty="0" err="1"/>
              <a:t>Cros</a:t>
            </a:r>
            <a:r>
              <a:rPr lang="nb-NO" sz="1400" dirty="0"/>
              <a:t>-portal and </a:t>
            </a:r>
            <a:r>
              <a:rPr lang="nb-NO" sz="1400" dirty="0" err="1"/>
              <a:t>Circabc</a:t>
            </a:r>
            <a:r>
              <a:rPr lang="nb-NO" sz="1400" dirty="0"/>
              <a:t>?</a:t>
            </a:r>
          </a:p>
          <a:p>
            <a:pPr lvl="1"/>
            <a:r>
              <a:rPr lang="nb-NO" sz="1400"/>
              <a:t>Wiki-based</a:t>
            </a:r>
            <a:r>
              <a:rPr lang="nb-NO" sz="1400" dirty="0"/>
              <a:t> web </a:t>
            </a:r>
            <a:r>
              <a:rPr lang="nb-NO" sz="1400" dirty="0" err="1"/>
              <a:t>page</a:t>
            </a:r>
            <a:r>
              <a:rPr lang="nb-NO" sz="1400" dirty="0"/>
              <a:t>?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34BC8F9C-BBDF-4E9E-B1CB-36D1D74FA8F0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5" name="CasellaDiTesto 12">
            <a:extLst>
              <a:ext uri="{FF2B5EF4-FFF2-40B4-BE49-F238E27FC236}">
                <a16:creationId xmlns:a16="http://schemas.microsoft.com/office/drawing/2014/main" xmlns="" id="{19B03E55-4684-45DE-A96E-AB7E33ACB690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6" name="Immagine 9">
            <a:extLst>
              <a:ext uri="{FF2B5EF4-FFF2-40B4-BE49-F238E27FC236}">
                <a16:creationId xmlns:a16="http://schemas.microsoft.com/office/drawing/2014/main" xmlns="" id="{3EBCC296-8D11-4381-9CA0-6933CBB09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136" y="4456421"/>
            <a:ext cx="1545907" cy="741438"/>
          </a:xfrm>
          <a:prstGeom prst="rect">
            <a:avLst/>
          </a:prstGeom>
        </p:spPr>
      </p:pic>
      <p:sp>
        <p:nvSpPr>
          <p:cNvPr id="7" name="CasellaDiTesto 3">
            <a:extLst>
              <a:ext uri="{FF2B5EF4-FFF2-40B4-BE49-F238E27FC236}">
                <a16:creationId xmlns:a16="http://schemas.microsoft.com/office/drawing/2014/main" xmlns="" id="{F942C187-C11B-49A2-9830-46541761A19A}"/>
              </a:ext>
            </a:extLst>
          </p:cNvPr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- Mixed-Mode 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xmlns="" id="{E70EB7D2-148A-439E-A9FA-BA32057511B0}"/>
              </a:ext>
            </a:extLst>
          </p:cNvPr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11" descr="EC logo example - horizontal version">
            <a:extLst>
              <a:ext uri="{FF2B5EF4-FFF2-40B4-BE49-F238E27FC236}">
                <a16:creationId xmlns:a16="http://schemas.microsoft.com/office/drawing/2014/main" xmlns="" id="{4FBAFF91-43CB-487C-98B1-9E789B8D285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4387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2E8A6893-4704-4C15-BDA2-E8EEC2123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1848"/>
            <a:ext cx="8229600" cy="857250"/>
          </a:xfrm>
        </p:spPr>
        <p:txBody>
          <a:bodyPr/>
          <a:lstStyle/>
          <a:p>
            <a:r>
              <a:rPr lang="en-GB" noProof="0" dirty="0"/>
              <a:t>WP4 Deliverable 1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CCDD6FD8-9D6C-4458-BAF9-DED2EE63ADA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520" y="1434919"/>
            <a:ext cx="7238714" cy="3233948"/>
          </a:xfrm>
        </p:spPr>
        <p:txBody>
          <a:bodyPr>
            <a:normAutofit fontScale="70000" lnSpcReduction="20000"/>
          </a:bodyPr>
          <a:lstStyle/>
          <a:p>
            <a:r>
              <a:rPr lang="en-GB" noProof="0" dirty="0"/>
              <a:t>Mixed mode experiences at European NSIs</a:t>
            </a:r>
          </a:p>
          <a:p>
            <a:pPr lvl="1"/>
            <a:r>
              <a:rPr lang="en-GB" noProof="0" dirty="0"/>
              <a:t>Data from MIMOD survey</a:t>
            </a:r>
          </a:p>
          <a:p>
            <a:pPr lvl="2"/>
            <a:r>
              <a:rPr lang="en-GB" b="1" noProof="0" dirty="0"/>
              <a:t>Mixed mode combinations in use</a:t>
            </a:r>
          </a:p>
          <a:p>
            <a:pPr lvl="2"/>
            <a:r>
              <a:rPr lang="en-GB" b="1" noProof="0" dirty="0"/>
              <a:t>Questionnaire differences</a:t>
            </a:r>
          </a:p>
          <a:p>
            <a:pPr lvl="2"/>
            <a:r>
              <a:rPr lang="en-GB" b="1" noProof="0" dirty="0"/>
              <a:t>Opinions on surveys </a:t>
            </a:r>
            <a:r>
              <a:rPr lang="en-GB" b="1" i="1" noProof="0" dirty="0"/>
              <a:t>not</a:t>
            </a:r>
            <a:r>
              <a:rPr lang="en-GB" b="1" noProof="0" dirty="0"/>
              <a:t> fit for CAWI</a:t>
            </a:r>
          </a:p>
          <a:p>
            <a:pPr lvl="2"/>
            <a:r>
              <a:rPr lang="en-GB" noProof="0" dirty="0"/>
              <a:t>Good and bad practices</a:t>
            </a:r>
          </a:p>
          <a:p>
            <a:pPr lvl="1"/>
            <a:r>
              <a:rPr lang="en-GB" noProof="0" dirty="0"/>
              <a:t>National case studies</a:t>
            </a:r>
          </a:p>
          <a:p>
            <a:pPr lvl="2"/>
            <a:r>
              <a:rPr lang="en-GB" noProof="0" dirty="0"/>
              <a:t>Stats Norway: Mixed mode in a historical perspective</a:t>
            </a:r>
          </a:p>
          <a:p>
            <a:pPr lvl="2"/>
            <a:r>
              <a:rPr lang="en-GB" noProof="0" dirty="0" err="1"/>
              <a:t>Istat</a:t>
            </a:r>
            <a:r>
              <a:rPr lang="en-GB" noProof="0" dirty="0"/>
              <a:t>: Recent experiences from census and aspects of life survey</a:t>
            </a:r>
          </a:p>
          <a:p>
            <a:pPr lvl="2"/>
            <a:r>
              <a:rPr lang="en-GB" b="1" noProof="0" dirty="0"/>
              <a:t>CBS:  The “Omnimode” questionnaire design system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358C6DB2-2675-449B-A709-47936123875D}"/>
              </a:ext>
            </a:extLst>
          </p:cNvPr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5" name="CasellaDiTesto 12">
            <a:extLst>
              <a:ext uri="{FF2B5EF4-FFF2-40B4-BE49-F238E27FC236}">
                <a16:creationId xmlns:a16="http://schemas.microsoft.com/office/drawing/2014/main" xmlns="" id="{6E71843A-4130-406A-8EA0-EFDC9DA87968}"/>
              </a:ext>
            </a:extLst>
          </p:cNvPr>
          <p:cNvSpPr txBox="1"/>
          <p:nvPr/>
        </p:nvSpPr>
        <p:spPr>
          <a:xfrm>
            <a:off x="1304925" y="133356"/>
            <a:ext cx="7610474" cy="68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Mixed-mode questionnaire designs: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Recommendations</a:t>
            </a:r>
            <a:r>
              <a:rPr lang="fr-FR" sz="1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for Eurostat and </a:t>
            </a:r>
            <a:r>
              <a:rPr lang="fr-FR" sz="1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NSIs</a:t>
            </a:r>
            <a:endParaRPr lang="it-IT" sz="1600" b="1" dirty="0">
              <a:solidFill>
                <a:schemeClr val="bg1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6" name="Immagine 9">
            <a:extLst>
              <a:ext uri="{FF2B5EF4-FFF2-40B4-BE49-F238E27FC236}">
                <a16:creationId xmlns:a16="http://schemas.microsoft.com/office/drawing/2014/main" xmlns="" id="{48FAB7D2-73B5-4320-90AA-687638CCE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136" y="4456421"/>
            <a:ext cx="1545907" cy="741438"/>
          </a:xfrm>
          <a:prstGeom prst="rect">
            <a:avLst/>
          </a:prstGeom>
        </p:spPr>
      </p:pic>
      <p:sp>
        <p:nvSpPr>
          <p:cNvPr id="7" name="CasellaDiTesto 3">
            <a:extLst>
              <a:ext uri="{FF2B5EF4-FFF2-40B4-BE49-F238E27FC236}">
                <a16:creationId xmlns:a16="http://schemas.microsoft.com/office/drawing/2014/main" xmlns="" id="{87697DA1-E2FB-4BB9-9BA1-9C1DF37DD122}"/>
              </a:ext>
            </a:extLst>
          </p:cNvPr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- Mixed-Mode 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xmlns="" id="{2ABC79C0-5753-4BE4-B786-34D3B87369AF}"/>
              </a:ext>
            </a:extLst>
          </p:cNvPr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11" descr="EC logo example - horizontal version">
            <a:extLst>
              <a:ext uri="{FF2B5EF4-FFF2-40B4-BE49-F238E27FC236}">
                <a16:creationId xmlns:a16="http://schemas.microsoft.com/office/drawing/2014/main" xmlns="" id="{D1EB1156-68CE-4809-9086-FBDBCC88051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5255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534B1DBD-0531-4AE2-96E0-93C9B6B0AD6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081600" y="257612"/>
            <a:ext cx="2062400" cy="4476374"/>
          </a:xfrm>
        </p:spPr>
        <p:txBody>
          <a:bodyPr/>
          <a:lstStyle/>
          <a:p>
            <a:r>
              <a:rPr lang="en-GB" sz="2000" b="1" noProof="0" dirty="0"/>
              <a:t>Deliverable 1: </a:t>
            </a:r>
            <a:r>
              <a:rPr lang="en-GB" sz="2000" noProof="0" dirty="0"/>
              <a:t>Mixed mode combinations  in use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DFC9277F-2218-4F40-9D1D-805657564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05" y="1"/>
            <a:ext cx="7154013" cy="514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40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C75C0853-9E5B-489A-90F9-6A50EBE9563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57999" y="1396632"/>
            <a:ext cx="1892148" cy="2984147"/>
          </a:xfrm>
        </p:spPr>
        <p:txBody>
          <a:bodyPr>
            <a:normAutofit/>
          </a:bodyPr>
          <a:lstStyle/>
          <a:p>
            <a:r>
              <a:rPr lang="en-GB" sz="1700" b="1" noProof="0" dirty="0"/>
              <a:t>Deliverable 1: </a:t>
            </a:r>
            <a:r>
              <a:rPr lang="en-GB" sz="1600" noProof="0" dirty="0"/>
              <a:t>Concurrent, sequential &amp; combined mixed mode data collection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09AF9AAB-5577-4358-B575-19FBFE1D7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0" y="413286"/>
            <a:ext cx="6642233" cy="460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736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ottoCategoria xmlns="679261c3-551f-4e86-913f-177e0e529669">-</SottoCategoria>
    <Categoria xmlns="c58f2efd-82a8-4ecf-b395-8c25e928921d">Power Point</Categoria>
    <_dlc_DocId xmlns="459159c4-d20a-4ff3-9b11-fbd127bd52e5">INTRANET-14-77</_dlc_DocId>
    <_dlc_DocIdUrl xmlns="459159c4-d20a-4ff3-9b11-fbd127bd52e5">
      <Url>https://intranet.istat.it/Collaborativi/_layouts/15/DocIdRedir.aspx?ID=INTRANET-14-77</Url>
      <Description>INTRANET-14-77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61A2BE3120D674DA36C11D6006822D4" ma:contentTypeVersion="3" ma:contentTypeDescription="Creare un nuovo documento." ma:contentTypeScope="" ma:versionID="2ad8b07f9840a1ce9cd199d874146b74">
  <xsd:schema xmlns:xsd="http://www.w3.org/2001/XMLSchema" xmlns:xs="http://www.w3.org/2001/XMLSchema" xmlns:p="http://schemas.microsoft.com/office/2006/metadata/properties" xmlns:ns2="c58f2efd-82a8-4ecf-b395-8c25e928921d" xmlns:ns3="459159c4-d20a-4ff3-9b11-fbd127bd52e5" xmlns:ns4="679261c3-551f-4e86-913f-177e0e529669" targetNamespace="http://schemas.microsoft.com/office/2006/metadata/properties" ma:root="true" ma:fieldsID="fffb0e16fb90ffea59fef1085e90ecca" ns2:_="" ns3:_="" ns4:_="">
    <xsd:import namespace="c58f2efd-82a8-4ecf-b395-8c25e928921d"/>
    <xsd:import namespace="459159c4-d20a-4ff3-9b11-fbd127bd52e5"/>
    <xsd:import namespace="679261c3-551f-4e86-913f-177e0e529669"/>
    <xsd:element name="properties">
      <xsd:complexType>
        <xsd:sequence>
          <xsd:element name="documentManagement">
            <xsd:complexType>
              <xsd:all>
                <xsd:element ref="ns2:Categoria"/>
                <xsd:element ref="ns3:_dlc_DocId" minOccurs="0"/>
                <xsd:element ref="ns3:_dlc_DocIdUrl" minOccurs="0"/>
                <xsd:element ref="ns3:_dlc_DocIdPersistId" minOccurs="0"/>
                <xsd:element ref="ns4:SottoCategori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f2efd-82a8-4ecf-b395-8c25e928921d" elementFormDefault="qualified">
    <xsd:import namespace="http://schemas.microsoft.com/office/2006/documentManagement/types"/>
    <xsd:import namespace="http://schemas.microsoft.com/office/infopath/2007/PartnerControls"/>
    <xsd:element name="Categoria" ma:index="8" ma:displayName="Categoria" ma:default="Logo" ma:format="Dropdown" ma:internalName="Categoria">
      <xsd:simpleType>
        <xsd:restriction base="dms:Choice">
          <xsd:enumeration value="Logo"/>
          <xsd:enumeration value="Carta intestata con protocollo"/>
          <xsd:enumeration value="Carta intestata senza protocollo"/>
          <xsd:enumeration value="Power Point"/>
          <xsd:enumeration value="Libri digitali e cartacei"/>
          <xsd:enumeration value="Tavole di dati online"/>
          <xsd:enumeration value="Grafici interattivi"/>
          <xsd:enumeration value="Strumenti di comunicazione per i Censimenti permanenti"/>
          <xsd:enumeration value="Strumenti di comunicazione relativi al Censimento generale dell'Agricoltura 2020"/>
          <xsd:enumeration value="Censimenti permanenti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159c4-d20a-4ff3-9b11-fbd127bd52e5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Valore ID documento" ma:description="Valore dell'ID documento assegnato all'elemento." ma:internalName="_dlc_DocId" ma:readOnly="true">
      <xsd:simpleType>
        <xsd:restriction base="dms:Text"/>
      </xsd:simpleType>
    </xsd:element>
    <xsd:element name="_dlc_DocIdUrl" ma:index="10" nillable="true" ma:displayName="ID documento" ma:description="Collegamento permanente al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9261c3-551f-4e86-913f-177e0e529669" elementFormDefault="qualified">
    <xsd:import namespace="http://schemas.microsoft.com/office/2006/documentManagement/types"/>
    <xsd:import namespace="http://schemas.microsoft.com/office/infopath/2007/PartnerControls"/>
    <xsd:element name="SottoCategoria" ma:index="12" nillable="true" ma:displayName="Sottocategoria" ma:default="-" ma:format="Dropdown" ma:internalName="SottoCategoria">
      <xsd:simpleType>
        <xsd:restriction base="dms:Choice">
          <xsd:enumeration value="-"/>
          <xsd:enumeration value="1- CP Generico"/>
          <xsd:enumeration value="2- CP Popolazione"/>
          <xsd:enumeration value="3- CP Imprese"/>
          <xsd:enumeration value="4- CP Istituzioni pubbliche"/>
          <xsd:enumeration value="5- CP Istituzioni non profit"/>
          <xsd:enumeration value="6- CP Agricoltura"/>
          <xsd:enumeration value="7- CP Agricoltura202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0E81DE-5F0B-421A-93B4-EF95C1639E19}">
  <ds:schemaRefs>
    <ds:schemaRef ds:uri="459159c4-d20a-4ff3-9b11-fbd127bd52e5"/>
    <ds:schemaRef ds:uri="679261c3-551f-4e86-913f-177e0e529669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c58f2efd-82a8-4ecf-b395-8c25e928921d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C1F3400-3218-46A8-B7DF-4CAC3240349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8E1E69A-D261-41D1-B2E5-EDFC0C28DA6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AAA0DE0-1792-4461-8C0E-C44FDC2F5E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8f2efd-82a8-4ecf-b395-8c25e928921d"/>
    <ds:schemaRef ds:uri="459159c4-d20a-4ff3-9b11-fbd127bd52e5"/>
    <ds:schemaRef ds:uri="679261c3-551f-4e86-913f-177e0e5296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13973</TotalTime>
  <Words>3715</Words>
  <Application>Microsoft Office PowerPoint</Application>
  <PresentationFormat>Presentazione su schermo (16:9)</PresentationFormat>
  <Paragraphs>582</Paragraphs>
  <Slides>62</Slides>
  <Notes>8</Notes>
  <HiddenSlides>19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62</vt:i4>
      </vt:variant>
    </vt:vector>
  </HeadingPairs>
  <TitlesOfParts>
    <vt:vector size="63" baseType="lpstr">
      <vt:lpstr>Tema di Office</vt:lpstr>
      <vt:lpstr>Presentazione standard di PowerPoint</vt:lpstr>
      <vt:lpstr>Presentazione standard di PowerPoint</vt:lpstr>
      <vt:lpstr>Overview of WP4</vt:lpstr>
      <vt:lpstr>Overview of WP4</vt:lpstr>
      <vt:lpstr>Overview of WP4</vt:lpstr>
      <vt:lpstr>WP4 Deliverables</vt:lpstr>
      <vt:lpstr>WP4 Deliverable 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Deliverable 1: Good practices</vt:lpstr>
      <vt:lpstr>Deliverable 1: Good practices</vt:lpstr>
      <vt:lpstr>Deliverable 1: Good practices</vt:lpstr>
      <vt:lpstr>Deliverable 1: Good practices</vt:lpstr>
      <vt:lpstr>Deliverable 1: Bad practices (don’ts)</vt:lpstr>
      <vt:lpstr>National case studies: Statistics Norway</vt:lpstr>
      <vt:lpstr>National case studies: Istat</vt:lpstr>
      <vt:lpstr>National case studies: CBS</vt:lpstr>
      <vt:lpstr>National case studies: CBS</vt:lpstr>
      <vt:lpstr>WP4 deliverable 2</vt:lpstr>
      <vt:lpstr>Deliverable 2: Contact modes </vt:lpstr>
      <vt:lpstr>Deliverable 2: NSI experiences</vt:lpstr>
      <vt:lpstr>Deliverable 2: NSI experiences</vt:lpstr>
      <vt:lpstr>Deliverable 2: NSI experiences</vt:lpstr>
      <vt:lpstr>Deliverable 2: NSI experiences</vt:lpstr>
      <vt:lpstr>Deliverable 2: More on push-to-web</vt:lpstr>
      <vt:lpstr>Deliverable 2: More on push-to-web</vt:lpstr>
      <vt:lpstr>Deliverable 2: National case studies</vt:lpstr>
      <vt:lpstr>Deliverable 2: National case studies</vt:lpstr>
      <vt:lpstr>Deliverable 2: National case studies</vt:lpstr>
      <vt:lpstr>Deliverable 3: recommendations for key questionnaire elements, questions and question types in mixed mode settings </vt:lpstr>
      <vt:lpstr>Deliverable 3: Theoretical frameworks</vt:lpstr>
      <vt:lpstr>Deliverable 3: Theoretical frameworks</vt:lpstr>
      <vt:lpstr>Deliverable 3: Theoretical frameworks</vt:lpstr>
      <vt:lpstr>Presentazione standard di PowerPoint</vt:lpstr>
      <vt:lpstr>Table of mode recommendations</vt:lpstr>
      <vt:lpstr>Deliverable 3: Campanelli continued</vt:lpstr>
      <vt:lpstr>Deliverable 3: Mixed mode pretesting by Statistics Norway</vt:lpstr>
      <vt:lpstr>Assessment of questionnaires:  ICT questionnaire</vt:lpstr>
      <vt:lpstr>ICT model questionnaire example</vt:lpstr>
      <vt:lpstr>Assessment of questionnaires: ICT questionnaire</vt:lpstr>
      <vt:lpstr>ICT: National implementations</vt:lpstr>
      <vt:lpstr>ICT questionnaire Pretesting</vt:lpstr>
      <vt:lpstr>Presentazione standard di PowerPoint</vt:lpstr>
      <vt:lpstr>ICT pretesting: main findings</vt:lpstr>
      <vt:lpstr>Assessment of questionnaires: EHIS</vt:lpstr>
      <vt:lpstr>Assessment of questionnaires: EHIS </vt:lpstr>
      <vt:lpstr>EHIS question pretesting</vt:lpstr>
      <vt:lpstr>Assessment of questionnaires: EU-SILC</vt:lpstr>
      <vt:lpstr>EU-SILC pretesting</vt:lpstr>
      <vt:lpstr>EU-SILC questionnaire prestesting</vt:lpstr>
      <vt:lpstr>Assessment of questionnaires:  Adult Education Survey (AES)</vt:lpstr>
      <vt:lpstr>Assessment of questionnaires: AES questionnaire</vt:lpstr>
      <vt:lpstr>AES pretesting</vt:lpstr>
      <vt:lpstr>AES questionnaire pretesting</vt:lpstr>
      <vt:lpstr>Assessment of questionnaires: LFS</vt:lpstr>
      <vt:lpstr>Presentazione standard di PowerPoint</vt:lpstr>
      <vt:lpstr>LFS pretesting</vt:lpstr>
      <vt:lpstr>LFS prestesting</vt:lpstr>
      <vt:lpstr>Recommendations and conclusions for discussion</vt:lpstr>
      <vt:lpstr>Recommendations and conclusions for 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slide</dc:title>
  <dc:creator>elena grimaccia</dc:creator>
  <cp:lastModifiedBy>Manuela Murgia</cp:lastModifiedBy>
  <cp:revision>1312</cp:revision>
  <cp:lastPrinted>2017-02-22T13:28:22Z</cp:lastPrinted>
  <dcterms:created xsi:type="dcterms:W3CDTF">2015-05-13T08:31:54Z</dcterms:created>
  <dcterms:modified xsi:type="dcterms:W3CDTF">2019-04-09T14:11:03Z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0x010100661A2BE3120D674DA36C11D6006822D4</vt:lpwstr>
  </property>
  <property fmtid="{D5CDD505-2E9C-101B-9397-08002B2CF9AE}" pid="3" name="_dlc_DocIdItemGuid">
    <vt:lpwstr>9e0de80d-cc6b-4586-a7d5-f445339ce8d5</vt:lpwstr>
  </property>
</Properties>
</file>