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522" r:id="rId6"/>
    <p:sldId id="525" r:id="rId7"/>
    <p:sldId id="521" r:id="rId8"/>
    <p:sldId id="524" r:id="rId9"/>
    <p:sldId id="529" r:id="rId10"/>
    <p:sldId id="526" r:id="rId11"/>
    <p:sldId id="531" r:id="rId12"/>
    <p:sldId id="527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838">
          <p15:clr>
            <a:srgbClr val="A4A3A4"/>
          </p15:clr>
        </p15:guide>
        <p15:guide id="4" orient="horz" pos="1350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177">
          <p15:clr>
            <a:srgbClr val="A4A3A4"/>
          </p15:clr>
        </p15:guide>
        <p15:guide id="8" pos="3706">
          <p15:clr>
            <a:srgbClr val="A4A3A4"/>
          </p15:clr>
        </p15:guide>
        <p15:guide id="9" pos="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3"/>
    <a:srgbClr val="F4C34F"/>
    <a:srgbClr val="FDB409"/>
    <a:srgbClr val="993366"/>
    <a:srgbClr val="660033"/>
    <a:srgbClr val="0000FF"/>
    <a:srgbClr val="CF1E24"/>
    <a:srgbClr val="4479CB"/>
    <a:srgbClr val="CB6131"/>
    <a:srgbClr val="FFF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1" autoAdjust="0"/>
    <p:restoredTop sz="97751" autoAdjust="0"/>
  </p:normalViewPr>
  <p:slideViewPr>
    <p:cSldViewPr snapToGrid="0" snapToObjects="1" showGuides="1">
      <p:cViewPr>
        <p:scale>
          <a:sx n="149" d="100"/>
          <a:sy n="149" d="100"/>
        </p:scale>
        <p:origin x="-108" y="-84"/>
      </p:cViewPr>
      <p:guideLst>
        <p:guide orient="horz" pos="3411"/>
        <p:guide orient="horz" pos="2132"/>
        <p:guide orient="horz" pos="1350"/>
        <p:guide orient="horz" pos="3121"/>
        <p:guide orient="horz" pos="177"/>
        <p:guide pos="838"/>
        <p:guide pos="3009"/>
        <p:guide pos="3706"/>
        <p:guide pos="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orient="horz" pos="3127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11/04/2019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xmlns="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69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021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20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31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1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194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106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719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48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23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932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31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13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74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92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7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06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1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13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0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t>11/04/2019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t>11/04/2019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t>11/04/2019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9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7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t>11/04/2019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t>11/04/2019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7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3">
            <a:extLst>
              <a:ext uri="{FF2B5EF4-FFF2-40B4-BE49-F238E27FC236}">
                <a16:creationId xmlns:a16="http://schemas.microsoft.com/office/drawing/2014/main" xmlns="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53" y="2762783"/>
            <a:ext cx="8378334" cy="110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3060"/>
              </a:lnSpc>
              <a:defRPr/>
            </a:pP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WP3 – </a:t>
            </a:r>
            <a:r>
              <a:rPr lang="it-IT" sz="3000" b="1" dirty="0" err="1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Current</a:t>
            </a:r>
            <a:r>
              <a:rPr lang="it-IT" sz="3000" b="1" dirty="0" smtClean="0">
                <a:solidFill>
                  <a:srgbClr val="CA0A24"/>
                </a:solidFill>
                <a:latin typeface="Trebuchet MS" panose="020B0703020202090204" pitchFamily="34" charset="0"/>
                <a:cs typeface="Arial Rounded MT Bold"/>
              </a:rPr>
              <a:t> and Future Data Collection Systems in the ESS</a:t>
            </a:r>
            <a:endParaRPr lang="it-IT" sz="3000" b="1" dirty="0">
              <a:solidFill>
                <a:srgbClr val="CA0A24"/>
              </a:solidFill>
              <a:latin typeface="Trebuchet MS" panose="020B0703020202090204" pitchFamily="34" charset="0"/>
              <a:cs typeface="Arial Rounded MT Bold"/>
            </a:endParaRPr>
          </a:p>
        </p:txBody>
      </p:sp>
      <p:sp>
        <p:nvSpPr>
          <p:cNvPr id="2054" name="Text Box 15">
            <a:extLst>
              <a:ext uri="{FF2B5EF4-FFF2-40B4-BE49-F238E27FC236}">
                <a16:creationId xmlns:a16="http://schemas.microsoft.com/office/drawing/2014/main" xmlns="" id="{68230B5C-6CE0-FC4C-B193-F0875173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680" y="102240"/>
            <a:ext cx="197420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ROME</a:t>
            </a: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April 11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|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12</a:t>
            </a:r>
            <a:r>
              <a:rPr lang="it-IT" sz="1500" baseline="300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th   </a:t>
            </a: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2019</a:t>
            </a:r>
            <a:endParaRPr lang="it-IT" sz="1500" baseline="30000" dirty="0">
              <a:solidFill>
                <a:schemeClr val="bg1">
                  <a:lumMod val="50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2700" b="1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MIMOD</a:t>
            </a:r>
          </a:p>
          <a:p>
            <a:pPr>
              <a:defRPr/>
            </a:pP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Mixed-Mode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Designs</a:t>
            </a:r>
            <a:r>
              <a:rPr lang="it-IT" sz="1800" dirty="0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 for Social </a:t>
            </a:r>
            <a:r>
              <a:rPr lang="it-IT" sz="1800" dirty="0" err="1">
                <a:solidFill>
                  <a:srgbClr val="00529C"/>
                </a:solidFill>
                <a:latin typeface="Trebuchet MS" panose="020B0703020202090204" pitchFamily="34" charset="0"/>
                <a:cs typeface="Courier New" charset="0"/>
              </a:rPr>
              <a:t>Surveys</a:t>
            </a: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endParaRPr lang="it-IT" sz="1800" dirty="0">
              <a:solidFill>
                <a:srgbClr val="00529C"/>
              </a:solidFill>
              <a:latin typeface="Trebuchet MS" panose="020B0703020202090204" pitchFamily="34" charset="0"/>
              <a:cs typeface="Courier New" charset="0"/>
            </a:endParaRPr>
          </a:p>
          <a:p>
            <a:pPr>
              <a:defRPr/>
            </a:pPr>
            <a:r>
              <a:rPr lang="it-IT" sz="1500" dirty="0">
                <a:solidFill>
                  <a:schemeClr val="bg1">
                    <a:lumMod val="50000"/>
                  </a:schemeClr>
                </a:solidFill>
                <a:latin typeface="Trebuchet MS" panose="020B0703020202090204" pitchFamily="34" charset="0"/>
                <a:cs typeface="Courier New" charset="0"/>
              </a:rPr>
              <a:t>FINAL WORKSHOP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:a16="http://schemas.microsoft.com/office/drawing/2014/main" xmlns="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12" y="3965840"/>
            <a:ext cx="82969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Marc </a:t>
            </a:r>
            <a:r>
              <a:rPr lang="it-I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Plate</a:t>
            </a:r>
            <a:endParaRPr lang="it-I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defRPr/>
            </a:pPr>
            <a:r>
              <a:rPr lang="it-IT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Statistics</a:t>
            </a: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 Austria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xmlns="" id="{1015FD01-6A29-8F4A-AC2F-07FE2053B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954" y="4514219"/>
            <a:ext cx="8378335" cy="39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lIns="68580" tIns="34290" rIns="68580" bIns="34290" anchor="ctr"/>
          <a:lstStyle/>
          <a:p>
            <a:pPr>
              <a:defRPr/>
            </a:pPr>
            <a:endParaRPr lang="it-IT" sz="1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A591B10-3FF6-0448-B1AA-D79B87972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-26719" y="-74651"/>
            <a:ext cx="6599194" cy="26430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47C0623-8E40-5349-B333-F498F7FC2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13" y="4653425"/>
            <a:ext cx="638175" cy="442913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20" y="4553538"/>
            <a:ext cx="1137254" cy="5333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36" y="4552185"/>
            <a:ext cx="1257784" cy="603250"/>
          </a:xfrm>
          <a:prstGeom prst="rect">
            <a:avLst/>
          </a:prstGeom>
        </p:spPr>
      </p:pic>
      <p:pic>
        <p:nvPicPr>
          <p:cNvPr id="11" name="Immagin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138" y="4740010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4" y="4597189"/>
            <a:ext cx="469900" cy="4699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99" y="4697659"/>
            <a:ext cx="1143000" cy="3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10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Mixed-Mode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challenges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Questionnaire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Production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1" y="2021504"/>
            <a:ext cx="9123679" cy="7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83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Mixed-Mode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challenges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Questionnaire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Production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0217"/>
            <a:ext cx="9144000" cy="16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0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Questionnaire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Production: Best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Practice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Solutions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07348" y="574490"/>
            <a:ext cx="473001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Organisational </a:t>
            </a:r>
            <a:r>
              <a:rPr lang="de-AT" dirty="0" err="1" smtClean="0">
                <a:solidFill>
                  <a:srgbClr val="00B050"/>
                </a:solidFill>
              </a:rPr>
              <a:t>solution</a:t>
            </a:r>
            <a:r>
              <a:rPr lang="de-AT" dirty="0" smtClean="0">
                <a:solidFill>
                  <a:srgbClr val="00B050"/>
                </a:solidFill>
              </a:rPr>
              <a:t>: </a:t>
            </a:r>
          </a:p>
          <a:p>
            <a:r>
              <a:rPr lang="de-AT" dirty="0" smtClean="0"/>
              <a:t>Central </a:t>
            </a:r>
            <a:r>
              <a:rPr lang="de-AT" dirty="0" err="1" smtClean="0"/>
              <a:t>Questionnaire</a:t>
            </a:r>
            <a:r>
              <a:rPr lang="de-AT" dirty="0" smtClean="0"/>
              <a:t> Design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Testing</a:t>
            </a:r>
            <a:r>
              <a:rPr lang="de-AT" dirty="0" smtClean="0"/>
              <a:t> Unit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107347" y="1593582"/>
            <a:ext cx="6445675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Technical </a:t>
            </a:r>
            <a:r>
              <a:rPr lang="de-AT" dirty="0" err="1" smtClean="0">
                <a:solidFill>
                  <a:srgbClr val="00B050"/>
                </a:solidFill>
              </a:rPr>
              <a:t>solutions</a:t>
            </a:r>
            <a:r>
              <a:rPr lang="de-AT" dirty="0" smtClean="0">
                <a:solidFill>
                  <a:srgbClr val="00B050"/>
                </a:solidFill>
              </a:rPr>
              <a:t>: </a:t>
            </a:r>
          </a:p>
          <a:p>
            <a:r>
              <a:rPr lang="de-AT" dirty="0" err="1" smtClean="0"/>
              <a:t>Questionnaire</a:t>
            </a:r>
            <a:r>
              <a:rPr lang="de-AT" dirty="0" smtClean="0"/>
              <a:t> </a:t>
            </a:r>
            <a:r>
              <a:rPr lang="de-AT" dirty="0" err="1" smtClean="0"/>
              <a:t>Design+Programming+Testing</a:t>
            </a:r>
            <a:r>
              <a:rPr lang="de-AT" dirty="0" smtClean="0"/>
              <a:t> in </a:t>
            </a:r>
            <a:r>
              <a:rPr lang="de-AT" dirty="0" err="1" smtClean="0"/>
              <a:t>one</a:t>
            </a:r>
            <a:r>
              <a:rPr lang="de-AT" dirty="0" smtClean="0"/>
              <a:t> </a:t>
            </a:r>
            <a:r>
              <a:rPr lang="de-AT" dirty="0" err="1" smtClean="0"/>
              <a:t>component</a:t>
            </a:r>
            <a:endParaRPr lang="de-AT" dirty="0" smtClean="0"/>
          </a:p>
          <a:p>
            <a:r>
              <a:rPr lang="de-AT" dirty="0" err="1" smtClean="0"/>
              <a:t>Question</a:t>
            </a:r>
            <a:r>
              <a:rPr lang="de-AT" dirty="0" smtClean="0"/>
              <a:t> </a:t>
            </a:r>
            <a:r>
              <a:rPr lang="de-AT" dirty="0" err="1" smtClean="0"/>
              <a:t>banks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err="1" smtClean="0"/>
              <a:t>Questionnaire</a:t>
            </a:r>
            <a:r>
              <a:rPr lang="de-AT" dirty="0" smtClean="0"/>
              <a:t> </a:t>
            </a:r>
            <a:r>
              <a:rPr lang="de-AT" dirty="0" err="1" smtClean="0"/>
              <a:t>metadata</a:t>
            </a:r>
            <a:endParaRPr lang="de-AT" dirty="0"/>
          </a:p>
        </p:txBody>
      </p:sp>
      <p:sp>
        <p:nvSpPr>
          <p:cNvPr id="7" name="Pfeil nach rechts 6"/>
          <p:cNvSpPr/>
          <p:nvPr/>
        </p:nvSpPr>
        <p:spPr>
          <a:xfrm>
            <a:off x="1213343" y="2607446"/>
            <a:ext cx="567750" cy="326585"/>
          </a:xfrm>
          <a:prstGeom prst="rightArrow">
            <a:avLst/>
          </a:prstGeom>
          <a:solidFill>
            <a:srgbClr val="AE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803488" y="2578377"/>
            <a:ext cx="34967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At least </a:t>
            </a:r>
            <a:r>
              <a:rPr lang="de-AT" b="1" dirty="0" smtClean="0"/>
              <a:t>5 NSIs</a:t>
            </a:r>
            <a:r>
              <a:rPr lang="de-AT" dirty="0" smtClean="0"/>
              <a:t>: AT, CZ, FR, HU, NL</a:t>
            </a:r>
            <a:endParaRPr lang="de-AT" dirty="0"/>
          </a:p>
        </p:txBody>
      </p:sp>
      <p:sp>
        <p:nvSpPr>
          <p:cNvPr id="14" name="Pfeil nach rechts 13"/>
          <p:cNvSpPr/>
          <p:nvPr/>
        </p:nvSpPr>
        <p:spPr>
          <a:xfrm>
            <a:off x="1213343" y="3761698"/>
            <a:ext cx="567750" cy="326585"/>
          </a:xfrm>
          <a:prstGeom prst="rightArrow">
            <a:avLst/>
          </a:prstGeom>
          <a:solidFill>
            <a:srgbClr val="AE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1803488" y="3732629"/>
            <a:ext cx="29505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At least </a:t>
            </a:r>
            <a:r>
              <a:rPr lang="de-AT" b="1" dirty="0" smtClean="0"/>
              <a:t>2 NSIs</a:t>
            </a:r>
            <a:r>
              <a:rPr lang="de-AT" dirty="0" smtClean="0"/>
              <a:t>: FR, HU (DDI)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05074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13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Mixed-Mode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challenges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Case Management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449210" y="2379390"/>
            <a:ext cx="2455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4449210" y="2379390"/>
            <a:ext cx="2455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5" y="712554"/>
            <a:ext cx="7497169" cy="43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43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14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Mixed-Mode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challenges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Case Management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449210" y="2379390"/>
            <a:ext cx="2455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4449210" y="2379390"/>
            <a:ext cx="2455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3" y="833659"/>
            <a:ext cx="8877034" cy="30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30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15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Case Management: Best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Practice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Solutions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07348" y="431372"/>
            <a:ext cx="29342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Organisational </a:t>
            </a:r>
            <a:r>
              <a:rPr lang="de-AT" dirty="0" err="1" smtClean="0">
                <a:solidFill>
                  <a:srgbClr val="00B050"/>
                </a:solidFill>
              </a:rPr>
              <a:t>solution</a:t>
            </a:r>
            <a:r>
              <a:rPr lang="de-AT" dirty="0" smtClean="0">
                <a:solidFill>
                  <a:srgbClr val="00B050"/>
                </a:solidFill>
              </a:rPr>
              <a:t>: </a:t>
            </a:r>
          </a:p>
          <a:p>
            <a:r>
              <a:rPr lang="de-AT" dirty="0" smtClean="0"/>
              <a:t>Central Data Collection Unit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107347" y="1127681"/>
            <a:ext cx="6644319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Technical </a:t>
            </a:r>
            <a:r>
              <a:rPr lang="de-AT" dirty="0" err="1" smtClean="0">
                <a:solidFill>
                  <a:srgbClr val="00B050"/>
                </a:solidFill>
              </a:rPr>
              <a:t>solutions</a:t>
            </a:r>
            <a:r>
              <a:rPr lang="de-AT" dirty="0" smtClean="0">
                <a:solidFill>
                  <a:srgbClr val="00B050"/>
                </a:solidFill>
              </a:rPr>
              <a:t>: </a:t>
            </a:r>
          </a:p>
          <a:p>
            <a:r>
              <a:rPr lang="de-AT" dirty="0" smtClean="0"/>
              <a:t>Central Case Management</a:t>
            </a:r>
          </a:p>
          <a:p>
            <a:r>
              <a:rPr lang="de-AT" dirty="0" err="1" smtClean="0"/>
              <a:t>Metadata</a:t>
            </a:r>
            <a:r>
              <a:rPr lang="de-AT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 smtClean="0"/>
              <a:t>Masterdata</a:t>
            </a: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 smtClean="0"/>
              <a:t>Statusdata</a:t>
            </a:r>
            <a:r>
              <a:rPr lang="de-AT" dirty="0" smtClean="0"/>
              <a:t> (final </a:t>
            </a:r>
            <a:r>
              <a:rPr lang="de-AT" dirty="0" err="1" smtClean="0"/>
              <a:t>disposition</a:t>
            </a:r>
            <a:r>
              <a:rPr lang="de-AT" dirty="0" smtClean="0"/>
              <a:t> </a:t>
            </a:r>
            <a:r>
              <a:rPr lang="de-AT" dirty="0" err="1" smtClean="0"/>
              <a:t>codes</a:t>
            </a:r>
            <a:r>
              <a:rPr lang="de-AT" dirty="0" smtClean="0"/>
              <a:t>, </a:t>
            </a:r>
            <a:r>
              <a:rPr lang="de-AT" dirty="0" err="1" smtClean="0"/>
              <a:t>temporary</a:t>
            </a:r>
            <a:r>
              <a:rPr lang="de-AT" dirty="0" smtClean="0"/>
              <a:t> </a:t>
            </a:r>
            <a:r>
              <a:rPr lang="de-AT" dirty="0" err="1" smtClean="0"/>
              <a:t>contact</a:t>
            </a:r>
            <a:r>
              <a:rPr lang="de-AT" dirty="0" smtClean="0"/>
              <a:t> </a:t>
            </a:r>
            <a:r>
              <a:rPr lang="de-AT" dirty="0" err="1" smtClean="0"/>
              <a:t>codes</a:t>
            </a:r>
            <a:r>
              <a:rPr lang="de-AT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smtClean="0"/>
              <a:t>Event </a:t>
            </a:r>
            <a:r>
              <a:rPr lang="de-AT" dirty="0" err="1" smtClean="0"/>
              <a:t>Diary</a:t>
            </a:r>
            <a:r>
              <a:rPr lang="de-AT" dirty="0" smtClean="0"/>
              <a:t> Data</a:t>
            </a:r>
          </a:p>
          <a:p>
            <a:endParaRPr lang="de-AT" dirty="0"/>
          </a:p>
          <a:p>
            <a:endParaRPr lang="de-AT" dirty="0" smtClean="0"/>
          </a:p>
          <a:p>
            <a:r>
              <a:rPr lang="de-AT" dirty="0" err="1" smtClean="0"/>
              <a:t>Automated</a:t>
            </a:r>
            <a:r>
              <a:rPr lang="de-AT" dirty="0" smtClean="0"/>
              <a:t> Survey Plans</a:t>
            </a:r>
            <a:endParaRPr lang="de-AT" dirty="0"/>
          </a:p>
        </p:txBody>
      </p:sp>
      <p:sp>
        <p:nvSpPr>
          <p:cNvPr id="7" name="Pfeil nach rechts 6"/>
          <p:cNvSpPr/>
          <p:nvPr/>
        </p:nvSpPr>
        <p:spPr>
          <a:xfrm>
            <a:off x="1213342" y="2974149"/>
            <a:ext cx="567750" cy="326585"/>
          </a:xfrm>
          <a:prstGeom prst="rightArrow">
            <a:avLst/>
          </a:prstGeom>
          <a:solidFill>
            <a:srgbClr val="AE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803488" y="2936183"/>
            <a:ext cx="46074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All NSIs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systems</a:t>
            </a:r>
            <a:r>
              <a:rPr lang="de-AT" dirty="0" smtClean="0"/>
              <a:t>! But 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standards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14" name="Pfeil nach rechts 13"/>
          <p:cNvSpPr/>
          <p:nvPr/>
        </p:nvSpPr>
        <p:spPr>
          <a:xfrm>
            <a:off x="1213343" y="3761698"/>
            <a:ext cx="567750" cy="326585"/>
          </a:xfrm>
          <a:prstGeom prst="rightArrow">
            <a:avLst/>
          </a:prstGeom>
          <a:solidFill>
            <a:srgbClr val="AE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1803488" y="3732629"/>
            <a:ext cx="39835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At least </a:t>
            </a:r>
            <a:r>
              <a:rPr lang="de-AT" b="1" dirty="0" smtClean="0"/>
              <a:t>7 NSIs</a:t>
            </a:r>
            <a:r>
              <a:rPr lang="de-AT" dirty="0" smtClean="0"/>
              <a:t>: AT, FI, HU, IT, </a:t>
            </a:r>
            <a:r>
              <a:rPr lang="de-AT" dirty="0"/>
              <a:t>LT, </a:t>
            </a:r>
            <a:r>
              <a:rPr lang="de-AT" dirty="0" smtClean="0"/>
              <a:t>NL, SE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5618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16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Mixed-Mode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challenges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Communication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Respondent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03285" y="2196573"/>
            <a:ext cx="2455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4703285" y="2196573"/>
            <a:ext cx="24558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10" y="1207623"/>
            <a:ext cx="915027" cy="68504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6585" y="2328611"/>
            <a:ext cx="915027" cy="68504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217" y="2295565"/>
            <a:ext cx="912351" cy="683044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035" y="3566237"/>
            <a:ext cx="915027" cy="685047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1343769" y="690677"/>
            <a:ext cx="11244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Invitation</a:t>
            </a: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08478" y="710394"/>
            <a:ext cx="114858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00B050"/>
                </a:solidFill>
              </a:rPr>
              <a:t>Reminder</a:t>
            </a: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714625" y="710393"/>
            <a:ext cx="13359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00B050"/>
                </a:solidFill>
              </a:rPr>
              <a:t>Completion</a:t>
            </a:r>
            <a:endParaRPr lang="de-AT" dirty="0">
              <a:solidFill>
                <a:srgbClr val="00B050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900" y="1599604"/>
            <a:ext cx="1562049" cy="1169448"/>
          </a:xfrm>
          <a:prstGeom prst="rect">
            <a:avLst/>
          </a:prstGeom>
        </p:spPr>
      </p:pic>
      <p:pic>
        <p:nvPicPr>
          <p:cNvPr id="2052" name="Picture 4" descr="Ähnliches F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40" y="1798842"/>
            <a:ext cx="982212" cy="6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postcard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12" y="1169317"/>
            <a:ext cx="681344" cy="6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gebnis für email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62" y="2240943"/>
            <a:ext cx="920122" cy="9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0" descr="Bildergebnis für sms icon"/>
          <p:cNvSpPr>
            <a:spLocks noChangeAspect="1" noChangeArrowheads="1"/>
          </p:cNvSpPr>
          <p:nvPr/>
        </p:nvSpPr>
        <p:spPr bwMode="auto">
          <a:xfrm>
            <a:off x="713676" y="10552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4" name="AutoShape 12" descr="Bildergebnis für sm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62" name="Picture 14" descr="Ähnliches Fot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47" y="3424520"/>
            <a:ext cx="830137" cy="8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Bildergebnis für email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00" y="2187722"/>
            <a:ext cx="920122" cy="9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5" y="2870197"/>
            <a:ext cx="1562049" cy="1169448"/>
          </a:xfrm>
          <a:prstGeom prst="rect">
            <a:avLst/>
          </a:prstGeom>
        </p:spPr>
      </p:pic>
      <p:pic>
        <p:nvPicPr>
          <p:cNvPr id="33" name="Picture 8" descr="Bildergebnis für email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24" y="3014568"/>
            <a:ext cx="920122" cy="9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73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17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Communication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with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Respondent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: Best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Practice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Solutions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07348" y="574490"/>
            <a:ext cx="312861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Organisational </a:t>
            </a:r>
            <a:r>
              <a:rPr lang="de-AT" dirty="0" err="1" smtClean="0">
                <a:solidFill>
                  <a:srgbClr val="00B050"/>
                </a:solidFill>
              </a:rPr>
              <a:t>solution</a:t>
            </a:r>
            <a:r>
              <a:rPr lang="de-AT" dirty="0" smtClean="0">
                <a:solidFill>
                  <a:srgbClr val="00B050"/>
                </a:solidFill>
              </a:rPr>
              <a:t>: </a:t>
            </a:r>
          </a:p>
          <a:p>
            <a:r>
              <a:rPr lang="de-AT" dirty="0" smtClean="0"/>
              <a:t>Central </a:t>
            </a:r>
            <a:r>
              <a:rPr lang="de-AT" dirty="0" err="1" smtClean="0"/>
              <a:t>communications</a:t>
            </a:r>
            <a:r>
              <a:rPr lang="de-AT" dirty="0" smtClean="0"/>
              <a:t> </a:t>
            </a:r>
            <a:r>
              <a:rPr lang="de-AT" dirty="0" err="1" smtClean="0"/>
              <a:t>units</a:t>
            </a:r>
            <a:endParaRPr lang="de-AT" dirty="0" smtClean="0"/>
          </a:p>
          <a:p>
            <a:r>
              <a:rPr lang="de-AT" dirty="0" smtClean="0"/>
              <a:t>Central </a:t>
            </a:r>
            <a:r>
              <a:rPr lang="de-AT" dirty="0" err="1" smtClean="0"/>
              <a:t>contact</a:t>
            </a:r>
            <a:r>
              <a:rPr lang="de-AT" dirty="0" smtClean="0"/>
              <a:t> </a:t>
            </a:r>
            <a:r>
              <a:rPr lang="de-AT" dirty="0" err="1" smtClean="0"/>
              <a:t>centers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107347" y="1593582"/>
            <a:ext cx="4714432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</a:rPr>
              <a:t>Technical </a:t>
            </a:r>
            <a:r>
              <a:rPr lang="de-AT" dirty="0" err="1" smtClean="0">
                <a:solidFill>
                  <a:srgbClr val="00B050"/>
                </a:solidFill>
              </a:rPr>
              <a:t>solutions</a:t>
            </a:r>
            <a:r>
              <a:rPr lang="de-AT" dirty="0" smtClean="0">
                <a:solidFill>
                  <a:srgbClr val="00B050"/>
                </a:solidFill>
              </a:rPr>
              <a:t>: </a:t>
            </a:r>
          </a:p>
          <a:p>
            <a:r>
              <a:rPr lang="de-AT" dirty="0" smtClean="0"/>
              <a:t>Template Design</a:t>
            </a:r>
          </a:p>
          <a:p>
            <a:r>
              <a:rPr lang="de-AT" dirty="0" smtClean="0"/>
              <a:t>Generating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Sending</a:t>
            </a:r>
            <a:r>
              <a:rPr lang="de-AT" dirty="0" smtClean="0"/>
              <a:t> in different </a:t>
            </a:r>
            <a:r>
              <a:rPr lang="de-AT" dirty="0" err="1" smtClean="0"/>
              <a:t>channels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Access </a:t>
            </a:r>
            <a:r>
              <a:rPr lang="de-AT" dirty="0" err="1" smtClean="0"/>
              <a:t>to</a:t>
            </a:r>
            <a:r>
              <a:rPr lang="de-AT" dirty="0" smtClean="0"/>
              <a:t> Case Event </a:t>
            </a:r>
            <a:r>
              <a:rPr lang="de-AT" dirty="0" err="1" smtClean="0"/>
              <a:t>Diary</a:t>
            </a:r>
            <a:endParaRPr lang="de-AT" dirty="0" smtClean="0"/>
          </a:p>
        </p:txBody>
      </p:sp>
      <p:sp>
        <p:nvSpPr>
          <p:cNvPr id="7" name="Pfeil nach rechts 6"/>
          <p:cNvSpPr/>
          <p:nvPr/>
        </p:nvSpPr>
        <p:spPr>
          <a:xfrm>
            <a:off x="1213343" y="2607446"/>
            <a:ext cx="567750" cy="326585"/>
          </a:xfrm>
          <a:prstGeom prst="rightArrow">
            <a:avLst/>
          </a:prstGeom>
          <a:solidFill>
            <a:srgbClr val="AE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1803488" y="2578377"/>
            <a:ext cx="43153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At least </a:t>
            </a:r>
            <a:r>
              <a:rPr lang="de-AT" b="1" dirty="0" smtClean="0"/>
              <a:t>8 NSIs</a:t>
            </a:r>
            <a:r>
              <a:rPr lang="de-AT" dirty="0" smtClean="0"/>
              <a:t>: AT, FI, IT, </a:t>
            </a:r>
            <a:r>
              <a:rPr lang="de-AT" dirty="0"/>
              <a:t>LA, LT, LU, </a:t>
            </a:r>
            <a:r>
              <a:rPr lang="de-AT" dirty="0" smtClean="0"/>
              <a:t>NO, NL</a:t>
            </a:r>
            <a:endParaRPr lang="de-AT" dirty="0"/>
          </a:p>
        </p:txBody>
      </p:sp>
      <p:sp>
        <p:nvSpPr>
          <p:cNvPr id="14" name="Pfeil nach rechts 13"/>
          <p:cNvSpPr/>
          <p:nvPr/>
        </p:nvSpPr>
        <p:spPr>
          <a:xfrm>
            <a:off x="1213343" y="3737837"/>
            <a:ext cx="567750" cy="326585"/>
          </a:xfrm>
          <a:prstGeom prst="rightArrow">
            <a:avLst/>
          </a:prstGeom>
          <a:solidFill>
            <a:srgbClr val="AE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Textfeld 14"/>
          <p:cNvSpPr txBox="1"/>
          <p:nvPr/>
        </p:nvSpPr>
        <p:spPr>
          <a:xfrm>
            <a:off x="1803488" y="3708768"/>
            <a:ext cx="32562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At least </a:t>
            </a:r>
            <a:r>
              <a:rPr lang="de-AT" b="1" dirty="0" smtClean="0"/>
              <a:t>5 NSIs</a:t>
            </a:r>
            <a:r>
              <a:rPr lang="de-AT" dirty="0" smtClean="0"/>
              <a:t>: AT, FR, IT, </a:t>
            </a:r>
            <a:r>
              <a:rPr lang="de-AT" dirty="0"/>
              <a:t>LV, </a:t>
            </a:r>
            <a:r>
              <a:rPr lang="de-AT" dirty="0" smtClean="0"/>
              <a:t>NL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 rot="20472809">
            <a:off x="6061009" y="3385731"/>
            <a:ext cx="28688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C00000"/>
                </a:solidFill>
              </a:rPr>
              <a:t>Automated</a:t>
            </a:r>
            <a:r>
              <a:rPr lang="de-AT" dirty="0" smtClean="0">
                <a:solidFill>
                  <a:srgbClr val="C00000"/>
                </a:solidFill>
              </a:rPr>
              <a:t> Workflow in NL</a:t>
            </a:r>
            <a:endParaRPr lang="de-A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81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 animBg="1"/>
      <p:bldP spid="1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Components and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Metadata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of a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modern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Data Collection System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6" y="-36439"/>
            <a:ext cx="9208780" cy="51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11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19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Developing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a new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system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Everyone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is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or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will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be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doing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it!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07348" y="558588"/>
            <a:ext cx="63071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Countries </a:t>
            </a:r>
            <a:r>
              <a:rPr lang="en-US" b="1" dirty="0"/>
              <a:t>that </a:t>
            </a:r>
            <a:r>
              <a:rPr lang="en-US" b="1" dirty="0">
                <a:solidFill>
                  <a:srgbClr val="00B050"/>
                </a:solidFill>
              </a:rPr>
              <a:t>have finished </a:t>
            </a:r>
            <a:r>
              <a:rPr lang="en-US" b="1" dirty="0"/>
              <a:t>a new data collection </a:t>
            </a:r>
            <a:r>
              <a:rPr lang="en-US" b="1" dirty="0" smtClean="0"/>
              <a:t>system: </a:t>
            </a:r>
          </a:p>
          <a:p>
            <a:r>
              <a:rPr lang="en-US" b="1" dirty="0" smtClean="0"/>
              <a:t>EE, IE, LV, LT, LU, PT </a:t>
            </a:r>
            <a:endParaRPr lang="de-AT" dirty="0"/>
          </a:p>
        </p:txBody>
      </p:sp>
      <p:sp>
        <p:nvSpPr>
          <p:cNvPr id="16" name="Rechteck 15"/>
          <p:cNvSpPr/>
          <p:nvPr/>
        </p:nvSpPr>
        <p:spPr>
          <a:xfrm>
            <a:off x="1091836" y="1332644"/>
            <a:ext cx="8036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 Countries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that are in the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midst or end of developing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 new data collection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system: AT, CZ, FI, FR, IT, NO, PO, ES, NL, GB </a:t>
            </a:r>
            <a:endParaRPr lang="de-AT" dirty="0"/>
          </a:p>
        </p:txBody>
      </p:sp>
      <p:sp>
        <p:nvSpPr>
          <p:cNvPr id="17" name="Rechteck 16"/>
          <p:cNvSpPr/>
          <p:nvPr/>
        </p:nvSpPr>
        <p:spPr>
          <a:xfrm>
            <a:off x="1091836" y="2143109"/>
            <a:ext cx="8052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 Countries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that have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just started or will soon start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developing a new system for data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collection: SI, SE, HU, MT, SK </a:t>
            </a:r>
            <a:endParaRPr lang="de-AT" dirty="0"/>
          </a:p>
        </p:txBody>
      </p:sp>
      <p:sp>
        <p:nvSpPr>
          <p:cNvPr id="18" name="Rechteck 17"/>
          <p:cNvSpPr/>
          <p:nvPr/>
        </p:nvSpPr>
        <p:spPr>
          <a:xfrm>
            <a:off x="1091836" y="2966930"/>
            <a:ext cx="7940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 Countries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plan to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start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developing a new system for data collection in the next two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years:  GR, BE, DE, BG, RO, IS</a:t>
            </a:r>
            <a:endParaRPr lang="de-AT" dirty="0"/>
          </a:p>
        </p:txBody>
      </p:sp>
      <p:sp>
        <p:nvSpPr>
          <p:cNvPr id="19" name="Rechteck 18"/>
          <p:cNvSpPr/>
          <p:nvPr/>
        </p:nvSpPr>
        <p:spPr>
          <a:xfrm>
            <a:off x="1055121" y="3742506"/>
            <a:ext cx="7860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 Countries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do not plan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to develop a new system for data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collection: HR, CH, CY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4321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Data Collection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System’s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Domains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200" y="621716"/>
            <a:ext cx="9273936" cy="34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6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20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-41573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Final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Remarks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54073" y="396726"/>
            <a:ext cx="7267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 smtClean="0"/>
              <a:t>Data Collection Systems </a:t>
            </a:r>
            <a:r>
              <a:rPr lang="de-AT" sz="1800" dirty="0" err="1" smtClean="0"/>
              <a:t>greatly</a:t>
            </a:r>
            <a:r>
              <a:rPr lang="de-AT" sz="1800" dirty="0" smtClean="0"/>
              <a:t> </a:t>
            </a:r>
            <a:r>
              <a:rPr lang="de-AT" sz="1800" dirty="0" err="1" smtClean="0"/>
              <a:t>differed</a:t>
            </a:r>
            <a:r>
              <a:rPr lang="de-AT" sz="1800" dirty="0" smtClean="0"/>
              <a:t> in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past</a:t>
            </a:r>
            <a:endParaRPr lang="de-AT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 err="1" smtClean="0"/>
              <a:t>With</a:t>
            </a:r>
            <a:r>
              <a:rPr lang="de-AT" sz="1800" dirty="0" smtClean="0"/>
              <a:t> </a:t>
            </a:r>
            <a:r>
              <a:rPr lang="de-AT" sz="1800" dirty="0" err="1" smtClean="0"/>
              <a:t>the</a:t>
            </a:r>
            <a:r>
              <a:rPr lang="de-AT" sz="1800" dirty="0" smtClean="0"/>
              <a:t> </a:t>
            </a:r>
            <a:r>
              <a:rPr lang="de-AT" sz="1800" dirty="0" err="1" smtClean="0"/>
              <a:t>challenges</a:t>
            </a:r>
            <a:r>
              <a:rPr lang="de-AT" sz="1800" dirty="0" smtClean="0"/>
              <a:t> </a:t>
            </a:r>
            <a:r>
              <a:rPr lang="de-AT" sz="1800" dirty="0" err="1" smtClean="0"/>
              <a:t>of</a:t>
            </a:r>
            <a:r>
              <a:rPr lang="de-AT" sz="1800" dirty="0" smtClean="0"/>
              <a:t> Mixed-Mode Design </a:t>
            </a:r>
            <a:r>
              <a:rPr lang="de-AT" sz="1800" dirty="0" err="1" smtClean="0"/>
              <a:t>almost</a:t>
            </a:r>
            <a:r>
              <a:rPr lang="de-AT" sz="1800" dirty="0" smtClean="0"/>
              <a:t> all NSIs </a:t>
            </a:r>
            <a:r>
              <a:rPr lang="de-AT" sz="1800" dirty="0" err="1" smtClean="0"/>
              <a:t>have</a:t>
            </a:r>
            <a:r>
              <a:rPr lang="de-AT" sz="1800" dirty="0" smtClean="0"/>
              <a:t> </a:t>
            </a:r>
            <a:r>
              <a:rPr lang="de-AT" sz="1800" dirty="0" err="1" smtClean="0"/>
              <a:t>started</a:t>
            </a:r>
            <a:r>
              <a:rPr lang="de-AT" sz="1800" dirty="0" smtClean="0"/>
              <a:t> </a:t>
            </a:r>
            <a:r>
              <a:rPr lang="de-AT" sz="1800" dirty="0" err="1" smtClean="0"/>
              <a:t>or</a:t>
            </a:r>
            <a:r>
              <a:rPr lang="de-AT" sz="1800" dirty="0" smtClean="0"/>
              <a:t> plan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start</a:t>
            </a:r>
            <a:r>
              <a:rPr lang="de-AT" sz="1800" dirty="0" smtClean="0"/>
              <a:t> </a:t>
            </a:r>
            <a:r>
              <a:rPr lang="de-AT" sz="1800" dirty="0" err="1" smtClean="0"/>
              <a:t>developing</a:t>
            </a:r>
            <a:r>
              <a:rPr lang="de-AT" sz="1800" dirty="0" smtClean="0"/>
              <a:t> a </a:t>
            </a:r>
            <a:r>
              <a:rPr lang="de-AT" sz="1800" dirty="0" err="1" smtClean="0"/>
              <a:t>new</a:t>
            </a:r>
            <a:r>
              <a:rPr lang="de-AT" sz="1800" dirty="0" smtClean="0"/>
              <a:t> </a:t>
            </a:r>
            <a:r>
              <a:rPr lang="de-AT" sz="1800" dirty="0" err="1" smtClean="0"/>
              <a:t>system</a:t>
            </a:r>
            <a:endParaRPr lang="de-AT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/>
              <a:t>O</a:t>
            </a:r>
            <a:r>
              <a:rPr lang="de-AT" sz="1800" dirty="0" smtClean="0"/>
              <a:t>rganisation </a:t>
            </a:r>
            <a:r>
              <a:rPr lang="de-AT" sz="1800" dirty="0" err="1" smtClean="0"/>
              <a:t>and</a:t>
            </a:r>
            <a:r>
              <a:rPr lang="de-AT" sz="1800" dirty="0" smtClean="0"/>
              <a:t> </a:t>
            </a:r>
            <a:r>
              <a:rPr lang="de-AT" sz="1800" dirty="0" err="1" smtClean="0"/>
              <a:t>technical</a:t>
            </a:r>
            <a:r>
              <a:rPr lang="de-AT" sz="1800" dirty="0" smtClean="0"/>
              <a:t> </a:t>
            </a:r>
            <a:r>
              <a:rPr lang="de-AT" sz="1800" dirty="0" err="1" smtClean="0"/>
              <a:t>solutions</a:t>
            </a:r>
            <a:r>
              <a:rPr lang="de-AT" sz="1800" dirty="0" smtClean="0"/>
              <a:t> </a:t>
            </a:r>
            <a:r>
              <a:rPr lang="de-AT" sz="1800" dirty="0" err="1" smtClean="0"/>
              <a:t>become</a:t>
            </a:r>
            <a:r>
              <a:rPr lang="de-AT" sz="1800" dirty="0" smtClean="0"/>
              <a:t> </a:t>
            </a:r>
            <a:r>
              <a:rPr lang="de-AT" sz="1800" dirty="0" err="1" smtClean="0"/>
              <a:t>more</a:t>
            </a:r>
            <a:r>
              <a:rPr lang="de-AT" sz="1800" dirty="0" smtClean="0"/>
              <a:t> </a:t>
            </a:r>
            <a:r>
              <a:rPr lang="de-AT" sz="1800" dirty="0" err="1" smtClean="0"/>
              <a:t>similar</a:t>
            </a:r>
            <a:endParaRPr lang="de-AT" sz="1800" dirty="0" smtClean="0"/>
          </a:p>
          <a:p>
            <a:pPr marL="799881" lvl="1" indent="-342900">
              <a:buFont typeface="Arial" panose="020B0604020202020204" pitchFamily="34" charset="0"/>
              <a:buChar char="•"/>
            </a:pPr>
            <a:r>
              <a:rPr lang="de-AT" sz="1800" dirty="0" smtClean="0"/>
              <a:t>Organisational </a:t>
            </a:r>
            <a:r>
              <a:rPr lang="de-AT" sz="1800" dirty="0" err="1" smtClean="0"/>
              <a:t>Centralization</a:t>
            </a:r>
            <a:endParaRPr lang="de-AT" sz="1800" dirty="0" smtClean="0"/>
          </a:p>
          <a:p>
            <a:pPr marL="799881" lvl="1" indent="-342900">
              <a:buFont typeface="Arial" panose="020B0604020202020204" pitchFamily="34" charset="0"/>
              <a:buChar char="•"/>
            </a:pPr>
            <a:r>
              <a:rPr lang="de-AT" sz="1800" dirty="0" smtClean="0"/>
              <a:t>Needs </a:t>
            </a:r>
            <a:r>
              <a:rPr lang="de-AT" sz="1800" dirty="0" err="1" smtClean="0"/>
              <a:t>for</a:t>
            </a:r>
            <a:r>
              <a:rPr lang="de-AT" sz="1800" dirty="0" smtClean="0"/>
              <a:t> </a:t>
            </a:r>
            <a:r>
              <a:rPr lang="de-AT" sz="1800" dirty="0" err="1" smtClean="0"/>
              <a:t>certain</a:t>
            </a:r>
            <a:r>
              <a:rPr lang="de-AT" sz="1800" dirty="0" smtClean="0"/>
              <a:t> </a:t>
            </a:r>
            <a:r>
              <a:rPr lang="de-AT" sz="1800" dirty="0" err="1" smtClean="0"/>
              <a:t>components</a:t>
            </a:r>
            <a:r>
              <a:rPr lang="de-AT" sz="1800" dirty="0" smtClean="0"/>
              <a:t> </a:t>
            </a:r>
            <a:r>
              <a:rPr lang="de-AT" sz="1800" dirty="0" err="1" smtClean="0"/>
              <a:t>are</a:t>
            </a:r>
            <a:r>
              <a:rPr lang="de-AT" sz="1800" dirty="0" smtClean="0"/>
              <a:t> </a:t>
            </a:r>
            <a:r>
              <a:rPr lang="de-AT" sz="1800" dirty="0" err="1" smtClean="0"/>
              <a:t>alike</a:t>
            </a:r>
            <a:endParaRPr lang="de-AT" sz="1800" dirty="0"/>
          </a:p>
          <a:p>
            <a:pPr marL="799881" lvl="1" indent="-342900">
              <a:buFont typeface="Arial" panose="020B0604020202020204" pitchFamily="34" charset="0"/>
              <a:buChar char="•"/>
            </a:pPr>
            <a:r>
              <a:rPr lang="de-AT" sz="1800" dirty="0" smtClean="0"/>
              <a:t>The </a:t>
            </a:r>
            <a:r>
              <a:rPr lang="de-AT" sz="1800" dirty="0" err="1" smtClean="0"/>
              <a:t>newly</a:t>
            </a:r>
            <a:r>
              <a:rPr lang="de-AT" sz="1800" dirty="0" smtClean="0"/>
              <a:t> </a:t>
            </a:r>
            <a:r>
              <a:rPr lang="de-AT" sz="1800" dirty="0" err="1" smtClean="0"/>
              <a:t>developed</a:t>
            </a:r>
            <a:r>
              <a:rPr lang="de-AT" sz="1800" dirty="0" smtClean="0"/>
              <a:t> </a:t>
            </a:r>
            <a:r>
              <a:rPr lang="de-AT" sz="1800" dirty="0" err="1" smtClean="0"/>
              <a:t>components</a:t>
            </a:r>
            <a:r>
              <a:rPr lang="de-AT" sz="1800" dirty="0" smtClean="0"/>
              <a:t> </a:t>
            </a:r>
            <a:r>
              <a:rPr lang="de-AT" sz="1800" dirty="0" err="1" smtClean="0"/>
              <a:t>function</a:t>
            </a:r>
            <a:r>
              <a:rPr lang="de-AT" sz="1800" dirty="0" smtClean="0"/>
              <a:t> </a:t>
            </a:r>
            <a:r>
              <a:rPr lang="de-AT" sz="1800" dirty="0" err="1" smtClean="0"/>
              <a:t>similar</a:t>
            </a:r>
            <a:endParaRPr lang="de-AT" sz="1800" dirty="0" smtClean="0"/>
          </a:p>
          <a:p>
            <a:pPr lvl="1"/>
            <a:endParaRPr lang="de-AT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1800" dirty="0" smtClean="0"/>
              <a:t>Most </a:t>
            </a:r>
            <a:r>
              <a:rPr lang="de-AT" sz="1800" dirty="0" err="1" smtClean="0"/>
              <a:t>inefficient</a:t>
            </a:r>
            <a:r>
              <a:rPr lang="de-AT" sz="1800" dirty="0" smtClean="0"/>
              <a:t>, </a:t>
            </a:r>
            <a:r>
              <a:rPr lang="de-AT" sz="1800" dirty="0" err="1" smtClean="0"/>
              <a:t>if</a:t>
            </a:r>
            <a:r>
              <a:rPr lang="de-AT" sz="1800" dirty="0" smtClean="0"/>
              <a:t> </a:t>
            </a:r>
            <a:r>
              <a:rPr lang="de-AT" sz="1800" dirty="0" err="1" smtClean="0"/>
              <a:t>every</a:t>
            </a:r>
            <a:r>
              <a:rPr lang="de-AT" sz="1800" dirty="0" smtClean="0"/>
              <a:t> </a:t>
            </a:r>
            <a:r>
              <a:rPr lang="de-AT" sz="1800" dirty="0" err="1" smtClean="0"/>
              <a:t>country</a:t>
            </a:r>
            <a:r>
              <a:rPr lang="de-AT" sz="1800" dirty="0" smtClean="0"/>
              <a:t> </a:t>
            </a:r>
            <a:r>
              <a:rPr lang="de-AT" sz="1800" dirty="0" err="1" smtClean="0"/>
              <a:t>develops</a:t>
            </a:r>
            <a:r>
              <a:rPr lang="de-AT" sz="1800" dirty="0" smtClean="0"/>
              <a:t> </a:t>
            </a:r>
            <a:r>
              <a:rPr lang="de-AT" sz="1800" dirty="0" err="1" smtClean="0"/>
              <a:t>their</a:t>
            </a:r>
            <a:r>
              <a:rPr lang="de-AT" sz="1800" dirty="0" smtClean="0"/>
              <a:t> </a:t>
            </a:r>
            <a:r>
              <a:rPr lang="de-AT" sz="1800" dirty="0" err="1" smtClean="0"/>
              <a:t>own</a:t>
            </a:r>
            <a:r>
              <a:rPr lang="de-AT" sz="1800" dirty="0" smtClean="0"/>
              <a:t> </a:t>
            </a:r>
            <a:r>
              <a:rPr lang="de-AT" sz="1800" dirty="0" err="1" smtClean="0"/>
              <a:t>system</a:t>
            </a:r>
            <a:r>
              <a:rPr lang="de-AT" sz="1800" dirty="0" smtClean="0"/>
              <a:t> in-house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 err="1" smtClean="0">
                <a:solidFill>
                  <a:srgbClr val="00B050"/>
                </a:solidFill>
              </a:rPr>
              <a:t>Let‘s</a:t>
            </a:r>
            <a:r>
              <a:rPr lang="de-AT" sz="2000" dirty="0" smtClean="0">
                <a:solidFill>
                  <a:srgbClr val="00B050"/>
                </a:solidFill>
              </a:rPr>
              <a:t> </a:t>
            </a:r>
            <a:r>
              <a:rPr lang="de-AT" sz="2000" dirty="0" err="1" smtClean="0">
                <a:solidFill>
                  <a:srgbClr val="00B050"/>
                </a:solidFill>
              </a:rPr>
              <a:t>join</a:t>
            </a:r>
            <a:r>
              <a:rPr lang="de-AT" sz="2000" dirty="0" smtClean="0">
                <a:solidFill>
                  <a:srgbClr val="00B050"/>
                </a:solidFill>
              </a:rPr>
              <a:t> </a:t>
            </a:r>
            <a:r>
              <a:rPr lang="de-AT" sz="2000" dirty="0" err="1" smtClean="0">
                <a:solidFill>
                  <a:srgbClr val="00B050"/>
                </a:solidFill>
              </a:rPr>
              <a:t>forces</a:t>
            </a:r>
            <a:r>
              <a:rPr lang="de-AT" sz="2000" dirty="0" smtClean="0">
                <a:solidFill>
                  <a:srgbClr val="00B050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sz="1200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 err="1" smtClean="0"/>
              <a:t>Let‘s</a:t>
            </a:r>
            <a:r>
              <a:rPr lang="de-AT" sz="2000" dirty="0" smtClean="0"/>
              <a:t> not </a:t>
            </a:r>
            <a:r>
              <a:rPr lang="de-AT" sz="2000" dirty="0" err="1" smtClean="0"/>
              <a:t>think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design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system</a:t>
            </a:r>
            <a:r>
              <a:rPr lang="de-AT" sz="2000" dirty="0" smtClean="0"/>
              <a:t> </a:t>
            </a:r>
            <a:r>
              <a:rPr lang="de-AT" sz="2000" dirty="0" err="1" smtClean="0"/>
              <a:t>as</a:t>
            </a:r>
            <a:r>
              <a:rPr lang="de-AT" sz="2000" dirty="0" smtClean="0"/>
              <a:t> </a:t>
            </a:r>
            <a:r>
              <a:rPr lang="de-AT" sz="2000" dirty="0" err="1" smtClean="0"/>
              <a:t>one</a:t>
            </a:r>
            <a:r>
              <a:rPr lang="de-AT" sz="2000" dirty="0" smtClean="0"/>
              <a:t> </a:t>
            </a:r>
            <a:r>
              <a:rPr lang="de-AT" sz="2000" dirty="0" err="1" smtClean="0"/>
              <a:t>big</a:t>
            </a:r>
            <a:r>
              <a:rPr lang="de-AT" sz="2000" dirty="0" smtClean="0"/>
              <a:t> </a:t>
            </a:r>
            <a:r>
              <a:rPr lang="de-AT" sz="2000" dirty="0" err="1" smtClean="0"/>
              <a:t>monolith</a:t>
            </a:r>
            <a:r>
              <a:rPr lang="de-AT" sz="2000" dirty="0" smtClean="0"/>
              <a:t> </a:t>
            </a:r>
            <a:r>
              <a:rPr lang="de-AT" sz="2000" dirty="0" err="1" smtClean="0"/>
              <a:t>system</a:t>
            </a:r>
            <a:r>
              <a:rPr lang="de-AT" sz="2000" dirty="0" smtClean="0"/>
              <a:t>. </a:t>
            </a:r>
            <a:r>
              <a:rPr lang="de-AT" sz="2000" dirty="0" err="1" smtClean="0"/>
              <a:t>Rather</a:t>
            </a:r>
            <a:r>
              <a:rPr lang="de-AT" sz="2000" dirty="0" smtClean="0"/>
              <a:t> </a:t>
            </a:r>
            <a:r>
              <a:rPr lang="de-AT" sz="2000" dirty="0" err="1" smtClean="0"/>
              <a:t>make</a:t>
            </a:r>
            <a:r>
              <a:rPr lang="de-AT" sz="2000" dirty="0" smtClean="0"/>
              <a:t> </a:t>
            </a:r>
            <a:r>
              <a:rPr lang="de-AT" sz="2000" dirty="0" err="1" smtClean="0"/>
              <a:t>it</a:t>
            </a:r>
            <a:r>
              <a:rPr lang="de-AT" sz="2000" dirty="0" smtClean="0"/>
              <a:t> a </a:t>
            </a:r>
            <a:r>
              <a:rPr lang="de-AT" sz="2000" dirty="0" err="1" smtClean="0"/>
              <a:t>loosely</a:t>
            </a:r>
            <a:r>
              <a:rPr lang="de-AT" sz="2000" dirty="0" smtClean="0"/>
              <a:t> </a:t>
            </a:r>
            <a:r>
              <a:rPr lang="de-AT" sz="2000" dirty="0" err="1" smtClean="0"/>
              <a:t>coupled</a:t>
            </a:r>
            <a:r>
              <a:rPr lang="de-AT" sz="2000" dirty="0" smtClean="0"/>
              <a:t>, modular </a:t>
            </a:r>
            <a:r>
              <a:rPr lang="de-AT" sz="2000" dirty="0" err="1" smtClean="0"/>
              <a:t>system</a:t>
            </a:r>
            <a:r>
              <a:rPr lang="de-AT" sz="2000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 smtClean="0"/>
              <a:t>Joint </a:t>
            </a:r>
            <a:r>
              <a:rPr lang="de-AT" sz="2000" dirty="0" err="1" smtClean="0"/>
              <a:t>collaboration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development</a:t>
            </a:r>
            <a:r>
              <a:rPr lang="de-AT" sz="2000" dirty="0" smtClean="0"/>
              <a:t> </a:t>
            </a:r>
            <a:r>
              <a:rPr lang="de-AT" sz="2000" dirty="0" err="1" smtClean="0"/>
              <a:t>may</a:t>
            </a:r>
            <a:r>
              <a:rPr lang="de-AT" sz="2000" dirty="0" smtClean="0"/>
              <a:t> </a:t>
            </a:r>
            <a:r>
              <a:rPr lang="de-AT" sz="2000" dirty="0" err="1" smtClean="0"/>
              <a:t>be</a:t>
            </a:r>
            <a:r>
              <a:rPr lang="de-AT" sz="2000" dirty="0" smtClean="0"/>
              <a:t> </a:t>
            </a:r>
            <a:r>
              <a:rPr lang="de-AT" sz="2000" dirty="0" err="1" smtClean="0"/>
              <a:t>possible</a:t>
            </a:r>
            <a:r>
              <a:rPr lang="de-AT" sz="2000" dirty="0" smtClean="0"/>
              <a:t> on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level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components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metadata</a:t>
            </a:r>
            <a:r>
              <a:rPr lang="de-AT" sz="2000" dirty="0" smtClean="0"/>
              <a:t>. </a:t>
            </a:r>
          </a:p>
          <a:p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20731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560014"/>
            <a:ext cx="7458074" cy="4390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rgbClr val="00B050"/>
                </a:solidFill>
                <a:latin typeface="+mj-lt"/>
              </a:rPr>
              <a:t>Goal of WP3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Overview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Data Collection Systems (DCS) in use in the ESS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Identify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Organisational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Needs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and Best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Practice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Solutions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a </a:t>
            </a:r>
            <a:r>
              <a:rPr lang="it-IT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modern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 Collection System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rgbClr val="00B050"/>
                </a:solidFill>
              </a:rPr>
              <a:t>Mixed-</a:t>
            </a:r>
            <a:r>
              <a:rPr lang="it-IT" sz="2000" b="1" dirty="0" err="1" smtClean="0">
                <a:solidFill>
                  <a:srgbClr val="00B050"/>
                </a:solidFill>
              </a:rPr>
              <a:t>Methods</a:t>
            </a:r>
            <a:r>
              <a:rPr lang="it-IT" sz="2000" b="1" dirty="0" smtClean="0">
                <a:solidFill>
                  <a:srgbClr val="00B050"/>
                </a:solidFill>
              </a:rPr>
              <a:t> </a:t>
            </a:r>
            <a:r>
              <a:rPr lang="it-IT" sz="2000" b="1" dirty="0" err="1" smtClean="0">
                <a:solidFill>
                  <a:srgbClr val="00B050"/>
                </a:solidFill>
              </a:rPr>
              <a:t>Approach</a:t>
            </a:r>
            <a:r>
              <a:rPr lang="it-IT" sz="2000" b="1" dirty="0" smtClean="0">
                <a:solidFill>
                  <a:srgbClr val="00B050"/>
                </a:solidFill>
              </a:rPr>
              <a:t>! Combine data from: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800" dirty="0" err="1" smtClean="0"/>
              <a:t>Standardized</a:t>
            </a:r>
            <a:r>
              <a:rPr lang="it-IT" sz="1800" dirty="0" smtClean="0"/>
              <a:t> MIMOD </a:t>
            </a:r>
            <a:r>
              <a:rPr lang="it-IT" sz="1800" dirty="0" err="1" smtClean="0"/>
              <a:t>Survey</a:t>
            </a:r>
            <a:r>
              <a:rPr lang="it-IT" sz="1800" dirty="0" smtClean="0"/>
              <a:t> (n=31)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800" dirty="0" smtClean="0"/>
              <a:t>Open </a:t>
            </a:r>
            <a:r>
              <a:rPr lang="it-IT" sz="1800" dirty="0" err="1" smtClean="0"/>
              <a:t>Interviews</a:t>
            </a:r>
            <a:r>
              <a:rPr lang="it-IT" sz="1800" dirty="0" smtClean="0"/>
              <a:t> with data </a:t>
            </a:r>
            <a:r>
              <a:rPr lang="it-IT" sz="1800" dirty="0" err="1" smtClean="0"/>
              <a:t>collection</a:t>
            </a:r>
            <a:r>
              <a:rPr lang="it-IT" sz="1800" dirty="0" smtClean="0"/>
              <a:t> </a:t>
            </a:r>
            <a:r>
              <a:rPr lang="it-IT" sz="1800" dirty="0" err="1" smtClean="0"/>
              <a:t>experts</a:t>
            </a:r>
            <a:r>
              <a:rPr lang="it-IT" sz="1800" dirty="0" smtClean="0"/>
              <a:t> via </a:t>
            </a:r>
            <a:r>
              <a:rPr lang="it-IT" sz="1800" dirty="0" err="1" smtClean="0"/>
              <a:t>phone</a:t>
            </a:r>
            <a:r>
              <a:rPr lang="it-IT" sz="1800" dirty="0" smtClean="0"/>
              <a:t> (n=9), via personal (n=1)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800" dirty="0" smtClean="0"/>
              <a:t>Open Q&amp;A via email (n=3)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800" dirty="0" err="1" smtClean="0"/>
              <a:t>Study</a:t>
            </a:r>
            <a:r>
              <a:rPr lang="it-IT" sz="1800" dirty="0" smtClean="0"/>
              <a:t> </a:t>
            </a:r>
            <a:r>
              <a:rPr lang="it-IT" sz="1800" dirty="0" err="1" smtClean="0"/>
              <a:t>Visit</a:t>
            </a:r>
            <a:r>
              <a:rPr lang="it-IT" sz="1800" dirty="0" smtClean="0"/>
              <a:t> (n=1)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8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Background Info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5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726992"/>
            <a:ext cx="7458074" cy="3765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dirty="0" smtClean="0">
                <a:latin typeface="+mj-lt"/>
              </a:rPr>
              <a:t>Data Collection Systems </a:t>
            </a:r>
            <a:r>
              <a:rPr lang="it-IT" sz="2000" b="1" dirty="0" err="1" smtClean="0">
                <a:latin typeface="+mj-lt"/>
              </a:rPr>
              <a:t>grew</a:t>
            </a:r>
            <a:r>
              <a:rPr lang="it-IT" sz="2000" dirty="0" smtClean="0">
                <a:latin typeface="+mj-lt"/>
              </a:rPr>
              <a:t> with the </a:t>
            </a:r>
            <a:r>
              <a:rPr lang="it-IT" sz="2000" dirty="0" err="1" smtClean="0">
                <a:latin typeface="+mj-lt"/>
              </a:rPr>
              <a:t>Organisation</a:t>
            </a:r>
            <a:r>
              <a:rPr lang="it-IT" sz="2000" dirty="0" smtClean="0">
                <a:latin typeface="+mj-lt"/>
              </a:rPr>
              <a:t>,</a:t>
            </a: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dirty="0" smtClean="0">
                <a:latin typeface="+mj-lt"/>
              </a:rPr>
              <a:t>«</a:t>
            </a:r>
            <a:r>
              <a:rPr lang="it-IT" sz="2000" dirty="0" err="1" smtClean="0">
                <a:latin typeface="+mj-lt"/>
              </a:rPr>
              <a:t>Old</a:t>
            </a:r>
            <a:r>
              <a:rPr lang="it-IT" sz="2000" dirty="0" smtClean="0">
                <a:latin typeface="+mj-lt"/>
              </a:rPr>
              <a:t>» Systems </a:t>
            </a:r>
            <a:r>
              <a:rPr lang="it-IT" sz="2000" dirty="0" err="1" smtClean="0">
                <a:latin typeface="+mj-lt"/>
              </a:rPr>
              <a:t>very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b="1" dirty="0" err="1" smtClean="0">
                <a:latin typeface="+mj-lt"/>
              </a:rPr>
              <a:t>different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between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countries</a:t>
            </a:r>
            <a:r>
              <a:rPr lang="it-IT" sz="2000" dirty="0">
                <a:latin typeface="+mj-lt"/>
              </a:rPr>
              <a:t>!</a:t>
            </a:r>
            <a:endParaRPr lang="it-IT" sz="2000" dirty="0" smtClean="0"/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dirty="0" err="1" smtClean="0"/>
              <a:t>Differences</a:t>
            </a:r>
            <a:r>
              <a:rPr lang="it-IT" sz="2000" dirty="0" smtClean="0"/>
              <a:t> </a:t>
            </a:r>
            <a:r>
              <a:rPr lang="it-IT" sz="2000" dirty="0" err="1" smtClean="0"/>
              <a:t>because</a:t>
            </a:r>
            <a:r>
              <a:rPr lang="it-IT" sz="2000" dirty="0" smtClean="0"/>
              <a:t> of:</a:t>
            </a:r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it-IT" sz="2000" b="1" dirty="0" smtClean="0"/>
              <a:t>Mode </a:t>
            </a:r>
            <a:r>
              <a:rPr lang="it-IT" sz="2000" b="1" dirty="0" err="1"/>
              <a:t>t</a:t>
            </a:r>
            <a:r>
              <a:rPr lang="it-IT" sz="2000" b="1" dirty="0" err="1" smtClean="0"/>
              <a:t>radition</a:t>
            </a:r>
            <a:endParaRPr lang="it-IT" sz="2000" b="1" dirty="0" smtClean="0"/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it-IT" sz="2000" dirty="0" smtClean="0"/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it-IT" sz="2000" b="1" dirty="0" err="1" smtClean="0"/>
              <a:t>Seperation</a:t>
            </a:r>
            <a:r>
              <a:rPr lang="it-IT" sz="2000" b="1" dirty="0" smtClean="0"/>
              <a:t> of business and social </a:t>
            </a:r>
            <a:r>
              <a:rPr lang="it-IT" sz="2000" b="1" dirty="0" err="1" smtClean="0"/>
              <a:t>surveys</a:t>
            </a:r>
            <a:endParaRPr lang="it-IT" sz="2000" b="1" dirty="0" smtClean="0"/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it-IT" sz="2000" dirty="0" smtClean="0"/>
          </a:p>
          <a:p>
            <a:pPr marL="285750" indent="-285750">
              <a:spcAft>
                <a:spcPts val="1000"/>
              </a:spcAft>
              <a:buClr>
                <a:srgbClr val="CF1E24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it-IT" sz="2000" b="1" dirty="0" err="1" smtClean="0"/>
              <a:t>Usage</a:t>
            </a:r>
            <a:r>
              <a:rPr lang="it-IT" sz="2000" b="1" dirty="0" smtClean="0"/>
              <a:t> of omnibus </a:t>
            </a:r>
            <a:r>
              <a:rPr lang="it-IT" sz="2000" b="1" dirty="0" err="1" smtClean="0"/>
              <a:t>surveys</a:t>
            </a:r>
            <a:endParaRPr lang="it-IT" sz="2000" b="1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Relation of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Organisation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and Technical System (1)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10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/>
              <a:t>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Trend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towards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one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single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system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13342" y="3249636"/>
            <a:ext cx="149053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New Systems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170863"/>
              </p:ext>
            </p:extLst>
          </p:nvPr>
        </p:nvGraphicFramePr>
        <p:xfrm>
          <a:off x="1244118" y="854501"/>
          <a:ext cx="7886042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7733">
                  <a:extLst>
                    <a:ext uri="{9D8B030D-6E8A-4147-A177-3AD203B41FA5}">
                      <a16:colId xmlns:a16="http://schemas.microsoft.com/office/drawing/2014/main" xmlns="" val="2058849384"/>
                    </a:ext>
                  </a:extLst>
                </a:gridCol>
                <a:gridCol w="358573">
                  <a:extLst>
                    <a:ext uri="{9D8B030D-6E8A-4147-A177-3AD203B41FA5}">
                      <a16:colId xmlns:a16="http://schemas.microsoft.com/office/drawing/2014/main" xmlns="" val="36755118"/>
                    </a:ext>
                  </a:extLst>
                </a:gridCol>
                <a:gridCol w="1941523">
                  <a:extLst>
                    <a:ext uri="{9D8B030D-6E8A-4147-A177-3AD203B41FA5}">
                      <a16:colId xmlns:a16="http://schemas.microsoft.com/office/drawing/2014/main" xmlns="" val="351374917"/>
                    </a:ext>
                  </a:extLst>
                </a:gridCol>
                <a:gridCol w="402962">
                  <a:extLst>
                    <a:ext uri="{9D8B030D-6E8A-4147-A177-3AD203B41FA5}">
                      <a16:colId xmlns:a16="http://schemas.microsoft.com/office/drawing/2014/main" xmlns="" val="1877548930"/>
                    </a:ext>
                  </a:extLst>
                </a:gridCol>
                <a:gridCol w="1545251">
                  <a:extLst>
                    <a:ext uri="{9D8B030D-6E8A-4147-A177-3AD203B41FA5}">
                      <a16:colId xmlns:a16="http://schemas.microsoft.com/office/drawing/2014/main" xmlns="" val="831459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System</a:t>
                      </a:r>
                      <a:r>
                        <a:rPr lang="de-AT" b="1" baseline="0" dirty="0" smtClean="0"/>
                        <a:t> type</a:t>
                      </a:r>
                      <a:endParaRPr lang="de-AT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Old </a:t>
                      </a:r>
                      <a:r>
                        <a:rPr lang="de-AT" dirty="0" err="1" smtClean="0"/>
                        <a:t>systems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New</a:t>
                      </a:r>
                      <a:r>
                        <a:rPr lang="de-AT" baseline="0" dirty="0" smtClean="0"/>
                        <a:t> Systems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63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0" dirty="0" err="1" smtClean="0"/>
                        <a:t>One</a:t>
                      </a:r>
                      <a:r>
                        <a:rPr lang="de-AT" b="0" dirty="0" smtClean="0"/>
                        <a:t> </a:t>
                      </a:r>
                      <a:r>
                        <a:rPr lang="de-AT" b="0" dirty="0" err="1" smtClean="0"/>
                        <a:t>single</a:t>
                      </a:r>
                      <a:r>
                        <a:rPr lang="de-AT" b="0" dirty="0" smtClean="0"/>
                        <a:t> </a:t>
                      </a:r>
                      <a:r>
                        <a:rPr lang="de-AT" b="0" dirty="0" err="1" smtClean="0"/>
                        <a:t>system</a:t>
                      </a:r>
                      <a:r>
                        <a:rPr lang="de-AT" b="0" dirty="0" smtClean="0"/>
                        <a:t> </a:t>
                      </a:r>
                      <a:r>
                        <a:rPr lang="de-AT" b="0" dirty="0" err="1" smtClean="0"/>
                        <a:t>for</a:t>
                      </a:r>
                      <a:r>
                        <a:rPr lang="de-AT" b="0" dirty="0" smtClean="0"/>
                        <a:t> all </a:t>
                      </a:r>
                      <a:r>
                        <a:rPr lang="de-AT" b="0" dirty="0" err="1" smtClean="0"/>
                        <a:t>social</a:t>
                      </a:r>
                      <a:r>
                        <a:rPr lang="de-AT" b="0" dirty="0" smtClean="0"/>
                        <a:t> </a:t>
                      </a:r>
                      <a:r>
                        <a:rPr lang="de-AT" b="0" dirty="0" err="1" smtClean="0"/>
                        <a:t>surveys</a:t>
                      </a:r>
                      <a:endParaRPr lang="de-AT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chemeClr val="tx1"/>
                          </a:solidFill>
                        </a:rPr>
                        <a:t>EE, </a:t>
                      </a:r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LV</a:t>
                      </a:r>
                      <a:r>
                        <a:rPr lang="de-AT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LT</a:t>
                      </a:r>
                      <a:r>
                        <a:rPr lang="de-AT" dirty="0" smtClean="0">
                          <a:solidFill>
                            <a:schemeClr val="tx1"/>
                          </a:solidFill>
                        </a:rPr>
                        <a:t>, PT, AT, CZ, PO</a:t>
                      </a:r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66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In </a:t>
                      </a:r>
                      <a:r>
                        <a:rPr lang="de-AT" dirty="0" err="1" smtClean="0"/>
                        <a:t>transition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towards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one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single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system</a:t>
                      </a:r>
                      <a:endParaRPr lang="de-A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A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chemeClr val="tx1"/>
                          </a:solidFill>
                        </a:rPr>
                        <a:t>FI, </a:t>
                      </a:r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FR</a:t>
                      </a:r>
                      <a:r>
                        <a:rPr lang="de-AT" dirty="0" smtClean="0">
                          <a:solidFill>
                            <a:schemeClr val="tx1"/>
                          </a:solidFill>
                        </a:rPr>
                        <a:t>, IT, NO, S2, </a:t>
                      </a:r>
                      <a:r>
                        <a:rPr lang="de-AT" b="1" dirty="0" smtClean="0">
                          <a:solidFill>
                            <a:schemeClr val="tx1"/>
                          </a:solidFill>
                        </a:rPr>
                        <a:t>NL</a:t>
                      </a:r>
                      <a:endParaRPr lang="de-A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4106225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de-AT" b="1" dirty="0" smtClean="0"/>
                        <a:t>Multiple </a:t>
                      </a:r>
                      <a:r>
                        <a:rPr lang="de-AT" b="1" dirty="0" err="1" smtClean="0"/>
                        <a:t>systems</a:t>
                      </a:r>
                      <a:r>
                        <a:rPr lang="de-AT" b="1" baseline="0" dirty="0" smtClean="0"/>
                        <a:t> </a:t>
                      </a:r>
                      <a:r>
                        <a:rPr lang="de-AT" b="1" baseline="0" dirty="0" err="1" smtClean="0"/>
                        <a:t>running</a:t>
                      </a:r>
                      <a:r>
                        <a:rPr lang="de-AT" b="1" baseline="0" dirty="0" smtClean="0"/>
                        <a:t> parallel…</a:t>
                      </a:r>
                      <a:endParaRPr lang="de-AT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697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…an own system for certain modes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0" dirty="0" smtClean="0"/>
                        <a:t>5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0" dirty="0" smtClean="0"/>
                        <a:t>SI, HU, MT, DE, CY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0" dirty="0" smtClean="0"/>
                        <a:t>1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0" dirty="0" smtClean="0"/>
                        <a:t>LU</a:t>
                      </a:r>
                      <a:endParaRPr lang="de-A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98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…some systems for certain modes and some for certain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GR, HR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0" dirty="0" smtClean="0"/>
                        <a:t>1</a:t>
                      </a:r>
                      <a:endParaRPr lang="de-A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b="0" dirty="0" smtClean="0"/>
                        <a:t>IE</a:t>
                      </a:r>
                      <a:endParaRPr lang="de-AT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102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…some systems for internal and some for outsourced surveys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SE, CH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311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…an own system for each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BG, RO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493023"/>
                  </a:ext>
                </a:extLst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7219782" y="715617"/>
            <a:ext cx="2055562" cy="4413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3189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Relation of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Organisation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and Technical System (2):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Fieldwork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0859"/>
              </p:ext>
            </p:extLst>
          </p:nvPr>
        </p:nvGraphicFramePr>
        <p:xfrm>
          <a:off x="153659" y="833892"/>
          <a:ext cx="8871072" cy="431178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82196">
                  <a:extLst>
                    <a:ext uri="{9D8B030D-6E8A-4147-A177-3AD203B41FA5}">
                      <a16:colId xmlns:a16="http://schemas.microsoft.com/office/drawing/2014/main" xmlns="" val="1125440085"/>
                    </a:ext>
                  </a:extLst>
                </a:gridCol>
                <a:gridCol w="1437774">
                  <a:extLst>
                    <a:ext uri="{9D8B030D-6E8A-4147-A177-3AD203B41FA5}">
                      <a16:colId xmlns:a16="http://schemas.microsoft.com/office/drawing/2014/main" xmlns="" val="2654028700"/>
                    </a:ext>
                  </a:extLst>
                </a:gridCol>
                <a:gridCol w="1610307">
                  <a:extLst>
                    <a:ext uri="{9D8B030D-6E8A-4147-A177-3AD203B41FA5}">
                      <a16:colId xmlns:a16="http://schemas.microsoft.com/office/drawing/2014/main" xmlns="" val="82669783"/>
                    </a:ext>
                  </a:extLst>
                </a:gridCol>
                <a:gridCol w="1938283">
                  <a:extLst>
                    <a:ext uri="{9D8B030D-6E8A-4147-A177-3AD203B41FA5}">
                      <a16:colId xmlns:a16="http://schemas.microsoft.com/office/drawing/2014/main" xmlns="" val="2434379779"/>
                    </a:ext>
                  </a:extLst>
                </a:gridCol>
                <a:gridCol w="1701579">
                  <a:extLst>
                    <a:ext uri="{9D8B030D-6E8A-4147-A177-3AD203B41FA5}">
                      <a16:colId xmlns:a16="http://schemas.microsoft.com/office/drawing/2014/main" xmlns="" val="3044940"/>
                    </a:ext>
                  </a:extLst>
                </a:gridCol>
                <a:gridCol w="500933">
                  <a:extLst>
                    <a:ext uri="{9D8B030D-6E8A-4147-A177-3AD203B41FA5}">
                      <a16:colId xmlns:a16="http://schemas.microsoft.com/office/drawing/2014/main" xmlns="" val="1532480967"/>
                    </a:ext>
                  </a:extLst>
                </a:gridCol>
              </a:tblGrid>
              <a:tr h="73251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effectLst/>
                        </a:rPr>
                        <a:t>Data Collection Field Unit </a:t>
                      </a:r>
                      <a:endParaRPr lang="en-US" sz="3200" b="1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Centralized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 smtClean="0">
                          <a:effectLst/>
                        </a:rPr>
                        <a:t>Decentralized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Outsourced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8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 smtClean="0">
                          <a:effectLst/>
                        </a:rPr>
                        <a:t>Mix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extLst>
                  <a:ext uri="{0D108BD9-81ED-4DB2-BD59-A6C34878D82A}">
                    <a16:rowId xmlns:a16="http://schemas.microsoft.com/office/drawing/2014/main" xmlns="" val="378852582"/>
                  </a:ext>
                </a:extLst>
              </a:tr>
              <a:tr h="73010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effectLst/>
                        </a:rPr>
                        <a:t>CATI Studio </a:t>
                      </a:r>
                      <a:endParaRPr lang="en-US" sz="3200" b="1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Centralized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Decentralized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Outsourced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None, each Interviewer independent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2592805"/>
                  </a:ext>
                </a:extLst>
              </a:tr>
              <a:tr h="80032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effectLst/>
                        </a:rPr>
                        <a:t>CAPI and CATI separate </a:t>
                      </a:r>
                      <a:endParaRPr lang="en-US" sz="3200" b="1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Separate Interviewers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Same Interviewers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94" marR="46494" marT="23247" marB="23247" anchor="ctr"/>
                </a:tc>
                <a:extLst>
                  <a:ext uri="{0D108BD9-81ED-4DB2-BD59-A6C34878D82A}">
                    <a16:rowId xmlns:a16="http://schemas.microsoft.com/office/drawing/2014/main" xmlns="" val="2817302364"/>
                  </a:ext>
                </a:extLst>
              </a:tr>
              <a:tr h="9547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effectLst/>
                        </a:rPr>
                        <a:t>Inbound Contacts  </a:t>
                      </a:r>
                      <a:endParaRPr lang="en-US" sz="3200" b="1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effectLst/>
                        </a:rPr>
                        <a:t>with Backoffice </a:t>
                      </a:r>
                      <a:endParaRPr lang="en-US" sz="3200" b="0" i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effectLst/>
                        </a:rPr>
                        <a:t>with CATI Studio </a:t>
                      </a:r>
                      <a:endParaRPr lang="en-US" sz="3200" b="0" i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with outsourced Institute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with Interviewer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 smtClean="0">
                          <a:effectLst/>
                        </a:rPr>
                        <a:t>Mix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05607"/>
                  </a:ext>
                </a:extLst>
              </a:tr>
              <a:tr h="9547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800" b="1" dirty="0">
                          <a:effectLst/>
                        </a:rPr>
                        <a:t>Outbound Contact  </a:t>
                      </a:r>
                      <a:endParaRPr lang="en-US" sz="3200" b="1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from </a:t>
                      </a:r>
                      <a:r>
                        <a:rPr lang="en-US" sz="1800" dirty="0" err="1">
                          <a:effectLst/>
                        </a:rPr>
                        <a:t>Backoffice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effectLst/>
                        </a:rPr>
                        <a:t>from CATI Studio </a:t>
                      </a:r>
                      <a:endParaRPr lang="en-US" sz="3200" b="0" i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>
                          <a:effectLst/>
                        </a:rPr>
                        <a:t>from outsourced Institute </a:t>
                      </a:r>
                      <a:endParaRPr lang="en-US" sz="3200" b="0" i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from Interviewer 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 smtClean="0">
                          <a:effectLst/>
                        </a:rPr>
                        <a:t>Mix</a:t>
                      </a:r>
                      <a:endParaRPr lang="en-US" sz="3200" b="0" i="0" dirty="0">
                        <a:effectLst/>
                      </a:endParaRPr>
                    </a:p>
                  </a:txBody>
                  <a:tcPr marL="46494" marR="46494" marT="23247" marB="23247" anchor="ctr"/>
                </a:tc>
                <a:extLst>
                  <a:ext uri="{0D108BD9-81ED-4DB2-BD59-A6C34878D82A}">
                    <a16:rowId xmlns:a16="http://schemas.microsoft.com/office/drawing/2014/main" xmlns="" val="3343424916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-381663" y="1534602"/>
            <a:ext cx="10153816" cy="906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-381663" y="2423523"/>
            <a:ext cx="10153816" cy="82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-381663" y="3230561"/>
            <a:ext cx="10153816" cy="967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-381663" y="4177954"/>
            <a:ext cx="10153816" cy="967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9126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/>
              <a:t>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Trend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towards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more domain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coverage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but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not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often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complete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13342" y="3249636"/>
            <a:ext cx="149053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New Systems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205988"/>
              </p:ext>
            </p:extLst>
          </p:nvPr>
        </p:nvGraphicFramePr>
        <p:xfrm>
          <a:off x="1162543" y="856621"/>
          <a:ext cx="7886042" cy="2682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7733">
                  <a:extLst>
                    <a:ext uri="{9D8B030D-6E8A-4147-A177-3AD203B41FA5}">
                      <a16:colId xmlns:a16="http://schemas.microsoft.com/office/drawing/2014/main" xmlns="" val="2058849384"/>
                    </a:ext>
                  </a:extLst>
                </a:gridCol>
                <a:gridCol w="358573">
                  <a:extLst>
                    <a:ext uri="{9D8B030D-6E8A-4147-A177-3AD203B41FA5}">
                      <a16:colId xmlns:a16="http://schemas.microsoft.com/office/drawing/2014/main" xmlns="" val="36755118"/>
                    </a:ext>
                  </a:extLst>
                </a:gridCol>
                <a:gridCol w="1941523">
                  <a:extLst>
                    <a:ext uri="{9D8B030D-6E8A-4147-A177-3AD203B41FA5}">
                      <a16:colId xmlns:a16="http://schemas.microsoft.com/office/drawing/2014/main" xmlns="" val="351374917"/>
                    </a:ext>
                  </a:extLst>
                </a:gridCol>
                <a:gridCol w="402962">
                  <a:extLst>
                    <a:ext uri="{9D8B030D-6E8A-4147-A177-3AD203B41FA5}">
                      <a16:colId xmlns:a16="http://schemas.microsoft.com/office/drawing/2014/main" xmlns="" val="1877548930"/>
                    </a:ext>
                  </a:extLst>
                </a:gridCol>
                <a:gridCol w="1545251">
                  <a:extLst>
                    <a:ext uri="{9D8B030D-6E8A-4147-A177-3AD203B41FA5}">
                      <a16:colId xmlns:a16="http://schemas.microsoft.com/office/drawing/2014/main" xmlns="" val="831459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System 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Old </a:t>
                      </a:r>
                      <a:r>
                        <a:rPr lang="de-AT" dirty="0" err="1" smtClean="0"/>
                        <a:t>systems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New</a:t>
                      </a:r>
                      <a:r>
                        <a:rPr lang="de-AT" baseline="0" dirty="0" smtClean="0"/>
                        <a:t> Systems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63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offers components for all of the four 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SE, BE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6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IE, PT, AT, FI, IT, NL </a:t>
                      </a:r>
                    </a:p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66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misses components for one or two of the domains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SI, HU, MT, DE, HR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LV, LT, LU, CZ, FR, NO, PO 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410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misses components for three or four of the domains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BG, RO, CH, CY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98103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154073" y="3705818"/>
            <a:ext cx="780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Domains: </a:t>
            </a:r>
          </a:p>
          <a:p>
            <a:r>
              <a:rPr lang="en-US" sz="1600" dirty="0" smtClean="0">
                <a:solidFill>
                  <a:schemeClr val="dk1"/>
                </a:solidFill>
              </a:rPr>
              <a:t>Survey </a:t>
            </a:r>
            <a:r>
              <a:rPr lang="en-US" sz="1600" dirty="0">
                <a:solidFill>
                  <a:schemeClr val="dk1"/>
                </a:solidFill>
              </a:rPr>
              <a:t>Instrument, Interviewer Management, Case Management and </a:t>
            </a:r>
            <a:r>
              <a:rPr lang="en-US" sz="1600" dirty="0" smtClean="0">
                <a:solidFill>
                  <a:schemeClr val="dk1"/>
                </a:solidFill>
              </a:rPr>
              <a:t>Monitoring/Reporting</a:t>
            </a:r>
            <a:r>
              <a:rPr lang="en-US" sz="1600" dirty="0">
                <a:solidFill>
                  <a:schemeClr val="dk1"/>
                </a:solidFill>
              </a:rPr>
              <a:t>. 	</a:t>
            </a:r>
            <a:endParaRPr lang="de-AT" sz="1600" dirty="0"/>
          </a:p>
        </p:txBody>
      </p:sp>
      <p:sp>
        <p:nvSpPr>
          <p:cNvPr id="5" name="Rechteck 4"/>
          <p:cNvSpPr/>
          <p:nvPr/>
        </p:nvSpPr>
        <p:spPr>
          <a:xfrm>
            <a:off x="7109847" y="683812"/>
            <a:ext cx="2254993" cy="31010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518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04925" y="726992"/>
            <a:ext cx="74580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dirty="0" err="1" smtClean="0"/>
              <a:t>Differences</a:t>
            </a:r>
            <a:r>
              <a:rPr lang="it-IT" sz="2000" dirty="0" smtClean="0"/>
              <a:t> </a:t>
            </a:r>
            <a:r>
              <a:rPr lang="it-IT" sz="2000" dirty="0" err="1" smtClean="0"/>
              <a:t>because</a:t>
            </a:r>
            <a:r>
              <a:rPr lang="it-IT" sz="2000" dirty="0" smtClean="0"/>
              <a:t> of </a:t>
            </a:r>
            <a:r>
              <a:rPr lang="it-IT" sz="2000" b="1" dirty="0" smtClean="0"/>
              <a:t>IT-</a:t>
            </a:r>
            <a:r>
              <a:rPr lang="it-IT" sz="2000" b="1" dirty="0" err="1" smtClean="0"/>
              <a:t>Strategy</a:t>
            </a:r>
            <a:r>
              <a:rPr lang="it-IT" sz="2000" dirty="0" smtClean="0"/>
              <a:t>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/>
              <a:t>8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Relation of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Organisation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and Technical System (3)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325302" y="2165176"/>
            <a:ext cx="24938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err="1"/>
              <a:t>E</a:t>
            </a:r>
            <a:r>
              <a:rPr lang="de-AT" dirty="0" err="1" smtClean="0"/>
              <a:t>xternal</a:t>
            </a:r>
            <a:r>
              <a:rPr lang="de-AT" dirty="0" smtClean="0"/>
              <a:t> / open-</a:t>
            </a:r>
            <a:r>
              <a:rPr lang="de-AT" dirty="0" err="1" smtClean="0"/>
              <a:t>source</a:t>
            </a:r>
            <a:r>
              <a:rPr lang="de-AT" dirty="0" smtClean="0"/>
              <a:t> </a:t>
            </a:r>
          </a:p>
          <a:p>
            <a:pPr algn="ctr"/>
            <a:r>
              <a:rPr lang="de-AT" dirty="0" err="1"/>
              <a:t>t</a:t>
            </a:r>
            <a:r>
              <a:rPr lang="de-AT" dirty="0" err="1" smtClean="0"/>
              <a:t>ool</a:t>
            </a:r>
            <a:r>
              <a:rPr lang="de-AT" dirty="0" smtClean="0"/>
              <a:t> </a:t>
            </a:r>
            <a:r>
              <a:rPr lang="de-AT" dirty="0" err="1" smtClean="0"/>
              <a:t>integration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7324473" y="2209111"/>
            <a:ext cx="14997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In-house </a:t>
            </a:r>
            <a:r>
              <a:rPr lang="de-AT" dirty="0" err="1" smtClean="0"/>
              <a:t>tool</a:t>
            </a:r>
            <a:endParaRPr lang="de-AT" dirty="0" smtClean="0"/>
          </a:p>
          <a:p>
            <a:r>
              <a:rPr lang="de-AT" dirty="0" err="1" smtClean="0"/>
              <a:t>development</a:t>
            </a:r>
            <a:endParaRPr lang="de-AT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039263" y="2603324"/>
            <a:ext cx="301908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042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40"/>
            <a:ext cx="406400" cy="273844"/>
          </a:xfrm>
        </p:spPr>
        <p:txBody>
          <a:bodyPr/>
          <a:lstStyle/>
          <a:p>
            <a:r>
              <a:rPr lang="it-IT" dirty="0"/>
              <a:t>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13342" y="4645946"/>
            <a:ext cx="42555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  <a:spcAft>
                <a:spcPts val="600"/>
              </a:spcAft>
              <a:buClr>
                <a:srgbClr val="CF1E24"/>
              </a:buClr>
              <a:buSzPct val="90000"/>
              <a:defRPr/>
            </a:pP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MIMOD project </a:t>
            </a:r>
            <a:r>
              <a:rPr lang="en-US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Mixed-Mode </a:t>
            </a:r>
            <a:r>
              <a:rPr lang="en-US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 Social Surveys</a:t>
            </a:r>
          </a:p>
          <a:p>
            <a:pPr>
              <a:lnSpc>
                <a:spcPts val="700"/>
              </a:lnSpc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Rome, 11-12 April 2019</a:t>
            </a:r>
            <a:endParaRPr lang="it-I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43" y="-1"/>
            <a:ext cx="8049193" cy="441134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3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33356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Trend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towards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in-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house</a:t>
            </a:r>
            <a:r>
              <a:rPr lang="it-IT" altLang="it-IT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000" b="1" dirty="0" err="1" smtClean="0">
                <a:solidFill>
                  <a:schemeClr val="bg1"/>
                </a:solidFill>
                <a:latin typeface="+mj-lt"/>
              </a:rPr>
              <a:t>development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EC logo example - horizontal vers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3" y="4585529"/>
            <a:ext cx="1545907" cy="41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61" y="4595840"/>
            <a:ext cx="1137254" cy="53333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13342" y="3249636"/>
            <a:ext cx="149053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New Systems</a:t>
            </a:r>
            <a:endParaRPr lang="de-AT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819329"/>
              </p:ext>
            </p:extLst>
          </p:nvPr>
        </p:nvGraphicFramePr>
        <p:xfrm>
          <a:off x="1213342" y="596137"/>
          <a:ext cx="7886042" cy="3931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7733">
                  <a:extLst>
                    <a:ext uri="{9D8B030D-6E8A-4147-A177-3AD203B41FA5}">
                      <a16:colId xmlns:a16="http://schemas.microsoft.com/office/drawing/2014/main" xmlns="" val="2058849384"/>
                    </a:ext>
                  </a:extLst>
                </a:gridCol>
                <a:gridCol w="358573">
                  <a:extLst>
                    <a:ext uri="{9D8B030D-6E8A-4147-A177-3AD203B41FA5}">
                      <a16:colId xmlns:a16="http://schemas.microsoft.com/office/drawing/2014/main" xmlns="" val="36755118"/>
                    </a:ext>
                  </a:extLst>
                </a:gridCol>
                <a:gridCol w="1941523">
                  <a:extLst>
                    <a:ext uri="{9D8B030D-6E8A-4147-A177-3AD203B41FA5}">
                      <a16:colId xmlns:a16="http://schemas.microsoft.com/office/drawing/2014/main" xmlns="" val="351374917"/>
                    </a:ext>
                  </a:extLst>
                </a:gridCol>
                <a:gridCol w="402962">
                  <a:extLst>
                    <a:ext uri="{9D8B030D-6E8A-4147-A177-3AD203B41FA5}">
                      <a16:colId xmlns:a16="http://schemas.microsoft.com/office/drawing/2014/main" xmlns="" val="1877548930"/>
                    </a:ext>
                  </a:extLst>
                </a:gridCol>
                <a:gridCol w="1545251">
                  <a:extLst>
                    <a:ext uri="{9D8B030D-6E8A-4147-A177-3AD203B41FA5}">
                      <a16:colId xmlns:a16="http://schemas.microsoft.com/office/drawing/2014/main" xmlns="" val="831459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b="1" dirty="0" smtClean="0"/>
                        <a:t>System type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Old </a:t>
                      </a:r>
                      <a:r>
                        <a:rPr lang="de-AT" dirty="0" err="1" smtClean="0"/>
                        <a:t>systems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New</a:t>
                      </a:r>
                      <a:r>
                        <a:rPr lang="de-AT" baseline="0" dirty="0" smtClean="0"/>
                        <a:t> Systems</a:t>
                      </a:r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63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components are fully developed in-house.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MT, GR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EE, LV, PT, FR, IT, PO, ES 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366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components are developed in-house, some external tools are in use.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SE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LT, AT 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4106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BLAISE questionnaire supplemented by in house developed components. 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6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HU, SK, BG, RO, IS, HR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CZ, FI, NO, (NL)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898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6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BLAISE questionnaire supplemented by in house programmed external products.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SI, BE, DE, CY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IE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8609164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7170699" y="516835"/>
            <a:ext cx="2226365" cy="40790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142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INTRANET-14-77</_dlc_DocId>
    <_dlc_DocIdUrl xmlns="459159c4-d20a-4ff3-9b11-fbd127bd52e5">
      <Url>https://intranet.istat.it/Collaborativi/_layouts/15/DocIdRedir.aspx?ID=INTRANET-14-77</Url>
      <Description>INTRANET-14-77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0E81DE-5F0B-421A-93B4-EF95C1639E19}">
  <ds:schemaRefs>
    <ds:schemaRef ds:uri="679261c3-551f-4e86-913f-177e0e529669"/>
    <ds:schemaRef ds:uri="http://schemas.openxmlformats.org/package/2006/metadata/core-properties"/>
    <ds:schemaRef ds:uri="459159c4-d20a-4ff3-9b11-fbd127bd52e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c58f2efd-82a8-4ecf-b395-8c25e92892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</TotalTime>
  <Words>1338</Words>
  <Application>Microsoft Office PowerPoint</Application>
  <PresentationFormat>Presentazione su schermo (16:9)</PresentationFormat>
  <Paragraphs>295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iCavour</cp:lastModifiedBy>
  <cp:revision>1347</cp:revision>
  <cp:lastPrinted>2017-02-22T13:28:22Z</cp:lastPrinted>
  <dcterms:created xsi:type="dcterms:W3CDTF">2015-05-13T08:31:54Z</dcterms:created>
  <dcterms:modified xsi:type="dcterms:W3CDTF">2019-04-11T14:49:19Z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9e0de80d-cc6b-4586-a7d5-f445339ce8d5</vt:lpwstr>
  </property>
</Properties>
</file>