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0"/>
  </p:notesMasterIdLst>
  <p:handoutMasterIdLst>
    <p:handoutMasterId r:id="rId21"/>
  </p:handoutMasterIdLst>
  <p:sldIdLst>
    <p:sldId id="522" r:id="rId6"/>
    <p:sldId id="523" r:id="rId7"/>
    <p:sldId id="524" r:id="rId8"/>
    <p:sldId id="525" r:id="rId9"/>
    <p:sldId id="527" r:id="rId10"/>
    <p:sldId id="526" r:id="rId11"/>
    <p:sldId id="535" r:id="rId12"/>
    <p:sldId id="528" r:id="rId13"/>
    <p:sldId id="529" r:id="rId14"/>
    <p:sldId id="530" r:id="rId15"/>
    <p:sldId id="534" r:id="rId16"/>
    <p:sldId id="531" r:id="rId17"/>
    <p:sldId id="532" r:id="rId18"/>
    <p:sldId id="533" r:id="rId19"/>
  </p:sldIdLst>
  <p:sldSz cx="9144000" cy="5143500" type="screen16x9"/>
  <p:notesSz cx="6797675" cy="9926638"/>
  <p:defaultTextStyle>
    <a:defPPr>
      <a:defRPr lang="it-IT"/>
    </a:defPPr>
    <a:lvl1pPr marL="0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81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81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69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964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945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943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933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928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11">
          <p15:clr>
            <a:srgbClr val="A4A3A4"/>
          </p15:clr>
        </p15:guide>
        <p15:guide id="2" orient="horz" pos="2132">
          <p15:clr>
            <a:srgbClr val="A4A3A4"/>
          </p15:clr>
        </p15:guide>
        <p15:guide id="3" pos="838">
          <p15:clr>
            <a:srgbClr val="A4A3A4"/>
          </p15:clr>
        </p15:guide>
        <p15:guide id="4" orient="horz" pos="1350">
          <p15:clr>
            <a:srgbClr val="A4A3A4"/>
          </p15:clr>
        </p15:guide>
        <p15:guide id="5" pos="3009">
          <p15:clr>
            <a:srgbClr val="A4A3A4"/>
          </p15:clr>
        </p15:guide>
        <p15:guide id="6" orient="horz" pos="3121">
          <p15:clr>
            <a:srgbClr val="A4A3A4"/>
          </p15:clr>
        </p15:guide>
        <p15:guide id="7" orient="horz" pos="177">
          <p15:clr>
            <a:srgbClr val="A4A3A4"/>
          </p15:clr>
        </p15:guide>
        <p15:guide id="8" pos="3706">
          <p15:clr>
            <a:srgbClr val="A4A3A4"/>
          </p15:clr>
        </p15:guide>
        <p15:guide id="9" pos="8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38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isabetta segre" initials="" lastIdx="0" clrIdx="0"/>
  <p:cmAuthor id="1" name="Annalisa Cicerchia" initials="AC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3904"/>
    <a:srgbClr val="AE1023"/>
    <a:srgbClr val="F4C34F"/>
    <a:srgbClr val="FDB409"/>
    <a:srgbClr val="993366"/>
    <a:srgbClr val="660033"/>
    <a:srgbClr val="0000FF"/>
    <a:srgbClr val="CF1E24"/>
    <a:srgbClr val="4479CB"/>
    <a:srgbClr val="CB6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Stile con tema 2 - Color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Stile chiaro 3 - Color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ile chiaro 3 - Color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ile chiaro 1 - Color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Stile 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Stile scuro 2 - Colore 3/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Stile 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Stile scuro 1 - Color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Stile medio 4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Stile medio 3 - 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91" autoAdjust="0"/>
    <p:restoredTop sz="97751" autoAdjust="0"/>
  </p:normalViewPr>
  <p:slideViewPr>
    <p:cSldViewPr snapToGrid="0" snapToObjects="1" showGuides="1">
      <p:cViewPr varScale="1">
        <p:scale>
          <a:sx n="112" d="100"/>
          <a:sy n="112" d="100"/>
        </p:scale>
        <p:origin x="84" y="462"/>
      </p:cViewPr>
      <p:guideLst>
        <p:guide orient="horz" pos="3411"/>
        <p:guide orient="horz" pos="2132"/>
        <p:guide pos="838"/>
        <p:guide orient="horz" pos="1350"/>
        <p:guide pos="3009"/>
        <p:guide orient="horz" pos="3121"/>
        <p:guide orient="horz" pos="177"/>
        <p:guide pos="3706"/>
        <p:guide pos="8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-1938" y="708"/>
      </p:cViewPr>
      <p:guideLst>
        <p:guide orient="horz" pos="3126"/>
        <p:guide pos="2138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Arkusz_programu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400" b="1" dirty="0" err="1"/>
              <a:t>Number</a:t>
            </a:r>
            <a:r>
              <a:rPr lang="pl-PL" sz="2400" b="1" baseline="0" dirty="0"/>
              <a:t> of </a:t>
            </a:r>
            <a:r>
              <a:rPr lang="pl-PL" sz="2400" b="1" baseline="0" dirty="0" err="1"/>
              <a:t>interviewers</a:t>
            </a:r>
            <a:r>
              <a:rPr lang="pl-PL" sz="2400" b="1" baseline="0" dirty="0"/>
              <a:t> in </a:t>
            </a:r>
            <a:r>
              <a:rPr lang="pl-PL" sz="2400" b="1" baseline="0" dirty="0" err="1"/>
              <a:t>statistical</a:t>
            </a:r>
            <a:r>
              <a:rPr lang="pl-PL" sz="2400" b="1" baseline="0" dirty="0"/>
              <a:t> </a:t>
            </a:r>
            <a:r>
              <a:rPr lang="pl-PL" sz="2400" b="1" baseline="0" dirty="0" err="1" smtClean="0"/>
              <a:t>offices</a:t>
            </a:r>
            <a:r>
              <a:rPr lang="pl-PL" sz="2400" b="1" baseline="0" dirty="0" smtClean="0"/>
              <a:t> </a:t>
            </a:r>
          </a:p>
          <a:p>
            <a:pPr>
              <a:defRPr/>
            </a:pPr>
            <a:r>
              <a:rPr lang="pl-PL" sz="2400" b="1" baseline="0" dirty="0" smtClean="0"/>
              <a:t>(Dec. 31</a:t>
            </a:r>
            <a:r>
              <a:rPr lang="pl-PL" sz="2400" b="1" baseline="30000" dirty="0" smtClean="0"/>
              <a:t>th</a:t>
            </a:r>
            <a:r>
              <a:rPr lang="pl-PL" sz="2400" b="1" baseline="0" dirty="0" smtClean="0"/>
              <a:t>, 2018)</a:t>
            </a:r>
            <a:endParaRPr lang="pl-PL" sz="2400" b="1" dirty="0"/>
          </a:p>
        </c:rich>
      </c:tx>
      <c:layout>
        <c:manualLayout>
          <c:xMode val="edge"/>
          <c:yMode val="edge"/>
          <c:x val="9.3054697176283576E-5"/>
          <c:y val="6.40166480426770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 prstMaterial="dkEdge"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00206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dkEdge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C00000">
                  <a:alpha val="90000"/>
                </a:srgb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atte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5.1566016465632435E-2"/>
                  <c:y val="-2.7330439451870955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500" b="1" baseline="0" dirty="0" smtClean="0">
                        <a:latin typeface="+mn-lt"/>
                      </a:rPr>
                      <a:t>Number of </a:t>
                    </a:r>
                    <a:r>
                      <a:rPr lang="en-US" sz="1500" b="1" baseline="0" dirty="0" smtClean="0">
                        <a:latin typeface="+mn-lt"/>
                        <a:cs typeface="Calibri" panose="020F0502020204030204" pitchFamily="34" charset="0"/>
                      </a:rPr>
                      <a:t>"</a:t>
                    </a:r>
                    <a:r>
                      <a:rPr lang="en-US" sz="1500" b="1" baseline="0" dirty="0" smtClean="0">
                        <a:latin typeface="+mn-lt"/>
                      </a:rPr>
                      <a:t>supplementary</a:t>
                    </a:r>
                    <a:r>
                      <a:rPr lang="en-US" sz="1500" b="1" baseline="0" dirty="0" smtClean="0">
                        <a:latin typeface="+mn-lt"/>
                        <a:cs typeface="Calibri" panose="020F0502020204030204" pitchFamily="34" charset="0"/>
                      </a:rPr>
                      <a:t>"</a:t>
                    </a:r>
                    <a:r>
                      <a:rPr lang="en-US" sz="1500" b="1" baseline="0" dirty="0" smtClean="0">
                        <a:latin typeface="+mn-lt"/>
                      </a:rPr>
                      <a:t> interviewers: </a:t>
                    </a:r>
                    <a:fld id="{B6D72961-34D7-4841-AE78-3A7E18ECA78A}" type="VALUE">
                      <a:rPr lang="en-US" sz="2000" b="1" baseline="0" smtClean="0">
                        <a:latin typeface="+mn-lt"/>
                      </a:rPr>
                      <a:pPr>
                        <a:defRPr/>
                      </a:pPr>
                      <a:t>[WARTOŚĆ]</a:t>
                    </a:fld>
                    <a:r>
                      <a:rPr lang="en-US" sz="2000" b="1" baseline="0" dirty="0" smtClean="0">
                        <a:latin typeface="+mn-lt"/>
                      </a:rPr>
                      <a:t> </a:t>
                    </a:r>
                  </a:p>
                  <a:p>
                    <a:pPr>
                      <a:defRPr/>
                    </a:pPr>
                    <a:r>
                      <a:rPr lang="en-US" sz="1400" b="1" i="1" baseline="0" dirty="0" smtClean="0">
                        <a:latin typeface="+mn-lt"/>
                      </a:rPr>
                      <a:t>(</a:t>
                    </a:r>
                    <a:r>
                      <a:rPr lang="en-US" sz="1400" b="1" i="1" baseline="0" dirty="0" err="1" smtClean="0">
                        <a:latin typeface="+mn-lt"/>
                      </a:rPr>
                      <a:t>including</a:t>
                    </a:r>
                    <a:r>
                      <a:rPr lang="en-US" sz="1400" b="1" i="1" baseline="0" dirty="0" smtClean="0">
                        <a:latin typeface="+mn-lt"/>
                      </a:rPr>
                      <a:t> 456 </a:t>
                    </a:r>
                    <a:r>
                      <a:rPr lang="en-US" sz="1400" b="1" i="1" baseline="0" dirty="0" err="1" smtClean="0">
                        <a:latin typeface="+mn-lt"/>
                      </a:rPr>
                      <a:t>interviewers</a:t>
                    </a:r>
                    <a:r>
                      <a:rPr lang="en-US" sz="1400" b="1" i="1" baseline="0" dirty="0" smtClean="0">
                        <a:latin typeface="+mn-lt"/>
                      </a:rPr>
                      <a:t> </a:t>
                    </a:r>
                    <a:r>
                      <a:rPr lang="en-US" sz="1400" b="1" i="1" baseline="0" dirty="0" err="1" smtClean="0">
                        <a:latin typeface="+mn-lt"/>
                      </a:rPr>
                      <a:t>involved</a:t>
                    </a:r>
                    <a:r>
                      <a:rPr lang="en-US" sz="1400" b="1" i="1" baseline="0" dirty="0" smtClean="0">
                        <a:latin typeface="+mn-lt"/>
                      </a:rPr>
                      <a:t> in non-</a:t>
                    </a:r>
                    <a:r>
                      <a:rPr lang="en-US" sz="1400" b="1" i="1" baseline="0" dirty="0" err="1" smtClean="0">
                        <a:latin typeface="+mn-lt"/>
                      </a:rPr>
                      <a:t>agricultural</a:t>
                    </a:r>
                    <a:r>
                      <a:rPr lang="en-US" sz="1400" b="1" i="1" baseline="0" dirty="0" smtClean="0">
                        <a:latin typeface="+mn-lt"/>
                      </a:rPr>
                      <a:t> </a:t>
                    </a:r>
                    <a:r>
                      <a:rPr lang="en-US" sz="1400" b="1" i="1" baseline="0" dirty="0" err="1" smtClean="0">
                        <a:latin typeface="+mn-lt"/>
                      </a:rPr>
                      <a:t>surveys</a:t>
                    </a:r>
                    <a:r>
                      <a:rPr lang="en-US" sz="1400" b="1" i="1" baseline="0" dirty="0" smtClean="0">
                        <a:latin typeface="+mn-lt"/>
                      </a:rPr>
                      <a:t>)</a:t>
                    </a:r>
                  </a:p>
                </c:rich>
              </c:tx>
              <c:spPr>
                <a:solidFill>
                  <a:sysClr val="window" lastClr="FFFFFF"/>
                </a:solidFill>
                <a:ln w="9525">
                  <a:solidFill>
                    <a:sysClr val="windowText" lastClr="000000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1652088631344735"/>
                      <c:h val="0.5790500810223138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1.6276104209677473E-2"/>
                  <c:y val="-7.2427554802813862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500" b="1" baseline="0" dirty="0" smtClean="0"/>
                      <a:t>Number of </a:t>
                    </a:r>
                    <a:r>
                      <a:rPr lang="en-US" sz="1500" b="1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"</a:t>
                    </a:r>
                    <a:r>
                      <a:rPr lang="en-US" sz="1500" b="1" baseline="0" dirty="0" smtClean="0"/>
                      <a:t>permanent</a:t>
                    </a:r>
                    <a:r>
                      <a:rPr lang="en-US" sz="1500" b="1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"</a:t>
                    </a:r>
                    <a:r>
                      <a:rPr lang="en-US" sz="1500" b="1" baseline="0" dirty="0" smtClean="0"/>
                      <a:t> interviewers: </a:t>
                    </a:r>
                    <a:fld id="{609A6607-A017-48AD-A106-649FD4E1E476}" type="VALUE">
                      <a:rPr lang="en-US" sz="2000" b="1" baseline="0" smtClean="0"/>
                      <a:pPr>
                        <a:defRPr/>
                      </a:pPr>
                      <a:t>[WARTOŚĆ]</a:t>
                    </a:fld>
                    <a:endParaRPr lang="en-US" sz="1500" b="1" baseline="0" dirty="0" smtClean="0"/>
                  </a:p>
                </c:rich>
              </c:tx>
              <c:spPr>
                <a:solidFill>
                  <a:sysClr val="window" lastClr="FFFFFF"/>
                </a:solidFill>
                <a:ln w="9525">
                  <a:solidFill>
                    <a:sysClr val="windowText" lastClr="000000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3472460013487365"/>
                      <c:h val="0.30950629978998923"/>
                    </c:manualLayout>
                  </c15:layout>
                  <c15:dlblFieldTable/>
                  <c15:showDataLabelsRange val="0"/>
                </c:ext>
              </c:extLst>
            </c:dLbl>
            <c:spPr>
              <a:solidFill>
                <a:schemeClr val="lt1"/>
              </a:solidFill>
              <a:ln w="9525">
                <a:solidFill>
                  <a:sysClr val="windowText" lastClr="000000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ound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val>
            <c:numRef>
              <c:f>Arkusz1!$C$9:$C$10</c:f>
              <c:numCache>
                <c:formatCode>General</c:formatCode>
                <c:ptCount val="2"/>
                <c:pt idx="0">
                  <c:v>626</c:v>
                </c:pt>
                <c:pt idx="1">
                  <c:v>950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9B6CBA-3913-4A93-9C76-A27F8B5F2CCC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6E239C5-EAB8-44A5-A4A7-66CBB7177AD4}">
      <dgm:prSet phldrT="[Tekst]" custT="1"/>
      <dgm:spPr/>
      <dgm:t>
        <a:bodyPr/>
        <a:lstStyle/>
        <a:p>
          <a:r>
            <a:rPr lang="pl-PL" sz="1700" b="1" dirty="0" err="1" smtClean="0"/>
            <a:t>Concurrent</a:t>
          </a:r>
          <a:endParaRPr lang="pl-PL" sz="1700" b="1" dirty="0"/>
        </a:p>
      </dgm:t>
    </dgm:pt>
    <dgm:pt modelId="{60DD2F6F-C49D-4446-A64D-BC1E04C67287}" type="parTrans" cxnId="{B81D5952-0AAF-4BF4-947C-392D14F1F62B}">
      <dgm:prSet/>
      <dgm:spPr/>
      <dgm:t>
        <a:bodyPr/>
        <a:lstStyle/>
        <a:p>
          <a:endParaRPr lang="pl-PL"/>
        </a:p>
      </dgm:t>
    </dgm:pt>
    <dgm:pt modelId="{06049626-599A-4DE3-BC3E-2E46B0DAB792}" type="sibTrans" cxnId="{B81D5952-0AAF-4BF4-947C-392D14F1F62B}">
      <dgm:prSet/>
      <dgm:spPr/>
      <dgm:t>
        <a:bodyPr/>
        <a:lstStyle/>
        <a:p>
          <a:endParaRPr lang="pl-PL"/>
        </a:p>
      </dgm:t>
    </dgm:pt>
    <dgm:pt modelId="{80D9C5B6-3989-41CC-AED3-CBFD83D5F0DE}">
      <dgm:prSet phldrT="[Tekst]" custT="1"/>
      <dgm:spPr/>
      <dgm:t>
        <a:bodyPr/>
        <a:lstStyle/>
        <a:p>
          <a:r>
            <a:rPr lang="pl-PL" sz="1700" b="1" dirty="0" smtClean="0"/>
            <a:t>EU-LFS (BAEL)</a:t>
          </a:r>
          <a:endParaRPr lang="pl-PL" sz="1700" b="1" dirty="0"/>
        </a:p>
      </dgm:t>
    </dgm:pt>
    <dgm:pt modelId="{493861A6-E104-4B00-BEAB-9A424D84F38D}" type="parTrans" cxnId="{4DDBF467-C0AB-4288-992E-DF4E2794E2E4}">
      <dgm:prSet/>
      <dgm:spPr/>
      <dgm:t>
        <a:bodyPr/>
        <a:lstStyle/>
        <a:p>
          <a:endParaRPr lang="pl-PL"/>
        </a:p>
      </dgm:t>
    </dgm:pt>
    <dgm:pt modelId="{D22B60FC-304E-4F06-9732-1F306B7E56DB}" type="sibTrans" cxnId="{4DDBF467-C0AB-4288-992E-DF4E2794E2E4}">
      <dgm:prSet/>
      <dgm:spPr/>
      <dgm:t>
        <a:bodyPr/>
        <a:lstStyle/>
        <a:p>
          <a:endParaRPr lang="pl-PL"/>
        </a:p>
      </dgm:t>
    </dgm:pt>
    <dgm:pt modelId="{5DAFE101-0AA4-4B96-A350-7D454FA2E47D}">
      <dgm:prSet phldrT="[Tekst]" custT="1"/>
      <dgm:spPr/>
      <dgm:t>
        <a:bodyPr/>
        <a:lstStyle/>
        <a:p>
          <a:r>
            <a:rPr lang="pl-PL" sz="1700" b="1" dirty="0" err="1" smtClean="0"/>
            <a:t>Household</a:t>
          </a:r>
          <a:r>
            <a:rPr lang="pl-PL" sz="1700" b="1" dirty="0" smtClean="0"/>
            <a:t> </a:t>
          </a:r>
          <a:r>
            <a:rPr lang="pl-PL" sz="1700" b="1" dirty="0" err="1" smtClean="0"/>
            <a:t>Budgets</a:t>
          </a:r>
          <a:endParaRPr lang="pl-PL" sz="1700" b="1" dirty="0"/>
        </a:p>
      </dgm:t>
    </dgm:pt>
    <dgm:pt modelId="{85630623-9795-4CD3-98E6-C7E39EAB1A9D}" type="parTrans" cxnId="{9368F310-A21F-4049-86CB-AD585170F9D4}">
      <dgm:prSet/>
      <dgm:spPr/>
      <dgm:t>
        <a:bodyPr/>
        <a:lstStyle/>
        <a:p>
          <a:endParaRPr lang="pl-PL"/>
        </a:p>
      </dgm:t>
    </dgm:pt>
    <dgm:pt modelId="{8B2FA646-E54F-4A8A-A9AE-03DA4BACC873}" type="sibTrans" cxnId="{9368F310-A21F-4049-86CB-AD585170F9D4}">
      <dgm:prSet/>
      <dgm:spPr/>
      <dgm:t>
        <a:bodyPr/>
        <a:lstStyle/>
        <a:p>
          <a:endParaRPr lang="pl-PL"/>
        </a:p>
      </dgm:t>
    </dgm:pt>
    <dgm:pt modelId="{A2DFEDF4-0DB4-4646-869D-2D712C7C7F2D}">
      <dgm:prSet phldrT="[Tekst]"/>
      <dgm:spPr/>
      <dgm:t>
        <a:bodyPr/>
        <a:lstStyle/>
        <a:p>
          <a:r>
            <a:rPr lang="pl-PL" b="1" dirty="0" err="1" smtClean="0"/>
            <a:t>Sequential</a:t>
          </a:r>
          <a:endParaRPr lang="pl-PL" b="1" dirty="0"/>
        </a:p>
      </dgm:t>
    </dgm:pt>
    <dgm:pt modelId="{BCA28A24-9BE5-40CE-8C53-AB122B740155}" type="parTrans" cxnId="{2751DC6F-F253-45D7-975F-3CB79E75B176}">
      <dgm:prSet/>
      <dgm:spPr/>
      <dgm:t>
        <a:bodyPr/>
        <a:lstStyle/>
        <a:p>
          <a:endParaRPr lang="pl-PL"/>
        </a:p>
      </dgm:t>
    </dgm:pt>
    <dgm:pt modelId="{0575FA45-CB13-43A6-B049-F75F31320542}" type="sibTrans" cxnId="{2751DC6F-F253-45D7-975F-3CB79E75B176}">
      <dgm:prSet/>
      <dgm:spPr/>
      <dgm:t>
        <a:bodyPr/>
        <a:lstStyle/>
        <a:p>
          <a:endParaRPr lang="pl-PL"/>
        </a:p>
      </dgm:t>
    </dgm:pt>
    <dgm:pt modelId="{27708821-B841-4D78-A45C-1899CDC451A9}">
      <dgm:prSet phldrT="[Tekst]" custT="1"/>
      <dgm:spPr/>
      <dgm:t>
        <a:bodyPr/>
        <a:lstStyle/>
        <a:p>
          <a:r>
            <a:rPr lang="pl-PL" sz="1700" b="1" dirty="0" smtClean="0"/>
            <a:t>ICT (Information </a:t>
          </a:r>
          <a:r>
            <a:rPr lang="pl-PL" sz="1700" b="1" dirty="0" err="1" smtClean="0"/>
            <a:t>Society</a:t>
          </a:r>
          <a:r>
            <a:rPr lang="pl-PL" sz="1700" b="1" dirty="0" smtClean="0"/>
            <a:t> </a:t>
          </a:r>
          <a:r>
            <a:rPr lang="pl-PL" sz="1700" b="1" dirty="0" err="1" smtClean="0"/>
            <a:t>Indicators</a:t>
          </a:r>
          <a:r>
            <a:rPr lang="pl-PL" sz="1700" b="1" dirty="0" smtClean="0"/>
            <a:t>):</a:t>
          </a:r>
        </a:p>
        <a:p>
          <a:r>
            <a:rPr lang="pl-PL" sz="1700" b="1" dirty="0" smtClean="0"/>
            <a:t>CAWI: 18.03.2019 – 07.04.2019,</a:t>
          </a:r>
        </a:p>
        <a:p>
          <a:r>
            <a:rPr lang="pl-PL" sz="1700" b="1" dirty="0" smtClean="0"/>
            <a:t>CAPI: 08.04.2019 – 31.05.2019</a:t>
          </a:r>
          <a:endParaRPr lang="pl-PL" sz="1700" b="1" dirty="0"/>
        </a:p>
      </dgm:t>
    </dgm:pt>
    <dgm:pt modelId="{1125921A-2F5B-4ECA-BDCD-6A8D21E43759}" type="parTrans" cxnId="{C797C121-AEDD-4A53-B2DC-C64609B8FFF2}">
      <dgm:prSet/>
      <dgm:spPr/>
      <dgm:t>
        <a:bodyPr/>
        <a:lstStyle/>
        <a:p>
          <a:endParaRPr lang="pl-PL"/>
        </a:p>
      </dgm:t>
    </dgm:pt>
    <dgm:pt modelId="{DB65E6B3-F4DF-4301-A9F7-B9D45F7088CC}" type="sibTrans" cxnId="{C797C121-AEDD-4A53-B2DC-C64609B8FFF2}">
      <dgm:prSet/>
      <dgm:spPr/>
      <dgm:t>
        <a:bodyPr/>
        <a:lstStyle/>
        <a:p>
          <a:endParaRPr lang="pl-PL"/>
        </a:p>
      </dgm:t>
    </dgm:pt>
    <dgm:pt modelId="{58482A22-9554-4AAB-9A35-70740C11F63A}">
      <dgm:prSet phldrT="[Tekst]" custT="1"/>
      <dgm:spPr/>
      <dgm:t>
        <a:bodyPr/>
        <a:lstStyle/>
        <a:p>
          <a:r>
            <a:rPr lang="pl-PL" sz="1700" b="1" dirty="0" smtClean="0"/>
            <a:t>EU-SILC</a:t>
          </a:r>
          <a:endParaRPr lang="pl-PL" sz="1700" b="1" dirty="0"/>
        </a:p>
      </dgm:t>
    </dgm:pt>
    <dgm:pt modelId="{818AA0C5-82F3-4DDA-A4F9-C4B5CEE5460C}" type="parTrans" cxnId="{AB9C1526-AD3E-46AD-B7C8-817397B96B9B}">
      <dgm:prSet/>
      <dgm:spPr/>
      <dgm:t>
        <a:bodyPr/>
        <a:lstStyle/>
        <a:p>
          <a:endParaRPr lang="pl-PL"/>
        </a:p>
      </dgm:t>
    </dgm:pt>
    <dgm:pt modelId="{E976A526-6CEE-4D7B-8454-9CF1057F4611}" type="sibTrans" cxnId="{AB9C1526-AD3E-46AD-B7C8-817397B96B9B}">
      <dgm:prSet/>
      <dgm:spPr/>
      <dgm:t>
        <a:bodyPr/>
        <a:lstStyle/>
        <a:p>
          <a:endParaRPr lang="pl-PL"/>
        </a:p>
      </dgm:t>
    </dgm:pt>
    <dgm:pt modelId="{F717CB43-D30B-4F7F-A02A-7550D418F93B}">
      <dgm:prSet phldrT="[Tekst]" custT="1"/>
      <dgm:spPr/>
      <dgm:t>
        <a:bodyPr/>
        <a:lstStyle/>
        <a:p>
          <a:r>
            <a:rPr lang="pl-PL" sz="1700" b="1" dirty="0" err="1" smtClean="0"/>
            <a:t>Household</a:t>
          </a:r>
          <a:r>
            <a:rPr lang="pl-PL" sz="1700" b="1" dirty="0" smtClean="0"/>
            <a:t> </a:t>
          </a:r>
          <a:r>
            <a:rPr lang="pl-PL" sz="1700" b="1" dirty="0" err="1" smtClean="0"/>
            <a:t>Condition</a:t>
          </a:r>
          <a:endParaRPr lang="pl-PL" sz="1700" b="1" dirty="0"/>
        </a:p>
      </dgm:t>
    </dgm:pt>
    <dgm:pt modelId="{51AD2100-FF77-452C-9C93-349805597A77}" type="parTrans" cxnId="{62B868AF-B106-4F0A-91A3-C4F2A5DB393C}">
      <dgm:prSet/>
      <dgm:spPr/>
      <dgm:t>
        <a:bodyPr/>
        <a:lstStyle/>
        <a:p>
          <a:endParaRPr lang="pl-PL"/>
        </a:p>
      </dgm:t>
    </dgm:pt>
    <dgm:pt modelId="{96E9E32F-FE1B-4CB9-9BA4-F66E34E7E7F6}" type="sibTrans" cxnId="{62B868AF-B106-4F0A-91A3-C4F2A5DB393C}">
      <dgm:prSet/>
      <dgm:spPr/>
      <dgm:t>
        <a:bodyPr/>
        <a:lstStyle/>
        <a:p>
          <a:endParaRPr lang="pl-PL"/>
        </a:p>
      </dgm:t>
    </dgm:pt>
    <dgm:pt modelId="{71EEEFB9-B3FB-4868-A295-536A848DB1A8}">
      <dgm:prSet phldrT="[Tekst]" custT="1"/>
      <dgm:spPr/>
      <dgm:t>
        <a:bodyPr/>
        <a:lstStyle/>
        <a:p>
          <a:r>
            <a:rPr lang="pl-PL" sz="1700" b="1" dirty="0" err="1" smtClean="0"/>
            <a:t>Participation</a:t>
          </a:r>
          <a:r>
            <a:rPr lang="pl-PL" sz="1700" b="1" dirty="0" smtClean="0"/>
            <a:t> of </a:t>
          </a:r>
          <a:r>
            <a:rPr lang="pl-PL" sz="1700" b="1" dirty="0" err="1" smtClean="0"/>
            <a:t>Polish</a:t>
          </a:r>
          <a:r>
            <a:rPr lang="pl-PL" sz="1700" b="1" dirty="0" smtClean="0"/>
            <a:t> </a:t>
          </a:r>
          <a:r>
            <a:rPr lang="pl-PL" sz="1700" b="1" dirty="0" err="1" smtClean="0"/>
            <a:t>Residents</a:t>
          </a:r>
          <a:r>
            <a:rPr lang="pl-PL" sz="1700" b="1" dirty="0" smtClean="0"/>
            <a:t> in </a:t>
          </a:r>
          <a:r>
            <a:rPr lang="pl-PL" sz="1700" b="1" dirty="0" err="1" smtClean="0"/>
            <a:t>Travels</a:t>
          </a:r>
          <a:endParaRPr lang="pl-PL" sz="1700" b="1" dirty="0"/>
        </a:p>
      </dgm:t>
    </dgm:pt>
    <dgm:pt modelId="{06541CD2-53C3-46CC-8C32-412838DF4148}" type="parTrans" cxnId="{821F5A08-A327-411F-9D73-9E2CB1DFEF51}">
      <dgm:prSet/>
      <dgm:spPr/>
      <dgm:t>
        <a:bodyPr/>
        <a:lstStyle/>
        <a:p>
          <a:endParaRPr lang="pl-PL"/>
        </a:p>
      </dgm:t>
    </dgm:pt>
    <dgm:pt modelId="{B857E9C6-81D2-4A5C-AE1F-AA4089A4FA4A}" type="sibTrans" cxnId="{821F5A08-A327-411F-9D73-9E2CB1DFEF51}">
      <dgm:prSet/>
      <dgm:spPr/>
      <dgm:t>
        <a:bodyPr/>
        <a:lstStyle/>
        <a:p>
          <a:endParaRPr lang="pl-PL"/>
        </a:p>
      </dgm:t>
    </dgm:pt>
    <dgm:pt modelId="{03838301-336E-4AC0-B2D8-E84D5C574970}" type="pres">
      <dgm:prSet presAssocID="{5E9B6CBA-3913-4A93-9C76-A27F8B5F2CCC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66A4C8A1-8E21-4F93-8472-44E7EA507AA1}" type="pres">
      <dgm:prSet presAssocID="{06E239C5-EAB8-44A5-A4A7-66CBB7177AD4}" presName="posSpace" presStyleCnt="0"/>
      <dgm:spPr/>
    </dgm:pt>
    <dgm:pt modelId="{6CE51B3C-2BF4-4393-895A-F0EA975C0F01}" type="pres">
      <dgm:prSet presAssocID="{06E239C5-EAB8-44A5-A4A7-66CBB7177AD4}" presName="vertFlow" presStyleCnt="0"/>
      <dgm:spPr/>
    </dgm:pt>
    <dgm:pt modelId="{8B0CD591-712E-4D4F-A54C-6E4E43D72861}" type="pres">
      <dgm:prSet presAssocID="{06E239C5-EAB8-44A5-A4A7-66CBB7177AD4}" presName="topSpace" presStyleCnt="0"/>
      <dgm:spPr/>
    </dgm:pt>
    <dgm:pt modelId="{97BA34B2-41A8-4877-ACF3-F14458397AB3}" type="pres">
      <dgm:prSet presAssocID="{06E239C5-EAB8-44A5-A4A7-66CBB7177AD4}" presName="firstComp" presStyleCnt="0"/>
      <dgm:spPr/>
    </dgm:pt>
    <dgm:pt modelId="{5AAB9276-9BFC-42B7-BEA0-DACA86AD837D}" type="pres">
      <dgm:prSet presAssocID="{06E239C5-EAB8-44A5-A4A7-66CBB7177AD4}" presName="firstChild" presStyleLbl="bgAccFollowNode1" presStyleIdx="0" presStyleCnt="6" custScaleY="37253"/>
      <dgm:spPr/>
      <dgm:t>
        <a:bodyPr/>
        <a:lstStyle/>
        <a:p>
          <a:endParaRPr lang="pl-PL"/>
        </a:p>
      </dgm:t>
    </dgm:pt>
    <dgm:pt modelId="{282D53CD-E042-4B96-8FE7-16FFAEA36901}" type="pres">
      <dgm:prSet presAssocID="{06E239C5-EAB8-44A5-A4A7-66CBB7177AD4}" presName="firstChildTx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B6C1A1D-3BF9-48F2-8D46-5224CA5D84A8}" type="pres">
      <dgm:prSet presAssocID="{58482A22-9554-4AAB-9A35-70740C11F63A}" presName="comp" presStyleCnt="0"/>
      <dgm:spPr/>
    </dgm:pt>
    <dgm:pt modelId="{0AA411C8-F701-41CA-83FF-20E69940F676}" type="pres">
      <dgm:prSet presAssocID="{58482A22-9554-4AAB-9A35-70740C11F63A}" presName="child" presStyleLbl="bgAccFollowNode1" presStyleIdx="1" presStyleCnt="6" custScaleY="42791"/>
      <dgm:spPr/>
      <dgm:t>
        <a:bodyPr/>
        <a:lstStyle/>
        <a:p>
          <a:endParaRPr lang="pl-PL"/>
        </a:p>
      </dgm:t>
    </dgm:pt>
    <dgm:pt modelId="{E26DC8C6-0F9F-4CF1-830B-28C5227B5D5D}" type="pres">
      <dgm:prSet presAssocID="{58482A22-9554-4AAB-9A35-70740C11F63A}" presName="childTx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2ACFCAF-E690-46A0-AC26-2FF806CBF274}" type="pres">
      <dgm:prSet presAssocID="{5DAFE101-0AA4-4B96-A350-7D454FA2E47D}" presName="comp" presStyleCnt="0"/>
      <dgm:spPr/>
    </dgm:pt>
    <dgm:pt modelId="{71FCDF4E-0051-45D5-8ECC-7F52892B3FCD}" type="pres">
      <dgm:prSet presAssocID="{5DAFE101-0AA4-4B96-A350-7D454FA2E47D}" presName="child" presStyleLbl="bgAccFollowNode1" presStyleIdx="2" presStyleCnt="6" custScaleY="31156"/>
      <dgm:spPr/>
      <dgm:t>
        <a:bodyPr/>
        <a:lstStyle/>
        <a:p>
          <a:endParaRPr lang="pl-PL"/>
        </a:p>
      </dgm:t>
    </dgm:pt>
    <dgm:pt modelId="{3E4684D7-88F6-4CF4-A8A4-4354F070F926}" type="pres">
      <dgm:prSet presAssocID="{5DAFE101-0AA4-4B96-A350-7D454FA2E47D}" presName="childTx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38683EE-4E71-4228-88E9-1022777EDB39}" type="pres">
      <dgm:prSet presAssocID="{F717CB43-D30B-4F7F-A02A-7550D418F93B}" presName="comp" presStyleCnt="0"/>
      <dgm:spPr/>
    </dgm:pt>
    <dgm:pt modelId="{E5510C1A-16EF-4EE8-8981-5017330236F4}" type="pres">
      <dgm:prSet presAssocID="{F717CB43-D30B-4F7F-A02A-7550D418F93B}" presName="child" presStyleLbl="bgAccFollowNode1" presStyleIdx="3" presStyleCnt="6" custScaleY="64292"/>
      <dgm:spPr/>
      <dgm:t>
        <a:bodyPr/>
        <a:lstStyle/>
        <a:p>
          <a:endParaRPr lang="pl-PL"/>
        </a:p>
      </dgm:t>
    </dgm:pt>
    <dgm:pt modelId="{AD982D16-9851-46C0-AE8E-D1B74EEED9D6}" type="pres">
      <dgm:prSet presAssocID="{F717CB43-D30B-4F7F-A02A-7550D418F93B}" presName="childTx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CF5DD4E-C691-45CF-85F4-7E009769E27F}" type="pres">
      <dgm:prSet presAssocID="{71EEEFB9-B3FB-4868-A295-536A848DB1A8}" presName="comp" presStyleCnt="0"/>
      <dgm:spPr/>
    </dgm:pt>
    <dgm:pt modelId="{6E10D6A4-DE4E-431E-AAEF-2522BDD77B46}" type="pres">
      <dgm:prSet presAssocID="{71EEEFB9-B3FB-4868-A295-536A848DB1A8}" presName="child" presStyleLbl="bgAccFollowNode1" presStyleIdx="4" presStyleCnt="6" custScaleY="76101"/>
      <dgm:spPr/>
      <dgm:t>
        <a:bodyPr/>
        <a:lstStyle/>
        <a:p>
          <a:endParaRPr lang="pl-PL"/>
        </a:p>
      </dgm:t>
    </dgm:pt>
    <dgm:pt modelId="{3B440539-E1C9-42FD-952B-8B822600E40C}" type="pres">
      <dgm:prSet presAssocID="{71EEEFB9-B3FB-4868-A295-536A848DB1A8}" presName="childTx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013D9BC-D3D8-4001-AEBA-2B6D6C84ED3D}" type="pres">
      <dgm:prSet presAssocID="{06E239C5-EAB8-44A5-A4A7-66CBB7177AD4}" presName="negSpace" presStyleCnt="0"/>
      <dgm:spPr/>
    </dgm:pt>
    <dgm:pt modelId="{F42F9E13-B265-4B15-8615-9327A2A13376}" type="pres">
      <dgm:prSet presAssocID="{06E239C5-EAB8-44A5-A4A7-66CBB7177AD4}" presName="circle" presStyleLbl="node1" presStyleIdx="0" presStyleCnt="2" custScaleX="111569" custLinFactNeighborX="-12376" custLinFactNeighborY="2348"/>
      <dgm:spPr/>
      <dgm:t>
        <a:bodyPr/>
        <a:lstStyle/>
        <a:p>
          <a:endParaRPr lang="pl-PL"/>
        </a:p>
      </dgm:t>
    </dgm:pt>
    <dgm:pt modelId="{30D24C8B-EBC8-4CA8-A63D-4E6FE2B081B8}" type="pres">
      <dgm:prSet presAssocID="{06049626-599A-4DE3-BC3E-2E46B0DAB792}" presName="transSpace" presStyleCnt="0"/>
      <dgm:spPr/>
    </dgm:pt>
    <dgm:pt modelId="{0BF19625-F41C-47D8-BDB9-B8C1F23F2577}" type="pres">
      <dgm:prSet presAssocID="{A2DFEDF4-0DB4-4646-869D-2D712C7C7F2D}" presName="posSpace" presStyleCnt="0"/>
      <dgm:spPr/>
    </dgm:pt>
    <dgm:pt modelId="{497FF317-B0E7-4708-8D84-FA79EC4E42D8}" type="pres">
      <dgm:prSet presAssocID="{A2DFEDF4-0DB4-4646-869D-2D712C7C7F2D}" presName="vertFlow" presStyleCnt="0"/>
      <dgm:spPr/>
    </dgm:pt>
    <dgm:pt modelId="{2382191A-F4EE-4024-B07E-9428E658546F}" type="pres">
      <dgm:prSet presAssocID="{A2DFEDF4-0DB4-4646-869D-2D712C7C7F2D}" presName="topSpace" presStyleCnt="0"/>
      <dgm:spPr/>
    </dgm:pt>
    <dgm:pt modelId="{315490CF-13E8-4D32-B107-D846056F277E}" type="pres">
      <dgm:prSet presAssocID="{A2DFEDF4-0DB4-4646-869D-2D712C7C7F2D}" presName="firstComp" presStyleCnt="0"/>
      <dgm:spPr/>
    </dgm:pt>
    <dgm:pt modelId="{079BFB35-BC69-46ED-B54D-449A6BC45813}" type="pres">
      <dgm:prSet presAssocID="{A2DFEDF4-0DB4-4646-869D-2D712C7C7F2D}" presName="firstChild" presStyleLbl="bgAccFollowNode1" presStyleIdx="5" presStyleCnt="6" custScaleY="149956"/>
      <dgm:spPr/>
      <dgm:t>
        <a:bodyPr/>
        <a:lstStyle/>
        <a:p>
          <a:endParaRPr lang="pl-PL"/>
        </a:p>
      </dgm:t>
    </dgm:pt>
    <dgm:pt modelId="{C268CC0A-22B5-4441-9D5B-4CC0D580DA77}" type="pres">
      <dgm:prSet presAssocID="{A2DFEDF4-0DB4-4646-869D-2D712C7C7F2D}" presName="firstChildTx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0A0083A-6D3F-4170-A2A1-380660B05D65}" type="pres">
      <dgm:prSet presAssocID="{A2DFEDF4-0DB4-4646-869D-2D712C7C7F2D}" presName="negSpace" presStyleCnt="0"/>
      <dgm:spPr/>
    </dgm:pt>
    <dgm:pt modelId="{DF945A04-400B-48D2-A750-CFEDB80CF186}" type="pres">
      <dgm:prSet presAssocID="{A2DFEDF4-0DB4-4646-869D-2D712C7C7F2D}" presName="circle" presStyleLbl="node1" presStyleIdx="1" presStyleCnt="2"/>
      <dgm:spPr/>
      <dgm:t>
        <a:bodyPr/>
        <a:lstStyle/>
        <a:p>
          <a:endParaRPr lang="pl-PL"/>
        </a:p>
      </dgm:t>
    </dgm:pt>
  </dgm:ptLst>
  <dgm:cxnLst>
    <dgm:cxn modelId="{AFBEF95A-207A-4CBD-AC3B-08D2D23389E3}" type="presOf" srcId="{F717CB43-D30B-4F7F-A02A-7550D418F93B}" destId="{E5510C1A-16EF-4EE8-8981-5017330236F4}" srcOrd="0" destOrd="0" presId="urn:microsoft.com/office/officeart/2005/8/layout/hList9"/>
    <dgm:cxn modelId="{2751DC6F-F253-45D7-975F-3CB79E75B176}" srcId="{5E9B6CBA-3913-4A93-9C76-A27F8B5F2CCC}" destId="{A2DFEDF4-0DB4-4646-869D-2D712C7C7F2D}" srcOrd="1" destOrd="0" parTransId="{BCA28A24-9BE5-40CE-8C53-AB122B740155}" sibTransId="{0575FA45-CB13-43A6-B049-F75F31320542}"/>
    <dgm:cxn modelId="{821F5A08-A327-411F-9D73-9E2CB1DFEF51}" srcId="{06E239C5-EAB8-44A5-A4A7-66CBB7177AD4}" destId="{71EEEFB9-B3FB-4868-A295-536A848DB1A8}" srcOrd="4" destOrd="0" parTransId="{06541CD2-53C3-46CC-8C32-412838DF4148}" sibTransId="{B857E9C6-81D2-4A5C-AE1F-AA4089A4FA4A}"/>
    <dgm:cxn modelId="{48167AB3-D896-44C9-88D7-00D008E2D5FF}" type="presOf" srcId="{71EEEFB9-B3FB-4868-A295-536A848DB1A8}" destId="{6E10D6A4-DE4E-431E-AAEF-2522BDD77B46}" srcOrd="0" destOrd="0" presId="urn:microsoft.com/office/officeart/2005/8/layout/hList9"/>
    <dgm:cxn modelId="{09803018-41C5-4F3E-8B47-9F6728BA4C8B}" type="presOf" srcId="{58482A22-9554-4AAB-9A35-70740C11F63A}" destId="{0AA411C8-F701-41CA-83FF-20E69940F676}" srcOrd="0" destOrd="0" presId="urn:microsoft.com/office/officeart/2005/8/layout/hList9"/>
    <dgm:cxn modelId="{9915F4FD-CE84-4469-90EB-FD51D529ACC2}" type="presOf" srcId="{27708821-B841-4D78-A45C-1899CDC451A9}" destId="{079BFB35-BC69-46ED-B54D-449A6BC45813}" srcOrd="0" destOrd="0" presId="urn:microsoft.com/office/officeart/2005/8/layout/hList9"/>
    <dgm:cxn modelId="{1D0C0472-6450-49DB-8749-615DA39C54E8}" type="presOf" srcId="{27708821-B841-4D78-A45C-1899CDC451A9}" destId="{C268CC0A-22B5-4441-9D5B-4CC0D580DA77}" srcOrd="1" destOrd="0" presId="urn:microsoft.com/office/officeart/2005/8/layout/hList9"/>
    <dgm:cxn modelId="{62B868AF-B106-4F0A-91A3-C4F2A5DB393C}" srcId="{06E239C5-EAB8-44A5-A4A7-66CBB7177AD4}" destId="{F717CB43-D30B-4F7F-A02A-7550D418F93B}" srcOrd="3" destOrd="0" parTransId="{51AD2100-FF77-452C-9C93-349805597A77}" sibTransId="{96E9E32F-FE1B-4CB9-9BA4-F66E34E7E7F6}"/>
    <dgm:cxn modelId="{C797C121-AEDD-4A53-B2DC-C64609B8FFF2}" srcId="{A2DFEDF4-0DB4-4646-869D-2D712C7C7F2D}" destId="{27708821-B841-4D78-A45C-1899CDC451A9}" srcOrd="0" destOrd="0" parTransId="{1125921A-2F5B-4ECA-BDCD-6A8D21E43759}" sibTransId="{DB65E6B3-F4DF-4301-A9F7-B9D45F7088CC}"/>
    <dgm:cxn modelId="{5306A17C-2203-42A8-934D-76C34DBC3D0B}" type="presOf" srcId="{58482A22-9554-4AAB-9A35-70740C11F63A}" destId="{E26DC8C6-0F9F-4CF1-830B-28C5227B5D5D}" srcOrd="1" destOrd="0" presId="urn:microsoft.com/office/officeart/2005/8/layout/hList9"/>
    <dgm:cxn modelId="{EE15759B-837D-4DF4-84F9-324D651156E5}" type="presOf" srcId="{80D9C5B6-3989-41CC-AED3-CBFD83D5F0DE}" destId="{5AAB9276-9BFC-42B7-BEA0-DACA86AD837D}" srcOrd="0" destOrd="0" presId="urn:microsoft.com/office/officeart/2005/8/layout/hList9"/>
    <dgm:cxn modelId="{4DDBF467-C0AB-4288-992E-DF4E2794E2E4}" srcId="{06E239C5-EAB8-44A5-A4A7-66CBB7177AD4}" destId="{80D9C5B6-3989-41CC-AED3-CBFD83D5F0DE}" srcOrd="0" destOrd="0" parTransId="{493861A6-E104-4B00-BEAB-9A424D84F38D}" sibTransId="{D22B60FC-304E-4F06-9732-1F306B7E56DB}"/>
    <dgm:cxn modelId="{656703C0-9442-4C19-AF47-239D04808664}" type="presOf" srcId="{71EEEFB9-B3FB-4868-A295-536A848DB1A8}" destId="{3B440539-E1C9-42FD-952B-8B822600E40C}" srcOrd="1" destOrd="0" presId="urn:microsoft.com/office/officeart/2005/8/layout/hList9"/>
    <dgm:cxn modelId="{5EC512AF-FB2E-44CD-BDC7-83CE1A0D8798}" type="presOf" srcId="{5DAFE101-0AA4-4B96-A350-7D454FA2E47D}" destId="{3E4684D7-88F6-4CF4-A8A4-4354F070F926}" srcOrd="1" destOrd="0" presId="urn:microsoft.com/office/officeart/2005/8/layout/hList9"/>
    <dgm:cxn modelId="{E67CF11D-5A4C-43CC-BC12-22B54E5FCC9B}" type="presOf" srcId="{A2DFEDF4-0DB4-4646-869D-2D712C7C7F2D}" destId="{DF945A04-400B-48D2-A750-CFEDB80CF186}" srcOrd="0" destOrd="0" presId="urn:microsoft.com/office/officeart/2005/8/layout/hList9"/>
    <dgm:cxn modelId="{AB9C1526-AD3E-46AD-B7C8-817397B96B9B}" srcId="{06E239C5-EAB8-44A5-A4A7-66CBB7177AD4}" destId="{58482A22-9554-4AAB-9A35-70740C11F63A}" srcOrd="1" destOrd="0" parTransId="{818AA0C5-82F3-4DDA-A4F9-C4B5CEE5460C}" sibTransId="{E976A526-6CEE-4D7B-8454-9CF1057F4611}"/>
    <dgm:cxn modelId="{B81D5952-0AAF-4BF4-947C-392D14F1F62B}" srcId="{5E9B6CBA-3913-4A93-9C76-A27F8B5F2CCC}" destId="{06E239C5-EAB8-44A5-A4A7-66CBB7177AD4}" srcOrd="0" destOrd="0" parTransId="{60DD2F6F-C49D-4446-A64D-BC1E04C67287}" sibTransId="{06049626-599A-4DE3-BC3E-2E46B0DAB792}"/>
    <dgm:cxn modelId="{15E61004-FE35-45B4-ADB6-E8FC2A557626}" type="presOf" srcId="{06E239C5-EAB8-44A5-A4A7-66CBB7177AD4}" destId="{F42F9E13-B265-4B15-8615-9327A2A13376}" srcOrd="0" destOrd="0" presId="urn:microsoft.com/office/officeart/2005/8/layout/hList9"/>
    <dgm:cxn modelId="{03A14692-4EB0-4E74-A54F-0EC1B631DDBB}" type="presOf" srcId="{5E9B6CBA-3913-4A93-9C76-A27F8B5F2CCC}" destId="{03838301-336E-4AC0-B2D8-E84D5C574970}" srcOrd="0" destOrd="0" presId="urn:microsoft.com/office/officeart/2005/8/layout/hList9"/>
    <dgm:cxn modelId="{FE99A897-3E31-413C-81A7-481E540ADF4F}" type="presOf" srcId="{F717CB43-D30B-4F7F-A02A-7550D418F93B}" destId="{AD982D16-9851-46C0-AE8E-D1B74EEED9D6}" srcOrd="1" destOrd="0" presId="urn:microsoft.com/office/officeart/2005/8/layout/hList9"/>
    <dgm:cxn modelId="{9368F310-A21F-4049-86CB-AD585170F9D4}" srcId="{06E239C5-EAB8-44A5-A4A7-66CBB7177AD4}" destId="{5DAFE101-0AA4-4B96-A350-7D454FA2E47D}" srcOrd="2" destOrd="0" parTransId="{85630623-9795-4CD3-98E6-C7E39EAB1A9D}" sibTransId="{8B2FA646-E54F-4A8A-A9AE-03DA4BACC873}"/>
    <dgm:cxn modelId="{B17F1D1C-27FB-447C-B79C-A24E35DA7B07}" type="presOf" srcId="{80D9C5B6-3989-41CC-AED3-CBFD83D5F0DE}" destId="{282D53CD-E042-4B96-8FE7-16FFAEA36901}" srcOrd="1" destOrd="0" presId="urn:microsoft.com/office/officeart/2005/8/layout/hList9"/>
    <dgm:cxn modelId="{CAA9AA3D-AB95-4D60-B577-EA1666D316CC}" type="presOf" srcId="{5DAFE101-0AA4-4B96-A350-7D454FA2E47D}" destId="{71FCDF4E-0051-45D5-8ECC-7F52892B3FCD}" srcOrd="0" destOrd="0" presId="urn:microsoft.com/office/officeart/2005/8/layout/hList9"/>
    <dgm:cxn modelId="{B4F94A2F-0EC0-4D47-9750-DD99B6C86590}" type="presParOf" srcId="{03838301-336E-4AC0-B2D8-E84D5C574970}" destId="{66A4C8A1-8E21-4F93-8472-44E7EA507AA1}" srcOrd="0" destOrd="0" presId="urn:microsoft.com/office/officeart/2005/8/layout/hList9"/>
    <dgm:cxn modelId="{2A46F60F-0A58-4783-8A7E-AB6B8FB07F46}" type="presParOf" srcId="{03838301-336E-4AC0-B2D8-E84D5C574970}" destId="{6CE51B3C-2BF4-4393-895A-F0EA975C0F01}" srcOrd="1" destOrd="0" presId="urn:microsoft.com/office/officeart/2005/8/layout/hList9"/>
    <dgm:cxn modelId="{7DF8A9BD-BC70-4C44-B1D9-2AC5FEB3422E}" type="presParOf" srcId="{6CE51B3C-2BF4-4393-895A-F0EA975C0F01}" destId="{8B0CD591-712E-4D4F-A54C-6E4E43D72861}" srcOrd="0" destOrd="0" presId="urn:microsoft.com/office/officeart/2005/8/layout/hList9"/>
    <dgm:cxn modelId="{4C6A4EAE-BB18-4A3E-8CBD-D9DBFDE5C9EE}" type="presParOf" srcId="{6CE51B3C-2BF4-4393-895A-F0EA975C0F01}" destId="{97BA34B2-41A8-4877-ACF3-F14458397AB3}" srcOrd="1" destOrd="0" presId="urn:microsoft.com/office/officeart/2005/8/layout/hList9"/>
    <dgm:cxn modelId="{AC875035-CA55-4A61-B33A-7099DF156720}" type="presParOf" srcId="{97BA34B2-41A8-4877-ACF3-F14458397AB3}" destId="{5AAB9276-9BFC-42B7-BEA0-DACA86AD837D}" srcOrd="0" destOrd="0" presId="urn:microsoft.com/office/officeart/2005/8/layout/hList9"/>
    <dgm:cxn modelId="{EA49D474-D649-451E-B566-6D4CFE6F1282}" type="presParOf" srcId="{97BA34B2-41A8-4877-ACF3-F14458397AB3}" destId="{282D53CD-E042-4B96-8FE7-16FFAEA36901}" srcOrd="1" destOrd="0" presId="urn:microsoft.com/office/officeart/2005/8/layout/hList9"/>
    <dgm:cxn modelId="{E098F6BF-48F3-43A8-962E-CBB908189B7A}" type="presParOf" srcId="{6CE51B3C-2BF4-4393-895A-F0EA975C0F01}" destId="{CB6C1A1D-3BF9-48F2-8D46-5224CA5D84A8}" srcOrd="2" destOrd="0" presId="urn:microsoft.com/office/officeart/2005/8/layout/hList9"/>
    <dgm:cxn modelId="{34084FDD-33C2-4AAF-8999-21B810B81C4A}" type="presParOf" srcId="{CB6C1A1D-3BF9-48F2-8D46-5224CA5D84A8}" destId="{0AA411C8-F701-41CA-83FF-20E69940F676}" srcOrd="0" destOrd="0" presId="urn:microsoft.com/office/officeart/2005/8/layout/hList9"/>
    <dgm:cxn modelId="{B364E763-1159-4CFA-8279-11FC6F8195BF}" type="presParOf" srcId="{CB6C1A1D-3BF9-48F2-8D46-5224CA5D84A8}" destId="{E26DC8C6-0F9F-4CF1-830B-28C5227B5D5D}" srcOrd="1" destOrd="0" presId="urn:microsoft.com/office/officeart/2005/8/layout/hList9"/>
    <dgm:cxn modelId="{CD61783B-FCE8-4C98-9396-B01B8475C325}" type="presParOf" srcId="{6CE51B3C-2BF4-4393-895A-F0EA975C0F01}" destId="{22ACFCAF-E690-46A0-AC26-2FF806CBF274}" srcOrd="3" destOrd="0" presId="urn:microsoft.com/office/officeart/2005/8/layout/hList9"/>
    <dgm:cxn modelId="{75161626-BBFF-446D-8AC7-31A1A56EC3B5}" type="presParOf" srcId="{22ACFCAF-E690-46A0-AC26-2FF806CBF274}" destId="{71FCDF4E-0051-45D5-8ECC-7F52892B3FCD}" srcOrd="0" destOrd="0" presId="urn:microsoft.com/office/officeart/2005/8/layout/hList9"/>
    <dgm:cxn modelId="{0B5872EB-88CC-4EC2-8B4D-E2E05E8D02E7}" type="presParOf" srcId="{22ACFCAF-E690-46A0-AC26-2FF806CBF274}" destId="{3E4684D7-88F6-4CF4-A8A4-4354F070F926}" srcOrd="1" destOrd="0" presId="urn:microsoft.com/office/officeart/2005/8/layout/hList9"/>
    <dgm:cxn modelId="{B6A2C0F5-325C-4A51-B4F3-3C751386F042}" type="presParOf" srcId="{6CE51B3C-2BF4-4393-895A-F0EA975C0F01}" destId="{138683EE-4E71-4228-88E9-1022777EDB39}" srcOrd="4" destOrd="0" presId="urn:microsoft.com/office/officeart/2005/8/layout/hList9"/>
    <dgm:cxn modelId="{D1536A1A-AEB6-4241-9E34-E5DF20B4C7D6}" type="presParOf" srcId="{138683EE-4E71-4228-88E9-1022777EDB39}" destId="{E5510C1A-16EF-4EE8-8981-5017330236F4}" srcOrd="0" destOrd="0" presId="urn:microsoft.com/office/officeart/2005/8/layout/hList9"/>
    <dgm:cxn modelId="{3B7D9FF3-71AE-4A5B-9FB9-2629DD02E6FE}" type="presParOf" srcId="{138683EE-4E71-4228-88E9-1022777EDB39}" destId="{AD982D16-9851-46C0-AE8E-D1B74EEED9D6}" srcOrd="1" destOrd="0" presId="urn:microsoft.com/office/officeart/2005/8/layout/hList9"/>
    <dgm:cxn modelId="{CFAC442B-926A-4323-B41A-A6A73C9E3FD1}" type="presParOf" srcId="{6CE51B3C-2BF4-4393-895A-F0EA975C0F01}" destId="{9CF5DD4E-C691-45CF-85F4-7E009769E27F}" srcOrd="5" destOrd="0" presId="urn:microsoft.com/office/officeart/2005/8/layout/hList9"/>
    <dgm:cxn modelId="{DC3397F8-F20F-4318-B8B2-D652D9EC9142}" type="presParOf" srcId="{9CF5DD4E-C691-45CF-85F4-7E009769E27F}" destId="{6E10D6A4-DE4E-431E-AAEF-2522BDD77B46}" srcOrd="0" destOrd="0" presId="urn:microsoft.com/office/officeart/2005/8/layout/hList9"/>
    <dgm:cxn modelId="{6AC4FF9C-1692-4BE8-AEA2-78D139CE2A01}" type="presParOf" srcId="{9CF5DD4E-C691-45CF-85F4-7E009769E27F}" destId="{3B440539-E1C9-42FD-952B-8B822600E40C}" srcOrd="1" destOrd="0" presId="urn:microsoft.com/office/officeart/2005/8/layout/hList9"/>
    <dgm:cxn modelId="{2FBF738F-88D4-48D1-BEF6-740FAC17CFB3}" type="presParOf" srcId="{03838301-336E-4AC0-B2D8-E84D5C574970}" destId="{5013D9BC-D3D8-4001-AEBA-2B6D6C84ED3D}" srcOrd="2" destOrd="0" presId="urn:microsoft.com/office/officeart/2005/8/layout/hList9"/>
    <dgm:cxn modelId="{6C75AA57-5E2E-4F7A-995D-EC0D5B58FD06}" type="presParOf" srcId="{03838301-336E-4AC0-B2D8-E84D5C574970}" destId="{F42F9E13-B265-4B15-8615-9327A2A13376}" srcOrd="3" destOrd="0" presId="urn:microsoft.com/office/officeart/2005/8/layout/hList9"/>
    <dgm:cxn modelId="{5A709E3B-552C-429C-ACAA-9986FA644924}" type="presParOf" srcId="{03838301-336E-4AC0-B2D8-E84D5C574970}" destId="{30D24C8B-EBC8-4CA8-A63D-4E6FE2B081B8}" srcOrd="4" destOrd="0" presId="urn:microsoft.com/office/officeart/2005/8/layout/hList9"/>
    <dgm:cxn modelId="{146C9B8D-F724-4C28-B9D0-0C1DD58200A9}" type="presParOf" srcId="{03838301-336E-4AC0-B2D8-E84D5C574970}" destId="{0BF19625-F41C-47D8-BDB9-B8C1F23F2577}" srcOrd="5" destOrd="0" presId="urn:microsoft.com/office/officeart/2005/8/layout/hList9"/>
    <dgm:cxn modelId="{0459B9E2-4B02-494A-89CF-DD40B32EDC78}" type="presParOf" srcId="{03838301-336E-4AC0-B2D8-E84D5C574970}" destId="{497FF317-B0E7-4708-8D84-FA79EC4E42D8}" srcOrd="6" destOrd="0" presId="urn:microsoft.com/office/officeart/2005/8/layout/hList9"/>
    <dgm:cxn modelId="{E9EA74DE-6536-43E5-B352-7C4A59F28EF2}" type="presParOf" srcId="{497FF317-B0E7-4708-8D84-FA79EC4E42D8}" destId="{2382191A-F4EE-4024-B07E-9428E658546F}" srcOrd="0" destOrd="0" presId="urn:microsoft.com/office/officeart/2005/8/layout/hList9"/>
    <dgm:cxn modelId="{7F8EADCC-2BB9-4BC1-BD6D-ABA4BD78D33E}" type="presParOf" srcId="{497FF317-B0E7-4708-8D84-FA79EC4E42D8}" destId="{315490CF-13E8-4D32-B107-D846056F277E}" srcOrd="1" destOrd="0" presId="urn:microsoft.com/office/officeart/2005/8/layout/hList9"/>
    <dgm:cxn modelId="{3E147931-D088-475B-A3DB-CABF297D4A72}" type="presParOf" srcId="{315490CF-13E8-4D32-B107-D846056F277E}" destId="{079BFB35-BC69-46ED-B54D-449A6BC45813}" srcOrd="0" destOrd="0" presId="urn:microsoft.com/office/officeart/2005/8/layout/hList9"/>
    <dgm:cxn modelId="{DB3DF982-4782-4D7D-BE2F-391762E520C9}" type="presParOf" srcId="{315490CF-13E8-4D32-B107-D846056F277E}" destId="{C268CC0A-22B5-4441-9D5B-4CC0D580DA77}" srcOrd="1" destOrd="0" presId="urn:microsoft.com/office/officeart/2005/8/layout/hList9"/>
    <dgm:cxn modelId="{42AD8927-B73A-4F79-B5B6-8BE11CB67E76}" type="presParOf" srcId="{03838301-336E-4AC0-B2D8-E84D5C574970}" destId="{60A0083A-6D3F-4170-A2A1-380660B05D65}" srcOrd="7" destOrd="0" presId="urn:microsoft.com/office/officeart/2005/8/layout/hList9"/>
    <dgm:cxn modelId="{B218B90A-09EF-4C44-8C0B-B1F9D3902CD6}" type="presParOf" srcId="{03838301-336E-4AC0-B2D8-E84D5C574970}" destId="{DF945A04-400B-48D2-A750-CFEDB80CF186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3158" tIns="46579" rIns="93158" bIns="46579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3158" tIns="46579" rIns="93158" bIns="46579" rtlCol="0"/>
          <a:lstStyle>
            <a:lvl1pPr algn="r">
              <a:defRPr sz="1200"/>
            </a:lvl1pPr>
          </a:lstStyle>
          <a:p>
            <a:fld id="{97E234F1-5CD4-4491-B051-D7AA0C744754}" type="datetimeFigureOut">
              <a:rPr lang="it-IT" smtClean="0"/>
              <a:pPr/>
              <a:t>05/04/2019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3158" tIns="46579" rIns="93158" bIns="46579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3158" tIns="46579" rIns="93158" bIns="46579" rtlCol="0" anchor="b"/>
          <a:lstStyle>
            <a:lvl1pPr algn="r">
              <a:defRPr sz="1200"/>
            </a:lvl1pPr>
          </a:lstStyle>
          <a:p>
            <a:fld id="{B8DE55D1-629F-49A4-9FDE-99C53E24F79F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3334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3158" tIns="46579" rIns="93158" bIns="46579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3158" tIns="46579" rIns="93158" bIns="46579" rtlCol="0"/>
          <a:lstStyle>
            <a:lvl1pPr algn="r">
              <a:defRPr sz="1200"/>
            </a:lvl1pPr>
          </a:lstStyle>
          <a:p>
            <a:fld id="{03675B2E-259A-455A-90BD-8AAEC99B0A21}" type="datetimeFigureOut">
              <a:rPr lang="it-IT" smtClean="0"/>
              <a:pPr/>
              <a:t>05/04/2019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8" tIns="46579" rIns="93158" bIns="46579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3158" tIns="46579" rIns="93158" bIns="46579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3158" tIns="46579" rIns="93158" bIns="46579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3158" tIns="46579" rIns="93158" bIns="46579" rtlCol="0" anchor="b"/>
          <a:lstStyle>
            <a:lvl1pPr algn="r">
              <a:defRPr sz="1200"/>
            </a:lvl1pPr>
          </a:lstStyle>
          <a:p>
            <a:fld id="{A0CDC2D9-3DBA-4042-BDB9-A8016BB39CB7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314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xmlns="" id="{065F3599-476D-2E49-BAA5-6AE823EE52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AA91791-39B7-7B42-B733-753D30D84C45}" type="slidenum">
              <a:rPr lang="it-IT" altLang="it-IT" sz="1200"/>
              <a:pPr/>
              <a:t>1</a:t>
            </a:fld>
            <a:endParaRPr lang="it-IT" altLang="it-IT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xmlns="" id="{79DEB6C3-F655-014A-A897-8DEB29C264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xmlns="" id="{AFBB228A-B974-ED47-9095-D2AA92CBE9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7872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5772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88834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442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86427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5220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8854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4938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58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4758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948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085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6537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0115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35"/>
            <a:ext cx="7772400" cy="1102519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F75CD-D97A-42E3-A261-F6AF80EA1DCD}" type="datetime1">
              <a:rPr lang="it-IT" smtClean="0"/>
              <a:t>05/04/2019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602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A3332-2590-4AB6-A2A4-267ACA49E8F6}" type="datetime1">
              <a:rPr lang="it-IT" smtClean="0"/>
              <a:t>05/04/2019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106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8BEB-58C6-41C9-A476-75C9D3D8F8A1}" type="datetime1">
              <a:rPr lang="it-IT" smtClean="0"/>
              <a:t>05/04/2019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79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F934-1F2E-4757-894E-F700EFA038F3}" type="datetime1">
              <a:rPr lang="it-IT" smtClean="0"/>
              <a:t>05/04/2019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48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8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9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9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9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9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9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F040-A7BC-45C8-B5D2-3669F4F8F866}" type="datetime1">
              <a:rPr lang="it-IT" smtClean="0"/>
              <a:t>05/04/2019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563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1B89-622F-49F4-B6E0-9C1974EC759C}" type="datetime1">
              <a:rPr lang="it-IT" smtClean="0"/>
              <a:t>05/04/2019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360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1" indent="0">
              <a:buNone/>
              <a:defRPr sz="2000" b="1"/>
            </a:lvl2pPr>
            <a:lvl3pPr marL="913981" indent="0">
              <a:buNone/>
              <a:defRPr sz="1900" b="1"/>
            </a:lvl3pPr>
            <a:lvl4pPr marL="1370969" indent="0">
              <a:buNone/>
              <a:defRPr sz="1600" b="1"/>
            </a:lvl4pPr>
            <a:lvl5pPr marL="1827964" indent="0">
              <a:buNone/>
              <a:defRPr sz="1600" b="1"/>
            </a:lvl5pPr>
            <a:lvl6pPr marL="2284945" indent="0">
              <a:buNone/>
              <a:defRPr sz="1600" b="1"/>
            </a:lvl6pPr>
            <a:lvl7pPr marL="2741943" indent="0">
              <a:buNone/>
              <a:defRPr sz="1600" b="1"/>
            </a:lvl7pPr>
            <a:lvl8pPr marL="3198933" indent="0">
              <a:buNone/>
              <a:defRPr sz="1600" b="1"/>
            </a:lvl8pPr>
            <a:lvl9pPr marL="3655928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30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1" indent="0">
              <a:buNone/>
              <a:defRPr sz="2000" b="1"/>
            </a:lvl2pPr>
            <a:lvl3pPr marL="913981" indent="0">
              <a:buNone/>
              <a:defRPr sz="1900" b="1"/>
            </a:lvl3pPr>
            <a:lvl4pPr marL="1370969" indent="0">
              <a:buNone/>
              <a:defRPr sz="1600" b="1"/>
            </a:lvl4pPr>
            <a:lvl5pPr marL="1827964" indent="0">
              <a:buNone/>
              <a:defRPr sz="1600" b="1"/>
            </a:lvl5pPr>
            <a:lvl6pPr marL="2284945" indent="0">
              <a:buNone/>
              <a:defRPr sz="1600" b="1"/>
            </a:lvl6pPr>
            <a:lvl7pPr marL="2741943" indent="0">
              <a:buNone/>
              <a:defRPr sz="1600" b="1"/>
            </a:lvl7pPr>
            <a:lvl8pPr marL="3198933" indent="0">
              <a:buNone/>
              <a:defRPr sz="1600" b="1"/>
            </a:lvl8pPr>
            <a:lvl9pPr marL="3655928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1CB0-BD7A-46BE-AA45-931A9647994E}" type="datetime1">
              <a:rPr lang="it-IT" smtClean="0"/>
              <a:t>05/04/2019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153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2310-E375-432E-BF38-809E27DAFF4E}" type="datetime1">
              <a:rPr lang="it-IT" smtClean="0"/>
              <a:t>05/04/2019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950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B2B7B-AE80-4687-80AE-8EA82F4E098D}" type="datetime1">
              <a:rPr lang="it-IT" smtClean="0"/>
              <a:t>05/04/2019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178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13" y="204789"/>
            <a:ext cx="3008312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1" y="20480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13" y="1076328"/>
            <a:ext cx="3008312" cy="3518297"/>
          </a:xfrm>
        </p:spPr>
        <p:txBody>
          <a:bodyPr/>
          <a:lstStyle>
            <a:lvl1pPr marL="0" indent="0">
              <a:buNone/>
              <a:defRPr sz="1500"/>
            </a:lvl1pPr>
            <a:lvl2pPr marL="456981" indent="0">
              <a:buNone/>
              <a:defRPr sz="1200"/>
            </a:lvl2pPr>
            <a:lvl3pPr marL="913981" indent="0">
              <a:buNone/>
              <a:defRPr sz="1100"/>
            </a:lvl3pPr>
            <a:lvl4pPr marL="1370969" indent="0">
              <a:buNone/>
              <a:defRPr sz="900"/>
            </a:lvl4pPr>
            <a:lvl5pPr marL="1827964" indent="0">
              <a:buNone/>
              <a:defRPr sz="900"/>
            </a:lvl5pPr>
            <a:lvl6pPr marL="2284945" indent="0">
              <a:buNone/>
              <a:defRPr sz="900"/>
            </a:lvl6pPr>
            <a:lvl7pPr marL="2741943" indent="0">
              <a:buNone/>
              <a:defRPr sz="900"/>
            </a:lvl7pPr>
            <a:lvl8pPr marL="3198933" indent="0">
              <a:buNone/>
              <a:defRPr sz="900"/>
            </a:lvl8pPr>
            <a:lvl9pPr marL="3655928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53E0-FC4E-4B7F-8057-B77F70D6E236}" type="datetime1">
              <a:rPr lang="it-IT" smtClean="0"/>
              <a:t>05/04/2019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410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9" y="3600454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81" indent="0">
              <a:buNone/>
              <a:defRPr sz="2800"/>
            </a:lvl2pPr>
            <a:lvl3pPr marL="913981" indent="0">
              <a:buNone/>
              <a:defRPr sz="2400"/>
            </a:lvl3pPr>
            <a:lvl4pPr marL="1370969" indent="0">
              <a:buNone/>
              <a:defRPr sz="2000"/>
            </a:lvl4pPr>
            <a:lvl5pPr marL="1827964" indent="0">
              <a:buNone/>
              <a:defRPr sz="2000"/>
            </a:lvl5pPr>
            <a:lvl6pPr marL="2284945" indent="0">
              <a:buNone/>
              <a:defRPr sz="2000"/>
            </a:lvl6pPr>
            <a:lvl7pPr marL="2741943" indent="0">
              <a:buNone/>
              <a:defRPr sz="2000"/>
            </a:lvl7pPr>
            <a:lvl8pPr marL="3198933" indent="0">
              <a:buNone/>
              <a:defRPr sz="2000"/>
            </a:lvl8pPr>
            <a:lvl9pPr marL="3655928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9" y="4025517"/>
            <a:ext cx="5486400" cy="603647"/>
          </a:xfrm>
        </p:spPr>
        <p:txBody>
          <a:bodyPr/>
          <a:lstStyle>
            <a:lvl1pPr marL="0" indent="0">
              <a:buNone/>
              <a:defRPr sz="1500"/>
            </a:lvl1pPr>
            <a:lvl2pPr marL="456981" indent="0">
              <a:buNone/>
              <a:defRPr sz="1200"/>
            </a:lvl2pPr>
            <a:lvl3pPr marL="913981" indent="0">
              <a:buNone/>
              <a:defRPr sz="1100"/>
            </a:lvl3pPr>
            <a:lvl4pPr marL="1370969" indent="0">
              <a:buNone/>
              <a:defRPr sz="900"/>
            </a:lvl4pPr>
            <a:lvl5pPr marL="1827964" indent="0">
              <a:buNone/>
              <a:defRPr sz="900"/>
            </a:lvl5pPr>
            <a:lvl6pPr marL="2284945" indent="0">
              <a:buNone/>
              <a:defRPr sz="900"/>
            </a:lvl6pPr>
            <a:lvl7pPr marL="2741943" indent="0">
              <a:buNone/>
              <a:defRPr sz="900"/>
            </a:lvl7pPr>
            <a:lvl8pPr marL="3198933" indent="0">
              <a:buNone/>
              <a:defRPr sz="900"/>
            </a:lvl8pPr>
            <a:lvl9pPr marL="3655928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BA9-3404-40F9-B634-F63589F63DDE}" type="datetime1">
              <a:rPr lang="it-IT" smtClean="0"/>
              <a:t>05/04/2019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581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6" tIns="45699" rIns="91396" bIns="45699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396" tIns="45699" rIns="91396" bIns="45699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396" tIns="45699" rIns="91396" bIns="4569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178DA-C07C-4612-802D-8780D03DB2F3}" type="datetime1">
              <a:rPr lang="it-IT" smtClean="0"/>
              <a:t>05/04/2019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396" tIns="45699" rIns="91396" bIns="4569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1" y="4767267"/>
            <a:ext cx="2133600" cy="273844"/>
          </a:xfrm>
          <a:prstGeom prst="rect">
            <a:avLst/>
          </a:prstGeom>
        </p:spPr>
        <p:txBody>
          <a:bodyPr vert="horz" lIns="91396" tIns="45699" rIns="91396" bIns="4569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55E64-09E7-E944-8DB2-BD243D665CB3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4395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45698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45" indent="-342745" algn="l" defTabSz="45698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13" indent="-285618" algn="l" defTabSz="45698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72" indent="-228497" algn="l" defTabSz="45698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67" indent="-228497" algn="l" defTabSz="45698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55" indent="-228497" algn="l" defTabSz="45698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55" indent="-228497" algn="l" defTabSz="456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36" indent="-228497" algn="l" defTabSz="456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31" indent="-228497" algn="l" defTabSz="456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19" indent="-228497" algn="l" defTabSz="456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1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81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9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64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5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43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33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28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emf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9.jpg"/><Relationship Id="rId9" Type="http://schemas.microsoft.com/office/2007/relationships/diagramDrawing" Target="../diagrams/drawin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13">
            <a:extLst>
              <a:ext uri="{FF2B5EF4-FFF2-40B4-BE49-F238E27FC236}">
                <a16:creationId xmlns:a16="http://schemas.microsoft.com/office/drawing/2014/main" xmlns="" id="{F80A6B41-1D3D-894F-80B3-7BBC6A29C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953" y="2762783"/>
            <a:ext cx="8378334" cy="110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3060"/>
              </a:lnSpc>
              <a:defRPr/>
            </a:pPr>
            <a:r>
              <a:rPr lang="pl-PL" sz="3000" b="1" dirty="0" err="1" smtClean="0">
                <a:solidFill>
                  <a:srgbClr val="CA0A24"/>
                </a:solidFill>
                <a:latin typeface="Trebuchet MS" panose="020B0703020202090204" pitchFamily="34" charset="0"/>
                <a:cs typeface="Arial Rounded MT Bold"/>
              </a:rPr>
              <a:t>Mode</a:t>
            </a:r>
            <a:r>
              <a:rPr lang="pl-PL" sz="3000" b="1" dirty="0" smtClean="0">
                <a:solidFill>
                  <a:srgbClr val="CA0A24"/>
                </a:solidFill>
                <a:latin typeface="Trebuchet MS" panose="020B0703020202090204" pitchFamily="34" charset="0"/>
                <a:cs typeface="Arial Rounded MT Bold"/>
              </a:rPr>
              <a:t> effects in </a:t>
            </a:r>
            <a:r>
              <a:rPr lang="pl-PL" sz="3000" b="1" dirty="0" err="1" smtClean="0">
                <a:solidFill>
                  <a:srgbClr val="CA0A24"/>
                </a:solidFill>
                <a:latin typeface="Trebuchet MS" panose="020B0703020202090204" pitchFamily="34" charset="0"/>
                <a:cs typeface="Arial Rounded MT Bold"/>
              </a:rPr>
              <a:t>mixed-mode</a:t>
            </a:r>
            <a:r>
              <a:rPr lang="pl-PL" sz="3000" b="1" dirty="0" smtClean="0">
                <a:solidFill>
                  <a:srgbClr val="CA0A24"/>
                </a:solidFill>
                <a:latin typeface="Trebuchet MS" panose="020B0703020202090204" pitchFamily="34" charset="0"/>
                <a:cs typeface="Arial Rounded MT Bold"/>
              </a:rPr>
              <a:t> data </a:t>
            </a:r>
            <a:r>
              <a:rPr lang="pl-PL" sz="3000" b="1" dirty="0" err="1" smtClean="0">
                <a:solidFill>
                  <a:srgbClr val="CA0A24"/>
                </a:solidFill>
                <a:latin typeface="Trebuchet MS" panose="020B0703020202090204" pitchFamily="34" charset="0"/>
                <a:cs typeface="Arial Rounded MT Bold"/>
              </a:rPr>
              <a:t>collection</a:t>
            </a:r>
            <a:endParaRPr lang="it-IT" sz="3000" b="1" dirty="0" smtClean="0">
              <a:solidFill>
                <a:srgbClr val="CA0A24"/>
              </a:solidFill>
              <a:latin typeface="Trebuchet MS" panose="020B0703020202090204" pitchFamily="34" charset="0"/>
              <a:cs typeface="Arial Rounded MT Bold"/>
            </a:endParaRPr>
          </a:p>
          <a:p>
            <a:pPr>
              <a:lnSpc>
                <a:spcPts val="3060"/>
              </a:lnSpc>
              <a:defRPr/>
            </a:pPr>
            <a:r>
              <a:rPr lang="it-IT" sz="3000" b="1" dirty="0" smtClean="0">
                <a:solidFill>
                  <a:srgbClr val="CA0A24"/>
                </a:solidFill>
                <a:latin typeface="Trebuchet MS" panose="020B0703020202090204" pitchFamily="34" charset="0"/>
                <a:cs typeface="Arial Rounded MT Bold"/>
              </a:rPr>
              <a:t>WP</a:t>
            </a:r>
            <a:r>
              <a:rPr lang="pl-PL" sz="3000" b="1" dirty="0" smtClean="0">
                <a:solidFill>
                  <a:srgbClr val="CA0A24"/>
                </a:solidFill>
                <a:latin typeface="Trebuchet MS" panose="020B0703020202090204" pitchFamily="34" charset="0"/>
                <a:cs typeface="Arial Rounded MT Bold"/>
              </a:rPr>
              <a:t>2</a:t>
            </a:r>
            <a:endParaRPr lang="it-IT" sz="3000" b="1" dirty="0">
              <a:solidFill>
                <a:srgbClr val="CA0A24"/>
              </a:solidFill>
              <a:latin typeface="Trebuchet MS" panose="020B0703020202090204" pitchFamily="34" charset="0"/>
              <a:cs typeface="Arial Rounded MT Bold"/>
            </a:endParaRPr>
          </a:p>
        </p:txBody>
      </p:sp>
      <p:sp>
        <p:nvSpPr>
          <p:cNvPr id="2054" name="Text Box 15">
            <a:extLst>
              <a:ext uri="{FF2B5EF4-FFF2-40B4-BE49-F238E27FC236}">
                <a16:creationId xmlns:a16="http://schemas.microsoft.com/office/drawing/2014/main" xmlns="" id="{68230B5C-6CE0-FC4C-B193-F0875173D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2680" y="102240"/>
            <a:ext cx="1974203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it-IT" sz="1500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  <a:cs typeface="Courier New" charset="0"/>
              </a:rPr>
              <a:t>ROME</a:t>
            </a:r>
          </a:p>
          <a:p>
            <a:pPr>
              <a:defRPr/>
            </a:pPr>
            <a:r>
              <a:rPr lang="it-IT" sz="1500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  <a:cs typeface="Courier New" charset="0"/>
              </a:rPr>
              <a:t>April 11</a:t>
            </a:r>
            <a:r>
              <a:rPr lang="it-IT" sz="1500" baseline="30000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  <a:cs typeface="Courier New" charset="0"/>
              </a:rPr>
              <a:t>th | </a:t>
            </a:r>
            <a:r>
              <a:rPr lang="it-IT" sz="1500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  <a:cs typeface="Courier New" charset="0"/>
              </a:rPr>
              <a:t>12</a:t>
            </a:r>
            <a:r>
              <a:rPr lang="it-IT" sz="1500" baseline="30000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  <a:cs typeface="Courier New" charset="0"/>
              </a:rPr>
              <a:t>th   </a:t>
            </a:r>
            <a:r>
              <a:rPr lang="it-IT" sz="1500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  <a:cs typeface="Courier New" charset="0"/>
              </a:rPr>
              <a:t>2019</a:t>
            </a:r>
            <a:endParaRPr lang="it-IT" sz="1500" baseline="30000" dirty="0">
              <a:solidFill>
                <a:schemeClr val="bg1">
                  <a:lumMod val="50000"/>
                </a:schemeClr>
              </a:solidFill>
              <a:latin typeface="Trebuchet MS" panose="020B0703020202090204" pitchFamily="34" charset="0"/>
              <a:cs typeface="Courier New" charset="0"/>
            </a:endParaRPr>
          </a:p>
          <a:p>
            <a:pPr>
              <a:defRPr/>
            </a:pPr>
            <a:endParaRPr lang="it-IT" sz="18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cs typeface="Courier New" charset="0"/>
            </a:endParaRPr>
          </a:p>
          <a:p>
            <a:pPr>
              <a:defRPr/>
            </a:pPr>
            <a:r>
              <a:rPr lang="it-IT" sz="2700" b="1" dirty="0">
                <a:solidFill>
                  <a:srgbClr val="00529C"/>
                </a:solidFill>
                <a:latin typeface="Trebuchet MS" panose="020B0703020202090204" pitchFamily="34" charset="0"/>
                <a:cs typeface="Courier New" charset="0"/>
              </a:rPr>
              <a:t>MIMOD</a:t>
            </a:r>
          </a:p>
          <a:p>
            <a:pPr>
              <a:defRPr/>
            </a:pPr>
            <a:r>
              <a:rPr lang="it-IT" sz="1800" dirty="0">
                <a:solidFill>
                  <a:srgbClr val="00529C"/>
                </a:solidFill>
                <a:latin typeface="Trebuchet MS" panose="020B0703020202090204" pitchFamily="34" charset="0"/>
                <a:cs typeface="Courier New" charset="0"/>
              </a:rPr>
              <a:t>Mixed-Mode </a:t>
            </a:r>
            <a:r>
              <a:rPr lang="it-IT" sz="1800" dirty="0" err="1">
                <a:solidFill>
                  <a:srgbClr val="00529C"/>
                </a:solidFill>
                <a:latin typeface="Trebuchet MS" panose="020B0703020202090204" pitchFamily="34" charset="0"/>
                <a:cs typeface="Courier New" charset="0"/>
              </a:rPr>
              <a:t>Designs</a:t>
            </a:r>
            <a:r>
              <a:rPr lang="it-IT" sz="1800" dirty="0">
                <a:solidFill>
                  <a:srgbClr val="00529C"/>
                </a:solidFill>
                <a:latin typeface="Trebuchet MS" panose="020B0703020202090204" pitchFamily="34" charset="0"/>
                <a:cs typeface="Courier New" charset="0"/>
              </a:rPr>
              <a:t> for Social </a:t>
            </a:r>
            <a:r>
              <a:rPr lang="it-IT" sz="1800" dirty="0" err="1">
                <a:solidFill>
                  <a:srgbClr val="00529C"/>
                </a:solidFill>
                <a:latin typeface="Trebuchet MS" panose="020B0703020202090204" pitchFamily="34" charset="0"/>
                <a:cs typeface="Courier New" charset="0"/>
              </a:rPr>
              <a:t>Surveys</a:t>
            </a:r>
            <a:endParaRPr lang="it-IT" sz="1800" dirty="0">
              <a:solidFill>
                <a:srgbClr val="00529C"/>
              </a:solidFill>
              <a:latin typeface="Trebuchet MS" panose="020B0703020202090204" pitchFamily="34" charset="0"/>
              <a:cs typeface="Courier New" charset="0"/>
            </a:endParaRPr>
          </a:p>
          <a:p>
            <a:pPr>
              <a:defRPr/>
            </a:pPr>
            <a:endParaRPr lang="it-IT" sz="1800" dirty="0">
              <a:solidFill>
                <a:srgbClr val="00529C"/>
              </a:solidFill>
              <a:latin typeface="Trebuchet MS" panose="020B0703020202090204" pitchFamily="34" charset="0"/>
              <a:cs typeface="Courier New" charset="0"/>
            </a:endParaRPr>
          </a:p>
          <a:p>
            <a:pPr>
              <a:defRPr/>
            </a:pPr>
            <a:r>
              <a:rPr lang="it-IT" sz="1500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  <a:cs typeface="Courier New" charset="0"/>
              </a:rPr>
              <a:t>FINAL WORKSHOP</a:t>
            </a:r>
          </a:p>
        </p:txBody>
      </p:sp>
      <p:sp>
        <p:nvSpPr>
          <p:cNvPr id="2055" name="Text Box 16">
            <a:extLst>
              <a:ext uri="{FF2B5EF4-FFF2-40B4-BE49-F238E27FC236}">
                <a16:creationId xmlns:a16="http://schemas.microsoft.com/office/drawing/2014/main" xmlns="" id="{EB9C99B0-8318-BA41-BB4A-226A0DD20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712" y="3965840"/>
            <a:ext cx="829697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</a:rPr>
              <a:t>Paweł Szymankiewicz</a:t>
            </a:r>
            <a:endParaRPr lang="it-IT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</a:endParaRPr>
          </a:p>
          <a:p>
            <a:pPr>
              <a:defRPr/>
            </a:pPr>
            <a:r>
              <a:rPr lang="pl-PL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</a:rPr>
              <a:t>Statistics</a:t>
            </a: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</a:rPr>
              <a:t> Poland</a:t>
            </a:r>
            <a:endParaRPr lang="it-IT" sz="12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</a:endParaRPr>
          </a:p>
          <a:p>
            <a:pPr>
              <a:spcBef>
                <a:spcPts val="600"/>
              </a:spcBef>
              <a:defRPr/>
            </a:pPr>
            <a:endParaRPr lang="it-IT" sz="11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12" name="Line 5">
            <a:extLst>
              <a:ext uri="{FF2B5EF4-FFF2-40B4-BE49-F238E27FC236}">
                <a16:creationId xmlns:a16="http://schemas.microsoft.com/office/drawing/2014/main" xmlns="" id="{1015FD01-6A29-8F4A-AC2F-07FE2053B78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954" y="4514219"/>
            <a:ext cx="8378335" cy="39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solid"/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lIns="68580" tIns="34290" rIns="68580" bIns="34290" anchor="ctr"/>
          <a:lstStyle/>
          <a:p>
            <a:pPr>
              <a:defRPr/>
            </a:pPr>
            <a:endParaRPr lang="it-IT" sz="18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CA591B10-3FF6-0448-B1AA-D79B87972FE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-26719" y="-74651"/>
            <a:ext cx="6599194" cy="264300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347C0623-8E40-5349-B333-F498F7FC24F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113" y="4653425"/>
            <a:ext cx="638175" cy="442913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320" y="4553538"/>
            <a:ext cx="1137254" cy="53333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536" y="4552185"/>
            <a:ext cx="1257784" cy="603250"/>
          </a:xfrm>
          <a:prstGeom prst="rect">
            <a:avLst/>
          </a:prstGeom>
        </p:spPr>
      </p:pic>
      <p:pic>
        <p:nvPicPr>
          <p:cNvPr id="11" name="Immagine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7138" y="4740010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574" y="4597189"/>
            <a:ext cx="469900" cy="46990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499" y="4697659"/>
            <a:ext cx="1143000" cy="33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7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zoom/>
      </p:transition>
    </mc:Choice>
    <mc:Fallback xmlns="">
      <p:transition spd="slow" advClick="0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40"/>
            <a:ext cx="406400" cy="273844"/>
          </a:xfrm>
        </p:spPr>
        <p:txBody>
          <a:bodyPr/>
          <a:lstStyle/>
          <a:p>
            <a:r>
              <a:rPr lang="pl-PL" dirty="0" smtClean="0"/>
              <a:t>10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Mixed-Mode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3" y="4566327"/>
            <a:ext cx="7752856" cy="19202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33356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pl-PL" altLang="it-IT" sz="2000" b="1" dirty="0">
                <a:solidFill>
                  <a:schemeClr val="bg1"/>
                </a:solidFill>
                <a:latin typeface="+mj-lt"/>
              </a:rPr>
              <a:t>M</a:t>
            </a:r>
            <a:r>
              <a:rPr lang="pl-PL" altLang="it-IT" sz="2000" b="1" dirty="0" smtClean="0">
                <a:solidFill>
                  <a:schemeClr val="bg1"/>
                </a:solidFill>
                <a:latin typeface="+mj-lt"/>
              </a:rPr>
              <a:t>ixed-</a:t>
            </a:r>
            <a:r>
              <a:rPr lang="pl-PL" altLang="it-IT" sz="2000" b="1" dirty="0" err="1" smtClean="0">
                <a:solidFill>
                  <a:schemeClr val="bg1"/>
                </a:solidFill>
                <a:latin typeface="+mj-lt"/>
              </a:rPr>
              <a:t>mode</a:t>
            </a:r>
            <a:r>
              <a:rPr lang="pl-PL" altLang="it-IT" sz="2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pl-PL" altLang="it-IT" sz="2000" b="1" dirty="0" err="1" smtClean="0">
                <a:solidFill>
                  <a:schemeClr val="bg1"/>
                </a:solidFill>
                <a:latin typeface="+mj-lt"/>
              </a:rPr>
              <a:t>designs</a:t>
            </a:r>
            <a:r>
              <a:rPr lang="pl-PL" altLang="it-IT" sz="2000" b="1" dirty="0" smtClean="0">
                <a:solidFill>
                  <a:schemeClr val="bg1"/>
                </a:solidFill>
                <a:latin typeface="+mj-lt"/>
              </a:rPr>
              <a:t> in </a:t>
            </a:r>
            <a:r>
              <a:rPr lang="pl-PL" altLang="it-IT" sz="2000" b="1" dirty="0" err="1" smtClean="0">
                <a:solidFill>
                  <a:schemeClr val="bg1"/>
                </a:solidFill>
                <a:latin typeface="+mj-lt"/>
              </a:rPr>
              <a:t>Polish</a:t>
            </a:r>
            <a:r>
              <a:rPr lang="pl-PL" altLang="it-IT" sz="2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pl-PL" altLang="it-IT" sz="2000" b="1" dirty="0" err="1" smtClean="0">
                <a:solidFill>
                  <a:schemeClr val="bg1"/>
                </a:solidFill>
                <a:latin typeface="+mj-lt"/>
              </a:rPr>
              <a:t>social</a:t>
            </a:r>
            <a:r>
              <a:rPr lang="pl-PL" altLang="it-IT" sz="2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pl-PL" altLang="it-IT" sz="2000" b="1" dirty="0" err="1" smtClean="0">
                <a:solidFill>
                  <a:schemeClr val="bg1"/>
                </a:solidFill>
                <a:latin typeface="+mj-lt"/>
              </a:rPr>
              <a:t>sample</a:t>
            </a:r>
            <a:r>
              <a:rPr lang="pl-PL" altLang="it-IT" sz="2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pl-PL" altLang="it-IT" sz="2000" b="1" dirty="0" err="1" smtClean="0">
                <a:solidFill>
                  <a:schemeClr val="bg1"/>
                </a:solidFill>
                <a:latin typeface="+mj-lt"/>
              </a:rPr>
              <a:t>surveys</a:t>
            </a:r>
            <a:r>
              <a:rPr lang="pl-PL" altLang="it-IT" sz="2000" b="1" dirty="0" smtClean="0">
                <a:solidFill>
                  <a:schemeClr val="bg1"/>
                </a:solidFill>
                <a:latin typeface="+mj-lt"/>
              </a:rPr>
              <a:t> in 2019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12" name="Immagine 11" descr="EC logo example - horizontal versi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004" y="4585530"/>
            <a:ext cx="2102265" cy="557970"/>
          </a:xfrm>
          <a:prstGeom prst="rect">
            <a:avLst/>
          </a:prstGeom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176281"/>
              </p:ext>
            </p:extLst>
          </p:nvPr>
        </p:nvGraphicFramePr>
        <p:xfrm>
          <a:off x="538385" y="561144"/>
          <a:ext cx="8327790" cy="38756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3899"/>
                <a:gridCol w="1967910"/>
                <a:gridCol w="1840881"/>
                <a:gridCol w="1016867"/>
                <a:gridCol w="1468233"/>
              </a:tblGrid>
              <a:tr h="513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err="1" smtClean="0">
                          <a:effectLst/>
                        </a:rPr>
                        <a:t>Survey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58" marR="480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No. of the survey in the </a:t>
                      </a:r>
                      <a:r>
                        <a:rPr lang="en-US" sz="1400" dirty="0" err="1">
                          <a:effectLst/>
                        </a:rPr>
                        <a:t>programme</a:t>
                      </a:r>
                      <a:r>
                        <a:rPr lang="en-US" sz="1400" dirty="0">
                          <a:effectLst/>
                        </a:rPr>
                        <a:t> of surveys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58" marR="480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Questionnaires in use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58" marR="480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Sample size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58" marR="480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Methods in use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58" marR="48058" marT="0" marB="0"/>
                </a:tc>
              </a:tr>
              <a:tr h="10118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EU-LFS (BAEL),</a:t>
                      </a:r>
                      <a:endParaRPr lang="pl-PL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including module </a:t>
                      </a:r>
                      <a:r>
                        <a:rPr lang="en-US" sz="1400" i="1" dirty="0">
                          <a:effectLst/>
                        </a:rPr>
                        <a:t>Work </a:t>
                      </a:r>
                      <a:r>
                        <a:rPr lang="en-US" sz="1400" i="1" dirty="0" err="1">
                          <a:effectLst/>
                        </a:rPr>
                        <a:t>organisation</a:t>
                      </a:r>
                      <a:r>
                        <a:rPr lang="en-US" sz="1400" i="1" dirty="0">
                          <a:effectLst/>
                        </a:rPr>
                        <a:t> and working time arrangements</a:t>
                      </a:r>
                      <a:endParaRPr lang="pl-PL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58" marR="480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1.23.01, 1.23.18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58" marR="480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ZD, ZG</a:t>
                      </a:r>
                      <a:endParaRPr lang="pl-PL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ZD-C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58" marR="480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≈</a:t>
                      </a: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55,000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58" marR="480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CAPI, </a:t>
                      </a:r>
                      <a:r>
                        <a:rPr lang="en-US" sz="1400" dirty="0" smtClean="0">
                          <a:effectLst/>
                        </a:rPr>
                        <a:t>CATI</a:t>
                      </a:r>
                      <a:r>
                        <a:rPr lang="pl-PL" sz="1400" dirty="0" smtClean="0">
                          <a:effectLst/>
                        </a:rPr>
                        <a:t>, PAPI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58" marR="48058" marT="0" marB="0"/>
                </a:tc>
              </a:tr>
              <a:tr h="4700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Household </a:t>
                      </a:r>
                      <a:r>
                        <a:rPr lang="pl-PL" sz="1400" dirty="0" smtClean="0">
                          <a:effectLst/>
                        </a:rPr>
                        <a:t>B</a:t>
                      </a:r>
                      <a:r>
                        <a:rPr lang="en-US" sz="1400" dirty="0" err="1" smtClean="0">
                          <a:effectLst/>
                        </a:rPr>
                        <a:t>udget</a:t>
                      </a:r>
                      <a:r>
                        <a:rPr lang="pl-PL" sz="1400" baseline="0" dirty="0" smtClean="0">
                          <a:effectLst/>
                        </a:rPr>
                        <a:t> </a:t>
                      </a:r>
                      <a:r>
                        <a:rPr lang="pl-PL" sz="1400" baseline="0" dirty="0" err="1" smtClean="0">
                          <a:effectLst/>
                        </a:rPr>
                        <a:t>Survey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58" marR="480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1.25.01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58" marR="480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BR-01, BR-01a, BR-01b, BR-04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58" marR="480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3,132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58" marR="480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CAPI, </a:t>
                      </a:r>
                      <a:r>
                        <a:rPr lang="en-US" sz="1400" dirty="0" smtClean="0">
                          <a:effectLst/>
                        </a:rPr>
                        <a:t>CAW</a:t>
                      </a:r>
                      <a:r>
                        <a:rPr lang="pl-PL" sz="1400" dirty="0" smtClean="0">
                          <a:effectLst/>
                        </a:rPr>
                        <a:t>I</a:t>
                      </a:r>
                      <a:r>
                        <a:rPr lang="en-US" sz="1400" dirty="0" smtClean="0">
                          <a:effectLst/>
                        </a:rPr>
                        <a:t>, </a:t>
                      </a:r>
                      <a:r>
                        <a:rPr lang="en-US" sz="1400" dirty="0">
                          <a:effectLst/>
                        </a:rPr>
                        <a:t>PAPI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58" marR="48058" marT="0" marB="0"/>
                </a:tc>
              </a:tr>
              <a:tr h="4700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EU-SILC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58" marR="480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1.25.08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58" marR="480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EU-SILC-G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EU-SILC-I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58" marR="480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18,000</a:t>
                      </a:r>
                      <a:endParaRPr lang="pl-PL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41,800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58" marR="480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CAPI, PAPI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58" marR="48058" marT="0" marB="0"/>
                </a:tc>
              </a:tr>
              <a:tr h="4700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Household </a:t>
                      </a:r>
                      <a:r>
                        <a:rPr lang="pl-PL" sz="1400" dirty="0" smtClean="0">
                          <a:effectLst/>
                        </a:rPr>
                        <a:t>C</a:t>
                      </a:r>
                      <a:r>
                        <a:rPr lang="en-US" sz="1400" dirty="0" err="1" smtClean="0">
                          <a:effectLst/>
                        </a:rPr>
                        <a:t>ondition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(consumers’ attitudes)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58" marR="480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1.25.02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58" marR="480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KGD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58" marR="480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2,700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58" marR="480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CAPI, CATI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58" marR="48058" marT="0" marB="0"/>
                </a:tc>
              </a:tr>
              <a:tr h="4700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Participation of Polish </a:t>
                      </a:r>
                      <a:r>
                        <a:rPr lang="pl-PL" sz="1400" dirty="0" smtClean="0">
                          <a:effectLst/>
                        </a:rPr>
                        <a:t>R</a:t>
                      </a:r>
                      <a:r>
                        <a:rPr lang="en-US" sz="1400" dirty="0" err="1" smtClean="0">
                          <a:effectLst/>
                        </a:rPr>
                        <a:t>esidents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in </a:t>
                      </a:r>
                      <a:r>
                        <a:rPr lang="pl-PL" sz="1400" dirty="0" smtClean="0">
                          <a:effectLst/>
                        </a:rPr>
                        <a:t>T</a:t>
                      </a:r>
                      <a:r>
                        <a:rPr lang="en-US" sz="1400" dirty="0" smtClean="0">
                          <a:effectLst/>
                        </a:rPr>
                        <a:t>ravels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58" marR="480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1.30.18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58" marR="480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PKZ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58" marR="480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18,750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58" marR="480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CAPI, PAPI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58" marR="48058" marT="0" marB="0"/>
                </a:tc>
              </a:tr>
              <a:tr h="4700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</a:rPr>
                        <a:t>ICT</a:t>
                      </a:r>
                      <a:r>
                        <a:rPr lang="pl-PL" sz="1400" baseline="0" dirty="0" smtClean="0">
                          <a:effectLst/>
                        </a:rPr>
                        <a:t> (</a:t>
                      </a:r>
                      <a:r>
                        <a:rPr lang="en-US" sz="1400" dirty="0" smtClean="0">
                          <a:effectLst/>
                        </a:rPr>
                        <a:t>Information </a:t>
                      </a:r>
                      <a:r>
                        <a:rPr lang="pl-PL" sz="1400" dirty="0" smtClean="0">
                          <a:effectLst/>
                        </a:rPr>
                        <a:t>S</a:t>
                      </a:r>
                      <a:r>
                        <a:rPr lang="en-US" sz="1400" dirty="0" err="1" smtClean="0">
                          <a:effectLst/>
                        </a:rPr>
                        <a:t>ociety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pl-PL" sz="1400" dirty="0" smtClean="0">
                          <a:effectLst/>
                        </a:rPr>
                        <a:t>I</a:t>
                      </a:r>
                      <a:r>
                        <a:rPr lang="en-US" sz="1400" dirty="0" err="1" smtClean="0">
                          <a:effectLst/>
                        </a:rPr>
                        <a:t>ndicators</a:t>
                      </a:r>
                      <a:r>
                        <a:rPr lang="pl-PL" sz="1400" dirty="0" smtClean="0">
                          <a:effectLst/>
                        </a:rPr>
                        <a:t>)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58" marR="480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1.43.14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58" marR="480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SSI-10G</a:t>
                      </a:r>
                      <a:endParaRPr lang="pl-PL" sz="14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SSI-10I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58" marR="480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8,100</a:t>
                      </a:r>
                      <a:endParaRPr lang="pl-PL" sz="14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12,000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58" marR="480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CAPI, </a:t>
                      </a:r>
                      <a:r>
                        <a:rPr lang="en-US" sz="1400" dirty="0" smtClean="0">
                          <a:effectLst/>
                        </a:rPr>
                        <a:t>CAWI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58" marR="4805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94433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40"/>
            <a:ext cx="406400" cy="273844"/>
          </a:xfrm>
        </p:spPr>
        <p:txBody>
          <a:bodyPr/>
          <a:lstStyle/>
          <a:p>
            <a:r>
              <a:rPr lang="pl-PL" dirty="0" smtClean="0"/>
              <a:t>11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Mixed-Mode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3" y="4566327"/>
            <a:ext cx="7752856" cy="19202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33356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pl-PL" altLang="it-IT" sz="2000" b="1" dirty="0">
                <a:solidFill>
                  <a:schemeClr val="bg1"/>
                </a:solidFill>
                <a:latin typeface="+mj-lt"/>
              </a:rPr>
              <a:t>M</a:t>
            </a:r>
            <a:r>
              <a:rPr lang="pl-PL" altLang="it-IT" sz="2000" b="1" dirty="0" smtClean="0">
                <a:solidFill>
                  <a:schemeClr val="bg1"/>
                </a:solidFill>
                <a:latin typeface="+mj-lt"/>
              </a:rPr>
              <a:t>ixed-</a:t>
            </a:r>
            <a:r>
              <a:rPr lang="pl-PL" altLang="it-IT" sz="2000" b="1" dirty="0" err="1" smtClean="0">
                <a:solidFill>
                  <a:schemeClr val="bg1"/>
                </a:solidFill>
                <a:latin typeface="+mj-lt"/>
              </a:rPr>
              <a:t>mode</a:t>
            </a:r>
            <a:r>
              <a:rPr lang="pl-PL" altLang="it-IT" sz="2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pl-PL" altLang="it-IT" sz="2000" b="1" dirty="0" err="1" smtClean="0">
                <a:solidFill>
                  <a:schemeClr val="bg1"/>
                </a:solidFill>
                <a:latin typeface="+mj-lt"/>
              </a:rPr>
              <a:t>designs</a:t>
            </a:r>
            <a:r>
              <a:rPr lang="pl-PL" altLang="it-IT" sz="2000" b="1" dirty="0" smtClean="0">
                <a:solidFill>
                  <a:schemeClr val="bg1"/>
                </a:solidFill>
                <a:latin typeface="+mj-lt"/>
              </a:rPr>
              <a:t> in </a:t>
            </a:r>
            <a:r>
              <a:rPr lang="pl-PL" altLang="it-IT" sz="2000" b="1" dirty="0" err="1" smtClean="0">
                <a:solidFill>
                  <a:schemeClr val="bg1"/>
                </a:solidFill>
                <a:latin typeface="+mj-lt"/>
              </a:rPr>
              <a:t>Polish</a:t>
            </a:r>
            <a:r>
              <a:rPr lang="pl-PL" altLang="it-IT" sz="2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pl-PL" altLang="it-IT" sz="2000" b="1" dirty="0" err="1" smtClean="0">
                <a:solidFill>
                  <a:schemeClr val="bg1"/>
                </a:solidFill>
                <a:latin typeface="+mj-lt"/>
              </a:rPr>
              <a:t>social</a:t>
            </a:r>
            <a:r>
              <a:rPr lang="pl-PL" altLang="it-IT" sz="2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pl-PL" altLang="it-IT" sz="2000" b="1" dirty="0" err="1" smtClean="0">
                <a:solidFill>
                  <a:schemeClr val="bg1"/>
                </a:solidFill>
                <a:latin typeface="+mj-lt"/>
              </a:rPr>
              <a:t>sample</a:t>
            </a:r>
            <a:r>
              <a:rPr lang="pl-PL" altLang="it-IT" sz="2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pl-PL" altLang="it-IT" sz="2000" b="1" dirty="0" err="1" smtClean="0">
                <a:solidFill>
                  <a:schemeClr val="bg1"/>
                </a:solidFill>
                <a:latin typeface="+mj-lt"/>
              </a:rPr>
              <a:t>surveys</a:t>
            </a:r>
            <a:r>
              <a:rPr lang="pl-PL" altLang="it-IT" sz="2000" b="1" dirty="0" smtClean="0">
                <a:solidFill>
                  <a:schemeClr val="bg1"/>
                </a:solidFill>
                <a:latin typeface="+mj-lt"/>
              </a:rPr>
              <a:t> in 2019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12" name="Immagine 11" descr="EC logo example - horizontal versi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004" y="4585530"/>
            <a:ext cx="2102265" cy="557970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982174553"/>
              </p:ext>
            </p:extLst>
          </p:nvPr>
        </p:nvGraphicFramePr>
        <p:xfrm>
          <a:off x="905855" y="539750"/>
          <a:ext cx="728956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638185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40"/>
            <a:ext cx="406400" cy="273844"/>
          </a:xfrm>
        </p:spPr>
        <p:txBody>
          <a:bodyPr/>
          <a:lstStyle/>
          <a:p>
            <a:r>
              <a:rPr lang="pl-PL" dirty="0" smtClean="0"/>
              <a:t>12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Mixed-Mode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 flipV="1">
            <a:off x="1304925" y="4434859"/>
            <a:ext cx="7436475" cy="85866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33356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pl-PL" altLang="it-IT" sz="2000" b="1" dirty="0">
                <a:solidFill>
                  <a:schemeClr val="bg1"/>
                </a:solidFill>
                <a:latin typeface="+mj-lt"/>
              </a:rPr>
              <a:t>M</a:t>
            </a:r>
            <a:r>
              <a:rPr lang="pl-PL" altLang="it-IT" sz="2000" b="1" dirty="0" smtClean="0">
                <a:solidFill>
                  <a:schemeClr val="bg1"/>
                </a:solidFill>
                <a:latin typeface="+mj-lt"/>
              </a:rPr>
              <a:t>ixed-</a:t>
            </a:r>
            <a:r>
              <a:rPr lang="pl-PL" altLang="it-IT" sz="2000" b="1" dirty="0" err="1" smtClean="0">
                <a:solidFill>
                  <a:schemeClr val="bg1"/>
                </a:solidFill>
                <a:latin typeface="+mj-lt"/>
              </a:rPr>
              <a:t>mode</a:t>
            </a:r>
            <a:r>
              <a:rPr lang="pl-PL" altLang="it-IT" sz="2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pl-PL" altLang="it-IT" sz="2000" b="1" dirty="0" err="1" smtClean="0">
                <a:solidFill>
                  <a:schemeClr val="bg1"/>
                </a:solidFill>
                <a:latin typeface="+mj-lt"/>
              </a:rPr>
              <a:t>designs</a:t>
            </a:r>
            <a:r>
              <a:rPr lang="pl-PL" altLang="it-IT" sz="2000" b="1" dirty="0" smtClean="0">
                <a:solidFill>
                  <a:schemeClr val="bg1"/>
                </a:solidFill>
                <a:latin typeface="+mj-lt"/>
              </a:rPr>
              <a:t> in </a:t>
            </a:r>
            <a:r>
              <a:rPr lang="pl-PL" altLang="it-IT" sz="2000" b="1" dirty="0" err="1" smtClean="0">
                <a:solidFill>
                  <a:schemeClr val="bg1"/>
                </a:solidFill>
                <a:latin typeface="+mj-lt"/>
              </a:rPr>
              <a:t>Polish</a:t>
            </a:r>
            <a:r>
              <a:rPr lang="pl-PL" altLang="it-IT" sz="2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pl-PL" altLang="it-IT" sz="2000" b="1" dirty="0" err="1" smtClean="0">
                <a:solidFill>
                  <a:schemeClr val="bg1"/>
                </a:solidFill>
                <a:latin typeface="+mj-lt"/>
              </a:rPr>
              <a:t>social</a:t>
            </a:r>
            <a:r>
              <a:rPr lang="pl-PL" altLang="it-IT" sz="2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pl-PL" altLang="it-IT" sz="2000" b="1" dirty="0" err="1" smtClean="0">
                <a:solidFill>
                  <a:schemeClr val="bg1"/>
                </a:solidFill>
                <a:latin typeface="+mj-lt"/>
              </a:rPr>
              <a:t>sample</a:t>
            </a:r>
            <a:r>
              <a:rPr lang="pl-PL" altLang="it-IT" sz="2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pl-PL" altLang="it-IT" sz="2000" b="1" dirty="0" err="1" smtClean="0">
                <a:solidFill>
                  <a:schemeClr val="bg1"/>
                </a:solidFill>
                <a:latin typeface="+mj-lt"/>
              </a:rPr>
              <a:t>surveys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12" name="Immagine 11" descr="EC logo example - horizontal versi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004" y="4585530"/>
            <a:ext cx="2102265" cy="557970"/>
          </a:xfrm>
          <a:prstGeom prst="rect">
            <a:avLst/>
          </a:prstGeom>
        </p:spPr>
      </p:pic>
      <p:graphicFrame>
        <p:nvGraphicFramePr>
          <p:cNvPr id="10" name="Wykres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2450158"/>
              </p:ext>
            </p:extLst>
          </p:nvPr>
        </p:nvGraphicFramePr>
        <p:xfrm>
          <a:off x="598205" y="574490"/>
          <a:ext cx="8317193" cy="3769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725642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40"/>
            <a:ext cx="406400" cy="273844"/>
          </a:xfrm>
        </p:spPr>
        <p:txBody>
          <a:bodyPr/>
          <a:lstStyle/>
          <a:p>
            <a:r>
              <a:rPr lang="pl-PL" dirty="0" smtClean="0"/>
              <a:t>13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Mixed-Mode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3" y="4566327"/>
            <a:ext cx="7752856" cy="19203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33356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pl-PL" altLang="it-IT" sz="2000" b="1" dirty="0">
                <a:solidFill>
                  <a:schemeClr val="bg1"/>
                </a:solidFill>
                <a:latin typeface="+mj-lt"/>
              </a:rPr>
              <a:t>M</a:t>
            </a:r>
            <a:r>
              <a:rPr lang="pl-PL" altLang="it-IT" sz="2000" b="1" dirty="0" smtClean="0">
                <a:solidFill>
                  <a:schemeClr val="bg1"/>
                </a:solidFill>
                <a:latin typeface="+mj-lt"/>
              </a:rPr>
              <a:t>ixed-</a:t>
            </a:r>
            <a:r>
              <a:rPr lang="pl-PL" altLang="it-IT" sz="2000" b="1" dirty="0" err="1" smtClean="0">
                <a:solidFill>
                  <a:schemeClr val="bg1"/>
                </a:solidFill>
                <a:latin typeface="+mj-lt"/>
              </a:rPr>
              <a:t>mode</a:t>
            </a:r>
            <a:r>
              <a:rPr lang="pl-PL" altLang="it-IT" sz="2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pl-PL" altLang="it-IT" sz="2000" b="1" dirty="0" err="1" smtClean="0">
                <a:solidFill>
                  <a:schemeClr val="bg1"/>
                </a:solidFill>
                <a:latin typeface="+mj-lt"/>
              </a:rPr>
              <a:t>designs</a:t>
            </a:r>
            <a:r>
              <a:rPr lang="pl-PL" altLang="it-IT" sz="2000" b="1" dirty="0" smtClean="0">
                <a:solidFill>
                  <a:schemeClr val="bg1"/>
                </a:solidFill>
                <a:latin typeface="+mj-lt"/>
              </a:rPr>
              <a:t> in </a:t>
            </a:r>
            <a:r>
              <a:rPr lang="pl-PL" altLang="it-IT" sz="2000" b="1" dirty="0" err="1" smtClean="0">
                <a:solidFill>
                  <a:schemeClr val="bg1"/>
                </a:solidFill>
                <a:latin typeface="+mj-lt"/>
              </a:rPr>
              <a:t>Polish</a:t>
            </a:r>
            <a:r>
              <a:rPr lang="pl-PL" altLang="it-IT" sz="2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pl-PL" altLang="it-IT" sz="2000" b="1" dirty="0" err="1" smtClean="0">
                <a:solidFill>
                  <a:schemeClr val="bg1"/>
                </a:solidFill>
                <a:latin typeface="+mj-lt"/>
              </a:rPr>
              <a:t>social</a:t>
            </a:r>
            <a:r>
              <a:rPr lang="pl-PL" altLang="it-IT" sz="2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pl-PL" altLang="it-IT" sz="2000" b="1" dirty="0" err="1" smtClean="0">
                <a:solidFill>
                  <a:schemeClr val="bg1"/>
                </a:solidFill>
                <a:latin typeface="+mj-lt"/>
              </a:rPr>
              <a:t>sample</a:t>
            </a:r>
            <a:r>
              <a:rPr lang="pl-PL" altLang="it-IT" sz="2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pl-PL" altLang="it-IT" sz="2000" b="1" dirty="0" err="1" smtClean="0">
                <a:solidFill>
                  <a:schemeClr val="bg1"/>
                </a:solidFill>
                <a:latin typeface="+mj-lt"/>
              </a:rPr>
              <a:t>surveys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12" name="Immagine 11" descr="EC logo example - horizontal versi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004" y="4585530"/>
            <a:ext cx="2102265" cy="55797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6546079" y="1632247"/>
            <a:ext cx="21449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err="1" smtClean="0"/>
              <a:t>Number</a:t>
            </a:r>
            <a:r>
              <a:rPr lang="pl-PL" sz="2000" b="1" dirty="0" smtClean="0"/>
              <a:t> of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permanent” </a:t>
            </a:r>
            <a:r>
              <a:rPr lang="pl-PL" sz="2000" b="1" dirty="0" err="1" smtClean="0"/>
              <a:t>interviewers</a:t>
            </a:r>
            <a:r>
              <a:rPr lang="pl-PL" sz="2000" b="1" dirty="0" smtClean="0"/>
              <a:t> in </a:t>
            </a:r>
            <a:r>
              <a:rPr lang="pl-PL" sz="2000" b="1" dirty="0" err="1" smtClean="0"/>
              <a:t>statistical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offices</a:t>
            </a:r>
            <a:r>
              <a:rPr lang="pl-PL" sz="2000" b="1" dirty="0" smtClean="0"/>
              <a:t> (Dec. 31</a:t>
            </a:r>
            <a:r>
              <a:rPr lang="pl-PL" sz="2000" b="1" baseline="30000" dirty="0" smtClean="0"/>
              <a:t>th</a:t>
            </a:r>
            <a:r>
              <a:rPr lang="pl-PL" sz="2000" b="1" dirty="0" smtClean="0"/>
              <a:t>, 2018)</a:t>
            </a:r>
            <a:endParaRPr lang="pl-PL" sz="2000" b="1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0254" y="520751"/>
            <a:ext cx="4213077" cy="393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0294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40"/>
            <a:ext cx="406400" cy="273844"/>
          </a:xfrm>
        </p:spPr>
        <p:txBody>
          <a:bodyPr/>
          <a:lstStyle/>
          <a:p>
            <a:r>
              <a:rPr lang="pl-PL" dirty="0" smtClean="0"/>
              <a:t>14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Mixed-Mode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3" y="4566327"/>
            <a:ext cx="7752856" cy="19203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33356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pl-PL" altLang="it-IT" sz="2000" b="1" dirty="0">
                <a:solidFill>
                  <a:schemeClr val="bg1"/>
                </a:solidFill>
                <a:latin typeface="+mj-lt"/>
              </a:rPr>
              <a:t>M</a:t>
            </a:r>
            <a:r>
              <a:rPr lang="pl-PL" altLang="it-IT" sz="2000" b="1" dirty="0" smtClean="0">
                <a:solidFill>
                  <a:schemeClr val="bg1"/>
                </a:solidFill>
                <a:latin typeface="+mj-lt"/>
              </a:rPr>
              <a:t>ixed-</a:t>
            </a:r>
            <a:r>
              <a:rPr lang="pl-PL" altLang="it-IT" sz="2000" b="1" dirty="0" err="1" smtClean="0">
                <a:solidFill>
                  <a:schemeClr val="bg1"/>
                </a:solidFill>
                <a:latin typeface="+mj-lt"/>
              </a:rPr>
              <a:t>mode</a:t>
            </a:r>
            <a:r>
              <a:rPr lang="pl-PL" altLang="it-IT" sz="2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pl-PL" altLang="it-IT" sz="2000" b="1" dirty="0" err="1" smtClean="0">
                <a:solidFill>
                  <a:schemeClr val="bg1"/>
                </a:solidFill>
                <a:latin typeface="+mj-lt"/>
              </a:rPr>
              <a:t>designs</a:t>
            </a:r>
            <a:r>
              <a:rPr lang="pl-PL" altLang="it-IT" sz="2000" b="1" dirty="0" smtClean="0">
                <a:solidFill>
                  <a:schemeClr val="bg1"/>
                </a:solidFill>
                <a:latin typeface="+mj-lt"/>
              </a:rPr>
              <a:t> in </a:t>
            </a:r>
            <a:r>
              <a:rPr lang="pl-PL" altLang="it-IT" sz="2000" b="1" dirty="0" err="1" smtClean="0">
                <a:solidFill>
                  <a:schemeClr val="bg1"/>
                </a:solidFill>
                <a:latin typeface="+mj-lt"/>
              </a:rPr>
              <a:t>Polish</a:t>
            </a:r>
            <a:r>
              <a:rPr lang="pl-PL" altLang="it-IT" sz="2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pl-PL" altLang="it-IT" sz="2000" b="1" dirty="0" err="1" smtClean="0">
                <a:solidFill>
                  <a:schemeClr val="bg1"/>
                </a:solidFill>
                <a:latin typeface="+mj-lt"/>
              </a:rPr>
              <a:t>social</a:t>
            </a:r>
            <a:r>
              <a:rPr lang="pl-PL" altLang="it-IT" sz="2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pl-PL" altLang="it-IT" sz="2000" b="1" dirty="0" err="1" smtClean="0">
                <a:solidFill>
                  <a:schemeClr val="bg1"/>
                </a:solidFill>
                <a:latin typeface="+mj-lt"/>
              </a:rPr>
              <a:t>sample</a:t>
            </a:r>
            <a:r>
              <a:rPr lang="pl-PL" altLang="it-IT" sz="2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pl-PL" altLang="it-IT" sz="2000" b="1" dirty="0" err="1" smtClean="0">
                <a:solidFill>
                  <a:schemeClr val="bg1"/>
                </a:solidFill>
                <a:latin typeface="+mj-lt"/>
              </a:rPr>
              <a:t>surveys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12" name="Immagine 11" descr="EC logo example - horizontal versi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004" y="4585530"/>
            <a:ext cx="2102265" cy="55797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415" y="2035255"/>
            <a:ext cx="7779170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219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04925" y="806802"/>
            <a:ext cx="7198140" cy="27135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pl-PL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Mode</a:t>
            </a:r>
            <a:r>
              <a:rPr lang="pl-PL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l-PL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effect</a:t>
            </a:r>
            <a:endParaRPr lang="pl-PL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just"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pl-PL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term </a:t>
            </a:r>
            <a:r>
              <a:rPr lang="pl-PL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"</a:t>
            </a:r>
            <a:r>
              <a:rPr lang="pl-PL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mode</a:t>
            </a:r>
            <a:r>
              <a:rPr lang="pl-PL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l-PL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effect</a:t>
            </a:r>
            <a:r>
              <a:rPr lang="pl-PL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" </a:t>
            </a:r>
            <a:r>
              <a:rPr lang="pl-PL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usually</a:t>
            </a:r>
            <a:r>
              <a:rPr lang="pl-PL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l-PL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refers</a:t>
            </a:r>
            <a:r>
              <a:rPr lang="pl-PL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to effects </a:t>
            </a:r>
            <a:r>
              <a:rPr lang="pl-PL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that</a:t>
            </a:r>
            <a:r>
              <a:rPr lang="pl-PL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l-PL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are</a:t>
            </a:r>
            <a:r>
              <a:rPr lang="pl-PL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l-PL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due</a:t>
            </a:r>
            <a:r>
              <a:rPr lang="pl-PL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to the </a:t>
            </a:r>
            <a:r>
              <a:rPr lang="pl-PL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use</a:t>
            </a:r>
            <a:r>
              <a:rPr lang="pl-PL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of one </a:t>
            </a:r>
            <a:r>
              <a:rPr lang="pl-PL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mode</a:t>
            </a:r>
            <a:r>
              <a:rPr lang="pl-PL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l-PL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compared</a:t>
            </a:r>
            <a:r>
              <a:rPr lang="pl-PL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to </a:t>
            </a:r>
            <a:r>
              <a:rPr lang="pl-PL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another</a:t>
            </a:r>
            <a:r>
              <a:rPr lang="pl-PL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pl-PL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or</a:t>
            </a:r>
            <a:r>
              <a:rPr lang="pl-PL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a </a:t>
            </a:r>
            <a:r>
              <a:rPr lang="pl-PL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combination</a:t>
            </a:r>
            <a:r>
              <a:rPr lang="pl-PL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of </a:t>
            </a:r>
            <a:r>
              <a:rPr lang="pl-PL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modes</a:t>
            </a:r>
            <a:r>
              <a:rPr lang="pl-PL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to a single </a:t>
            </a:r>
            <a:r>
              <a:rPr lang="pl-PL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mode</a:t>
            </a:r>
            <a:r>
              <a:rPr lang="pl-PL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pl-PL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or</a:t>
            </a:r>
            <a:r>
              <a:rPr lang="pl-PL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to a </a:t>
            </a:r>
            <a:r>
              <a:rPr lang="pl-PL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different</a:t>
            </a:r>
            <a:r>
              <a:rPr lang="pl-PL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l-PL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combination</a:t>
            </a:r>
            <a:r>
              <a:rPr lang="pl-PL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of the same </a:t>
            </a:r>
            <a:r>
              <a:rPr lang="pl-PL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or</a:t>
            </a:r>
            <a:r>
              <a:rPr lang="pl-PL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l-PL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other</a:t>
            </a:r>
            <a:r>
              <a:rPr lang="pl-PL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l-PL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modes</a:t>
            </a:r>
            <a:r>
              <a:rPr lang="pl-PL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40"/>
            <a:ext cx="406400" cy="273844"/>
          </a:xfrm>
        </p:spPr>
        <p:txBody>
          <a:bodyPr/>
          <a:lstStyle/>
          <a:p>
            <a:r>
              <a:rPr lang="pl-PL" dirty="0"/>
              <a:t>2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Mixed-Mode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3" y="4566327"/>
            <a:ext cx="7752856" cy="19203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33356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pl-PL" altLang="it-IT" sz="2000" b="1" dirty="0" err="1" smtClean="0">
                <a:solidFill>
                  <a:schemeClr val="bg1"/>
                </a:solidFill>
                <a:latin typeface="+mj-lt"/>
              </a:rPr>
              <a:t>Mode</a:t>
            </a:r>
            <a:r>
              <a:rPr lang="pl-PL" altLang="it-IT" sz="2000" b="1" dirty="0" smtClean="0">
                <a:solidFill>
                  <a:schemeClr val="bg1"/>
                </a:solidFill>
                <a:latin typeface="+mj-lt"/>
              </a:rPr>
              <a:t> effects in </a:t>
            </a:r>
            <a:r>
              <a:rPr lang="pl-PL" altLang="it-IT" sz="2000" b="1" dirty="0" err="1" smtClean="0">
                <a:solidFill>
                  <a:schemeClr val="bg1"/>
                </a:solidFill>
                <a:latin typeface="+mj-lt"/>
              </a:rPr>
              <a:t>mixed-mode</a:t>
            </a:r>
            <a:r>
              <a:rPr lang="pl-PL" altLang="it-IT" sz="2000" b="1" dirty="0" smtClean="0">
                <a:solidFill>
                  <a:schemeClr val="bg1"/>
                </a:solidFill>
                <a:latin typeface="+mj-lt"/>
              </a:rPr>
              <a:t> data </a:t>
            </a:r>
            <a:r>
              <a:rPr lang="pl-PL" altLang="it-IT" sz="2000" b="1" dirty="0" err="1" smtClean="0">
                <a:solidFill>
                  <a:schemeClr val="bg1"/>
                </a:solidFill>
                <a:latin typeface="+mj-lt"/>
              </a:rPr>
              <a:t>collection</a:t>
            </a:r>
            <a:r>
              <a:rPr lang="it-IT" altLang="it-IT" sz="2000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12" name="Immagine 11" descr="EC logo example - horizontal versi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004" y="4585530"/>
            <a:ext cx="2102265" cy="55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823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46033" y="806802"/>
            <a:ext cx="7853586" cy="32213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pl-PL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Mode</a:t>
            </a:r>
            <a:r>
              <a:rPr lang="pl-PL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effects</a:t>
            </a: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pl-PL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Mixed </a:t>
            </a:r>
            <a:r>
              <a:rPr lang="pl-PL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mode</a:t>
            </a:r>
            <a:r>
              <a:rPr lang="pl-PL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l-PL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simultaneously</a:t>
            </a:r>
            <a:r>
              <a:rPr lang="pl-PL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l-PL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generates</a:t>
            </a:r>
            <a:r>
              <a:rPr lang="pl-PL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: </a:t>
            </a:r>
          </a:p>
          <a:p>
            <a:pPr marL="457200" indent="-457200">
              <a:spcAft>
                <a:spcPts val="1000"/>
              </a:spcAft>
              <a:buClr>
                <a:srgbClr val="CF1E24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pl-PL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</a:t>
            </a:r>
            <a:r>
              <a:rPr lang="pl-PL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onresponse</a:t>
            </a:r>
            <a:r>
              <a:rPr lang="pl-PL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error </a:t>
            </a:r>
            <a:r>
              <a:rPr lang="pl-PL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(</a:t>
            </a:r>
            <a:r>
              <a:rPr lang="pl-PL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selection</a:t>
            </a:r>
            <a:r>
              <a:rPr lang="pl-PL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effects),</a:t>
            </a:r>
          </a:p>
          <a:p>
            <a:pPr marL="457200" indent="-457200">
              <a:spcAft>
                <a:spcPts val="1000"/>
              </a:spcAft>
              <a:buClr>
                <a:srgbClr val="CF1E24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pl-PL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</a:t>
            </a:r>
            <a:r>
              <a:rPr lang="pl-PL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easurement</a:t>
            </a:r>
            <a:r>
              <a:rPr lang="pl-PL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error </a:t>
            </a:r>
            <a:r>
              <a:rPr lang="pl-PL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(</a:t>
            </a:r>
            <a:r>
              <a:rPr lang="pl-PL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measurement</a:t>
            </a:r>
            <a:r>
              <a:rPr lang="pl-PL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effects). </a:t>
            </a:r>
          </a:p>
          <a:p>
            <a:pPr algn="ctr"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endParaRPr lang="pl-PL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40"/>
            <a:ext cx="406400" cy="273844"/>
          </a:xfrm>
        </p:spPr>
        <p:txBody>
          <a:bodyPr/>
          <a:lstStyle/>
          <a:p>
            <a:r>
              <a:rPr lang="pl-PL" dirty="0"/>
              <a:t>3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Mixed-Mode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3" y="4566327"/>
            <a:ext cx="7752856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33356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pl-PL" altLang="it-IT" sz="2000" b="1" dirty="0" err="1" smtClean="0">
                <a:solidFill>
                  <a:schemeClr val="bg1"/>
                </a:solidFill>
                <a:latin typeface="+mj-lt"/>
              </a:rPr>
              <a:t>Mode</a:t>
            </a:r>
            <a:r>
              <a:rPr lang="pl-PL" altLang="it-IT" sz="2000" b="1" dirty="0" smtClean="0">
                <a:solidFill>
                  <a:schemeClr val="bg1"/>
                </a:solidFill>
                <a:latin typeface="+mj-lt"/>
              </a:rPr>
              <a:t> effects in </a:t>
            </a:r>
            <a:r>
              <a:rPr lang="pl-PL" altLang="it-IT" sz="2000" b="1" dirty="0" err="1" smtClean="0">
                <a:solidFill>
                  <a:schemeClr val="bg1"/>
                </a:solidFill>
                <a:latin typeface="+mj-lt"/>
              </a:rPr>
              <a:t>mixed-mode</a:t>
            </a:r>
            <a:r>
              <a:rPr lang="pl-PL" altLang="it-IT" sz="2000" b="1" dirty="0" smtClean="0">
                <a:solidFill>
                  <a:schemeClr val="bg1"/>
                </a:solidFill>
                <a:latin typeface="+mj-lt"/>
              </a:rPr>
              <a:t> data </a:t>
            </a:r>
            <a:r>
              <a:rPr lang="pl-PL" altLang="it-IT" sz="2000" b="1" dirty="0" err="1" smtClean="0">
                <a:solidFill>
                  <a:schemeClr val="bg1"/>
                </a:solidFill>
                <a:latin typeface="+mj-lt"/>
              </a:rPr>
              <a:t>collection</a:t>
            </a:r>
            <a:r>
              <a:rPr lang="it-IT" altLang="it-IT" sz="2000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12" name="Immagine 11" descr="EC logo example - horizontal versi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004" y="4585530"/>
            <a:ext cx="2102265" cy="55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0063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46034" y="806802"/>
            <a:ext cx="7469024" cy="28418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pl-PL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Mode</a:t>
            </a:r>
            <a:r>
              <a:rPr lang="pl-P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effects:</a:t>
            </a:r>
          </a:p>
          <a:p>
            <a:pPr marL="457200" indent="-457200" algn="just">
              <a:spcAft>
                <a:spcPts val="1000"/>
              </a:spcAft>
              <a:buClr>
                <a:srgbClr val="CF1E24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pl-PL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selection</a:t>
            </a:r>
            <a:r>
              <a:rPr lang="pl-P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effects – </a:t>
            </a:r>
            <a:r>
              <a:rPr lang="pl-PL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caused</a:t>
            </a: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by the </a:t>
            </a:r>
            <a:r>
              <a:rPr lang="pl-PL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selection</a:t>
            </a: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l-PL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mechanism</a:t>
            </a: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of a </a:t>
            </a:r>
            <a:r>
              <a:rPr lang="pl-PL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mixed-mode</a:t>
            </a: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l-PL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survey</a:t>
            </a: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design, </a:t>
            </a:r>
            <a:r>
              <a:rPr lang="pl-PL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resulting</a:t>
            </a: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in </a:t>
            </a:r>
            <a:r>
              <a:rPr lang="pl-PL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partitioning</a:t>
            </a: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the </a:t>
            </a:r>
            <a:r>
              <a:rPr lang="pl-PL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sample</a:t>
            </a: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l-PL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into</a:t>
            </a: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l-PL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respondents</a:t>
            </a: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and </a:t>
            </a:r>
            <a:r>
              <a:rPr lang="pl-PL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nonrespondents</a:t>
            </a: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</a:t>
            </a:r>
          </a:p>
          <a:p>
            <a:pPr marL="444500" indent="-444500" algn="just"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	</a:t>
            </a:r>
            <a:r>
              <a:rPr lang="pl-PL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Selection</a:t>
            </a: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effects </a:t>
            </a:r>
            <a:r>
              <a:rPr lang="pl-PL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appear</a:t>
            </a: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when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different types of respondents choose different modes to complete the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survey</a:t>
            </a: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</a:t>
            </a:r>
            <a:endParaRPr lang="pl-PL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40"/>
            <a:ext cx="406400" cy="273844"/>
          </a:xfrm>
        </p:spPr>
        <p:txBody>
          <a:bodyPr/>
          <a:lstStyle/>
          <a:p>
            <a:r>
              <a:rPr lang="pl-PL" dirty="0"/>
              <a:t>4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Mixed-Mode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3" y="4566327"/>
            <a:ext cx="7752856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33356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pl-PL" altLang="it-IT" sz="2000" b="1" dirty="0" err="1" smtClean="0">
                <a:solidFill>
                  <a:schemeClr val="bg1"/>
                </a:solidFill>
                <a:latin typeface="+mj-lt"/>
              </a:rPr>
              <a:t>Mode</a:t>
            </a:r>
            <a:r>
              <a:rPr lang="pl-PL" altLang="it-IT" sz="2000" b="1" dirty="0" smtClean="0">
                <a:solidFill>
                  <a:schemeClr val="bg1"/>
                </a:solidFill>
                <a:latin typeface="+mj-lt"/>
              </a:rPr>
              <a:t> effects in </a:t>
            </a:r>
            <a:r>
              <a:rPr lang="pl-PL" altLang="it-IT" sz="2000" b="1" dirty="0" err="1" smtClean="0">
                <a:solidFill>
                  <a:schemeClr val="bg1"/>
                </a:solidFill>
                <a:latin typeface="+mj-lt"/>
              </a:rPr>
              <a:t>mixed-mode</a:t>
            </a:r>
            <a:r>
              <a:rPr lang="pl-PL" altLang="it-IT" sz="2000" b="1" dirty="0" smtClean="0">
                <a:solidFill>
                  <a:schemeClr val="bg1"/>
                </a:solidFill>
                <a:latin typeface="+mj-lt"/>
              </a:rPr>
              <a:t> data </a:t>
            </a:r>
            <a:r>
              <a:rPr lang="pl-PL" altLang="it-IT" sz="2000" b="1" dirty="0" err="1" smtClean="0">
                <a:solidFill>
                  <a:schemeClr val="bg1"/>
                </a:solidFill>
                <a:latin typeface="+mj-lt"/>
              </a:rPr>
              <a:t>collection</a:t>
            </a:r>
            <a:r>
              <a:rPr lang="it-IT" altLang="it-IT" sz="2000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12" name="Immagine 11" descr="EC logo example - horizontal versi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004" y="4585530"/>
            <a:ext cx="2102265" cy="55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618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12749" y="854579"/>
            <a:ext cx="7887768" cy="32111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pl-PL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Mode</a:t>
            </a:r>
            <a:r>
              <a:rPr lang="pl-P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effects </a:t>
            </a: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(</a:t>
            </a:r>
            <a:r>
              <a:rPr lang="pl-PL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cont</a:t>
            </a: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.):</a:t>
            </a:r>
          </a:p>
          <a:p>
            <a:pPr marL="457200" indent="-457200" algn="just">
              <a:spcAft>
                <a:spcPts val="1000"/>
              </a:spcAft>
              <a:buClr>
                <a:srgbClr val="CF1E24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pl-PL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</a:t>
            </a:r>
            <a:r>
              <a:rPr lang="pl-PL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easurement</a:t>
            </a:r>
            <a:r>
              <a:rPr lang="pl-P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effects (</a:t>
            </a:r>
            <a:r>
              <a:rPr lang="pl-PL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measurement</a:t>
            </a:r>
            <a:r>
              <a:rPr lang="pl-P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l-PL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bias</a:t>
            </a:r>
            <a:r>
              <a:rPr lang="pl-P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pl-PL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pure</a:t>
            </a:r>
            <a:r>
              <a:rPr lang="pl-P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l-PL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mode</a:t>
            </a:r>
            <a:r>
              <a:rPr lang="pl-P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effects) </a:t>
            </a: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– </a:t>
            </a:r>
            <a:r>
              <a:rPr lang="pl-PL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caused</a:t>
            </a: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by </a:t>
            </a:r>
            <a:r>
              <a:rPr lang="pl-PL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specifics</a:t>
            </a: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of the </a:t>
            </a:r>
            <a:r>
              <a:rPr lang="pl-PL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modes</a:t>
            </a: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in the </a:t>
            </a:r>
            <a:r>
              <a:rPr lang="pl-PL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survey</a:t>
            </a: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and </a:t>
            </a:r>
            <a:r>
              <a:rPr lang="pl-PL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affect</a:t>
            </a: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the </a:t>
            </a:r>
            <a:r>
              <a:rPr lang="pl-PL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recorded</a:t>
            </a: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l-PL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responses</a:t>
            </a: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to the </a:t>
            </a:r>
            <a:r>
              <a:rPr lang="pl-PL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surveys</a:t>
            </a: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l-PL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questions</a:t>
            </a: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 </a:t>
            </a:r>
          </a:p>
          <a:p>
            <a:pPr marL="444500" indent="-444500" algn="just"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	</a:t>
            </a: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 </a:t>
            </a:r>
            <a:r>
              <a:rPr lang="pl-PL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other</a:t>
            </a: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l-PL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words</a:t>
            </a: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pl-PL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</a:t>
            </a:r>
            <a:r>
              <a:rPr lang="pl-PL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easurement</a:t>
            </a:r>
            <a:r>
              <a:rPr lang="pl-P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effects </a:t>
            </a:r>
            <a:r>
              <a:rPr lang="pl-PL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refer</a:t>
            </a: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to the influence of a </a:t>
            </a:r>
            <a:r>
              <a:rPr lang="pl-PL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survey</a:t>
            </a: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l-PL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mode</a:t>
            </a: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on the </a:t>
            </a:r>
            <a:r>
              <a:rPr lang="pl-PL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answers</a:t>
            </a: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(the same respondent </a:t>
            </a:r>
            <a:r>
              <a:rPr lang="pl-PL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gives</a:t>
            </a: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l-PL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different</a:t>
            </a: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l-PL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answers</a:t>
            </a: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to the same </a:t>
            </a:r>
            <a:r>
              <a:rPr lang="pl-PL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questions</a:t>
            </a: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in </a:t>
            </a:r>
            <a:r>
              <a:rPr lang="pl-PL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different</a:t>
            </a: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l-PL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modes</a:t>
            </a: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).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40"/>
            <a:ext cx="406400" cy="273844"/>
          </a:xfrm>
        </p:spPr>
        <p:txBody>
          <a:bodyPr/>
          <a:lstStyle/>
          <a:p>
            <a:r>
              <a:rPr lang="pl-PL" dirty="0"/>
              <a:t>5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Mixed-Mode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 flipV="1">
            <a:off x="1213342" y="4560654"/>
            <a:ext cx="7702057" cy="24876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33356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pl-PL" altLang="it-IT" sz="2000" b="1" dirty="0" err="1" smtClean="0">
                <a:solidFill>
                  <a:schemeClr val="bg1"/>
                </a:solidFill>
                <a:latin typeface="+mj-lt"/>
              </a:rPr>
              <a:t>Mode</a:t>
            </a:r>
            <a:r>
              <a:rPr lang="pl-PL" altLang="it-IT" sz="2000" b="1" dirty="0" smtClean="0">
                <a:solidFill>
                  <a:schemeClr val="bg1"/>
                </a:solidFill>
                <a:latin typeface="+mj-lt"/>
              </a:rPr>
              <a:t> effects in </a:t>
            </a:r>
            <a:r>
              <a:rPr lang="pl-PL" altLang="it-IT" sz="2000" b="1" dirty="0" err="1" smtClean="0">
                <a:solidFill>
                  <a:schemeClr val="bg1"/>
                </a:solidFill>
                <a:latin typeface="+mj-lt"/>
              </a:rPr>
              <a:t>mixed-mode</a:t>
            </a:r>
            <a:r>
              <a:rPr lang="pl-PL" altLang="it-IT" sz="2000" b="1" dirty="0" smtClean="0">
                <a:solidFill>
                  <a:schemeClr val="bg1"/>
                </a:solidFill>
                <a:latin typeface="+mj-lt"/>
              </a:rPr>
              <a:t> data </a:t>
            </a:r>
            <a:r>
              <a:rPr lang="pl-PL" altLang="it-IT" sz="2000" b="1" dirty="0" err="1" smtClean="0">
                <a:solidFill>
                  <a:schemeClr val="bg1"/>
                </a:solidFill>
                <a:latin typeface="+mj-lt"/>
              </a:rPr>
              <a:t>collection</a:t>
            </a:r>
            <a:r>
              <a:rPr lang="it-IT" altLang="it-IT" sz="2000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12" name="Immagine 11" descr="EC logo example - horizontal versi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004" y="4585530"/>
            <a:ext cx="2102265" cy="55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112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46034" y="806802"/>
            <a:ext cx="7469024" cy="28418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pl-PL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Problems</a:t>
            </a:r>
            <a:r>
              <a:rPr lang="pl-PL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l-PL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described</a:t>
            </a:r>
            <a:r>
              <a:rPr lang="pl-PL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in </a:t>
            </a:r>
            <a:r>
              <a:rPr lang="pl-PL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documents</a:t>
            </a:r>
            <a:r>
              <a:rPr lang="pl-PL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l-PL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prepared</a:t>
            </a:r>
            <a:r>
              <a:rPr lang="pl-PL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by WP2 </a:t>
            </a:r>
            <a:r>
              <a:rPr lang="pl-PL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within</a:t>
            </a:r>
            <a:r>
              <a:rPr lang="pl-PL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the </a:t>
            </a:r>
            <a:r>
              <a:rPr lang="pl-PL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framework</a:t>
            </a:r>
            <a:r>
              <a:rPr lang="pl-PL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of the MIMOD Project</a:t>
            </a:r>
            <a:r>
              <a:rPr lang="pl-PL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:</a:t>
            </a:r>
          </a:p>
          <a:p>
            <a:pPr marL="457200" indent="-457200" algn="just">
              <a:spcAft>
                <a:spcPts val="1000"/>
              </a:spcAft>
              <a:buClr>
                <a:srgbClr val="CF1E24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pl-PL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</a:t>
            </a:r>
            <a:r>
              <a:rPr lang="pl-PL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etection</a:t>
            </a:r>
            <a:r>
              <a:rPr lang="pl-PL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and </a:t>
            </a:r>
            <a:r>
              <a:rPr lang="pl-PL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estimation</a:t>
            </a:r>
            <a:r>
              <a:rPr lang="pl-PL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of </a:t>
            </a:r>
            <a:r>
              <a:rPr lang="pl-PL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mode</a:t>
            </a:r>
            <a:r>
              <a:rPr lang="pl-PL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effects (</a:t>
            </a:r>
            <a:r>
              <a:rPr lang="pl-PL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including</a:t>
            </a:r>
            <a:r>
              <a:rPr lang="pl-PL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l-PL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separation</a:t>
            </a:r>
            <a:r>
              <a:rPr lang="pl-PL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of </a:t>
            </a:r>
            <a:r>
              <a:rPr lang="pl-PL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selection</a:t>
            </a:r>
            <a:r>
              <a:rPr lang="pl-PL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effects from </a:t>
            </a:r>
            <a:r>
              <a:rPr lang="pl-PL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measurement</a:t>
            </a:r>
            <a:r>
              <a:rPr lang="pl-PL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effects),</a:t>
            </a:r>
          </a:p>
          <a:p>
            <a:pPr marL="457200" indent="-457200" algn="just">
              <a:spcAft>
                <a:spcPts val="1000"/>
              </a:spcAft>
              <a:buClr>
                <a:srgbClr val="CF1E24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pl-PL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adjustment</a:t>
            </a:r>
            <a:r>
              <a:rPr lang="pl-PL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for </a:t>
            </a:r>
            <a:r>
              <a:rPr lang="pl-PL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mode</a:t>
            </a:r>
            <a:r>
              <a:rPr lang="pl-PL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effects.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40"/>
            <a:ext cx="406400" cy="273844"/>
          </a:xfrm>
        </p:spPr>
        <p:txBody>
          <a:bodyPr/>
          <a:lstStyle/>
          <a:p>
            <a:r>
              <a:rPr lang="pl-PL" dirty="0"/>
              <a:t>6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Mixed-Mode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3" y="4566327"/>
            <a:ext cx="7752856" cy="19203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33356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pl-PL" altLang="it-IT" sz="2000" b="1" dirty="0" err="1" smtClean="0">
                <a:solidFill>
                  <a:schemeClr val="bg1"/>
                </a:solidFill>
                <a:latin typeface="+mj-lt"/>
              </a:rPr>
              <a:t>Mode</a:t>
            </a:r>
            <a:r>
              <a:rPr lang="pl-PL" altLang="it-IT" sz="2000" b="1" dirty="0" smtClean="0">
                <a:solidFill>
                  <a:schemeClr val="bg1"/>
                </a:solidFill>
                <a:latin typeface="+mj-lt"/>
              </a:rPr>
              <a:t> effects in </a:t>
            </a:r>
            <a:r>
              <a:rPr lang="pl-PL" altLang="it-IT" sz="2000" b="1" dirty="0" err="1" smtClean="0">
                <a:solidFill>
                  <a:schemeClr val="bg1"/>
                </a:solidFill>
                <a:latin typeface="+mj-lt"/>
              </a:rPr>
              <a:t>mixed-mode</a:t>
            </a:r>
            <a:r>
              <a:rPr lang="pl-PL" altLang="it-IT" sz="2000" b="1" dirty="0" smtClean="0">
                <a:solidFill>
                  <a:schemeClr val="bg1"/>
                </a:solidFill>
                <a:latin typeface="+mj-lt"/>
              </a:rPr>
              <a:t> data </a:t>
            </a:r>
            <a:r>
              <a:rPr lang="pl-PL" altLang="it-IT" sz="2000" b="1" dirty="0" err="1" smtClean="0">
                <a:solidFill>
                  <a:schemeClr val="bg1"/>
                </a:solidFill>
                <a:latin typeface="+mj-lt"/>
              </a:rPr>
              <a:t>collection</a:t>
            </a:r>
            <a:r>
              <a:rPr lang="it-IT" altLang="it-IT" sz="2000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12" name="Immagine 11" descr="EC logo example - horizontal versi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004" y="4585530"/>
            <a:ext cx="2102265" cy="55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996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46034" y="806802"/>
            <a:ext cx="7887768" cy="35984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500"/>
              </a:lnSpc>
              <a:buClr>
                <a:srgbClr val="CF1E24"/>
              </a:buClr>
              <a:buSzPct val="90000"/>
              <a:defRPr/>
            </a:pPr>
            <a:r>
              <a:rPr lang="pl-PL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Some </a:t>
            </a:r>
            <a:r>
              <a:rPr lang="pl-PL" sz="1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measures</a:t>
            </a:r>
            <a:r>
              <a:rPr lang="pl-PL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l-PL" sz="1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reported</a:t>
            </a:r>
            <a:r>
              <a:rPr lang="pl-PL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by </a:t>
            </a:r>
            <a:r>
              <a:rPr lang="pl-PL" sz="1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countries</a:t>
            </a:r>
            <a:r>
              <a:rPr lang="pl-PL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l-PL" sz="1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participating</a:t>
            </a:r>
            <a:r>
              <a:rPr lang="pl-PL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in the MIMOD Project:</a:t>
            </a:r>
          </a:p>
          <a:p>
            <a:pPr marL="457200" indent="-457200" algn="just">
              <a:lnSpc>
                <a:spcPts val="2500"/>
              </a:lnSpc>
              <a:buClr>
                <a:srgbClr val="CF1E24"/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pl-PL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</a:t>
            </a:r>
            <a:r>
              <a:rPr lang="pl-PL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 </a:t>
            </a:r>
            <a:r>
              <a:rPr lang="pl-PL" sz="17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assess</a:t>
            </a:r>
            <a:r>
              <a:rPr lang="pl-PL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l-PL" sz="17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mode</a:t>
            </a:r>
            <a:r>
              <a:rPr lang="pl-PL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effects</a:t>
            </a:r>
            <a:r>
              <a:rPr lang="pl-PL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: </a:t>
            </a:r>
          </a:p>
          <a:p>
            <a:pPr marL="457200" indent="346075" algn="just">
              <a:lnSpc>
                <a:spcPts val="2500"/>
              </a:lnSpc>
              <a:buClr>
                <a:srgbClr val="CF1E24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pl-PL" sz="1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pre-tests</a:t>
            </a:r>
            <a:r>
              <a:rPr lang="pl-PL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pl-PL" sz="1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experiments</a:t>
            </a:r>
            <a:r>
              <a:rPr lang="pl-PL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on </a:t>
            </a:r>
            <a:r>
              <a:rPr lang="pl-PL" sz="1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questionnaire</a:t>
            </a:r>
            <a:r>
              <a:rPr lang="pl-PL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design, </a:t>
            </a:r>
          </a:p>
          <a:p>
            <a:pPr marL="457200" indent="346075" algn="just">
              <a:lnSpc>
                <a:spcPts val="2500"/>
              </a:lnSpc>
              <a:buClr>
                <a:srgbClr val="CF1E24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pl-PL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pilot </a:t>
            </a:r>
            <a:r>
              <a:rPr lang="pl-PL" sz="1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surveys</a:t>
            </a:r>
            <a:r>
              <a:rPr lang="pl-PL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</a:t>
            </a:r>
            <a:endParaRPr lang="pl-PL" sz="17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457200" indent="346075" algn="just">
              <a:lnSpc>
                <a:spcPts val="2500"/>
              </a:lnSpc>
              <a:buClr>
                <a:srgbClr val="CF1E24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pl-PL" sz="1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differences</a:t>
            </a:r>
            <a:r>
              <a:rPr lang="pl-PL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in </a:t>
            </a:r>
            <a:r>
              <a:rPr lang="pl-PL" sz="1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distributions</a:t>
            </a:r>
            <a:r>
              <a:rPr lang="pl-PL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of </a:t>
            </a:r>
            <a:r>
              <a:rPr lang="pl-PL" sz="1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socio-demographic</a:t>
            </a:r>
            <a:r>
              <a:rPr lang="pl-PL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l-PL" sz="1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or</a:t>
            </a:r>
            <a:r>
              <a:rPr lang="pl-PL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target </a:t>
            </a:r>
            <a:r>
              <a:rPr lang="pl-PL" sz="1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variables</a:t>
            </a:r>
            <a:r>
              <a:rPr lang="pl-PL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</a:t>
            </a:r>
            <a:endParaRPr lang="pl-PL" sz="17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457200" indent="346075" algn="just">
              <a:lnSpc>
                <a:spcPts val="2500"/>
              </a:lnSpc>
              <a:buClr>
                <a:srgbClr val="CF1E24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pl-PL" sz="1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pre-tests</a:t>
            </a:r>
            <a:r>
              <a:rPr lang="pl-PL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pl-PL" sz="1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experiments</a:t>
            </a:r>
            <a:r>
              <a:rPr lang="pl-PL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on </a:t>
            </a:r>
            <a:r>
              <a:rPr lang="pl-PL" sz="1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sensitive</a:t>
            </a:r>
            <a:r>
              <a:rPr lang="pl-PL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l-PL" sz="1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or</a:t>
            </a:r>
            <a:r>
              <a:rPr lang="pl-PL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l-PL" sz="1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core</a:t>
            </a:r>
            <a:r>
              <a:rPr lang="pl-PL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l-PL" sz="1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questions</a:t>
            </a:r>
            <a:r>
              <a:rPr lang="pl-PL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etc.,</a:t>
            </a:r>
          </a:p>
          <a:p>
            <a:pPr marL="457200" indent="-457200" algn="just">
              <a:lnSpc>
                <a:spcPts val="2500"/>
              </a:lnSpc>
              <a:buClr>
                <a:srgbClr val="CF1E24"/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pl-PL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</a:t>
            </a:r>
            <a:r>
              <a:rPr lang="pl-PL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 </a:t>
            </a:r>
            <a:r>
              <a:rPr lang="pl-PL" sz="17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adjust</a:t>
            </a:r>
            <a:r>
              <a:rPr lang="pl-PL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for </a:t>
            </a:r>
            <a:r>
              <a:rPr lang="pl-PL" sz="17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mode</a:t>
            </a:r>
            <a:r>
              <a:rPr lang="pl-PL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effects: </a:t>
            </a:r>
          </a:p>
          <a:p>
            <a:pPr marL="803275" indent="-358775" algn="just">
              <a:lnSpc>
                <a:spcPts val="2500"/>
              </a:lnSpc>
              <a:buClr>
                <a:srgbClr val="CF1E24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pl-PL" sz="1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weight</a:t>
            </a:r>
            <a:r>
              <a:rPr lang="pl-PL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l-PL" sz="1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adjustments</a:t>
            </a:r>
            <a:r>
              <a:rPr lang="pl-PL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</a:t>
            </a:r>
          </a:p>
          <a:p>
            <a:pPr marL="803275" indent="-358775" algn="just">
              <a:lnSpc>
                <a:spcPts val="2500"/>
              </a:lnSpc>
              <a:buClr>
                <a:srgbClr val="CF1E24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pl-PL" sz="1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calibration</a:t>
            </a:r>
            <a:r>
              <a:rPr lang="pl-PL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to </a:t>
            </a:r>
            <a:r>
              <a:rPr lang="pl-PL" sz="1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fixed</a:t>
            </a:r>
            <a:r>
              <a:rPr lang="pl-PL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l-PL" sz="1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mode</a:t>
            </a:r>
            <a:r>
              <a:rPr lang="pl-PL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l-PL" sz="1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distributions</a:t>
            </a:r>
            <a:r>
              <a:rPr lang="pl-PL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</a:t>
            </a:r>
          </a:p>
          <a:p>
            <a:pPr marL="803275" indent="-358775" algn="just">
              <a:lnSpc>
                <a:spcPts val="2500"/>
              </a:lnSpc>
              <a:buClr>
                <a:srgbClr val="CF1E24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pl-PL" sz="1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estimate</a:t>
            </a:r>
            <a:r>
              <a:rPr lang="pl-PL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l-PL" sz="1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measurement</a:t>
            </a:r>
            <a:r>
              <a:rPr lang="pl-PL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l-PL" sz="1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errors</a:t>
            </a:r>
            <a:r>
              <a:rPr lang="pl-PL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and </a:t>
            </a:r>
            <a:r>
              <a:rPr lang="pl-PL" sz="1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correct</a:t>
            </a:r>
            <a:r>
              <a:rPr lang="pl-PL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l-PL" sz="1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responses</a:t>
            </a:r>
            <a:r>
              <a:rPr lang="pl-PL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to a benchmark </a:t>
            </a:r>
            <a:r>
              <a:rPr lang="pl-PL" sz="1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mode</a:t>
            </a:r>
            <a:r>
              <a:rPr lang="pl-PL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etc.</a:t>
            </a:r>
          </a:p>
          <a:p>
            <a:pPr algn="just">
              <a:lnSpc>
                <a:spcPct val="150000"/>
              </a:lnSpc>
              <a:buClr>
                <a:srgbClr val="CF1E24"/>
              </a:buClr>
              <a:buSzPct val="90000"/>
              <a:defRPr/>
            </a:pPr>
            <a:r>
              <a:rPr lang="pl-PL" sz="17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Source: WP 2 </a:t>
            </a:r>
            <a:r>
              <a:rPr lang="pl-PL" sz="17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Methodological</a:t>
            </a:r>
            <a:r>
              <a:rPr lang="pl-PL" sz="17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Report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40"/>
            <a:ext cx="406400" cy="273844"/>
          </a:xfrm>
        </p:spPr>
        <p:txBody>
          <a:bodyPr/>
          <a:lstStyle/>
          <a:p>
            <a:r>
              <a:rPr lang="pl-PL" dirty="0" smtClean="0"/>
              <a:t>7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Mixed-Mode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3" y="4566327"/>
            <a:ext cx="7673808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33356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pl-PL" altLang="it-IT" sz="2000" b="1" dirty="0" err="1" smtClean="0">
                <a:solidFill>
                  <a:schemeClr val="bg1"/>
                </a:solidFill>
                <a:latin typeface="+mj-lt"/>
              </a:rPr>
              <a:t>Mode</a:t>
            </a:r>
            <a:r>
              <a:rPr lang="pl-PL" altLang="it-IT" sz="2000" b="1" dirty="0" smtClean="0">
                <a:solidFill>
                  <a:schemeClr val="bg1"/>
                </a:solidFill>
                <a:latin typeface="+mj-lt"/>
              </a:rPr>
              <a:t> effects in </a:t>
            </a:r>
            <a:r>
              <a:rPr lang="pl-PL" altLang="it-IT" sz="2000" b="1" dirty="0" err="1" smtClean="0">
                <a:solidFill>
                  <a:schemeClr val="bg1"/>
                </a:solidFill>
                <a:latin typeface="+mj-lt"/>
              </a:rPr>
              <a:t>mixed-mode</a:t>
            </a:r>
            <a:r>
              <a:rPr lang="pl-PL" altLang="it-IT" sz="2000" b="1" dirty="0" smtClean="0">
                <a:solidFill>
                  <a:schemeClr val="bg1"/>
                </a:solidFill>
                <a:latin typeface="+mj-lt"/>
              </a:rPr>
              <a:t> data </a:t>
            </a:r>
            <a:r>
              <a:rPr lang="pl-PL" altLang="it-IT" sz="2000" b="1" dirty="0" err="1" smtClean="0">
                <a:solidFill>
                  <a:schemeClr val="bg1"/>
                </a:solidFill>
                <a:latin typeface="+mj-lt"/>
              </a:rPr>
              <a:t>collection</a:t>
            </a:r>
            <a:r>
              <a:rPr lang="it-IT" altLang="it-IT" sz="2000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12" name="Immagine 11" descr="EC logo example - horizontal versi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004" y="4585530"/>
            <a:ext cx="2102265" cy="55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870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46034" y="1206681"/>
            <a:ext cx="7469024" cy="2553891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MIXED-MODE</a:t>
            </a:r>
            <a:r>
              <a:rPr lang="pl-PL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 </a:t>
            </a:r>
            <a:r>
              <a:rPr 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DESIGNS </a:t>
            </a:r>
            <a:r>
              <a:rPr lang="en-US" sz="5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/>
            </a:r>
            <a:br>
              <a:rPr lang="en-US" sz="5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</a:br>
            <a:r>
              <a:rPr lang="en-US" sz="5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IN POLISH </a:t>
            </a:r>
            <a:r>
              <a:rPr 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S</a:t>
            </a:r>
            <a:r>
              <a:rPr lang="pl-PL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OCIAL SAMPLE</a:t>
            </a:r>
            <a:r>
              <a:rPr 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 </a:t>
            </a:r>
            <a:r>
              <a:rPr lang="en-US" sz="5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SURVEYS</a:t>
            </a:r>
            <a:endParaRPr lang="pl-PL" sz="5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lt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40"/>
            <a:ext cx="406400" cy="273844"/>
          </a:xfrm>
        </p:spPr>
        <p:txBody>
          <a:bodyPr/>
          <a:lstStyle/>
          <a:p>
            <a:r>
              <a:rPr lang="pl-PL" dirty="0" smtClean="0"/>
              <a:t>8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Mixed-Mode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3" y="4566327"/>
            <a:ext cx="7752856" cy="19203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33356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pl-PL" altLang="it-IT" sz="2000" b="1" dirty="0">
                <a:solidFill>
                  <a:schemeClr val="bg1"/>
                </a:solidFill>
                <a:latin typeface="+mj-lt"/>
              </a:rPr>
              <a:t>M</a:t>
            </a:r>
            <a:r>
              <a:rPr lang="pl-PL" altLang="it-IT" sz="2000" b="1" dirty="0" smtClean="0">
                <a:solidFill>
                  <a:schemeClr val="bg1"/>
                </a:solidFill>
                <a:latin typeface="+mj-lt"/>
              </a:rPr>
              <a:t>ixed-</a:t>
            </a:r>
            <a:r>
              <a:rPr lang="pl-PL" altLang="it-IT" sz="2000" b="1" dirty="0" err="1" smtClean="0">
                <a:solidFill>
                  <a:schemeClr val="bg1"/>
                </a:solidFill>
                <a:latin typeface="+mj-lt"/>
              </a:rPr>
              <a:t>mode</a:t>
            </a:r>
            <a:r>
              <a:rPr lang="pl-PL" altLang="it-IT" sz="2000" b="1" dirty="0" smtClean="0">
                <a:solidFill>
                  <a:schemeClr val="bg1"/>
                </a:solidFill>
                <a:latin typeface="+mj-lt"/>
              </a:rPr>
              <a:t> data </a:t>
            </a:r>
            <a:r>
              <a:rPr lang="pl-PL" altLang="it-IT" sz="2000" b="1" dirty="0" err="1" smtClean="0">
                <a:solidFill>
                  <a:schemeClr val="bg1"/>
                </a:solidFill>
                <a:latin typeface="+mj-lt"/>
              </a:rPr>
              <a:t>collection</a:t>
            </a:r>
            <a:r>
              <a:rPr lang="it-IT" altLang="it-IT" sz="2000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12" name="Immagine 11" descr="EC logo example - horizontal versi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004" y="4585530"/>
            <a:ext cx="2102265" cy="55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831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40"/>
            <a:ext cx="406400" cy="273844"/>
          </a:xfrm>
        </p:spPr>
        <p:txBody>
          <a:bodyPr/>
          <a:lstStyle/>
          <a:p>
            <a:r>
              <a:rPr lang="pl-PL" dirty="0"/>
              <a:t>9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Mixed-Mode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3" y="4566327"/>
            <a:ext cx="7752856" cy="19203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33356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pl-PL" altLang="it-IT" sz="2000" b="1" dirty="0">
                <a:solidFill>
                  <a:schemeClr val="bg1"/>
                </a:solidFill>
                <a:latin typeface="+mj-lt"/>
              </a:rPr>
              <a:t>M</a:t>
            </a:r>
            <a:r>
              <a:rPr lang="pl-PL" altLang="it-IT" sz="2000" b="1" dirty="0" smtClean="0">
                <a:solidFill>
                  <a:schemeClr val="bg1"/>
                </a:solidFill>
                <a:latin typeface="+mj-lt"/>
              </a:rPr>
              <a:t>ixed-</a:t>
            </a:r>
            <a:r>
              <a:rPr lang="pl-PL" altLang="it-IT" sz="2000" b="1" dirty="0" err="1" smtClean="0">
                <a:solidFill>
                  <a:schemeClr val="bg1"/>
                </a:solidFill>
                <a:latin typeface="+mj-lt"/>
              </a:rPr>
              <a:t>mode</a:t>
            </a:r>
            <a:r>
              <a:rPr lang="pl-PL" altLang="it-IT" sz="2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pl-PL" altLang="it-IT" sz="2000" b="1" dirty="0" err="1" smtClean="0">
                <a:solidFill>
                  <a:schemeClr val="bg1"/>
                </a:solidFill>
                <a:latin typeface="+mj-lt"/>
              </a:rPr>
              <a:t>designs</a:t>
            </a:r>
            <a:r>
              <a:rPr lang="pl-PL" altLang="it-IT" sz="2000" b="1" dirty="0" smtClean="0">
                <a:solidFill>
                  <a:schemeClr val="bg1"/>
                </a:solidFill>
                <a:latin typeface="+mj-lt"/>
              </a:rPr>
              <a:t> in </a:t>
            </a:r>
            <a:r>
              <a:rPr lang="pl-PL" altLang="it-IT" sz="2000" b="1" dirty="0" err="1" smtClean="0">
                <a:solidFill>
                  <a:schemeClr val="bg1"/>
                </a:solidFill>
                <a:latin typeface="+mj-lt"/>
              </a:rPr>
              <a:t>Polish</a:t>
            </a:r>
            <a:r>
              <a:rPr lang="pl-PL" altLang="it-IT" sz="2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pl-PL" altLang="it-IT" sz="2000" b="1" dirty="0" err="1" smtClean="0">
                <a:solidFill>
                  <a:schemeClr val="bg1"/>
                </a:solidFill>
                <a:latin typeface="+mj-lt"/>
              </a:rPr>
              <a:t>social</a:t>
            </a:r>
            <a:r>
              <a:rPr lang="pl-PL" altLang="it-IT" sz="2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pl-PL" altLang="it-IT" sz="2000" b="1" dirty="0" err="1" smtClean="0">
                <a:solidFill>
                  <a:schemeClr val="bg1"/>
                </a:solidFill>
                <a:latin typeface="+mj-lt"/>
              </a:rPr>
              <a:t>sample</a:t>
            </a:r>
            <a:r>
              <a:rPr lang="pl-PL" altLang="it-IT" sz="2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pl-PL" altLang="it-IT" sz="2000" b="1" dirty="0" err="1" smtClean="0">
                <a:solidFill>
                  <a:schemeClr val="bg1"/>
                </a:solidFill>
                <a:latin typeface="+mj-lt"/>
              </a:rPr>
              <a:t>surveys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12" name="Immagine 11" descr="EC logo example - horizontal versi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004" y="4585530"/>
            <a:ext cx="2102265" cy="557970"/>
          </a:xfrm>
          <a:prstGeom prst="rect">
            <a:avLst/>
          </a:prstGeom>
        </p:spPr>
      </p:pic>
      <p:sp>
        <p:nvSpPr>
          <p:cNvPr id="14" name="CasellaDiTesto 2"/>
          <p:cNvSpPr txBox="1"/>
          <p:nvPr/>
        </p:nvSpPr>
        <p:spPr>
          <a:xfrm>
            <a:off x="846034" y="806802"/>
            <a:ext cx="7469024" cy="24109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pl-PL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LEGAL BASIS:</a:t>
            </a:r>
          </a:p>
          <a:p>
            <a:pPr marL="457200" indent="-457200">
              <a:spcAft>
                <a:spcPts val="1000"/>
              </a:spcAft>
              <a:buClr>
                <a:srgbClr val="CF1E24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Law of 29 June 1995 on Official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Statistics</a:t>
            </a:r>
            <a:r>
              <a:rPr lang="pl-PL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</a:t>
            </a:r>
          </a:p>
          <a:p>
            <a:pPr marL="457200" indent="-457200">
              <a:spcAft>
                <a:spcPts val="1000"/>
              </a:spcAft>
              <a:buClr>
                <a:srgbClr val="CF1E24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pl-PL" sz="2800" dirty="0"/>
              <a:t>Regulation of the </a:t>
            </a:r>
            <a:r>
              <a:rPr lang="pl-PL" sz="2800" dirty="0" err="1"/>
              <a:t>Council</a:t>
            </a:r>
            <a:r>
              <a:rPr lang="pl-PL" sz="2800" dirty="0"/>
              <a:t> of </a:t>
            </a:r>
            <a:r>
              <a:rPr lang="pl-PL" sz="2800" dirty="0" err="1"/>
              <a:t>Ministers</a:t>
            </a:r>
            <a:r>
              <a:rPr lang="pl-PL" sz="2800" dirty="0"/>
              <a:t> </a:t>
            </a:r>
            <a:r>
              <a:rPr lang="pl-PL" sz="2800" dirty="0" err="1"/>
              <a:t>concerning</a:t>
            </a:r>
            <a:r>
              <a:rPr lang="pl-PL" sz="2800" dirty="0"/>
              <a:t> the </a:t>
            </a:r>
            <a:r>
              <a:rPr lang="pl-PL" sz="2800" dirty="0" err="1"/>
              <a:t>programme</a:t>
            </a:r>
            <a:r>
              <a:rPr lang="pl-PL" sz="2800" dirty="0"/>
              <a:t> of </a:t>
            </a:r>
            <a:r>
              <a:rPr lang="pl-PL" sz="2800" dirty="0" err="1"/>
              <a:t>statistical</a:t>
            </a:r>
            <a:r>
              <a:rPr lang="pl-PL" sz="2800" dirty="0"/>
              <a:t> </a:t>
            </a:r>
            <a:r>
              <a:rPr lang="pl-PL" sz="2800" dirty="0" err="1"/>
              <a:t>surveys</a:t>
            </a:r>
            <a:r>
              <a:rPr lang="pl-PL" sz="2800" dirty="0"/>
              <a:t> of </a:t>
            </a:r>
            <a:r>
              <a:rPr lang="pl-PL" sz="2800" dirty="0" err="1"/>
              <a:t>official</a:t>
            </a:r>
            <a:r>
              <a:rPr lang="pl-PL" sz="2800" dirty="0"/>
              <a:t> </a:t>
            </a:r>
            <a:r>
              <a:rPr lang="pl-PL" sz="2800" dirty="0" err="1" smtClean="0"/>
              <a:t>statistics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7546808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61A2BE3120D674DA36C11D6006822D4" ma:contentTypeVersion="3" ma:contentTypeDescription="Creare un nuovo documento." ma:contentTypeScope="" ma:versionID="2ad8b07f9840a1ce9cd199d874146b74">
  <xsd:schema xmlns:xsd="http://www.w3.org/2001/XMLSchema" xmlns:xs="http://www.w3.org/2001/XMLSchema" xmlns:p="http://schemas.microsoft.com/office/2006/metadata/properties" xmlns:ns2="c58f2efd-82a8-4ecf-b395-8c25e928921d" xmlns:ns3="459159c4-d20a-4ff3-9b11-fbd127bd52e5" xmlns:ns4="679261c3-551f-4e86-913f-177e0e529669" targetNamespace="http://schemas.microsoft.com/office/2006/metadata/properties" ma:root="true" ma:fieldsID="fffb0e16fb90ffea59fef1085e90ecca" ns2:_="" ns3:_="" ns4:_="">
    <xsd:import namespace="c58f2efd-82a8-4ecf-b395-8c25e928921d"/>
    <xsd:import namespace="459159c4-d20a-4ff3-9b11-fbd127bd52e5"/>
    <xsd:import namespace="679261c3-551f-4e86-913f-177e0e529669"/>
    <xsd:element name="properties">
      <xsd:complexType>
        <xsd:sequence>
          <xsd:element name="documentManagement">
            <xsd:complexType>
              <xsd:all>
                <xsd:element ref="ns2:Categoria"/>
                <xsd:element ref="ns3:_dlc_DocId" minOccurs="0"/>
                <xsd:element ref="ns3:_dlc_DocIdUrl" minOccurs="0"/>
                <xsd:element ref="ns3:_dlc_DocIdPersistId" minOccurs="0"/>
                <xsd:element ref="ns4:SottoCategori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8f2efd-82a8-4ecf-b395-8c25e928921d" elementFormDefault="qualified">
    <xsd:import namespace="http://schemas.microsoft.com/office/2006/documentManagement/types"/>
    <xsd:import namespace="http://schemas.microsoft.com/office/infopath/2007/PartnerControls"/>
    <xsd:element name="Categoria" ma:index="8" ma:displayName="Categoria" ma:default="Logo" ma:format="Dropdown" ma:internalName="Categoria">
      <xsd:simpleType>
        <xsd:restriction base="dms:Choice">
          <xsd:enumeration value="Logo"/>
          <xsd:enumeration value="Carta intestata con protocollo"/>
          <xsd:enumeration value="Carta intestata senza protocollo"/>
          <xsd:enumeration value="Power Point"/>
          <xsd:enumeration value="Libri digitali e cartacei"/>
          <xsd:enumeration value="Tavole di dati online"/>
          <xsd:enumeration value="Grafici interattivi"/>
          <xsd:enumeration value="Strumenti di comunicazione per i Censimenti permanenti"/>
          <xsd:enumeration value="Strumenti di comunicazione relativi al Censimento generale dell'Agricoltura 2020"/>
          <xsd:enumeration value="Censimenti permanenti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9159c4-d20a-4ff3-9b11-fbd127bd52e5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Valore ID documento" ma:description="Valore dell'ID documento assegnato all'elemento." ma:internalName="_dlc_DocId" ma:readOnly="true">
      <xsd:simpleType>
        <xsd:restriction base="dms:Text"/>
      </xsd:simpleType>
    </xsd:element>
    <xsd:element name="_dlc_DocIdUrl" ma:index="10" nillable="true" ma:displayName="ID documento" ma:description="Collegamento permanente al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9261c3-551f-4e86-913f-177e0e529669" elementFormDefault="qualified">
    <xsd:import namespace="http://schemas.microsoft.com/office/2006/documentManagement/types"/>
    <xsd:import namespace="http://schemas.microsoft.com/office/infopath/2007/PartnerControls"/>
    <xsd:element name="SottoCategoria" ma:index="12" nillable="true" ma:displayName="Sottocategoria" ma:default="-" ma:format="Dropdown" ma:internalName="SottoCategoria">
      <xsd:simpleType>
        <xsd:restriction base="dms:Choice">
          <xsd:enumeration value="-"/>
          <xsd:enumeration value="1- CP Generico"/>
          <xsd:enumeration value="2- CP Popolazione"/>
          <xsd:enumeration value="3- CP Imprese"/>
          <xsd:enumeration value="4- CP Istituzioni pubbliche"/>
          <xsd:enumeration value="5- CP Istituzioni non profit"/>
          <xsd:enumeration value="6- CP Agricoltura"/>
          <xsd:enumeration value="7- CP Agricoltura2020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ottoCategoria xmlns="679261c3-551f-4e86-913f-177e0e529669">-</SottoCategoria>
    <Categoria xmlns="c58f2efd-82a8-4ecf-b395-8c25e928921d">Power Point</Categoria>
    <_dlc_DocId xmlns="459159c4-d20a-4ff3-9b11-fbd127bd52e5">INTRANET-14-77</_dlc_DocId>
    <_dlc_DocIdUrl xmlns="459159c4-d20a-4ff3-9b11-fbd127bd52e5">
      <Url>https://intranet.istat.it/Collaborativi/_layouts/15/DocIdRedir.aspx?ID=INTRANET-14-77</Url>
      <Description>INTRANET-14-77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DAAA0DE0-1792-4461-8C0E-C44FDC2F5E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8f2efd-82a8-4ecf-b395-8c25e928921d"/>
    <ds:schemaRef ds:uri="459159c4-d20a-4ff3-9b11-fbd127bd52e5"/>
    <ds:schemaRef ds:uri="679261c3-551f-4e86-913f-177e0e5296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8E1E69A-D261-41D1-B2E5-EDFC0C28DA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0E81DE-5F0B-421A-93B4-EF95C1639E19}">
  <ds:schemaRefs>
    <ds:schemaRef ds:uri="459159c4-d20a-4ff3-9b11-fbd127bd52e5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679261c3-551f-4e86-913f-177e0e529669"/>
    <ds:schemaRef ds:uri="c58f2efd-82a8-4ecf-b395-8c25e928921d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8C1F3400-3218-46A8-B7DF-4CAC3240349B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14162</TotalTime>
  <Words>783</Words>
  <Application>Microsoft Office PowerPoint</Application>
  <PresentationFormat>Pokaz na ekranie (16:9)</PresentationFormat>
  <Paragraphs>164</Paragraphs>
  <Slides>14</Slides>
  <Notes>14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3" baseType="lpstr">
      <vt:lpstr>ＭＳ Ｐゴシック</vt:lpstr>
      <vt:lpstr>Arial</vt:lpstr>
      <vt:lpstr>Arial Rounded MT Bold</vt:lpstr>
      <vt:lpstr>Calibri</vt:lpstr>
      <vt:lpstr>Courier New</vt:lpstr>
      <vt:lpstr>Times New Roman</vt:lpstr>
      <vt:lpstr>Trebuchet MS</vt:lpstr>
      <vt:lpstr>Wingdings</vt:lpstr>
      <vt:lpstr>Tema di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slide</dc:title>
  <dc:creator>elena grimaccia</dc:creator>
  <cp:lastModifiedBy>Szymankiewicz Paweł</cp:lastModifiedBy>
  <cp:revision>1433</cp:revision>
  <cp:lastPrinted>2017-02-22T13:28:22Z</cp:lastPrinted>
  <dcterms:created xsi:type="dcterms:W3CDTF">2015-05-13T08:31:54Z</dcterms:created>
  <dcterms:modified xsi:type="dcterms:W3CDTF">2019-04-05T12:27:27Z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0x010100661A2BE3120D674DA36C11D6006822D4</vt:lpwstr>
  </property>
  <property fmtid="{D5CDD505-2E9C-101B-9397-08002B2CF9AE}" pid="3" name="_dlc_DocIdItemGuid">
    <vt:lpwstr>9e0de80d-cc6b-4586-a7d5-f445339ce8d5</vt:lpwstr>
  </property>
</Properties>
</file>