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2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0848-5BBC-4238-A00B-0A1C2ADE8F1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7E7B5-F343-42A5-AE64-47916A7660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1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29428" indent="-28054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2197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1076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19955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68834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17713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66592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5471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92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85801" y="4264786"/>
            <a:ext cx="5486400" cy="4114800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85801" y="4264786"/>
            <a:ext cx="5486400" cy="4114800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85801" y="4264786"/>
            <a:ext cx="5486400" cy="4114800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98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16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33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09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8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13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77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34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7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15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87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8F00-6D60-4EDB-A20C-0D7FA4BD9E5A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90BD-EC5F-412E-A475-041FE53900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85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xmlns="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3683711"/>
            <a:ext cx="8469299" cy="146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err="1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Concluding</a:t>
            </a: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 </a:t>
            </a:r>
            <a:r>
              <a:rPr lang="it-IT" sz="3000" b="1" dirty="0" err="1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remarks</a:t>
            </a: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 and future work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  <a:p>
            <a:pPr>
              <a:lnSpc>
                <a:spcPts val="3060"/>
              </a:lnSpc>
              <a:defRPr/>
            </a:pPr>
            <a:r>
              <a:rPr lang="it-IT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WP2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xmlns="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1" y="13632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3" y="5287787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Orietta Luzi</a:t>
            </a:r>
          </a:p>
          <a:p>
            <a:pPr>
              <a:defRPr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</a:t>
            </a: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xmlns="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5" y="6018959"/>
            <a:ext cx="8378335" cy="529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99535"/>
            <a:ext cx="6599194" cy="35240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47C0623-8E40-5349-B333-F498F7FC24F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4" y="6204567"/>
            <a:ext cx="638175" cy="590551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6071385"/>
            <a:ext cx="1137254" cy="711111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6069580"/>
            <a:ext cx="1257784" cy="804333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9" y="6320014"/>
            <a:ext cx="1358411" cy="30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6129586"/>
            <a:ext cx="469900" cy="626533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6263546"/>
            <a:ext cx="1143000" cy="44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74361" y="1092787"/>
            <a:ext cx="7788638" cy="11439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Concluding remarks</a:t>
            </a:r>
          </a:p>
          <a:p>
            <a:pPr>
              <a:spcAft>
                <a:spcPts val="600"/>
              </a:spcAft>
              <a:buSzPct val="90000"/>
              <a:defRPr/>
            </a:pPr>
            <a:endParaRPr lang="en-US" sz="1200" dirty="0" smtClean="0"/>
          </a:p>
          <a:p>
            <a:pPr>
              <a:spcAft>
                <a:spcPts val="1000"/>
              </a:spcAft>
              <a:buSzPct val="90000"/>
              <a:defRPr/>
            </a:pPr>
            <a:r>
              <a:rPr lang="en-US" sz="1600" dirty="0" smtClean="0"/>
              <a:t>Even </a:t>
            </a:r>
            <a:r>
              <a:rPr lang="en-US" sz="1600" dirty="0"/>
              <a:t>if only two countries have been involved </a:t>
            </a:r>
            <a:r>
              <a:rPr lang="en-US" sz="1600" dirty="0" smtClean="0"/>
              <a:t>in WP2, </a:t>
            </a:r>
            <a:r>
              <a:rPr lang="en-US" sz="1600" dirty="0">
                <a:solidFill>
                  <a:srgbClr val="993366"/>
                </a:solidFill>
              </a:rPr>
              <a:t>the performed  applications </a:t>
            </a:r>
            <a:r>
              <a:rPr lang="en-US" sz="1600" dirty="0" smtClean="0">
                <a:solidFill>
                  <a:srgbClr val="993366"/>
                </a:solidFill>
              </a:rPr>
              <a:t>cover </a:t>
            </a:r>
            <a:r>
              <a:rPr lang="en-US" sz="1600" dirty="0">
                <a:solidFill>
                  <a:srgbClr val="993366"/>
                </a:solidFill>
              </a:rPr>
              <a:t>two important types of </a:t>
            </a:r>
            <a:r>
              <a:rPr lang="en-US" sz="1600" dirty="0" smtClean="0">
                <a:solidFill>
                  <a:srgbClr val="993366"/>
                </a:solidFill>
              </a:rPr>
              <a:t>designs</a:t>
            </a:r>
            <a:r>
              <a:rPr lang="en-US" sz="1600" b="1" dirty="0" smtClean="0"/>
              <a:t> </a:t>
            </a:r>
            <a:r>
              <a:rPr lang="en-US" sz="1600" dirty="0" smtClean="0"/>
              <a:t>to deal with mode effects in MM surveys</a:t>
            </a:r>
            <a:endParaRPr lang="en-US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5897920"/>
            <a:ext cx="406400" cy="365125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6194595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4" y="-2"/>
            <a:ext cx="8049193" cy="58817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8" y="6266494"/>
            <a:ext cx="1358411" cy="30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4" y="6088436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77809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Concluding remarks and future work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4" y="6114039"/>
            <a:ext cx="1545907" cy="54996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974355" y="3091895"/>
            <a:ext cx="778863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SzPct val="90000"/>
              <a:defRPr/>
            </a:pPr>
            <a:r>
              <a:rPr lang="en-US" sz="1600" dirty="0"/>
              <a:t>The results of </a:t>
            </a:r>
            <a:r>
              <a:rPr lang="en-US" sz="1600" dirty="0" smtClean="0"/>
              <a:t>the </a:t>
            </a:r>
            <a:r>
              <a:rPr lang="en-US" sz="1600" dirty="0"/>
              <a:t>analyses performed within WP2 allowed to </a:t>
            </a:r>
            <a:r>
              <a:rPr lang="en-US" sz="1600" dirty="0">
                <a:solidFill>
                  <a:srgbClr val="993366"/>
                </a:solidFill>
              </a:rPr>
              <a:t>delineate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993366"/>
                </a:solidFill>
              </a:rPr>
              <a:t>general guidelines </a:t>
            </a:r>
            <a:r>
              <a:rPr lang="en-US" sz="1600" dirty="0"/>
              <a:t>including</a:t>
            </a:r>
            <a:r>
              <a:rPr lang="en-US" sz="1600" dirty="0">
                <a:solidFill>
                  <a:srgbClr val="993366"/>
                </a:solidFill>
              </a:rPr>
              <a:t>  </a:t>
            </a:r>
            <a:r>
              <a:rPr lang="en-US" sz="1600" dirty="0"/>
              <a:t>possible risks and advantages of combining modes of data collection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974349" y="4243399"/>
            <a:ext cx="7788638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SzPct val="90000"/>
              <a:defRPr/>
            </a:pPr>
            <a:r>
              <a:rPr lang="en-US" sz="1600" dirty="0"/>
              <a:t>The </a:t>
            </a:r>
            <a:r>
              <a:rPr lang="en-US" sz="1600" dirty="0"/>
              <a:t>general guidelines </a:t>
            </a:r>
            <a:r>
              <a:rPr lang="en-US" sz="1600" dirty="0"/>
              <a:t>and discussion are a </a:t>
            </a:r>
            <a:r>
              <a:rPr lang="en-US" sz="1600" dirty="0">
                <a:solidFill>
                  <a:srgbClr val="993366"/>
                </a:solidFill>
              </a:rPr>
              <a:t>good starting point </a:t>
            </a:r>
            <a:r>
              <a:rPr lang="en-US" sz="1600" dirty="0"/>
              <a:t>for all countries who plan to design their own methodological strategies to improve the quality of estimates produced in MM social surveys </a:t>
            </a:r>
          </a:p>
        </p:txBody>
      </p:sp>
    </p:spTree>
    <p:extLst>
      <p:ext uri="{BB962C8B-B14F-4D97-AF65-F5344CB8AC3E}">
        <p14:creationId xmlns:p14="http://schemas.microsoft.com/office/powerpoint/2010/main" val="28888850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54073" y="1092787"/>
            <a:ext cx="7608926" cy="11285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Future work</a:t>
            </a:r>
          </a:p>
          <a:p>
            <a:pPr>
              <a:spcAft>
                <a:spcPts val="1000"/>
              </a:spcAft>
              <a:buSzPct val="90000"/>
              <a:defRPr/>
            </a:pPr>
            <a:r>
              <a:rPr lang="en-US" sz="1600" dirty="0"/>
              <a:t>From a methodological </a:t>
            </a:r>
            <a:r>
              <a:rPr lang="en-US" sz="1600" dirty="0" smtClean="0"/>
              <a:t>perspective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993366"/>
                </a:solidFill>
              </a:rPr>
              <a:t>a</a:t>
            </a:r>
            <a:r>
              <a:rPr lang="en-GB" sz="1600" dirty="0" err="1">
                <a:solidFill>
                  <a:srgbClr val="993366"/>
                </a:solidFill>
              </a:rPr>
              <a:t>lternative</a:t>
            </a:r>
            <a:r>
              <a:rPr lang="en-GB" sz="1600" dirty="0">
                <a:solidFill>
                  <a:srgbClr val="993366"/>
                </a:solidFill>
              </a:rPr>
              <a:t> designs </a:t>
            </a:r>
            <a:r>
              <a:rPr lang="en-GB" sz="1600" dirty="0"/>
              <a:t>for which </a:t>
            </a:r>
            <a:r>
              <a:rPr lang="en-GB" sz="1600" dirty="0">
                <a:solidFill>
                  <a:srgbClr val="993366"/>
                </a:solidFill>
              </a:rPr>
              <a:t>suitable mode adjustment estimators can be </a:t>
            </a:r>
            <a:r>
              <a:rPr lang="en-GB" sz="1600" dirty="0" smtClean="0">
                <a:solidFill>
                  <a:srgbClr val="993366"/>
                </a:solidFill>
              </a:rPr>
              <a:t>defined</a:t>
            </a:r>
            <a:r>
              <a:rPr lang="en-GB" sz="1600" b="1" dirty="0" smtClean="0"/>
              <a:t> </a:t>
            </a:r>
            <a:r>
              <a:rPr lang="en-GB" sz="1600" dirty="0"/>
              <a:t>are expected to appear and </a:t>
            </a:r>
            <a:r>
              <a:rPr lang="en-GB" sz="1600" dirty="0" smtClean="0"/>
              <a:t>contribute </a:t>
            </a:r>
            <a:r>
              <a:rPr lang="en-GB" sz="1600" dirty="0"/>
              <a:t>to the practical usability and theoretical validity of </a:t>
            </a:r>
            <a:r>
              <a:rPr lang="en-GB" sz="1600" dirty="0" smtClean="0"/>
              <a:t>MM surveys</a:t>
            </a:r>
            <a:endParaRPr lang="en-GB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5897920"/>
            <a:ext cx="406400" cy="365125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6194595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4" y="-2"/>
            <a:ext cx="8049193" cy="58817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8" y="6266494"/>
            <a:ext cx="1358411" cy="30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4" y="6088436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77809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Concluding remarks and future work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4" y="6114039"/>
            <a:ext cx="1545907" cy="5499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1054594" y="2889211"/>
            <a:ext cx="7549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At European level, </a:t>
            </a:r>
            <a:r>
              <a:rPr lang="en-US" sz="1600" dirty="0" smtClean="0">
                <a:solidFill>
                  <a:srgbClr val="993366"/>
                </a:solidFill>
              </a:rPr>
              <a:t>suitable </a:t>
            </a:r>
            <a:r>
              <a:rPr lang="en-US" sz="1600" dirty="0">
                <a:solidFill>
                  <a:srgbClr val="993366"/>
                </a:solidFill>
              </a:rPr>
              <a:t>modes of collaboration </a:t>
            </a:r>
            <a:r>
              <a:rPr lang="en-US" sz="1600" dirty="0" smtClean="0"/>
              <a:t>should be identified </a:t>
            </a:r>
            <a:r>
              <a:rPr lang="en-US" sz="1600" dirty="0"/>
              <a:t>to proceed </a:t>
            </a:r>
            <a:r>
              <a:rPr lang="en-US" sz="1600" dirty="0" smtClean="0"/>
              <a:t>with further developments (e.g</a:t>
            </a:r>
            <a:r>
              <a:rPr lang="en-US" sz="1600" dirty="0"/>
              <a:t>. through </a:t>
            </a:r>
            <a:r>
              <a:rPr lang="en-US" sz="1600" i="1" dirty="0"/>
              <a:t>a network of </a:t>
            </a:r>
            <a:r>
              <a:rPr lang="en-US" sz="1600" i="1" dirty="0" smtClean="0"/>
              <a:t>countries </a:t>
            </a:r>
            <a:r>
              <a:rPr lang="en-US" sz="1600" dirty="0"/>
              <a:t>interested in continuing the </a:t>
            </a:r>
            <a:r>
              <a:rPr lang="en-US" sz="1600" dirty="0" smtClean="0"/>
              <a:t>research in the area </a:t>
            </a:r>
            <a:r>
              <a:rPr lang="en-US" sz="1600" dirty="0"/>
              <a:t>explored within </a:t>
            </a:r>
            <a:r>
              <a:rPr lang="en-US" sz="1600" dirty="0" smtClean="0"/>
              <a:t>WP2) </a:t>
            </a:r>
            <a:endParaRPr lang="en-US" sz="1600" dirty="0"/>
          </a:p>
        </p:txBody>
      </p:sp>
      <p:sp>
        <p:nvSpPr>
          <p:cNvPr id="11" name="Rettangolo 10"/>
          <p:cNvSpPr/>
          <p:nvPr/>
        </p:nvSpPr>
        <p:spPr>
          <a:xfrm>
            <a:off x="1063055" y="4269988"/>
            <a:ext cx="7549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93366"/>
                </a:solidFill>
              </a:rPr>
              <a:t>Standardization is difficult </a:t>
            </a:r>
            <a:r>
              <a:rPr lang="en-US" sz="1600" dirty="0"/>
              <a:t>in this methodological context. However, outcomes of WP2 can be considered a first step to proceed towards the </a:t>
            </a:r>
            <a:r>
              <a:rPr lang="en-US" sz="1600" dirty="0">
                <a:solidFill>
                  <a:srgbClr val="993366"/>
                </a:solidFill>
              </a:rPr>
              <a:t>development of generalized tools </a:t>
            </a:r>
            <a:r>
              <a:rPr lang="en-US" sz="1600" dirty="0"/>
              <a:t>(e.g. </a:t>
            </a:r>
            <a:r>
              <a:rPr lang="en-US" sz="1600" i="1" dirty="0"/>
              <a:t>recommendations </a:t>
            </a:r>
            <a:r>
              <a:rPr lang="en-US" sz="1600" dirty="0"/>
              <a:t>and/or </a:t>
            </a:r>
            <a:r>
              <a:rPr lang="en-US" sz="1600" i="1" dirty="0"/>
              <a:t>best practices </a:t>
            </a:r>
            <a:r>
              <a:rPr lang="en-US" sz="1600" dirty="0"/>
              <a:t>etc.) </a:t>
            </a:r>
            <a:r>
              <a:rPr lang="en-US" sz="1600" dirty="0">
                <a:solidFill>
                  <a:srgbClr val="993366"/>
                </a:solidFill>
              </a:rPr>
              <a:t>supporting ESS Countries </a:t>
            </a:r>
            <a:r>
              <a:rPr lang="en-US" sz="1600" dirty="0"/>
              <a:t>in the methodological design of their own strategies in the area of MM surveys</a:t>
            </a:r>
          </a:p>
        </p:txBody>
      </p:sp>
    </p:spTree>
    <p:extLst>
      <p:ext uri="{BB962C8B-B14F-4D97-AF65-F5344CB8AC3E}">
        <p14:creationId xmlns:p14="http://schemas.microsoft.com/office/powerpoint/2010/main" val="39242728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5324" y="3124787"/>
            <a:ext cx="760892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 YOU FOR YOUR ATTENTION</a:t>
            </a:r>
            <a:endParaRPr lang="en-US" sz="2400" dirty="0"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5897920"/>
            <a:ext cx="406400" cy="365125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6194595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4" y="-2"/>
            <a:ext cx="8049193" cy="58817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8" y="6266494"/>
            <a:ext cx="1358411" cy="30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4" y="6088436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77809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Concluding remarks and future work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4" y="6114039"/>
            <a:ext cx="1545907" cy="549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54982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299</Words>
  <Application>Microsoft Office PowerPoint</Application>
  <PresentationFormat>Presentazione su schermo (4:3)</PresentationFormat>
  <Paragraphs>37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ISTAT Istituto Nazionale di Statistica ROMA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PP</dc:creator>
  <cp:lastModifiedBy>PP</cp:lastModifiedBy>
  <cp:revision>3</cp:revision>
  <dcterms:created xsi:type="dcterms:W3CDTF">2019-04-11T09:54:56Z</dcterms:created>
  <dcterms:modified xsi:type="dcterms:W3CDTF">2019-04-11T10:04:46Z</dcterms:modified>
</cp:coreProperties>
</file>