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522" r:id="rId6"/>
    <p:sldId id="521" r:id="rId7"/>
    <p:sldId id="527" r:id="rId8"/>
    <p:sldId id="523" r:id="rId9"/>
    <p:sldId id="525" r:id="rId10"/>
    <p:sldId id="526" r:id="rId11"/>
    <p:sldId id="524" r:id="rId12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34F"/>
    <a:srgbClr val="FDB409"/>
    <a:srgbClr val="AE1023"/>
    <a:srgbClr val="993366"/>
    <a:srgbClr val="660033"/>
    <a:srgbClr val="0000FF"/>
    <a:srgbClr val="CF1E24"/>
    <a:srgbClr val="4479CB"/>
    <a:srgbClr val="CB6131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7751" autoAdjust="0"/>
  </p:normalViewPr>
  <p:slideViewPr>
    <p:cSldViewPr snapToGrid="0" snapToObjects="1" showGuides="1">
      <p:cViewPr varScale="1">
        <p:scale>
          <a:sx n="115" d="100"/>
          <a:sy n="115" d="100"/>
        </p:scale>
        <p:origin x="966" y="90"/>
      </p:cViewPr>
      <p:guideLst>
        <p:guide orient="horz" pos="3411"/>
        <p:guide orient="horz" pos="2132"/>
        <p:guide pos="838"/>
        <p:guide orient="horz" pos="1350"/>
        <p:guide pos="3009"/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pos="2138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08/04/2019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08/04/2019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08/04/2019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08/04/2019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08/04/2019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9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7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08/04/2019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08/04/2019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762783"/>
            <a:ext cx="8378334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Re-interviews – a case study </a:t>
            </a:r>
          </a:p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WP2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Barry Schouten, Bart Buelens and Jan van den Brakel</a:t>
            </a:r>
          </a:p>
          <a:p>
            <a:pPr>
              <a:defRPr/>
            </a:pP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Statistics Netherlands (CBS)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24459" y="748282"/>
            <a:ext cx="7690939" cy="3426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Methodology to detect/correct mode-specific measurement bias demands for auxiliary data: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Administrative data or frame data that can be linked to the sample;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Paradata about nonresponse;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Paradata about measurement;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Survey data from earlier waves;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Re-interview: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generate variables for calibration;</a:t>
            </a:r>
          </a:p>
          <a:p>
            <a:pPr marL="799881" lvl="1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generate repeated measurements;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Re-interviews originate from motivation that standard auxiliary data is too weak to break confounding between selection and measurement.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Re-interviews to detect and correct measurement bias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956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24459" y="748282"/>
            <a:ext cx="769093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Estimates for mode effect components for unemployment rate based on field experiment linked to Crime Victimisation Survey 2011. CVS contained LFS module to derive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bbint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Re-interviews – Example LFS 2011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90655"/>
              </p:ext>
            </p:extLst>
          </p:nvPr>
        </p:nvGraphicFramePr>
        <p:xfrm>
          <a:off x="1213342" y="1579916"/>
          <a:ext cx="7299325" cy="2626435"/>
        </p:xfrm>
        <a:graphic>
          <a:graphicData uri="http://schemas.openxmlformats.org/drawingml/2006/table">
            <a:tbl>
              <a:tblPr/>
              <a:tblGrid>
                <a:gridCol w="124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5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117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endParaRPr kumimoji="0" 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Coverage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Nonresponse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Measurement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Total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57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Web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Web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Web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Web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0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Employed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-0,4%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4,2%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0,1%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5,5%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0,7%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-0,7%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0,4%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8,9%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0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Unemployed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-1,1%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-0,9%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-1,9%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-1,7%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-3,0%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-2,6%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Non-labour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9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-4,2%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-4,6%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-6,3%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354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6163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Variable features: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Two ESS surveys: LFS and Health Survey/EHIS;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Three sizes of anticipated measurement bias: lower, middle and upper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Two measurement benchmarks: Web and telephone/F2F;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Two optimization criteria: MSE and sampling variance;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Three time horizons: One year, two years and five years;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Two measurement bias settings: time-independent and time-dependent;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Fixed features: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Fixed budget;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Sequential mixed-mode design is selection benchmark;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Re-interview case study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8586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53720" y="543462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Results measurement benchmark web and phone/F2F (T = 1, 2, 5 years) :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Re-interview – MSE with time-independent bias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6707557"/>
                  </p:ext>
                </p:extLst>
              </p:nvPr>
            </p:nvGraphicFramePr>
            <p:xfrm>
              <a:off x="1213342" y="841015"/>
              <a:ext cx="6431035" cy="173025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5287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2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3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4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5"/>
                        </a:ext>
                      </a:extLst>
                    </a:gridCol>
                    <a:gridCol w="368893">
                      <a:extLst>
                        <a:ext uri="{9D8B030D-6E8A-4147-A177-3AD203B41FA5}">
                          <a16:colId xmlns:a16="http://schemas.microsoft.com/office/drawing/2014/main" val="20016"/>
                        </a:ext>
                      </a:extLst>
                    </a:gridCol>
                  </a:tblGrid>
                  <a:tr h="19324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T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LFS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1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HS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59507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Unemployment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Health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Smoking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Obesitas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Dentist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1799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56873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 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→</m:t>
                                    </m:r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adj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56873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2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0.6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0.6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0.8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56873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0.7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0.7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2625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&lt;0.1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2.0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&lt;0.1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2625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→</m:t>
                                    </m:r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3.1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2.3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6707557"/>
                  </p:ext>
                </p:extLst>
              </p:nvPr>
            </p:nvGraphicFramePr>
            <p:xfrm>
              <a:off x="1213342" y="841015"/>
              <a:ext cx="6431035" cy="172766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528747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  <a:gridCol w="368893"/>
                  </a:tblGrid>
                  <a:tr h="19324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T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LFS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1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HS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359507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Unemployment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Health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Smoking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Obesitas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Dentist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251799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56873">
                    <a:tc row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t="-176623" r="-111264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56873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2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0.6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0.6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0.8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56873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</a:rPr>
                            <a:t>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0.9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0.7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0.7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26252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t="-575676" r="-1112644" b="-10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&lt;0.1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2.0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&lt;0.1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1.0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26252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t="-675676" r="-1112644" b="-8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0.5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3.1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2.3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5953040"/>
                  </p:ext>
                </p:extLst>
              </p:nvPr>
            </p:nvGraphicFramePr>
            <p:xfrm>
              <a:off x="1224460" y="2721795"/>
              <a:ext cx="6390663" cy="184453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5256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415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2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3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4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5"/>
                        </a:ext>
                      </a:extLst>
                    </a:gridCol>
                    <a:gridCol w="366725">
                      <a:extLst>
                        <a:ext uri="{9D8B030D-6E8A-4147-A177-3AD203B41FA5}">
                          <a16:colId xmlns:a16="http://schemas.microsoft.com/office/drawing/2014/main" val="20016"/>
                        </a:ext>
                      </a:extLst>
                    </a:gridCol>
                  </a:tblGrid>
                  <a:tr h="19178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T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LFS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1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HS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56790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Unemployment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Health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Smoking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Obesitas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Dentist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21098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001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 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→</m:t>
                                    </m:r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adj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001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2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001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15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2454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2.4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9.9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8.9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7.8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7.8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6.8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5.8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2454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nl-N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→</m:t>
                                    </m:r>
                                    <m:sSub>
                                      <m:sSubPr>
                                        <m:ctrlPr>
                                          <a:rPr lang="nl-N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1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5.3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2.4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5953040"/>
                  </p:ext>
                </p:extLst>
              </p:nvPr>
            </p:nvGraphicFramePr>
            <p:xfrm>
              <a:off x="1224460" y="2721795"/>
              <a:ext cx="6390663" cy="1837755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525638"/>
                    <a:gridCol w="364150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  <a:gridCol w="366725"/>
                  </a:tblGrid>
                  <a:tr h="19178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T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</a:rPr>
                            <a:t>LFS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1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HS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356790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Unemployment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Health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Smoking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Obesitas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Dentist</a:t>
                          </a:r>
                          <a:endParaRPr lang="nl-NL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ME bias level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321098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left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mid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right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3001">
                    <a:tc row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1163" t="-171765" r="-1119767" b="-9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1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3001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2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3001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effectLst/>
                            </a:rPr>
                            <a:t>15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24542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1163" t="-624324" r="-1119767" b="-1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2.4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9.9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8.9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7.8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7.8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6.8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5.8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24542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1163" t="-724324" r="-1119767" b="-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</a:rPr>
                            <a:t>-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0.6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5.3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4.3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3.3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2.4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84816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Results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time-independent and time-dependent measurement bias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Re-interview – Variance constraint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2753465"/>
                  </p:ext>
                </p:extLst>
              </p:nvPr>
            </p:nvGraphicFramePr>
            <p:xfrm>
              <a:off x="1374429" y="2845613"/>
              <a:ext cx="5059045" cy="845351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01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001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5948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4965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4965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01896">
                    <a:tc rowSpan="2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Health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Labor Force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4485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000">
                                  <a:effectLst/>
                                  <a:latin typeface="Cambria Math" panose="02040503050406030204" pitchFamily="18" charset="0"/>
                                </a:rPr>
                                <m:t>𝐵𝑀</m:t>
                              </m:r>
                              <m:r>
                                <a:rPr lang="en-US" sz="10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1000">
                              <a:effectLst/>
                            </a:rPr>
                            <a:t>web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𝑤𝑒𝑏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𝑡𝑒𝑙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448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448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181%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66%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284%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157%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2753465"/>
                  </p:ext>
                </p:extLst>
              </p:nvPr>
            </p:nvGraphicFramePr>
            <p:xfrm>
              <a:off x="1374429" y="2845613"/>
              <a:ext cx="5059045" cy="845351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0125"/>
                    <a:gridCol w="1000125"/>
                    <a:gridCol w="959485"/>
                    <a:gridCol w="1049655"/>
                    <a:gridCol w="1049655"/>
                  </a:tblGrid>
                  <a:tr h="201896">
                    <a:tc rowSpan="2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Health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Labor Force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214485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l="-100000" t="-105714" r="-306707" b="-2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l="-207595" t="-105714" r="-218354" b="-2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l="-282558" t="-105714" r="-100581" b="-2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l="-382558" t="-105714" r="-581" b="-217143"/>
                          </a:stretch>
                        </a:blipFill>
                      </a:tcPr>
                    </a:tc>
                  </a:tr>
                  <a:tr h="214485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t="-205714" r="-406707" b="-1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14485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5"/>
                          <a:stretch>
                            <a:fillRect t="-305714" r="-406707" b="-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181%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66%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284%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157%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2491917"/>
                  </p:ext>
                </p:extLst>
              </p:nvPr>
            </p:nvGraphicFramePr>
            <p:xfrm>
              <a:off x="1374429" y="1290573"/>
              <a:ext cx="6047105" cy="1104900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44831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4894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48577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485775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528955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528955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  <a:gridCol w="421005">
                      <a:extLst>
                        <a:ext uri="{9D8B030D-6E8A-4147-A177-3AD203B41FA5}">
                          <a16:colId xmlns:a16="http://schemas.microsoft.com/office/drawing/2014/main" val="20012"/>
                        </a:ext>
                      </a:extLst>
                    </a:gridCol>
                  </a:tblGrid>
                  <a:tr h="22860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Health survey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Labor Force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725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𝑤𝑒𝑏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𝑤𝑒𝑏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𝐵𝑀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𝑡𝑒𝑙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9060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4.1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7.2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1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148%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106%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67%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80%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41%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199%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139%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85%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146%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105%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66%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2491917"/>
                  </p:ext>
                </p:extLst>
              </p:nvPr>
            </p:nvGraphicFramePr>
            <p:xfrm>
              <a:off x="1374429" y="1290573"/>
              <a:ext cx="6047105" cy="1094613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448310"/>
                    <a:gridCol w="450215"/>
                    <a:gridCol w="450215"/>
                    <a:gridCol w="449580"/>
                    <a:gridCol w="448945"/>
                    <a:gridCol w="449580"/>
                    <a:gridCol w="485775"/>
                    <a:gridCol w="485775"/>
                    <a:gridCol w="449580"/>
                    <a:gridCol w="450215"/>
                    <a:gridCol w="528955"/>
                    <a:gridCol w="528955"/>
                    <a:gridCol w="421005"/>
                  </a:tblGrid>
                  <a:tr h="22860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 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Health survey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Labor Force Survey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175260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33484" t="-141379" r="-315837" b="-43103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129956" t="-141379" r="-207489" b="-43103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229956" t="-141379" r="-107489" b="-43103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l="-308230" t="-141379" r="-412" b="-43103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</a:tr>
                  <a:tr h="164973">
                    <a:tc vMerge="1"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T=19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526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t="-334483" r="-1241892" b="-2379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4.1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7.2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3.1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3.9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5.5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526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t="-450000" r="-1241892" b="-14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1.9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1.6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1.2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2.0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1.7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1.4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1.8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1.5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1.3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526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t="-531034" r="-1241892" b="-4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148%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106%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67%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80%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61%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41%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199%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139%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85%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146%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</a:rPr>
                            <a:t>105%</a:t>
                          </a:r>
                          <a:endParaRPr lang="nl-N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66%</a:t>
                          </a:r>
                          <a:endParaRPr lang="nl-N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84816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32419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Summary results: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Under variance criterion, re-interviews are not a viable option;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Under MSE criterion, re-interviews can be a viable option: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Especially for Health Survey/EHIS;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Especially for telephone/F2F benchmark;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Time horizon only mildly influential;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Future research: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Cost-benefit analysis may be repeated for other surveys and other ESS countries;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Re-interview should be piloted for an ESS survey;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</a:rPr>
              <a:t>C</a:t>
            </a:r>
            <a:r>
              <a:rPr lang="it-IT" sz="2000" b="1" dirty="0" smtClean="0">
                <a:solidFill>
                  <a:schemeClr val="bg1"/>
                </a:solidFill>
                <a:latin typeface="+mj-lt"/>
              </a:rPr>
              <a:t>onclusions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16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459159c4-d20a-4ff3-9b11-fbd127bd52e5"/>
    <ds:schemaRef ds:uri="http://schemas.openxmlformats.org/package/2006/metadata/core-properties"/>
    <ds:schemaRef ds:uri="http://schemas.microsoft.com/office/infopath/2007/PartnerControls"/>
    <ds:schemaRef ds:uri="679261c3-551f-4e86-913f-177e0e529669"/>
    <ds:schemaRef ds:uri="c58f2efd-82a8-4ecf-b395-8c25e928921d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854</Words>
  <Application>Microsoft Office PowerPoint</Application>
  <PresentationFormat>Diavoorstelling (16:9)</PresentationFormat>
  <Paragraphs>417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8" baseType="lpstr">
      <vt:lpstr>ＭＳ Ｐゴシック</vt:lpstr>
      <vt:lpstr>ＭＳ Ｐゴシック</vt:lpstr>
      <vt:lpstr>Arial</vt:lpstr>
      <vt:lpstr>Arial Rounded MT Bold</vt:lpstr>
      <vt:lpstr>Calibri</vt:lpstr>
      <vt:lpstr>Cambria Math</vt:lpstr>
      <vt:lpstr>Courier New</vt:lpstr>
      <vt:lpstr>Times</vt:lpstr>
      <vt:lpstr>Times New Roman</vt:lpstr>
      <vt:lpstr>Trebuchet MS</vt:lpstr>
      <vt:lpstr>Tema di Office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Schouten, J.G. (Barry)</cp:lastModifiedBy>
  <cp:revision>1313</cp:revision>
  <cp:lastPrinted>2017-02-22T13:28:22Z</cp:lastPrinted>
  <dcterms:created xsi:type="dcterms:W3CDTF">2015-05-13T08:31:54Z</dcterms:created>
  <dcterms:modified xsi:type="dcterms:W3CDTF">2019-04-08T14:57:09Z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