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5"/>
  </p:sldMasterIdLst>
  <p:notesMasterIdLst>
    <p:notesMasterId r:id="rId26"/>
  </p:notesMasterIdLst>
  <p:handoutMasterIdLst>
    <p:handoutMasterId r:id="rId27"/>
  </p:handoutMasterIdLst>
  <p:sldIdLst>
    <p:sldId id="533" r:id="rId6"/>
    <p:sldId id="521" r:id="rId7"/>
    <p:sldId id="523" r:id="rId8"/>
    <p:sldId id="543" r:id="rId9"/>
    <p:sldId id="557" r:id="rId10"/>
    <p:sldId id="560" r:id="rId11"/>
    <p:sldId id="544" r:id="rId12"/>
    <p:sldId id="545" r:id="rId13"/>
    <p:sldId id="556" r:id="rId14"/>
    <p:sldId id="547" r:id="rId15"/>
    <p:sldId id="546" r:id="rId16"/>
    <p:sldId id="561" r:id="rId17"/>
    <p:sldId id="550" r:id="rId18"/>
    <p:sldId id="551" r:id="rId19"/>
    <p:sldId id="552" r:id="rId20"/>
    <p:sldId id="559" r:id="rId21"/>
    <p:sldId id="553" r:id="rId22"/>
    <p:sldId id="554" r:id="rId23"/>
    <p:sldId id="555" r:id="rId24"/>
    <p:sldId id="558" r:id="rId25"/>
  </p:sldIdLst>
  <p:sldSz cx="9144000" cy="5143500" type="screen16x9"/>
  <p:notesSz cx="6808788" cy="9940925"/>
  <p:defaultTextStyle>
    <a:defPPr>
      <a:defRPr lang="it-IT"/>
    </a:defPPr>
    <a:lvl1pPr marL="0" algn="l" defTabSz="456981" rtl="0" eaLnBrk="1" latinLnBrk="0" hangingPunct="1">
      <a:defRPr sz="1900" kern="1200">
        <a:solidFill>
          <a:schemeClr val="tx1"/>
        </a:solidFill>
        <a:latin typeface="+mn-lt"/>
        <a:ea typeface="+mn-ea"/>
        <a:cs typeface="+mn-cs"/>
      </a:defRPr>
    </a:lvl1pPr>
    <a:lvl2pPr marL="456981" algn="l" defTabSz="456981" rtl="0" eaLnBrk="1" latinLnBrk="0" hangingPunct="1">
      <a:defRPr sz="1900" kern="1200">
        <a:solidFill>
          <a:schemeClr val="tx1"/>
        </a:solidFill>
        <a:latin typeface="+mn-lt"/>
        <a:ea typeface="+mn-ea"/>
        <a:cs typeface="+mn-cs"/>
      </a:defRPr>
    </a:lvl2pPr>
    <a:lvl3pPr marL="913981" algn="l" defTabSz="456981" rtl="0" eaLnBrk="1" latinLnBrk="0" hangingPunct="1">
      <a:defRPr sz="1900" kern="1200">
        <a:solidFill>
          <a:schemeClr val="tx1"/>
        </a:solidFill>
        <a:latin typeface="+mn-lt"/>
        <a:ea typeface="+mn-ea"/>
        <a:cs typeface="+mn-cs"/>
      </a:defRPr>
    </a:lvl3pPr>
    <a:lvl4pPr marL="1370969" algn="l" defTabSz="456981" rtl="0" eaLnBrk="1" latinLnBrk="0" hangingPunct="1">
      <a:defRPr sz="1900" kern="1200">
        <a:solidFill>
          <a:schemeClr val="tx1"/>
        </a:solidFill>
        <a:latin typeface="+mn-lt"/>
        <a:ea typeface="+mn-ea"/>
        <a:cs typeface="+mn-cs"/>
      </a:defRPr>
    </a:lvl4pPr>
    <a:lvl5pPr marL="1827964" algn="l" defTabSz="456981" rtl="0" eaLnBrk="1" latinLnBrk="0" hangingPunct="1">
      <a:defRPr sz="1900" kern="1200">
        <a:solidFill>
          <a:schemeClr val="tx1"/>
        </a:solidFill>
        <a:latin typeface="+mn-lt"/>
        <a:ea typeface="+mn-ea"/>
        <a:cs typeface="+mn-cs"/>
      </a:defRPr>
    </a:lvl5pPr>
    <a:lvl6pPr marL="2284945" algn="l" defTabSz="456981" rtl="0" eaLnBrk="1" latinLnBrk="0" hangingPunct="1">
      <a:defRPr sz="1900" kern="1200">
        <a:solidFill>
          <a:schemeClr val="tx1"/>
        </a:solidFill>
        <a:latin typeface="+mn-lt"/>
        <a:ea typeface="+mn-ea"/>
        <a:cs typeface="+mn-cs"/>
      </a:defRPr>
    </a:lvl6pPr>
    <a:lvl7pPr marL="2741943" algn="l" defTabSz="456981" rtl="0" eaLnBrk="1" latinLnBrk="0" hangingPunct="1">
      <a:defRPr sz="1900" kern="1200">
        <a:solidFill>
          <a:schemeClr val="tx1"/>
        </a:solidFill>
        <a:latin typeface="+mn-lt"/>
        <a:ea typeface="+mn-ea"/>
        <a:cs typeface="+mn-cs"/>
      </a:defRPr>
    </a:lvl7pPr>
    <a:lvl8pPr marL="3198933" algn="l" defTabSz="456981" rtl="0" eaLnBrk="1" latinLnBrk="0" hangingPunct="1">
      <a:defRPr sz="1900" kern="1200">
        <a:solidFill>
          <a:schemeClr val="tx1"/>
        </a:solidFill>
        <a:latin typeface="+mn-lt"/>
        <a:ea typeface="+mn-ea"/>
        <a:cs typeface="+mn-cs"/>
      </a:defRPr>
    </a:lvl8pPr>
    <a:lvl9pPr marL="3655928" algn="l" defTabSz="456981"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411">
          <p15:clr>
            <a:srgbClr val="A4A3A4"/>
          </p15:clr>
        </p15:guide>
        <p15:guide id="2" orient="horz" pos="2132">
          <p15:clr>
            <a:srgbClr val="A4A3A4"/>
          </p15:clr>
        </p15:guide>
        <p15:guide id="3" pos="838">
          <p15:clr>
            <a:srgbClr val="A4A3A4"/>
          </p15:clr>
        </p15:guide>
        <p15:guide id="4" orient="horz" pos="1350">
          <p15:clr>
            <a:srgbClr val="A4A3A4"/>
          </p15:clr>
        </p15:guide>
        <p15:guide id="5" pos="3009">
          <p15:clr>
            <a:srgbClr val="A4A3A4"/>
          </p15:clr>
        </p15:guide>
        <p15:guide id="6" orient="horz" pos="3121">
          <p15:clr>
            <a:srgbClr val="A4A3A4"/>
          </p15:clr>
        </p15:guide>
        <p15:guide id="7" orient="horz" pos="177">
          <p15:clr>
            <a:srgbClr val="A4A3A4"/>
          </p15:clr>
        </p15:guide>
        <p15:guide id="8" pos="3706">
          <p15:clr>
            <a:srgbClr val="A4A3A4"/>
          </p15:clr>
        </p15:guide>
        <p15:guide id="9" pos="822">
          <p15:clr>
            <a:srgbClr val="A4A3A4"/>
          </p15:clr>
        </p15:guide>
      </p15:sldGuideLst>
    </p:ext>
    <p:ext uri="{2D200454-40CA-4A62-9FC3-DE9A4176ACB9}">
      <p15:notesGuideLst xmlns:p15="http://schemas.microsoft.com/office/powerpoint/2012/main" xmlns="">
        <p15:guide id="1" orient="horz" pos="3126">
          <p15:clr>
            <a:srgbClr val="A4A3A4"/>
          </p15:clr>
        </p15:guide>
        <p15:guide id="2" pos="2138">
          <p15:clr>
            <a:srgbClr val="A4A3A4"/>
          </p15:clr>
        </p15:guide>
        <p15:guide id="3" orient="horz" pos="3127">
          <p15:clr>
            <a:srgbClr val="A4A3A4"/>
          </p15:clr>
        </p15:guide>
        <p15:guide id="4"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lisabetta segre" initials="" lastIdx="0" clrIdx="0"/>
  <p:cmAuthor id="1" name="Annalisa Cicerchia" initials="AC"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9CB"/>
    <a:srgbClr val="993366"/>
    <a:srgbClr val="F4C34F"/>
    <a:srgbClr val="FDB409"/>
    <a:srgbClr val="AE1023"/>
    <a:srgbClr val="660033"/>
    <a:srgbClr val="0000FF"/>
    <a:srgbClr val="CF1E24"/>
    <a:srgbClr val="CB6131"/>
    <a:srgbClr val="FFFF0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8603FDC-E32A-4AB5-989C-0864C3EAD2B8}" styleName="Stile con tema 2 - Colore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Stile chi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Stile chiaro 1 - Color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DA37D80-6434-44D0-A028-1B22A696006F}" styleName="Stile chiaro 3 - Colore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Stile chiaro 3 - Colore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Stile chiaro 3 - Colore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Stile chiaro 1 - Colore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Stile chiaro 1 - Color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Stile chiaro 1 - Colore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Stile chiaro 1 - Color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Stile chiaro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Stile chiaro 2 - Colore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BC89EF96-8CEA-46FF-86C4-4CE0E7609802}" styleName="Stile chiaro 3 - Colore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Stile chiaro 3 - Colore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EC20E35-A176-4012-BC5E-935CFFF8708E}" styleName="Stile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Stile medio 3 - Colore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8034E78-7F5D-4C2E-B375-FC64B27BC917}" styleName="Stile scuro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Stile medio 4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Stile medio 4 - Color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Stile medio 4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Stile medio 4 - Colore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46F890A9-2807-4EBB-B81D-B2AA78EC7F39}" styleName="Stile scuro 2 - Colore 5/Colore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Stile scuro 2 - Colore 3/Colore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202B0CA-FC54-4496-8BCA-5EF66A818D29}" styleName="Stile scuro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37CE84F3-28C3-443E-9E96-99CF82512B78}" styleName="Stile scuro 1 - Colore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505E3EF-67EA-436B-97B2-0124C06EBD24}" styleName="Stile medio 4 - Colore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Stile medio 4 - Colore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A488322-F2BA-4B5B-9748-0D474271808F}" styleName="Stile medio 3 - Colore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Stile medio 3 - Colore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125E5076-3810-47DD-B79F-674D7AD40C01}" styleName="Stile scuro 1 - Color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5BE263C-DBD7-4A20-BB59-AAB30ACAA65A}" styleName="Stile medio 3 - Colore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660B408-B3CF-4A94-85FC-2B1E0A45F4A2}" styleName="Stile scuro 2 - Colore 1/Color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12" autoAdjust="0"/>
    <p:restoredTop sz="97751" autoAdjust="0"/>
  </p:normalViewPr>
  <p:slideViewPr>
    <p:cSldViewPr snapToGrid="0" snapToObjects="1" showGuides="1">
      <p:cViewPr>
        <p:scale>
          <a:sx n="106" d="100"/>
          <a:sy n="106" d="100"/>
        </p:scale>
        <p:origin x="-58" y="-72"/>
      </p:cViewPr>
      <p:guideLst>
        <p:guide orient="horz" pos="3411"/>
        <p:guide orient="horz" pos="2132"/>
        <p:guide orient="horz" pos="1350"/>
        <p:guide orient="horz" pos="3121"/>
        <p:guide orient="horz" pos="177"/>
        <p:guide pos="838"/>
        <p:guide pos="3009"/>
        <p:guide pos="3706"/>
        <p:guide pos="822"/>
      </p:guideLst>
    </p:cSldViewPr>
  </p:slideViewPr>
  <p:outlineViewPr>
    <p:cViewPr>
      <p:scale>
        <a:sx n="33" d="100"/>
        <a:sy n="33" d="100"/>
      </p:scale>
      <p:origin x="0" y="0"/>
    </p:cViewPr>
  </p:outlineViewPr>
  <p:notesTextViewPr>
    <p:cViewPr>
      <p:scale>
        <a:sx n="125" d="100"/>
        <a:sy n="125" d="100"/>
      </p:scale>
      <p:origin x="0" y="0"/>
    </p:cViewPr>
  </p:notesTextViewPr>
  <p:notesViewPr>
    <p:cSldViewPr snapToGrid="0" snapToObjects="1">
      <p:cViewPr varScale="1">
        <p:scale>
          <a:sx n="76" d="100"/>
          <a:sy n="76" d="100"/>
        </p:scale>
        <p:origin x="-1938" y="708"/>
      </p:cViewPr>
      <p:guideLst>
        <p:guide orient="horz" pos="3130"/>
        <p:guide orient="horz" pos="3132"/>
        <p:guide pos="214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1"/>
            <a:ext cx="2950475" cy="497046"/>
          </a:xfrm>
          <a:prstGeom prst="rect">
            <a:avLst/>
          </a:prstGeom>
        </p:spPr>
        <p:txBody>
          <a:bodyPr vert="horz" lIns="93298" tIns="46649" rIns="93298" bIns="46649" rtlCol="0"/>
          <a:lstStyle>
            <a:lvl1pPr algn="l">
              <a:defRPr sz="1200"/>
            </a:lvl1pPr>
          </a:lstStyle>
          <a:p>
            <a:endParaRPr lang="it-IT"/>
          </a:p>
        </p:txBody>
      </p:sp>
      <p:sp>
        <p:nvSpPr>
          <p:cNvPr id="3" name="Segnaposto data 2"/>
          <p:cNvSpPr>
            <a:spLocks noGrp="1"/>
          </p:cNvSpPr>
          <p:nvPr>
            <p:ph type="dt" sz="quarter" idx="1"/>
          </p:nvPr>
        </p:nvSpPr>
        <p:spPr>
          <a:xfrm>
            <a:off x="3856739" y="1"/>
            <a:ext cx="2950475" cy="497046"/>
          </a:xfrm>
          <a:prstGeom prst="rect">
            <a:avLst/>
          </a:prstGeom>
        </p:spPr>
        <p:txBody>
          <a:bodyPr vert="horz" lIns="93298" tIns="46649" rIns="93298" bIns="46649" rtlCol="0"/>
          <a:lstStyle>
            <a:lvl1pPr algn="r">
              <a:defRPr sz="1200"/>
            </a:lvl1pPr>
          </a:lstStyle>
          <a:p>
            <a:fld id="{97E234F1-5CD4-4491-B051-D7AA0C744754}" type="datetimeFigureOut">
              <a:rPr lang="it-IT" smtClean="0"/>
              <a:pPr/>
              <a:t>10/04/2019</a:t>
            </a:fld>
            <a:endParaRPr lang="it-IT"/>
          </a:p>
        </p:txBody>
      </p:sp>
      <p:sp>
        <p:nvSpPr>
          <p:cNvPr id="4" name="Segnaposto piè di pagina 3"/>
          <p:cNvSpPr>
            <a:spLocks noGrp="1"/>
          </p:cNvSpPr>
          <p:nvPr>
            <p:ph type="ftr" sz="quarter" idx="2"/>
          </p:nvPr>
        </p:nvSpPr>
        <p:spPr>
          <a:xfrm>
            <a:off x="1" y="9442154"/>
            <a:ext cx="2950475" cy="497046"/>
          </a:xfrm>
          <a:prstGeom prst="rect">
            <a:avLst/>
          </a:prstGeom>
        </p:spPr>
        <p:txBody>
          <a:bodyPr vert="horz" lIns="93298" tIns="46649" rIns="93298" bIns="46649" rtlCol="0" anchor="b"/>
          <a:lstStyle>
            <a:lvl1pPr algn="l">
              <a:defRPr sz="1200"/>
            </a:lvl1pPr>
          </a:lstStyle>
          <a:p>
            <a:endParaRPr lang="it-IT"/>
          </a:p>
        </p:txBody>
      </p:sp>
      <p:sp>
        <p:nvSpPr>
          <p:cNvPr id="5" name="Segnaposto numero diapositiva 4"/>
          <p:cNvSpPr>
            <a:spLocks noGrp="1"/>
          </p:cNvSpPr>
          <p:nvPr>
            <p:ph type="sldNum" sz="quarter" idx="3"/>
          </p:nvPr>
        </p:nvSpPr>
        <p:spPr>
          <a:xfrm>
            <a:off x="3856739" y="9442154"/>
            <a:ext cx="2950475" cy="497046"/>
          </a:xfrm>
          <a:prstGeom prst="rect">
            <a:avLst/>
          </a:prstGeom>
        </p:spPr>
        <p:txBody>
          <a:bodyPr vert="horz" lIns="93298" tIns="46649" rIns="93298" bIns="46649" rtlCol="0" anchor="b"/>
          <a:lstStyle>
            <a:lvl1pPr algn="r">
              <a:defRPr sz="1200"/>
            </a:lvl1pPr>
          </a:lstStyle>
          <a:p>
            <a:fld id="{B8DE55D1-629F-49A4-9FDE-99C53E24F79F}" type="slidenum">
              <a:rPr lang="it-IT" smtClean="0"/>
              <a:pPr/>
              <a:t>‹N›</a:t>
            </a:fld>
            <a:endParaRPr lang="it-IT"/>
          </a:p>
        </p:txBody>
      </p:sp>
    </p:spTree>
    <p:extLst>
      <p:ext uri="{BB962C8B-B14F-4D97-AF65-F5344CB8AC3E}">
        <p14:creationId xmlns:p14="http://schemas.microsoft.com/office/powerpoint/2010/main" val="8633346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1"/>
            <a:ext cx="2950475" cy="497046"/>
          </a:xfrm>
          <a:prstGeom prst="rect">
            <a:avLst/>
          </a:prstGeom>
        </p:spPr>
        <p:txBody>
          <a:bodyPr vert="horz" lIns="93298" tIns="46649" rIns="93298" bIns="46649" rtlCol="0"/>
          <a:lstStyle>
            <a:lvl1pPr algn="l">
              <a:defRPr sz="1200"/>
            </a:lvl1pPr>
          </a:lstStyle>
          <a:p>
            <a:endParaRPr lang="it-IT"/>
          </a:p>
        </p:txBody>
      </p:sp>
      <p:sp>
        <p:nvSpPr>
          <p:cNvPr id="3" name="Segnaposto data 2"/>
          <p:cNvSpPr>
            <a:spLocks noGrp="1"/>
          </p:cNvSpPr>
          <p:nvPr>
            <p:ph type="dt" idx="1"/>
          </p:nvPr>
        </p:nvSpPr>
        <p:spPr>
          <a:xfrm>
            <a:off x="3856739" y="1"/>
            <a:ext cx="2950475" cy="497046"/>
          </a:xfrm>
          <a:prstGeom prst="rect">
            <a:avLst/>
          </a:prstGeom>
        </p:spPr>
        <p:txBody>
          <a:bodyPr vert="horz" lIns="93298" tIns="46649" rIns="93298" bIns="46649" rtlCol="0"/>
          <a:lstStyle>
            <a:lvl1pPr algn="r">
              <a:defRPr sz="1200"/>
            </a:lvl1pPr>
          </a:lstStyle>
          <a:p>
            <a:fld id="{03675B2E-259A-455A-90BD-8AAEC99B0A21}" type="datetimeFigureOut">
              <a:rPr lang="it-IT" smtClean="0"/>
              <a:pPr/>
              <a:t>10/04/2019</a:t>
            </a:fld>
            <a:endParaRPr lang="it-IT"/>
          </a:p>
        </p:txBody>
      </p:sp>
      <p:sp>
        <p:nvSpPr>
          <p:cNvPr id="4" name="Segnaposto immagine diapositiva 3"/>
          <p:cNvSpPr>
            <a:spLocks noGrp="1" noRot="1" noChangeAspect="1"/>
          </p:cNvSpPr>
          <p:nvPr>
            <p:ph type="sldImg" idx="2"/>
          </p:nvPr>
        </p:nvSpPr>
        <p:spPr>
          <a:xfrm>
            <a:off x="90488" y="746125"/>
            <a:ext cx="6627812" cy="3727450"/>
          </a:xfrm>
          <a:prstGeom prst="rect">
            <a:avLst/>
          </a:prstGeom>
          <a:noFill/>
          <a:ln w="12700">
            <a:solidFill>
              <a:prstClr val="black"/>
            </a:solidFill>
          </a:ln>
        </p:spPr>
        <p:txBody>
          <a:bodyPr vert="horz" lIns="93298" tIns="46649" rIns="93298" bIns="46649" rtlCol="0" anchor="ctr"/>
          <a:lstStyle/>
          <a:p>
            <a:endParaRPr lang="it-IT"/>
          </a:p>
        </p:txBody>
      </p:sp>
      <p:sp>
        <p:nvSpPr>
          <p:cNvPr id="5" name="Segnaposto note 4"/>
          <p:cNvSpPr>
            <a:spLocks noGrp="1"/>
          </p:cNvSpPr>
          <p:nvPr>
            <p:ph type="body" sz="quarter" idx="3"/>
          </p:nvPr>
        </p:nvSpPr>
        <p:spPr>
          <a:xfrm>
            <a:off x="680880" y="4721940"/>
            <a:ext cx="5447030" cy="4473416"/>
          </a:xfrm>
          <a:prstGeom prst="rect">
            <a:avLst/>
          </a:prstGeom>
        </p:spPr>
        <p:txBody>
          <a:bodyPr vert="horz" lIns="93298" tIns="46649" rIns="93298" bIns="46649"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1" y="9442154"/>
            <a:ext cx="2950475" cy="497046"/>
          </a:xfrm>
          <a:prstGeom prst="rect">
            <a:avLst/>
          </a:prstGeom>
        </p:spPr>
        <p:txBody>
          <a:bodyPr vert="horz" lIns="93298" tIns="46649" rIns="93298" bIns="46649" rtlCol="0" anchor="b"/>
          <a:lstStyle>
            <a:lvl1pPr algn="l">
              <a:defRPr sz="1200"/>
            </a:lvl1pPr>
          </a:lstStyle>
          <a:p>
            <a:endParaRPr lang="it-IT"/>
          </a:p>
        </p:txBody>
      </p:sp>
      <p:sp>
        <p:nvSpPr>
          <p:cNvPr id="7" name="Segnaposto numero diapositiva 6"/>
          <p:cNvSpPr>
            <a:spLocks noGrp="1"/>
          </p:cNvSpPr>
          <p:nvPr>
            <p:ph type="sldNum" sz="quarter" idx="5"/>
          </p:nvPr>
        </p:nvSpPr>
        <p:spPr>
          <a:xfrm>
            <a:off x="3856739" y="9442154"/>
            <a:ext cx="2950475" cy="497046"/>
          </a:xfrm>
          <a:prstGeom prst="rect">
            <a:avLst/>
          </a:prstGeom>
        </p:spPr>
        <p:txBody>
          <a:bodyPr vert="horz" lIns="93298" tIns="46649" rIns="93298" bIns="46649" rtlCol="0" anchor="b"/>
          <a:lstStyle>
            <a:lvl1pPr algn="r">
              <a:defRPr sz="1200"/>
            </a:lvl1pPr>
          </a:lstStyle>
          <a:p>
            <a:fld id="{A0CDC2D9-3DBA-4042-BDB9-A8016BB39CB7}" type="slidenum">
              <a:rPr lang="it-IT" smtClean="0"/>
              <a:pPr/>
              <a:t>‹N›</a:t>
            </a:fld>
            <a:endParaRPr lang="it-IT"/>
          </a:p>
        </p:txBody>
      </p:sp>
    </p:spTree>
    <p:extLst>
      <p:ext uri="{BB962C8B-B14F-4D97-AF65-F5344CB8AC3E}">
        <p14:creationId xmlns:p14="http://schemas.microsoft.com/office/powerpoint/2010/main" val="400314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a:extLst>
              <a:ext uri="{FF2B5EF4-FFF2-40B4-BE49-F238E27FC236}">
                <a16:creationId xmlns:a16="http://schemas.microsoft.com/office/drawing/2014/main" xmlns="" id="{065F3599-476D-2E49-BAA5-6AE823EE52BC}"/>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4064" indent="-286179">
              <a:defRPr sz="2400">
                <a:solidFill>
                  <a:schemeClr val="tx1"/>
                </a:solidFill>
                <a:latin typeface="Arial" panose="020B0604020202020204" pitchFamily="34" charset="0"/>
                <a:ea typeface="ＭＳ Ｐゴシック" panose="020B0600070205080204" pitchFamily="34" charset="-128"/>
              </a:defRPr>
            </a:lvl2pPr>
            <a:lvl3pPr marL="1144715" indent="-228943">
              <a:defRPr sz="2400">
                <a:solidFill>
                  <a:schemeClr val="tx1"/>
                </a:solidFill>
                <a:latin typeface="Arial" panose="020B0604020202020204" pitchFamily="34" charset="0"/>
                <a:ea typeface="ＭＳ Ｐゴシック" panose="020B0600070205080204" pitchFamily="34" charset="-128"/>
              </a:defRPr>
            </a:lvl3pPr>
            <a:lvl4pPr marL="1602600" indent="-228943">
              <a:defRPr sz="2400">
                <a:solidFill>
                  <a:schemeClr val="tx1"/>
                </a:solidFill>
                <a:latin typeface="Arial" panose="020B0604020202020204" pitchFamily="34" charset="0"/>
                <a:ea typeface="ＭＳ Ｐゴシック" panose="020B0600070205080204" pitchFamily="34" charset="-128"/>
              </a:defRPr>
            </a:lvl4pPr>
            <a:lvl5pPr marL="2060486" indent="-228943">
              <a:defRPr sz="2400">
                <a:solidFill>
                  <a:schemeClr val="tx1"/>
                </a:solidFill>
                <a:latin typeface="Arial" panose="020B0604020202020204" pitchFamily="34" charset="0"/>
                <a:ea typeface="ＭＳ Ｐゴシック" panose="020B0600070205080204" pitchFamily="34" charset="-128"/>
              </a:defRPr>
            </a:lvl5pPr>
            <a:lvl6pPr marL="2518372" indent="-22894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6258" indent="-22894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34144" indent="-22894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92029" indent="-22894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8AA91791-39B7-7B42-B733-753D30D84C45}" type="slidenum">
              <a:rPr lang="it-IT" altLang="it-IT" sz="1200"/>
              <a:pPr/>
              <a:t>1</a:t>
            </a:fld>
            <a:endParaRPr lang="it-IT" altLang="it-IT" sz="1200"/>
          </a:p>
        </p:txBody>
      </p:sp>
      <p:sp>
        <p:nvSpPr>
          <p:cNvPr id="16386" name="Rectangle 2">
            <a:extLst>
              <a:ext uri="{FF2B5EF4-FFF2-40B4-BE49-F238E27FC236}">
                <a16:creationId xmlns:a16="http://schemas.microsoft.com/office/drawing/2014/main" xmlns="" id="{79DEB6C3-F655-014A-A897-8DEB29C264D2}"/>
              </a:ext>
            </a:extLst>
          </p:cNvPr>
          <p:cNvSpPr>
            <a:spLocks noGrp="1" noRot="1" noChangeAspect="1" noChangeArrowheads="1" noTextEdit="1"/>
          </p:cNvSpPr>
          <p:nvPr>
            <p:ph type="sldImg"/>
          </p:nvPr>
        </p:nvSpPr>
        <p:spPr>
          <a:ln/>
        </p:spPr>
      </p:sp>
      <p:sp>
        <p:nvSpPr>
          <p:cNvPr id="16387" name="Rectangle 3">
            <a:extLst>
              <a:ext uri="{FF2B5EF4-FFF2-40B4-BE49-F238E27FC236}">
                <a16:creationId xmlns:a16="http://schemas.microsoft.com/office/drawing/2014/main" xmlns="" id="{AFBB228A-B974-ED47-9095-D2AA92CBE925}"/>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it-IT">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4578720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6125"/>
            <a:ext cx="6627812" cy="3727450"/>
          </a:xfrm>
        </p:spPr>
      </p:sp>
      <p:sp>
        <p:nvSpPr>
          <p:cNvPr id="3" name="Segnaposto note 2"/>
          <p:cNvSpPr>
            <a:spLocks noGrp="1"/>
          </p:cNvSpPr>
          <p:nvPr>
            <p:ph type="body" idx="1"/>
          </p:nvPr>
        </p:nvSpPr>
        <p:spPr>
          <a:xfrm>
            <a:off x="680880" y="4636473"/>
            <a:ext cx="5447030" cy="4473416"/>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10</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6125"/>
            <a:ext cx="6627812" cy="3727450"/>
          </a:xfrm>
        </p:spPr>
      </p:sp>
      <p:sp>
        <p:nvSpPr>
          <p:cNvPr id="3" name="Segnaposto note 2"/>
          <p:cNvSpPr>
            <a:spLocks noGrp="1"/>
          </p:cNvSpPr>
          <p:nvPr>
            <p:ph type="body" idx="1"/>
          </p:nvPr>
        </p:nvSpPr>
        <p:spPr>
          <a:xfrm>
            <a:off x="680880" y="4636473"/>
            <a:ext cx="5447030" cy="4473416"/>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11</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6125"/>
            <a:ext cx="6627812" cy="3727450"/>
          </a:xfrm>
        </p:spPr>
      </p:sp>
      <p:sp>
        <p:nvSpPr>
          <p:cNvPr id="3" name="Segnaposto note 2"/>
          <p:cNvSpPr>
            <a:spLocks noGrp="1"/>
          </p:cNvSpPr>
          <p:nvPr>
            <p:ph type="body" idx="1"/>
          </p:nvPr>
        </p:nvSpPr>
        <p:spPr>
          <a:xfrm>
            <a:off x="680880" y="4636473"/>
            <a:ext cx="5447030" cy="4473416"/>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12</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6125"/>
            <a:ext cx="6627812" cy="3727450"/>
          </a:xfrm>
        </p:spPr>
      </p:sp>
      <p:sp>
        <p:nvSpPr>
          <p:cNvPr id="3" name="Segnaposto note 2"/>
          <p:cNvSpPr>
            <a:spLocks noGrp="1"/>
          </p:cNvSpPr>
          <p:nvPr>
            <p:ph type="body" idx="1"/>
          </p:nvPr>
        </p:nvSpPr>
        <p:spPr>
          <a:xfrm>
            <a:off x="680880" y="4636473"/>
            <a:ext cx="5447030" cy="4473416"/>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13</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6125"/>
            <a:ext cx="6627812" cy="3727450"/>
          </a:xfrm>
        </p:spPr>
      </p:sp>
      <p:sp>
        <p:nvSpPr>
          <p:cNvPr id="3" name="Segnaposto note 2"/>
          <p:cNvSpPr>
            <a:spLocks noGrp="1"/>
          </p:cNvSpPr>
          <p:nvPr>
            <p:ph type="body" idx="1"/>
          </p:nvPr>
        </p:nvSpPr>
        <p:spPr>
          <a:xfrm>
            <a:off x="680880" y="4636473"/>
            <a:ext cx="5447030" cy="4473416"/>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14</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6125"/>
            <a:ext cx="6627812" cy="3727450"/>
          </a:xfrm>
        </p:spPr>
      </p:sp>
      <p:sp>
        <p:nvSpPr>
          <p:cNvPr id="3" name="Segnaposto note 2"/>
          <p:cNvSpPr>
            <a:spLocks noGrp="1"/>
          </p:cNvSpPr>
          <p:nvPr>
            <p:ph type="body" idx="1"/>
          </p:nvPr>
        </p:nvSpPr>
        <p:spPr>
          <a:xfrm>
            <a:off x="680880" y="4636473"/>
            <a:ext cx="5447030" cy="4473416"/>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15</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6125"/>
            <a:ext cx="6627812" cy="3727450"/>
          </a:xfrm>
        </p:spPr>
      </p:sp>
      <p:sp>
        <p:nvSpPr>
          <p:cNvPr id="3" name="Segnaposto note 2"/>
          <p:cNvSpPr>
            <a:spLocks noGrp="1"/>
          </p:cNvSpPr>
          <p:nvPr>
            <p:ph type="body" idx="1"/>
          </p:nvPr>
        </p:nvSpPr>
        <p:spPr>
          <a:xfrm>
            <a:off x="680880" y="4636473"/>
            <a:ext cx="5447030" cy="4473416"/>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16</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6125"/>
            <a:ext cx="6627812" cy="3727450"/>
          </a:xfrm>
        </p:spPr>
      </p:sp>
      <p:sp>
        <p:nvSpPr>
          <p:cNvPr id="3" name="Segnaposto note 2"/>
          <p:cNvSpPr>
            <a:spLocks noGrp="1"/>
          </p:cNvSpPr>
          <p:nvPr>
            <p:ph type="body" idx="1"/>
          </p:nvPr>
        </p:nvSpPr>
        <p:spPr>
          <a:xfrm>
            <a:off x="680880" y="4636473"/>
            <a:ext cx="5447030" cy="4473416"/>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17</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6125"/>
            <a:ext cx="6627812" cy="3727450"/>
          </a:xfrm>
        </p:spPr>
      </p:sp>
      <p:sp>
        <p:nvSpPr>
          <p:cNvPr id="3" name="Segnaposto note 2"/>
          <p:cNvSpPr>
            <a:spLocks noGrp="1"/>
          </p:cNvSpPr>
          <p:nvPr>
            <p:ph type="body" idx="1"/>
          </p:nvPr>
        </p:nvSpPr>
        <p:spPr>
          <a:xfrm>
            <a:off x="680880" y="4636473"/>
            <a:ext cx="5447030" cy="4473416"/>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18</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6125"/>
            <a:ext cx="6627812" cy="3727450"/>
          </a:xfrm>
        </p:spPr>
      </p:sp>
      <p:sp>
        <p:nvSpPr>
          <p:cNvPr id="3" name="Segnaposto note 2"/>
          <p:cNvSpPr>
            <a:spLocks noGrp="1"/>
          </p:cNvSpPr>
          <p:nvPr>
            <p:ph type="body" idx="1"/>
          </p:nvPr>
        </p:nvSpPr>
        <p:spPr>
          <a:xfrm>
            <a:off x="680880" y="4636473"/>
            <a:ext cx="5447030" cy="4473416"/>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19</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6125"/>
            <a:ext cx="6627812" cy="3727450"/>
          </a:xfrm>
        </p:spPr>
      </p:sp>
      <p:sp>
        <p:nvSpPr>
          <p:cNvPr id="3" name="Segnaposto note 2"/>
          <p:cNvSpPr>
            <a:spLocks noGrp="1"/>
          </p:cNvSpPr>
          <p:nvPr>
            <p:ph type="body" idx="1"/>
          </p:nvPr>
        </p:nvSpPr>
        <p:spPr>
          <a:xfrm>
            <a:off x="680880" y="4636473"/>
            <a:ext cx="5447030" cy="4473416"/>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2</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6125"/>
            <a:ext cx="6627812" cy="3727450"/>
          </a:xfrm>
        </p:spPr>
      </p:sp>
      <p:sp>
        <p:nvSpPr>
          <p:cNvPr id="3" name="Segnaposto note 2"/>
          <p:cNvSpPr>
            <a:spLocks noGrp="1"/>
          </p:cNvSpPr>
          <p:nvPr>
            <p:ph type="body" idx="1"/>
          </p:nvPr>
        </p:nvSpPr>
        <p:spPr>
          <a:xfrm>
            <a:off x="680880" y="4636473"/>
            <a:ext cx="5447030" cy="4473416"/>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20</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6125"/>
            <a:ext cx="6627812" cy="3727450"/>
          </a:xfrm>
        </p:spPr>
      </p:sp>
      <p:sp>
        <p:nvSpPr>
          <p:cNvPr id="3" name="Segnaposto note 2"/>
          <p:cNvSpPr>
            <a:spLocks noGrp="1"/>
          </p:cNvSpPr>
          <p:nvPr>
            <p:ph type="body" idx="1"/>
          </p:nvPr>
        </p:nvSpPr>
        <p:spPr>
          <a:xfrm>
            <a:off x="680880" y="4636473"/>
            <a:ext cx="5447030" cy="4473416"/>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3</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6125"/>
            <a:ext cx="6627812" cy="3727450"/>
          </a:xfrm>
        </p:spPr>
      </p:sp>
      <p:sp>
        <p:nvSpPr>
          <p:cNvPr id="3" name="Segnaposto note 2"/>
          <p:cNvSpPr>
            <a:spLocks noGrp="1"/>
          </p:cNvSpPr>
          <p:nvPr>
            <p:ph type="body" idx="1"/>
          </p:nvPr>
        </p:nvSpPr>
        <p:spPr>
          <a:xfrm>
            <a:off x="680880" y="4636473"/>
            <a:ext cx="5447030" cy="4473416"/>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4</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6125"/>
            <a:ext cx="6627812" cy="3727450"/>
          </a:xfrm>
        </p:spPr>
      </p:sp>
      <p:sp>
        <p:nvSpPr>
          <p:cNvPr id="3" name="Segnaposto note 2"/>
          <p:cNvSpPr>
            <a:spLocks noGrp="1"/>
          </p:cNvSpPr>
          <p:nvPr>
            <p:ph type="body" idx="1"/>
          </p:nvPr>
        </p:nvSpPr>
        <p:spPr>
          <a:xfrm>
            <a:off x="680880" y="4636473"/>
            <a:ext cx="5447030" cy="4473416"/>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5</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6125"/>
            <a:ext cx="6627812" cy="3727450"/>
          </a:xfrm>
        </p:spPr>
      </p:sp>
      <p:sp>
        <p:nvSpPr>
          <p:cNvPr id="3" name="Segnaposto note 2"/>
          <p:cNvSpPr>
            <a:spLocks noGrp="1"/>
          </p:cNvSpPr>
          <p:nvPr>
            <p:ph type="body" idx="1"/>
          </p:nvPr>
        </p:nvSpPr>
        <p:spPr>
          <a:xfrm>
            <a:off x="680880" y="4636473"/>
            <a:ext cx="5447030" cy="4473416"/>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6</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6125"/>
            <a:ext cx="6627812" cy="3727450"/>
          </a:xfrm>
        </p:spPr>
      </p:sp>
      <p:sp>
        <p:nvSpPr>
          <p:cNvPr id="3" name="Segnaposto note 2"/>
          <p:cNvSpPr>
            <a:spLocks noGrp="1"/>
          </p:cNvSpPr>
          <p:nvPr>
            <p:ph type="body" idx="1"/>
          </p:nvPr>
        </p:nvSpPr>
        <p:spPr>
          <a:xfrm>
            <a:off x="680880" y="4636473"/>
            <a:ext cx="5447030" cy="4473416"/>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7</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6125"/>
            <a:ext cx="6627812" cy="3727450"/>
          </a:xfrm>
        </p:spPr>
      </p:sp>
      <p:sp>
        <p:nvSpPr>
          <p:cNvPr id="3" name="Segnaposto note 2"/>
          <p:cNvSpPr>
            <a:spLocks noGrp="1"/>
          </p:cNvSpPr>
          <p:nvPr>
            <p:ph type="body" idx="1"/>
          </p:nvPr>
        </p:nvSpPr>
        <p:spPr>
          <a:xfrm>
            <a:off x="680880" y="4636473"/>
            <a:ext cx="5447030" cy="4473416"/>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8</a:t>
            </a:fld>
            <a:endParaRPr lang="it-IT"/>
          </a:p>
        </p:txBody>
      </p:sp>
    </p:spTree>
    <p:extLst>
      <p:ext uri="{BB962C8B-B14F-4D97-AF65-F5344CB8AC3E}">
        <p14:creationId xmlns:p14="http://schemas.microsoft.com/office/powerpoint/2010/main" val="41601385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90488" y="746125"/>
            <a:ext cx="6627812" cy="3727450"/>
          </a:xfrm>
        </p:spPr>
      </p:sp>
      <p:sp>
        <p:nvSpPr>
          <p:cNvPr id="3" name="Segnaposto note 2"/>
          <p:cNvSpPr>
            <a:spLocks noGrp="1"/>
          </p:cNvSpPr>
          <p:nvPr>
            <p:ph type="body" idx="1"/>
          </p:nvPr>
        </p:nvSpPr>
        <p:spPr>
          <a:xfrm>
            <a:off x="680880" y="4636473"/>
            <a:ext cx="5447030" cy="4473416"/>
          </a:xfrm>
        </p:spPr>
        <p:txBody>
          <a:bodyPr>
            <a:noAutofit/>
          </a:bodyPr>
          <a:lstStyle/>
          <a:p>
            <a:endParaRPr lang="en-GB" dirty="0"/>
          </a:p>
        </p:txBody>
      </p:sp>
      <p:sp>
        <p:nvSpPr>
          <p:cNvPr id="4" name="Segnaposto numero diapositiva 3"/>
          <p:cNvSpPr>
            <a:spLocks noGrp="1"/>
          </p:cNvSpPr>
          <p:nvPr>
            <p:ph type="sldNum" sz="quarter" idx="10"/>
          </p:nvPr>
        </p:nvSpPr>
        <p:spPr/>
        <p:txBody>
          <a:bodyPr/>
          <a:lstStyle/>
          <a:p>
            <a:fld id="{A0CDC2D9-3DBA-4042-BDB9-A8016BB39CB7}" type="slidenum">
              <a:rPr lang="it-IT" smtClean="0"/>
              <a:pPr/>
              <a:t>9</a:t>
            </a:fld>
            <a:endParaRPr lang="it-IT"/>
          </a:p>
        </p:txBody>
      </p:sp>
    </p:spTree>
    <p:extLst>
      <p:ext uri="{BB962C8B-B14F-4D97-AF65-F5344CB8AC3E}">
        <p14:creationId xmlns:p14="http://schemas.microsoft.com/office/powerpoint/2010/main" val="41601385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597835"/>
            <a:ext cx="7772400" cy="1102519"/>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6981" indent="0" algn="ctr">
              <a:buNone/>
              <a:defRPr>
                <a:solidFill>
                  <a:schemeClr val="tx1">
                    <a:tint val="75000"/>
                  </a:schemeClr>
                </a:solidFill>
              </a:defRPr>
            </a:lvl2pPr>
            <a:lvl3pPr marL="913981" indent="0" algn="ctr">
              <a:buNone/>
              <a:defRPr>
                <a:solidFill>
                  <a:schemeClr val="tx1">
                    <a:tint val="75000"/>
                  </a:schemeClr>
                </a:solidFill>
              </a:defRPr>
            </a:lvl3pPr>
            <a:lvl4pPr marL="1370969" indent="0" algn="ctr">
              <a:buNone/>
              <a:defRPr>
                <a:solidFill>
                  <a:schemeClr val="tx1">
                    <a:tint val="75000"/>
                  </a:schemeClr>
                </a:solidFill>
              </a:defRPr>
            </a:lvl4pPr>
            <a:lvl5pPr marL="1827964" indent="0" algn="ctr">
              <a:buNone/>
              <a:defRPr>
                <a:solidFill>
                  <a:schemeClr val="tx1">
                    <a:tint val="75000"/>
                  </a:schemeClr>
                </a:solidFill>
              </a:defRPr>
            </a:lvl5pPr>
            <a:lvl6pPr marL="2284945" indent="0" algn="ctr">
              <a:buNone/>
              <a:defRPr>
                <a:solidFill>
                  <a:schemeClr val="tx1">
                    <a:tint val="75000"/>
                  </a:schemeClr>
                </a:solidFill>
              </a:defRPr>
            </a:lvl6pPr>
            <a:lvl7pPr marL="2741943" indent="0" algn="ctr">
              <a:buNone/>
              <a:defRPr>
                <a:solidFill>
                  <a:schemeClr val="tx1">
                    <a:tint val="75000"/>
                  </a:schemeClr>
                </a:solidFill>
              </a:defRPr>
            </a:lvl7pPr>
            <a:lvl8pPr marL="3198933" indent="0" algn="ctr">
              <a:buNone/>
              <a:defRPr>
                <a:solidFill>
                  <a:schemeClr val="tx1">
                    <a:tint val="75000"/>
                  </a:schemeClr>
                </a:solidFill>
              </a:defRPr>
            </a:lvl8pPr>
            <a:lvl9pPr marL="3655928"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0CF75CD-D97A-42E3-A261-F6AF80EA1DCD}" type="datetime1">
              <a:rPr lang="it-IT" smtClean="0"/>
              <a:t>10/04/2019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846025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34A3332-2590-4AB6-A2A4-267ACA49E8F6}" type="datetime1">
              <a:rPr lang="it-IT" smtClean="0"/>
              <a:t>10/04/2019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441065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05983"/>
            <a:ext cx="2057400" cy="4388644"/>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05983"/>
            <a:ext cx="6019800" cy="4388644"/>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4108BEB-58C6-41C9-A476-75C9D3D8F8A1}" type="datetime1">
              <a:rPr lang="it-IT" smtClean="0"/>
              <a:t>10/04/2019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237791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3FAF934-1F2E-4757-894E-F700EFA038F3}" type="datetime1">
              <a:rPr lang="it-IT" smtClean="0"/>
              <a:t>10/04/2019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363488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3305179"/>
            <a:ext cx="7772400" cy="1021556"/>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6981" indent="0">
              <a:buNone/>
              <a:defRPr sz="1900">
                <a:solidFill>
                  <a:schemeClr val="tx1">
                    <a:tint val="75000"/>
                  </a:schemeClr>
                </a:solidFill>
              </a:defRPr>
            </a:lvl2pPr>
            <a:lvl3pPr marL="913981" indent="0">
              <a:buNone/>
              <a:defRPr sz="1600">
                <a:solidFill>
                  <a:schemeClr val="tx1">
                    <a:tint val="75000"/>
                  </a:schemeClr>
                </a:solidFill>
              </a:defRPr>
            </a:lvl3pPr>
            <a:lvl4pPr marL="1370969" indent="0">
              <a:buNone/>
              <a:defRPr sz="1500">
                <a:solidFill>
                  <a:schemeClr val="tx1">
                    <a:tint val="75000"/>
                  </a:schemeClr>
                </a:solidFill>
              </a:defRPr>
            </a:lvl4pPr>
            <a:lvl5pPr marL="1827964" indent="0">
              <a:buNone/>
              <a:defRPr sz="1500">
                <a:solidFill>
                  <a:schemeClr val="tx1">
                    <a:tint val="75000"/>
                  </a:schemeClr>
                </a:solidFill>
              </a:defRPr>
            </a:lvl5pPr>
            <a:lvl6pPr marL="2284945" indent="0">
              <a:buNone/>
              <a:defRPr sz="1500">
                <a:solidFill>
                  <a:schemeClr val="tx1">
                    <a:tint val="75000"/>
                  </a:schemeClr>
                </a:solidFill>
              </a:defRPr>
            </a:lvl6pPr>
            <a:lvl7pPr marL="2741943" indent="0">
              <a:buNone/>
              <a:defRPr sz="1500">
                <a:solidFill>
                  <a:schemeClr val="tx1">
                    <a:tint val="75000"/>
                  </a:schemeClr>
                </a:solidFill>
              </a:defRPr>
            </a:lvl7pPr>
            <a:lvl8pPr marL="3198933" indent="0">
              <a:buNone/>
              <a:defRPr sz="1500">
                <a:solidFill>
                  <a:schemeClr val="tx1">
                    <a:tint val="75000"/>
                  </a:schemeClr>
                </a:solidFill>
              </a:defRPr>
            </a:lvl8pPr>
            <a:lvl9pPr marL="3655928" indent="0">
              <a:buNone/>
              <a:defRPr sz="15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F46BF040-A7BC-45C8-B5D2-3669F4F8F866}" type="datetime1">
              <a:rPr lang="it-IT" smtClean="0"/>
              <a:t>10/04/2019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1685638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200154"/>
            <a:ext cx="4038600" cy="3394472"/>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200154"/>
            <a:ext cx="4038600" cy="3394472"/>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CE511B89-622F-49F4-B6E0-9C1974EC759C}" type="datetime1">
              <a:rPr lang="it-IT" smtClean="0"/>
              <a:t>10/04/2019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1283601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151338"/>
            <a:ext cx="4040188" cy="479822"/>
          </a:xfrm>
        </p:spPr>
        <p:txBody>
          <a:bodyPr anchor="b"/>
          <a:lstStyle>
            <a:lvl1pPr marL="0" indent="0">
              <a:buNone/>
              <a:defRPr sz="2400" b="1"/>
            </a:lvl1pPr>
            <a:lvl2pPr marL="456981" indent="0">
              <a:buNone/>
              <a:defRPr sz="2000" b="1"/>
            </a:lvl2pPr>
            <a:lvl3pPr marL="913981" indent="0">
              <a:buNone/>
              <a:defRPr sz="1900" b="1"/>
            </a:lvl3pPr>
            <a:lvl4pPr marL="1370969" indent="0">
              <a:buNone/>
              <a:defRPr sz="1600" b="1"/>
            </a:lvl4pPr>
            <a:lvl5pPr marL="1827964" indent="0">
              <a:buNone/>
              <a:defRPr sz="1600" b="1"/>
            </a:lvl5pPr>
            <a:lvl6pPr marL="2284945" indent="0">
              <a:buNone/>
              <a:defRPr sz="1600" b="1"/>
            </a:lvl6pPr>
            <a:lvl7pPr marL="2741943" indent="0">
              <a:buNone/>
              <a:defRPr sz="1600" b="1"/>
            </a:lvl7pPr>
            <a:lvl8pPr marL="3198933" indent="0">
              <a:buNone/>
              <a:defRPr sz="1600" b="1"/>
            </a:lvl8pPr>
            <a:lvl9pPr marL="3655928"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1631156"/>
            <a:ext cx="4040188" cy="2963466"/>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30" y="1151338"/>
            <a:ext cx="4041775" cy="479822"/>
          </a:xfrm>
        </p:spPr>
        <p:txBody>
          <a:bodyPr anchor="b"/>
          <a:lstStyle>
            <a:lvl1pPr marL="0" indent="0">
              <a:buNone/>
              <a:defRPr sz="2400" b="1"/>
            </a:lvl1pPr>
            <a:lvl2pPr marL="456981" indent="0">
              <a:buNone/>
              <a:defRPr sz="2000" b="1"/>
            </a:lvl2pPr>
            <a:lvl3pPr marL="913981" indent="0">
              <a:buNone/>
              <a:defRPr sz="1900" b="1"/>
            </a:lvl3pPr>
            <a:lvl4pPr marL="1370969" indent="0">
              <a:buNone/>
              <a:defRPr sz="1600" b="1"/>
            </a:lvl4pPr>
            <a:lvl5pPr marL="1827964" indent="0">
              <a:buNone/>
              <a:defRPr sz="1600" b="1"/>
            </a:lvl5pPr>
            <a:lvl6pPr marL="2284945" indent="0">
              <a:buNone/>
              <a:defRPr sz="1600" b="1"/>
            </a:lvl6pPr>
            <a:lvl7pPr marL="2741943" indent="0">
              <a:buNone/>
              <a:defRPr sz="1600" b="1"/>
            </a:lvl7pPr>
            <a:lvl8pPr marL="3198933" indent="0">
              <a:buNone/>
              <a:defRPr sz="1600" b="1"/>
            </a:lvl8pPr>
            <a:lvl9pPr marL="3655928"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30" y="1631156"/>
            <a:ext cx="4041775" cy="2963466"/>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CDBC1CB0-BD7A-46BE-AA45-931A9647994E}" type="datetime1">
              <a:rPr lang="it-IT" smtClean="0"/>
              <a:t>10/04/2019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1761537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F35F2310-E375-432E-BF38-809E27DAFF4E}" type="datetime1">
              <a:rPr lang="it-IT" smtClean="0"/>
              <a:t>10/04/2019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3019509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81B2B7B-AE80-4687-80AE-8EA82F4E098D}" type="datetime1">
              <a:rPr lang="it-IT" smtClean="0"/>
              <a:t>10/04/2019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3871781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13" y="204789"/>
            <a:ext cx="3008312" cy="871538"/>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1" y="204803"/>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13" y="1076328"/>
            <a:ext cx="3008312" cy="3518297"/>
          </a:xfrm>
        </p:spPr>
        <p:txBody>
          <a:bodyPr/>
          <a:lstStyle>
            <a:lvl1pPr marL="0" indent="0">
              <a:buNone/>
              <a:defRPr sz="1500"/>
            </a:lvl1pPr>
            <a:lvl2pPr marL="456981" indent="0">
              <a:buNone/>
              <a:defRPr sz="1200"/>
            </a:lvl2pPr>
            <a:lvl3pPr marL="913981" indent="0">
              <a:buNone/>
              <a:defRPr sz="1100"/>
            </a:lvl3pPr>
            <a:lvl4pPr marL="1370969" indent="0">
              <a:buNone/>
              <a:defRPr sz="900"/>
            </a:lvl4pPr>
            <a:lvl5pPr marL="1827964" indent="0">
              <a:buNone/>
              <a:defRPr sz="900"/>
            </a:lvl5pPr>
            <a:lvl6pPr marL="2284945" indent="0">
              <a:buNone/>
              <a:defRPr sz="900"/>
            </a:lvl6pPr>
            <a:lvl7pPr marL="2741943" indent="0">
              <a:buNone/>
              <a:defRPr sz="900"/>
            </a:lvl7pPr>
            <a:lvl8pPr marL="3198933" indent="0">
              <a:buNone/>
              <a:defRPr sz="900"/>
            </a:lvl8pPr>
            <a:lvl9pPr marL="3655928"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B5CA53E0-FC4E-4B7F-8057-B77F70D6E236}" type="datetime1">
              <a:rPr lang="it-IT" smtClean="0"/>
              <a:t>10/04/2019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1324104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9" y="3600454"/>
            <a:ext cx="5486400" cy="425054"/>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9" y="459581"/>
            <a:ext cx="5486400" cy="3086100"/>
          </a:xfrm>
        </p:spPr>
        <p:txBody>
          <a:bodyPr/>
          <a:lstStyle>
            <a:lvl1pPr marL="0" indent="0">
              <a:buNone/>
              <a:defRPr sz="3200"/>
            </a:lvl1pPr>
            <a:lvl2pPr marL="456981" indent="0">
              <a:buNone/>
              <a:defRPr sz="2800"/>
            </a:lvl2pPr>
            <a:lvl3pPr marL="913981" indent="0">
              <a:buNone/>
              <a:defRPr sz="2400"/>
            </a:lvl3pPr>
            <a:lvl4pPr marL="1370969" indent="0">
              <a:buNone/>
              <a:defRPr sz="2000"/>
            </a:lvl4pPr>
            <a:lvl5pPr marL="1827964" indent="0">
              <a:buNone/>
              <a:defRPr sz="2000"/>
            </a:lvl5pPr>
            <a:lvl6pPr marL="2284945" indent="0">
              <a:buNone/>
              <a:defRPr sz="2000"/>
            </a:lvl6pPr>
            <a:lvl7pPr marL="2741943" indent="0">
              <a:buNone/>
              <a:defRPr sz="2000"/>
            </a:lvl7pPr>
            <a:lvl8pPr marL="3198933" indent="0">
              <a:buNone/>
              <a:defRPr sz="2000"/>
            </a:lvl8pPr>
            <a:lvl9pPr marL="3655928" indent="0">
              <a:buNone/>
              <a:defRPr sz="2000"/>
            </a:lvl9pPr>
          </a:lstStyle>
          <a:p>
            <a:endParaRPr lang="it-IT"/>
          </a:p>
        </p:txBody>
      </p:sp>
      <p:sp>
        <p:nvSpPr>
          <p:cNvPr id="4" name="Segnaposto testo 3"/>
          <p:cNvSpPr>
            <a:spLocks noGrp="1"/>
          </p:cNvSpPr>
          <p:nvPr>
            <p:ph type="body" sz="half" idx="2"/>
          </p:nvPr>
        </p:nvSpPr>
        <p:spPr>
          <a:xfrm>
            <a:off x="1792289" y="4025517"/>
            <a:ext cx="5486400" cy="603647"/>
          </a:xfrm>
        </p:spPr>
        <p:txBody>
          <a:bodyPr/>
          <a:lstStyle>
            <a:lvl1pPr marL="0" indent="0">
              <a:buNone/>
              <a:defRPr sz="1500"/>
            </a:lvl1pPr>
            <a:lvl2pPr marL="456981" indent="0">
              <a:buNone/>
              <a:defRPr sz="1200"/>
            </a:lvl2pPr>
            <a:lvl3pPr marL="913981" indent="0">
              <a:buNone/>
              <a:defRPr sz="1100"/>
            </a:lvl3pPr>
            <a:lvl4pPr marL="1370969" indent="0">
              <a:buNone/>
              <a:defRPr sz="900"/>
            </a:lvl4pPr>
            <a:lvl5pPr marL="1827964" indent="0">
              <a:buNone/>
              <a:defRPr sz="900"/>
            </a:lvl5pPr>
            <a:lvl6pPr marL="2284945" indent="0">
              <a:buNone/>
              <a:defRPr sz="900"/>
            </a:lvl6pPr>
            <a:lvl7pPr marL="2741943" indent="0">
              <a:buNone/>
              <a:defRPr sz="900"/>
            </a:lvl7pPr>
            <a:lvl8pPr marL="3198933" indent="0">
              <a:buNone/>
              <a:defRPr sz="900"/>
            </a:lvl8pPr>
            <a:lvl9pPr marL="3655928"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F98B5BA9-3404-40F9-B634-F63589F63DDE}" type="datetime1">
              <a:rPr lang="it-IT" smtClean="0"/>
              <a:t>10/04/2019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8555E64-09E7-E944-8DB2-BD243D665CB3}" type="slidenum">
              <a:rPr lang="it-IT" smtClean="0"/>
              <a:pPr/>
              <a:t>‹N›</a:t>
            </a:fld>
            <a:endParaRPr lang="it-IT"/>
          </a:p>
        </p:txBody>
      </p:sp>
    </p:spTree>
    <p:extLst>
      <p:ext uri="{BB962C8B-B14F-4D97-AF65-F5344CB8AC3E}">
        <p14:creationId xmlns:p14="http://schemas.microsoft.com/office/powerpoint/2010/main" val="735817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05979"/>
            <a:ext cx="8229600" cy="857250"/>
          </a:xfrm>
          <a:prstGeom prst="rect">
            <a:avLst/>
          </a:prstGeom>
        </p:spPr>
        <p:txBody>
          <a:bodyPr vert="horz" lIns="91396" tIns="45699" rIns="91396" bIns="45699"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200154"/>
            <a:ext cx="8229600" cy="3394472"/>
          </a:xfrm>
          <a:prstGeom prst="rect">
            <a:avLst/>
          </a:prstGeom>
        </p:spPr>
        <p:txBody>
          <a:bodyPr vert="horz" lIns="91396" tIns="45699" rIns="91396" bIns="45699"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4767267"/>
            <a:ext cx="2133600" cy="273844"/>
          </a:xfrm>
          <a:prstGeom prst="rect">
            <a:avLst/>
          </a:prstGeom>
        </p:spPr>
        <p:txBody>
          <a:bodyPr vert="horz" lIns="91396" tIns="45699" rIns="91396" bIns="45699" rtlCol="0" anchor="ctr"/>
          <a:lstStyle>
            <a:lvl1pPr algn="l">
              <a:defRPr sz="1200">
                <a:solidFill>
                  <a:schemeClr val="tx1">
                    <a:tint val="75000"/>
                  </a:schemeClr>
                </a:solidFill>
              </a:defRPr>
            </a:lvl1pPr>
          </a:lstStyle>
          <a:p>
            <a:fld id="{99D178DA-C07C-4612-802D-8780D03DB2F3}" type="datetime1">
              <a:rPr lang="it-IT" smtClean="0"/>
              <a:t>10/04/2019</a:t>
            </a:fld>
            <a:endParaRPr lang="it-IT"/>
          </a:p>
        </p:txBody>
      </p:sp>
      <p:sp>
        <p:nvSpPr>
          <p:cNvPr id="5" name="Segnaposto piè di pagina 4"/>
          <p:cNvSpPr>
            <a:spLocks noGrp="1"/>
          </p:cNvSpPr>
          <p:nvPr>
            <p:ph type="ftr" sz="quarter" idx="3"/>
          </p:nvPr>
        </p:nvSpPr>
        <p:spPr>
          <a:xfrm>
            <a:off x="3124200" y="4767267"/>
            <a:ext cx="2895600" cy="273844"/>
          </a:xfrm>
          <a:prstGeom prst="rect">
            <a:avLst/>
          </a:prstGeom>
        </p:spPr>
        <p:txBody>
          <a:bodyPr vert="horz" lIns="91396" tIns="45699" rIns="91396" bIns="45699"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1" y="4767267"/>
            <a:ext cx="2133600" cy="273844"/>
          </a:xfrm>
          <a:prstGeom prst="rect">
            <a:avLst/>
          </a:prstGeom>
        </p:spPr>
        <p:txBody>
          <a:bodyPr vert="horz" lIns="91396" tIns="45699" rIns="91396" bIns="45699" rtlCol="0" anchor="ctr"/>
          <a:lstStyle>
            <a:lvl1pPr algn="r">
              <a:defRPr sz="1200">
                <a:solidFill>
                  <a:schemeClr val="tx1">
                    <a:tint val="75000"/>
                  </a:schemeClr>
                </a:solidFill>
              </a:defRPr>
            </a:lvl1pPr>
          </a:lstStyle>
          <a:p>
            <a:fld id="{28555E64-09E7-E944-8DB2-BD243D665CB3}" type="slidenum">
              <a:rPr lang="it-IT" smtClean="0"/>
              <a:pPr/>
              <a:t>‹N›</a:t>
            </a:fld>
            <a:endParaRPr lang="it-IT"/>
          </a:p>
        </p:txBody>
      </p:sp>
    </p:spTree>
    <p:extLst>
      <p:ext uri="{BB962C8B-B14F-4D97-AF65-F5344CB8AC3E}">
        <p14:creationId xmlns:p14="http://schemas.microsoft.com/office/powerpoint/2010/main" val="2044395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ctr" defTabSz="456981" rtl="0" eaLnBrk="1" latinLnBrk="0" hangingPunct="1">
        <a:spcBef>
          <a:spcPct val="0"/>
        </a:spcBef>
        <a:buNone/>
        <a:defRPr sz="4400" kern="1200">
          <a:solidFill>
            <a:schemeClr val="tx1"/>
          </a:solidFill>
          <a:latin typeface="+mj-lt"/>
          <a:ea typeface="+mj-ea"/>
          <a:cs typeface="+mj-cs"/>
        </a:defRPr>
      </a:lvl1pPr>
    </p:titleStyle>
    <p:bodyStyle>
      <a:lvl1pPr marL="342745" indent="-342745" algn="l" defTabSz="456981" rtl="0" eaLnBrk="1" latinLnBrk="0" hangingPunct="1">
        <a:spcBef>
          <a:spcPct val="20000"/>
        </a:spcBef>
        <a:buFont typeface="Arial"/>
        <a:buChar char="•"/>
        <a:defRPr sz="3200" kern="1200">
          <a:solidFill>
            <a:schemeClr val="tx1"/>
          </a:solidFill>
          <a:latin typeface="+mn-lt"/>
          <a:ea typeface="+mn-ea"/>
          <a:cs typeface="+mn-cs"/>
        </a:defRPr>
      </a:lvl1pPr>
      <a:lvl2pPr marL="742613" indent="-285618" algn="l" defTabSz="456981" rtl="0" eaLnBrk="1" latinLnBrk="0" hangingPunct="1">
        <a:spcBef>
          <a:spcPct val="20000"/>
        </a:spcBef>
        <a:buFont typeface="Arial"/>
        <a:buChar char="–"/>
        <a:defRPr sz="2800" kern="1200">
          <a:solidFill>
            <a:schemeClr val="tx1"/>
          </a:solidFill>
          <a:latin typeface="+mn-lt"/>
          <a:ea typeface="+mn-ea"/>
          <a:cs typeface="+mn-cs"/>
        </a:defRPr>
      </a:lvl2pPr>
      <a:lvl3pPr marL="1142472" indent="-228497" algn="l" defTabSz="456981" rtl="0" eaLnBrk="1" latinLnBrk="0" hangingPunct="1">
        <a:spcBef>
          <a:spcPct val="20000"/>
        </a:spcBef>
        <a:buFont typeface="Arial"/>
        <a:buChar char="•"/>
        <a:defRPr sz="2400" kern="1200">
          <a:solidFill>
            <a:schemeClr val="tx1"/>
          </a:solidFill>
          <a:latin typeface="+mn-lt"/>
          <a:ea typeface="+mn-ea"/>
          <a:cs typeface="+mn-cs"/>
        </a:defRPr>
      </a:lvl3pPr>
      <a:lvl4pPr marL="1599467" indent="-228497" algn="l" defTabSz="456981" rtl="0" eaLnBrk="1" latinLnBrk="0" hangingPunct="1">
        <a:spcBef>
          <a:spcPct val="20000"/>
        </a:spcBef>
        <a:buFont typeface="Arial"/>
        <a:buChar char="–"/>
        <a:defRPr sz="2000" kern="1200">
          <a:solidFill>
            <a:schemeClr val="tx1"/>
          </a:solidFill>
          <a:latin typeface="+mn-lt"/>
          <a:ea typeface="+mn-ea"/>
          <a:cs typeface="+mn-cs"/>
        </a:defRPr>
      </a:lvl4pPr>
      <a:lvl5pPr marL="2056455" indent="-228497" algn="l" defTabSz="456981" rtl="0" eaLnBrk="1" latinLnBrk="0" hangingPunct="1">
        <a:spcBef>
          <a:spcPct val="20000"/>
        </a:spcBef>
        <a:buFont typeface="Arial"/>
        <a:buChar char="»"/>
        <a:defRPr sz="2000" kern="1200">
          <a:solidFill>
            <a:schemeClr val="tx1"/>
          </a:solidFill>
          <a:latin typeface="+mn-lt"/>
          <a:ea typeface="+mn-ea"/>
          <a:cs typeface="+mn-cs"/>
        </a:defRPr>
      </a:lvl5pPr>
      <a:lvl6pPr marL="2513455" indent="-228497" algn="l" defTabSz="456981" rtl="0" eaLnBrk="1" latinLnBrk="0" hangingPunct="1">
        <a:spcBef>
          <a:spcPct val="20000"/>
        </a:spcBef>
        <a:buFont typeface="Arial"/>
        <a:buChar char="•"/>
        <a:defRPr sz="2000" kern="1200">
          <a:solidFill>
            <a:schemeClr val="tx1"/>
          </a:solidFill>
          <a:latin typeface="+mn-lt"/>
          <a:ea typeface="+mn-ea"/>
          <a:cs typeface="+mn-cs"/>
        </a:defRPr>
      </a:lvl6pPr>
      <a:lvl7pPr marL="2970436" indent="-228497" algn="l" defTabSz="456981" rtl="0" eaLnBrk="1" latinLnBrk="0" hangingPunct="1">
        <a:spcBef>
          <a:spcPct val="20000"/>
        </a:spcBef>
        <a:buFont typeface="Arial"/>
        <a:buChar char="•"/>
        <a:defRPr sz="2000" kern="1200">
          <a:solidFill>
            <a:schemeClr val="tx1"/>
          </a:solidFill>
          <a:latin typeface="+mn-lt"/>
          <a:ea typeface="+mn-ea"/>
          <a:cs typeface="+mn-cs"/>
        </a:defRPr>
      </a:lvl7pPr>
      <a:lvl8pPr marL="3427431" indent="-228497" algn="l" defTabSz="456981" rtl="0" eaLnBrk="1" latinLnBrk="0" hangingPunct="1">
        <a:spcBef>
          <a:spcPct val="20000"/>
        </a:spcBef>
        <a:buFont typeface="Arial"/>
        <a:buChar char="•"/>
        <a:defRPr sz="2000" kern="1200">
          <a:solidFill>
            <a:schemeClr val="tx1"/>
          </a:solidFill>
          <a:latin typeface="+mn-lt"/>
          <a:ea typeface="+mn-ea"/>
          <a:cs typeface="+mn-cs"/>
        </a:defRPr>
      </a:lvl8pPr>
      <a:lvl9pPr marL="3884419" indent="-228497" algn="l" defTabSz="456981"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6981" rtl="0" eaLnBrk="1" latinLnBrk="0" hangingPunct="1">
        <a:defRPr sz="1900" kern="1200">
          <a:solidFill>
            <a:schemeClr val="tx1"/>
          </a:solidFill>
          <a:latin typeface="+mn-lt"/>
          <a:ea typeface="+mn-ea"/>
          <a:cs typeface="+mn-cs"/>
        </a:defRPr>
      </a:lvl1pPr>
      <a:lvl2pPr marL="456981" algn="l" defTabSz="456981" rtl="0" eaLnBrk="1" latinLnBrk="0" hangingPunct="1">
        <a:defRPr sz="1900" kern="1200">
          <a:solidFill>
            <a:schemeClr val="tx1"/>
          </a:solidFill>
          <a:latin typeface="+mn-lt"/>
          <a:ea typeface="+mn-ea"/>
          <a:cs typeface="+mn-cs"/>
        </a:defRPr>
      </a:lvl2pPr>
      <a:lvl3pPr marL="913981" algn="l" defTabSz="456981" rtl="0" eaLnBrk="1" latinLnBrk="0" hangingPunct="1">
        <a:defRPr sz="1900" kern="1200">
          <a:solidFill>
            <a:schemeClr val="tx1"/>
          </a:solidFill>
          <a:latin typeface="+mn-lt"/>
          <a:ea typeface="+mn-ea"/>
          <a:cs typeface="+mn-cs"/>
        </a:defRPr>
      </a:lvl3pPr>
      <a:lvl4pPr marL="1370969" algn="l" defTabSz="456981" rtl="0" eaLnBrk="1" latinLnBrk="0" hangingPunct="1">
        <a:defRPr sz="1900" kern="1200">
          <a:solidFill>
            <a:schemeClr val="tx1"/>
          </a:solidFill>
          <a:latin typeface="+mn-lt"/>
          <a:ea typeface="+mn-ea"/>
          <a:cs typeface="+mn-cs"/>
        </a:defRPr>
      </a:lvl4pPr>
      <a:lvl5pPr marL="1827964" algn="l" defTabSz="456981" rtl="0" eaLnBrk="1" latinLnBrk="0" hangingPunct="1">
        <a:defRPr sz="1900" kern="1200">
          <a:solidFill>
            <a:schemeClr val="tx1"/>
          </a:solidFill>
          <a:latin typeface="+mn-lt"/>
          <a:ea typeface="+mn-ea"/>
          <a:cs typeface="+mn-cs"/>
        </a:defRPr>
      </a:lvl5pPr>
      <a:lvl6pPr marL="2284945" algn="l" defTabSz="456981" rtl="0" eaLnBrk="1" latinLnBrk="0" hangingPunct="1">
        <a:defRPr sz="1900" kern="1200">
          <a:solidFill>
            <a:schemeClr val="tx1"/>
          </a:solidFill>
          <a:latin typeface="+mn-lt"/>
          <a:ea typeface="+mn-ea"/>
          <a:cs typeface="+mn-cs"/>
        </a:defRPr>
      </a:lvl6pPr>
      <a:lvl7pPr marL="2741943" algn="l" defTabSz="456981" rtl="0" eaLnBrk="1" latinLnBrk="0" hangingPunct="1">
        <a:defRPr sz="1900" kern="1200">
          <a:solidFill>
            <a:schemeClr val="tx1"/>
          </a:solidFill>
          <a:latin typeface="+mn-lt"/>
          <a:ea typeface="+mn-ea"/>
          <a:cs typeface="+mn-cs"/>
        </a:defRPr>
      </a:lvl7pPr>
      <a:lvl8pPr marL="3198933" algn="l" defTabSz="456981" rtl="0" eaLnBrk="1" latinLnBrk="0" hangingPunct="1">
        <a:defRPr sz="1900" kern="1200">
          <a:solidFill>
            <a:schemeClr val="tx1"/>
          </a:solidFill>
          <a:latin typeface="+mn-lt"/>
          <a:ea typeface="+mn-ea"/>
          <a:cs typeface="+mn-cs"/>
        </a:defRPr>
      </a:lvl8pPr>
      <a:lvl9pPr marL="3655928" algn="l" defTabSz="456981"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notesSlide" Target="../notesSlides/notesSlide12.xml"/><Relationship Id="rId7"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7.jpeg"/><Relationship Id="rId5" Type="http://schemas.microsoft.com/office/2007/relationships/hdphoto" Target="../media/hdphoto1.wdp"/><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10.png"/><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7.jpe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120.png"/><Relationship Id="rId4" Type="http://schemas.openxmlformats.org/officeDocument/2006/relationships/image" Target="../media/image7.jpe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13">
            <a:extLst>
              <a:ext uri="{FF2B5EF4-FFF2-40B4-BE49-F238E27FC236}">
                <a16:creationId xmlns:a16="http://schemas.microsoft.com/office/drawing/2014/main" xmlns="" id="{F80A6B41-1D3D-894F-80B3-7BBC6A29CAD1}"/>
              </a:ext>
            </a:extLst>
          </p:cNvPr>
          <p:cNvSpPr txBox="1">
            <a:spLocks noChangeArrowheads="1"/>
          </p:cNvSpPr>
          <p:nvPr/>
        </p:nvSpPr>
        <p:spPr bwMode="auto">
          <a:xfrm>
            <a:off x="233392" y="2727883"/>
            <a:ext cx="8715164" cy="1203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oAutofit/>
          </a:bodyPr>
          <a:lstStyle>
            <a:lvl1pPr>
              <a:defRPr sz="3200">
                <a:solidFill>
                  <a:schemeClr val="tx1"/>
                </a:solidFill>
                <a:latin typeface="Arial" charset="0"/>
                <a:ea typeface="ＭＳ Ｐゴシック" charset="0"/>
                <a:cs typeface="ＭＳ Ｐゴシック" charset="0"/>
              </a:defRPr>
            </a:lvl1pPr>
            <a:lvl2pPr>
              <a:defRPr sz="2800">
                <a:solidFill>
                  <a:schemeClr val="tx1"/>
                </a:solidFill>
                <a:latin typeface="Arial" charset="0"/>
                <a:ea typeface="ＭＳ Ｐゴシック" charset="0"/>
                <a:cs typeface="ＭＳ Ｐゴシック" charset="0"/>
              </a:defRPr>
            </a:lvl2pPr>
            <a:lvl3pPr>
              <a:defRPr sz="2400">
                <a:solidFill>
                  <a:schemeClr val="tx1"/>
                </a:solidFill>
                <a:latin typeface="Arial" charset="0"/>
                <a:ea typeface="ＭＳ Ｐゴシック" charset="0"/>
                <a:cs typeface="ＭＳ Ｐゴシック" charset="0"/>
              </a:defRPr>
            </a:lvl3pPr>
            <a:lvl4pPr>
              <a:defRPr sz="2000">
                <a:solidFill>
                  <a:schemeClr val="tx1"/>
                </a:solidFill>
                <a:latin typeface="Arial" charset="0"/>
                <a:ea typeface="ＭＳ Ｐゴシック" charset="0"/>
                <a:cs typeface="ＭＳ Ｐゴシック" charset="0"/>
              </a:defRPr>
            </a:lvl4pPr>
            <a:lvl5pPr>
              <a:defRPr sz="2000">
                <a:solidFill>
                  <a:schemeClr val="tx1"/>
                </a:solidFill>
                <a:latin typeface="Arial" charset="0"/>
                <a:ea typeface="ＭＳ Ｐゴシック" charset="0"/>
                <a:cs typeface="ＭＳ Ｐゴシック" charset="0"/>
              </a:defRPr>
            </a:lvl5pPr>
            <a:lvl6pPr eaLnBrk="0" hangingPunct="0">
              <a:defRPr sz="2000">
                <a:solidFill>
                  <a:schemeClr val="tx1"/>
                </a:solidFill>
                <a:latin typeface="Arial" charset="0"/>
                <a:ea typeface="ＭＳ Ｐゴシック" charset="0"/>
                <a:cs typeface="ＭＳ Ｐゴシック" charset="0"/>
              </a:defRPr>
            </a:lvl6pPr>
            <a:lvl7pPr eaLnBrk="0" hangingPunct="0">
              <a:defRPr sz="2000">
                <a:solidFill>
                  <a:schemeClr val="tx1"/>
                </a:solidFill>
                <a:latin typeface="Arial" charset="0"/>
                <a:ea typeface="ＭＳ Ｐゴシック" charset="0"/>
                <a:cs typeface="ＭＳ Ｐゴシック" charset="0"/>
              </a:defRPr>
            </a:lvl7pPr>
            <a:lvl8pPr eaLnBrk="0" hangingPunct="0">
              <a:defRPr sz="2000">
                <a:solidFill>
                  <a:schemeClr val="tx1"/>
                </a:solidFill>
                <a:latin typeface="Arial" charset="0"/>
                <a:ea typeface="ＭＳ Ｐゴシック" charset="0"/>
                <a:cs typeface="ＭＳ Ｐゴシック" charset="0"/>
              </a:defRPr>
            </a:lvl8pPr>
            <a:lvl9pPr eaLnBrk="0" hangingPunct="0">
              <a:defRPr sz="2000">
                <a:solidFill>
                  <a:schemeClr val="tx1"/>
                </a:solidFill>
                <a:latin typeface="Arial" charset="0"/>
                <a:ea typeface="ＭＳ Ｐゴシック" charset="0"/>
                <a:cs typeface="ＭＳ Ｐゴシック" charset="0"/>
              </a:defRPr>
            </a:lvl9pPr>
          </a:lstStyle>
          <a:p>
            <a:pPr>
              <a:lnSpc>
                <a:spcPts val="2200"/>
              </a:lnSpc>
              <a:defRPr/>
            </a:pPr>
            <a:r>
              <a:rPr lang="en-US" sz="2000" b="1" dirty="0">
                <a:solidFill>
                  <a:srgbClr val="CA0A24"/>
                </a:solidFill>
                <a:latin typeface="Trebuchet MS" panose="020B0703020202090204" pitchFamily="34" charset="0"/>
                <a:cs typeface="Arial Rounded MT Bold"/>
              </a:rPr>
              <a:t>Experimenting methods to assess and adjust mode effect when a single mode control survey is available as a benchmark: a case study on the Italian </a:t>
            </a:r>
            <a:r>
              <a:rPr lang="en-US" sz="2000" b="1" dirty="0" smtClean="0">
                <a:solidFill>
                  <a:srgbClr val="CA0A24"/>
                </a:solidFill>
                <a:latin typeface="Trebuchet MS" panose="020B0703020202090204" pitchFamily="34" charset="0"/>
                <a:cs typeface="Arial Rounded MT Bold"/>
              </a:rPr>
              <a:t>“Aspects </a:t>
            </a:r>
            <a:r>
              <a:rPr lang="en-US" sz="2000" b="1" dirty="0">
                <a:solidFill>
                  <a:srgbClr val="CA0A24"/>
                </a:solidFill>
                <a:latin typeface="Trebuchet MS" panose="020B0703020202090204" pitchFamily="34" charset="0"/>
                <a:cs typeface="Arial Rounded MT Bold"/>
              </a:rPr>
              <a:t>of daily </a:t>
            </a:r>
            <a:r>
              <a:rPr lang="en-US" sz="2000" b="1" dirty="0" smtClean="0">
                <a:solidFill>
                  <a:srgbClr val="CA0A24"/>
                </a:solidFill>
                <a:latin typeface="Trebuchet MS" panose="020B0703020202090204" pitchFamily="34" charset="0"/>
                <a:cs typeface="Arial Rounded MT Bold"/>
              </a:rPr>
              <a:t>life” survey</a:t>
            </a:r>
          </a:p>
          <a:p>
            <a:pPr>
              <a:lnSpc>
                <a:spcPts val="2200"/>
              </a:lnSpc>
              <a:defRPr/>
            </a:pPr>
            <a:r>
              <a:rPr lang="it-IT" sz="2000" b="1" dirty="0" smtClean="0">
                <a:solidFill>
                  <a:srgbClr val="CA0A24"/>
                </a:solidFill>
                <a:latin typeface="Trebuchet MS" panose="020B0703020202090204" pitchFamily="34" charset="0"/>
                <a:cs typeface="Arial Rounded MT Bold"/>
              </a:rPr>
              <a:t>WP2 – DEL.3</a:t>
            </a:r>
            <a:endParaRPr lang="it-IT" sz="2000" b="1" dirty="0">
              <a:solidFill>
                <a:srgbClr val="CA0A24"/>
              </a:solidFill>
              <a:latin typeface="Trebuchet MS" panose="020B0703020202090204" pitchFamily="34" charset="0"/>
              <a:cs typeface="Arial Rounded MT Bold"/>
            </a:endParaRPr>
          </a:p>
        </p:txBody>
      </p:sp>
      <p:sp>
        <p:nvSpPr>
          <p:cNvPr id="2054" name="Text Box 15">
            <a:extLst>
              <a:ext uri="{FF2B5EF4-FFF2-40B4-BE49-F238E27FC236}">
                <a16:creationId xmlns:a16="http://schemas.microsoft.com/office/drawing/2014/main" xmlns="" id="{68230B5C-6CE0-FC4C-B193-F0875173DF3A}"/>
              </a:ext>
            </a:extLst>
          </p:cNvPr>
          <p:cNvSpPr txBox="1">
            <a:spLocks noChangeArrowheads="1"/>
          </p:cNvSpPr>
          <p:nvPr/>
        </p:nvSpPr>
        <p:spPr bwMode="auto">
          <a:xfrm>
            <a:off x="6812680" y="102240"/>
            <a:ext cx="1974203" cy="249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sz="3200">
                <a:solidFill>
                  <a:schemeClr val="tx1"/>
                </a:solidFill>
                <a:latin typeface="Arial" charset="0"/>
                <a:ea typeface="ＭＳ Ｐゴシック" charset="0"/>
                <a:cs typeface="ＭＳ Ｐゴシック" charset="0"/>
              </a:defRPr>
            </a:lvl1pPr>
            <a:lvl2pPr>
              <a:defRPr sz="2800">
                <a:solidFill>
                  <a:schemeClr val="tx1"/>
                </a:solidFill>
                <a:latin typeface="Arial" charset="0"/>
                <a:ea typeface="ＭＳ Ｐゴシック" charset="0"/>
                <a:cs typeface="ＭＳ Ｐゴシック" charset="0"/>
              </a:defRPr>
            </a:lvl2pPr>
            <a:lvl3pPr>
              <a:defRPr sz="2400">
                <a:solidFill>
                  <a:schemeClr val="tx1"/>
                </a:solidFill>
                <a:latin typeface="Arial" charset="0"/>
                <a:ea typeface="ＭＳ Ｐゴシック" charset="0"/>
                <a:cs typeface="ＭＳ Ｐゴシック" charset="0"/>
              </a:defRPr>
            </a:lvl3pPr>
            <a:lvl4pPr>
              <a:defRPr sz="2000">
                <a:solidFill>
                  <a:schemeClr val="tx1"/>
                </a:solidFill>
                <a:latin typeface="Arial" charset="0"/>
                <a:ea typeface="ＭＳ Ｐゴシック" charset="0"/>
                <a:cs typeface="ＭＳ Ｐゴシック" charset="0"/>
              </a:defRPr>
            </a:lvl4pPr>
            <a:lvl5pPr>
              <a:defRPr sz="2000">
                <a:solidFill>
                  <a:schemeClr val="tx1"/>
                </a:solidFill>
                <a:latin typeface="Arial" charset="0"/>
                <a:ea typeface="ＭＳ Ｐゴシック" charset="0"/>
                <a:cs typeface="ＭＳ Ｐゴシック" charset="0"/>
              </a:defRPr>
            </a:lvl5pPr>
            <a:lvl6pPr eaLnBrk="0" hangingPunct="0">
              <a:defRPr sz="2000">
                <a:solidFill>
                  <a:schemeClr val="tx1"/>
                </a:solidFill>
                <a:latin typeface="Arial" charset="0"/>
                <a:ea typeface="ＭＳ Ｐゴシック" charset="0"/>
                <a:cs typeface="ＭＳ Ｐゴシック" charset="0"/>
              </a:defRPr>
            </a:lvl6pPr>
            <a:lvl7pPr eaLnBrk="0" hangingPunct="0">
              <a:defRPr sz="2000">
                <a:solidFill>
                  <a:schemeClr val="tx1"/>
                </a:solidFill>
                <a:latin typeface="Arial" charset="0"/>
                <a:ea typeface="ＭＳ Ｐゴシック" charset="0"/>
                <a:cs typeface="ＭＳ Ｐゴシック" charset="0"/>
              </a:defRPr>
            </a:lvl7pPr>
            <a:lvl8pPr eaLnBrk="0" hangingPunct="0">
              <a:defRPr sz="2000">
                <a:solidFill>
                  <a:schemeClr val="tx1"/>
                </a:solidFill>
                <a:latin typeface="Arial" charset="0"/>
                <a:ea typeface="ＭＳ Ｐゴシック" charset="0"/>
                <a:cs typeface="ＭＳ Ｐゴシック" charset="0"/>
              </a:defRPr>
            </a:lvl8pPr>
            <a:lvl9pPr eaLnBrk="0" hangingPunct="0">
              <a:defRPr sz="2000">
                <a:solidFill>
                  <a:schemeClr val="tx1"/>
                </a:solidFill>
                <a:latin typeface="Arial" charset="0"/>
                <a:ea typeface="ＭＳ Ｐゴシック" charset="0"/>
                <a:cs typeface="ＭＳ Ｐゴシック" charset="0"/>
              </a:defRPr>
            </a:lvl9pPr>
          </a:lstStyle>
          <a:p>
            <a:pPr>
              <a:defRPr/>
            </a:pPr>
            <a:r>
              <a:rPr lang="it-IT" sz="1500" dirty="0">
                <a:solidFill>
                  <a:schemeClr val="bg1">
                    <a:lumMod val="50000"/>
                  </a:schemeClr>
                </a:solidFill>
                <a:latin typeface="Trebuchet MS" panose="020B0703020202090204" pitchFamily="34" charset="0"/>
                <a:cs typeface="Courier New" charset="0"/>
              </a:rPr>
              <a:t>ROME</a:t>
            </a:r>
          </a:p>
          <a:p>
            <a:pPr>
              <a:defRPr/>
            </a:pPr>
            <a:r>
              <a:rPr lang="it-IT" sz="1500" dirty="0">
                <a:solidFill>
                  <a:schemeClr val="bg1">
                    <a:lumMod val="50000"/>
                  </a:schemeClr>
                </a:solidFill>
                <a:latin typeface="Trebuchet MS" panose="020B0703020202090204" pitchFamily="34" charset="0"/>
                <a:cs typeface="Courier New" charset="0"/>
              </a:rPr>
              <a:t>April 11</a:t>
            </a:r>
            <a:r>
              <a:rPr lang="it-IT" sz="1500" baseline="30000" dirty="0">
                <a:solidFill>
                  <a:schemeClr val="bg1">
                    <a:lumMod val="50000"/>
                  </a:schemeClr>
                </a:solidFill>
                <a:latin typeface="Trebuchet MS" panose="020B0703020202090204" pitchFamily="34" charset="0"/>
                <a:cs typeface="Courier New" charset="0"/>
              </a:rPr>
              <a:t>th | </a:t>
            </a:r>
            <a:r>
              <a:rPr lang="it-IT" sz="1500" dirty="0">
                <a:solidFill>
                  <a:schemeClr val="bg1">
                    <a:lumMod val="50000"/>
                  </a:schemeClr>
                </a:solidFill>
                <a:latin typeface="Trebuchet MS" panose="020B0703020202090204" pitchFamily="34" charset="0"/>
                <a:cs typeface="Courier New" charset="0"/>
              </a:rPr>
              <a:t>12</a:t>
            </a:r>
            <a:r>
              <a:rPr lang="it-IT" sz="1500" baseline="30000" dirty="0">
                <a:solidFill>
                  <a:schemeClr val="bg1">
                    <a:lumMod val="50000"/>
                  </a:schemeClr>
                </a:solidFill>
                <a:latin typeface="Trebuchet MS" panose="020B0703020202090204" pitchFamily="34" charset="0"/>
                <a:cs typeface="Courier New" charset="0"/>
              </a:rPr>
              <a:t>th   </a:t>
            </a:r>
            <a:r>
              <a:rPr lang="it-IT" sz="1500" dirty="0">
                <a:solidFill>
                  <a:schemeClr val="bg1">
                    <a:lumMod val="50000"/>
                  </a:schemeClr>
                </a:solidFill>
                <a:latin typeface="Trebuchet MS" panose="020B0703020202090204" pitchFamily="34" charset="0"/>
                <a:cs typeface="Courier New" charset="0"/>
              </a:rPr>
              <a:t>2019</a:t>
            </a:r>
            <a:endParaRPr lang="it-IT" sz="1500" baseline="30000" dirty="0">
              <a:solidFill>
                <a:schemeClr val="bg1">
                  <a:lumMod val="50000"/>
                </a:schemeClr>
              </a:solidFill>
              <a:latin typeface="Trebuchet MS" panose="020B0703020202090204" pitchFamily="34" charset="0"/>
              <a:cs typeface="Courier New" charset="0"/>
            </a:endParaRPr>
          </a:p>
          <a:p>
            <a:pPr>
              <a:defRPr/>
            </a:pPr>
            <a:endParaRPr lang="it-IT" sz="1800" dirty="0">
              <a:solidFill>
                <a:schemeClr val="tx1">
                  <a:lumMod val="65000"/>
                  <a:lumOff val="35000"/>
                </a:schemeClr>
              </a:solidFill>
              <a:latin typeface="Trebuchet MS" panose="020B0703020202090204" pitchFamily="34" charset="0"/>
              <a:cs typeface="Courier New" charset="0"/>
            </a:endParaRPr>
          </a:p>
          <a:p>
            <a:pPr>
              <a:defRPr/>
            </a:pPr>
            <a:r>
              <a:rPr lang="it-IT" sz="2700" b="1" dirty="0">
                <a:solidFill>
                  <a:srgbClr val="00529C"/>
                </a:solidFill>
                <a:latin typeface="Trebuchet MS" panose="020B0703020202090204" pitchFamily="34" charset="0"/>
                <a:cs typeface="Courier New" charset="0"/>
              </a:rPr>
              <a:t>MIMOD</a:t>
            </a:r>
          </a:p>
          <a:p>
            <a:pPr>
              <a:defRPr/>
            </a:pPr>
            <a:r>
              <a:rPr lang="it-IT" sz="1800" dirty="0">
                <a:solidFill>
                  <a:srgbClr val="00529C"/>
                </a:solidFill>
                <a:latin typeface="Trebuchet MS" panose="020B0703020202090204" pitchFamily="34" charset="0"/>
                <a:cs typeface="Courier New" charset="0"/>
              </a:rPr>
              <a:t>Mixed-Mode </a:t>
            </a:r>
            <a:r>
              <a:rPr lang="it-IT" sz="1800" dirty="0" err="1">
                <a:solidFill>
                  <a:srgbClr val="00529C"/>
                </a:solidFill>
                <a:latin typeface="Trebuchet MS" panose="020B0703020202090204" pitchFamily="34" charset="0"/>
                <a:cs typeface="Courier New" charset="0"/>
              </a:rPr>
              <a:t>Designs</a:t>
            </a:r>
            <a:r>
              <a:rPr lang="it-IT" sz="1800" dirty="0">
                <a:solidFill>
                  <a:srgbClr val="00529C"/>
                </a:solidFill>
                <a:latin typeface="Trebuchet MS" panose="020B0703020202090204" pitchFamily="34" charset="0"/>
                <a:cs typeface="Courier New" charset="0"/>
              </a:rPr>
              <a:t> for Social </a:t>
            </a:r>
            <a:r>
              <a:rPr lang="it-IT" sz="1800" dirty="0" err="1">
                <a:solidFill>
                  <a:srgbClr val="00529C"/>
                </a:solidFill>
                <a:latin typeface="Trebuchet MS" panose="020B0703020202090204" pitchFamily="34" charset="0"/>
                <a:cs typeface="Courier New" charset="0"/>
              </a:rPr>
              <a:t>Surveys</a:t>
            </a:r>
            <a:endParaRPr lang="it-IT" sz="1800" dirty="0">
              <a:solidFill>
                <a:srgbClr val="00529C"/>
              </a:solidFill>
              <a:latin typeface="Trebuchet MS" panose="020B0703020202090204" pitchFamily="34" charset="0"/>
              <a:cs typeface="Courier New" charset="0"/>
            </a:endParaRPr>
          </a:p>
          <a:p>
            <a:pPr>
              <a:defRPr/>
            </a:pPr>
            <a:endParaRPr lang="it-IT" sz="1800" dirty="0">
              <a:solidFill>
                <a:srgbClr val="00529C"/>
              </a:solidFill>
              <a:latin typeface="Trebuchet MS" panose="020B0703020202090204" pitchFamily="34" charset="0"/>
              <a:cs typeface="Courier New" charset="0"/>
            </a:endParaRPr>
          </a:p>
          <a:p>
            <a:pPr>
              <a:defRPr/>
            </a:pPr>
            <a:r>
              <a:rPr lang="it-IT" sz="1500" dirty="0">
                <a:solidFill>
                  <a:schemeClr val="bg1">
                    <a:lumMod val="50000"/>
                  </a:schemeClr>
                </a:solidFill>
                <a:latin typeface="Trebuchet MS" panose="020B0703020202090204" pitchFamily="34" charset="0"/>
                <a:cs typeface="Courier New" charset="0"/>
              </a:rPr>
              <a:t>FINAL WORKSHOP</a:t>
            </a:r>
          </a:p>
        </p:txBody>
      </p:sp>
      <p:sp>
        <p:nvSpPr>
          <p:cNvPr id="2055" name="Text Box 16">
            <a:extLst>
              <a:ext uri="{FF2B5EF4-FFF2-40B4-BE49-F238E27FC236}">
                <a16:creationId xmlns:a16="http://schemas.microsoft.com/office/drawing/2014/main" xmlns="" id="{EB9C99B0-8318-BA41-BB4A-226A0DD20F8D}"/>
              </a:ext>
            </a:extLst>
          </p:cNvPr>
          <p:cNvSpPr txBox="1">
            <a:spLocks noChangeArrowheads="1"/>
          </p:cNvSpPr>
          <p:nvPr/>
        </p:nvSpPr>
        <p:spPr bwMode="auto">
          <a:xfrm>
            <a:off x="267032" y="3988765"/>
            <a:ext cx="82969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sz="3200">
                <a:solidFill>
                  <a:schemeClr val="tx1"/>
                </a:solidFill>
                <a:latin typeface="Arial" charset="0"/>
                <a:ea typeface="ＭＳ Ｐゴシック" charset="0"/>
                <a:cs typeface="ＭＳ Ｐゴシック" charset="0"/>
              </a:defRPr>
            </a:lvl1pPr>
            <a:lvl2pPr>
              <a:defRPr sz="2800">
                <a:solidFill>
                  <a:schemeClr val="tx1"/>
                </a:solidFill>
                <a:latin typeface="Arial" charset="0"/>
                <a:ea typeface="ＭＳ Ｐゴシック" charset="0"/>
                <a:cs typeface="ＭＳ Ｐゴシック" charset="0"/>
              </a:defRPr>
            </a:lvl2pPr>
            <a:lvl3pPr>
              <a:defRPr sz="2400">
                <a:solidFill>
                  <a:schemeClr val="tx1"/>
                </a:solidFill>
                <a:latin typeface="Arial" charset="0"/>
                <a:ea typeface="ＭＳ Ｐゴシック" charset="0"/>
                <a:cs typeface="ＭＳ Ｐゴシック" charset="0"/>
              </a:defRPr>
            </a:lvl3pPr>
            <a:lvl4pPr>
              <a:defRPr sz="2000">
                <a:solidFill>
                  <a:schemeClr val="tx1"/>
                </a:solidFill>
                <a:latin typeface="Arial" charset="0"/>
                <a:ea typeface="ＭＳ Ｐゴシック" charset="0"/>
                <a:cs typeface="ＭＳ Ｐゴシック" charset="0"/>
              </a:defRPr>
            </a:lvl4pPr>
            <a:lvl5pPr>
              <a:defRPr sz="2000">
                <a:solidFill>
                  <a:schemeClr val="tx1"/>
                </a:solidFill>
                <a:latin typeface="Arial" charset="0"/>
                <a:ea typeface="ＭＳ Ｐゴシック" charset="0"/>
                <a:cs typeface="ＭＳ Ｐゴシック" charset="0"/>
              </a:defRPr>
            </a:lvl5pPr>
            <a:lvl6pPr eaLnBrk="0" hangingPunct="0">
              <a:defRPr sz="2000">
                <a:solidFill>
                  <a:schemeClr val="tx1"/>
                </a:solidFill>
                <a:latin typeface="Arial" charset="0"/>
                <a:ea typeface="ＭＳ Ｐゴシック" charset="0"/>
                <a:cs typeface="ＭＳ Ｐゴシック" charset="0"/>
              </a:defRPr>
            </a:lvl6pPr>
            <a:lvl7pPr eaLnBrk="0" hangingPunct="0">
              <a:defRPr sz="2000">
                <a:solidFill>
                  <a:schemeClr val="tx1"/>
                </a:solidFill>
                <a:latin typeface="Arial" charset="0"/>
                <a:ea typeface="ＭＳ Ｐゴシック" charset="0"/>
                <a:cs typeface="ＭＳ Ｐゴシック" charset="0"/>
              </a:defRPr>
            </a:lvl7pPr>
            <a:lvl8pPr eaLnBrk="0" hangingPunct="0">
              <a:defRPr sz="2000">
                <a:solidFill>
                  <a:schemeClr val="tx1"/>
                </a:solidFill>
                <a:latin typeface="Arial" charset="0"/>
                <a:ea typeface="ＭＳ Ｐゴシック" charset="0"/>
                <a:cs typeface="ＭＳ Ｐゴシック" charset="0"/>
              </a:defRPr>
            </a:lvl8pPr>
            <a:lvl9pPr eaLnBrk="0" hangingPunct="0">
              <a:defRPr sz="2000">
                <a:solidFill>
                  <a:schemeClr val="tx1"/>
                </a:solidFill>
                <a:latin typeface="Arial" charset="0"/>
                <a:ea typeface="ＭＳ Ｐゴシック" charset="0"/>
                <a:cs typeface="ＭＳ Ｐゴシック" charset="0"/>
              </a:defRPr>
            </a:lvl9pPr>
          </a:lstStyle>
          <a:p>
            <a:pPr>
              <a:defRPr/>
            </a:pPr>
            <a:r>
              <a:rPr lang="it-IT" sz="1600" dirty="0" smtClean="0">
                <a:solidFill>
                  <a:schemeClr val="tx1">
                    <a:lumMod val="65000"/>
                    <a:lumOff val="35000"/>
                  </a:schemeClr>
                </a:solidFill>
                <a:latin typeface="Trebuchet MS" panose="020B0703020202090204" pitchFamily="34" charset="0"/>
              </a:rPr>
              <a:t>Claudia De </a:t>
            </a:r>
            <a:r>
              <a:rPr lang="it-IT" sz="1600" dirty="0" err="1" smtClean="0">
                <a:solidFill>
                  <a:schemeClr val="tx1">
                    <a:lumMod val="65000"/>
                    <a:lumOff val="35000"/>
                  </a:schemeClr>
                </a:solidFill>
                <a:latin typeface="Trebuchet MS" panose="020B0703020202090204" pitchFamily="34" charset="0"/>
              </a:rPr>
              <a:t>Vitiis</a:t>
            </a:r>
            <a:r>
              <a:rPr lang="it-IT" sz="1600" dirty="0" smtClean="0">
                <a:solidFill>
                  <a:schemeClr val="tx1">
                    <a:lumMod val="65000"/>
                    <a:lumOff val="35000"/>
                  </a:schemeClr>
                </a:solidFill>
                <a:latin typeface="Trebuchet MS" panose="020B0703020202090204" pitchFamily="34" charset="0"/>
              </a:rPr>
              <a:t> </a:t>
            </a:r>
            <a:r>
              <a:rPr lang="it-IT" sz="1600" dirty="0">
                <a:solidFill>
                  <a:schemeClr val="tx1">
                    <a:lumMod val="65000"/>
                    <a:lumOff val="35000"/>
                  </a:schemeClr>
                </a:solidFill>
                <a:latin typeface="Trebuchet MS" panose="020B0703020202090204" pitchFamily="34" charset="0"/>
              </a:rPr>
              <a:t>(</a:t>
            </a:r>
            <a:r>
              <a:rPr lang="it-IT" altLang="it-IT" sz="1600" dirty="0">
                <a:solidFill>
                  <a:schemeClr val="tx1">
                    <a:lumMod val="65000"/>
                    <a:lumOff val="35000"/>
                  </a:schemeClr>
                </a:solidFill>
                <a:latin typeface="Trebuchet MS" panose="020B0703020202090204" pitchFamily="34" charset="0"/>
              </a:rPr>
              <a:t>A. </a:t>
            </a:r>
            <a:r>
              <a:rPr lang="it-IT" altLang="it-IT" sz="1600" dirty="0" err="1">
                <a:solidFill>
                  <a:schemeClr val="tx1">
                    <a:lumMod val="65000"/>
                    <a:lumOff val="35000"/>
                  </a:schemeClr>
                </a:solidFill>
                <a:latin typeface="Trebuchet MS" panose="020B0703020202090204" pitchFamily="34" charset="0"/>
              </a:rPr>
              <a:t>Guandalini</a:t>
            </a:r>
            <a:r>
              <a:rPr lang="it-IT" altLang="it-IT" sz="1600" dirty="0">
                <a:solidFill>
                  <a:schemeClr val="tx1">
                    <a:lumMod val="65000"/>
                    <a:lumOff val="35000"/>
                  </a:schemeClr>
                </a:solidFill>
                <a:latin typeface="Trebuchet MS" panose="020B0703020202090204" pitchFamily="34" charset="0"/>
              </a:rPr>
              <a:t>, F. Inglese, M.D. Terribili, R. </a:t>
            </a:r>
            <a:r>
              <a:rPr lang="it-IT" altLang="it-IT" sz="1600" dirty="0" err="1">
                <a:solidFill>
                  <a:schemeClr val="tx1">
                    <a:lumMod val="65000"/>
                    <a:lumOff val="35000"/>
                  </a:schemeClr>
                </a:solidFill>
                <a:latin typeface="Trebuchet MS" panose="020B0703020202090204" pitchFamily="34" charset="0"/>
              </a:rPr>
              <a:t>Varriale</a:t>
            </a:r>
            <a:r>
              <a:rPr lang="it-IT" altLang="it-IT" sz="1600" dirty="0">
                <a:solidFill>
                  <a:schemeClr val="tx1">
                    <a:lumMod val="65000"/>
                    <a:lumOff val="35000"/>
                  </a:schemeClr>
                </a:solidFill>
                <a:latin typeface="Trebuchet MS" panose="020B0703020202090204" pitchFamily="34" charset="0"/>
              </a:rPr>
              <a:t>)</a:t>
            </a:r>
          </a:p>
          <a:p>
            <a:pPr>
              <a:defRPr/>
            </a:pPr>
            <a:r>
              <a:rPr lang="it-IT" sz="1800" dirty="0" smtClean="0">
                <a:solidFill>
                  <a:schemeClr val="tx1">
                    <a:lumMod val="65000"/>
                    <a:lumOff val="35000"/>
                  </a:schemeClr>
                </a:solidFill>
                <a:latin typeface="Trebuchet MS" panose="020B0703020202090204" pitchFamily="34" charset="0"/>
              </a:rPr>
              <a:t>Istat</a:t>
            </a:r>
            <a:endParaRPr lang="it-IT" sz="1800" dirty="0">
              <a:solidFill>
                <a:schemeClr val="tx1">
                  <a:lumMod val="65000"/>
                  <a:lumOff val="35000"/>
                </a:schemeClr>
              </a:solidFill>
              <a:latin typeface="Trebuchet MS" panose="020B0703020202090204" pitchFamily="34" charset="0"/>
            </a:endParaRPr>
          </a:p>
        </p:txBody>
      </p:sp>
      <p:sp>
        <p:nvSpPr>
          <p:cNvPr id="12" name="Line 5">
            <a:extLst>
              <a:ext uri="{FF2B5EF4-FFF2-40B4-BE49-F238E27FC236}">
                <a16:creationId xmlns:a16="http://schemas.microsoft.com/office/drawing/2014/main" xmlns="" id="{1015FD01-6A29-8F4A-AC2F-07FE2053B784}"/>
              </a:ext>
            </a:extLst>
          </p:cNvPr>
          <p:cNvSpPr>
            <a:spLocks noChangeShapeType="1"/>
          </p:cNvSpPr>
          <p:nvPr/>
        </p:nvSpPr>
        <p:spPr bwMode="auto">
          <a:xfrm>
            <a:off x="386954" y="4514219"/>
            <a:ext cx="8378335" cy="3971"/>
          </a:xfrm>
          <a:prstGeom prst="line">
            <a:avLst/>
          </a:prstGeom>
          <a:ln w="6350">
            <a:solidFill>
              <a:schemeClr val="bg1">
                <a:lumMod val="50000"/>
              </a:schemeClr>
            </a:solidFill>
            <a:prstDash val="solid"/>
            <a:headEnd/>
            <a:tailEnd/>
          </a:ln>
        </p:spPr>
        <p:style>
          <a:lnRef idx="1">
            <a:schemeClr val="accent6"/>
          </a:lnRef>
          <a:fillRef idx="0">
            <a:schemeClr val="accent6"/>
          </a:fillRef>
          <a:effectRef idx="0">
            <a:schemeClr val="accent6"/>
          </a:effectRef>
          <a:fontRef idx="minor">
            <a:schemeClr val="tx1"/>
          </a:fontRef>
        </p:style>
        <p:txBody>
          <a:bodyPr wrap="none" lIns="68580" tIns="34290" rIns="68580" bIns="34290" anchor="ctr"/>
          <a:lstStyle/>
          <a:p>
            <a:pPr>
              <a:defRPr/>
            </a:pPr>
            <a:endParaRPr lang="it-IT" sz="1800" dirty="0"/>
          </a:p>
        </p:txBody>
      </p:sp>
      <p:pic>
        <p:nvPicPr>
          <p:cNvPr id="8" name="Immagine 7">
            <a:extLst>
              <a:ext uri="{FF2B5EF4-FFF2-40B4-BE49-F238E27FC236}">
                <a16:creationId xmlns:a16="http://schemas.microsoft.com/office/drawing/2014/main" xmlns="" id="{347C0623-8E40-5349-B333-F498F7FC24FA}"/>
              </a:ext>
            </a:extLst>
          </p:cNvPr>
          <p:cNvPicPr/>
          <p:nvPr/>
        </p:nvPicPr>
        <p:blipFill>
          <a:blip>
            <a:extLst>
              <a:ext uri="{28A0092B-C50C-407E-A947-70E740481C1C}">
                <a14:useLocalDpi xmlns:a14="http://schemas.microsoft.com/office/drawing/2010/main" val="0"/>
              </a:ext>
            </a:extLst>
          </a:blip>
          <a:stretch>
            <a:fillRect/>
          </a:stretch>
        </p:blipFill>
        <p:spPr>
          <a:xfrm>
            <a:off x="8127113" y="4653425"/>
            <a:ext cx="638175" cy="442913"/>
          </a:xfrm>
          <a:prstGeom prst="rect">
            <a:avLst/>
          </a:prstGeom>
          <a:extLst>
            <a:ext uri="{FAA26D3D-D897-4be2-8F04-BA451C77F1D7}">
              <ma14:placeholderFlag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ma14="http://schemas.microsoft.com/office/mac/drawingml/2011/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ext>
          </a:extLst>
        </p:spPr>
      </p:pic>
      <p:pic>
        <p:nvPicPr>
          <p:cNvPr id="9" name="Immagin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26320" y="4553538"/>
            <a:ext cx="1137254" cy="533333"/>
          </a:xfrm>
          <a:prstGeom prst="rect">
            <a:avLst/>
          </a:prstGeom>
        </p:spPr>
      </p:pic>
      <p:pic>
        <p:nvPicPr>
          <p:cNvPr id="10" name="Immagin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8536" y="4552185"/>
            <a:ext cx="1257784" cy="603250"/>
          </a:xfrm>
          <a:prstGeom prst="rect">
            <a:avLst/>
          </a:prstGeom>
        </p:spPr>
      </p:pic>
      <p:pic>
        <p:nvPicPr>
          <p:cNvPr id="11" name="Immagine 2"/>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auto">
          <a:xfrm>
            <a:off x="2167138" y="4740010"/>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Immagine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63574" y="4597189"/>
            <a:ext cx="469900" cy="469900"/>
          </a:xfrm>
          <a:prstGeom prst="rect">
            <a:avLst/>
          </a:prstGeom>
        </p:spPr>
      </p:pic>
      <p:pic>
        <p:nvPicPr>
          <p:cNvPr id="14" name="Immagine 1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554499" y="4697659"/>
            <a:ext cx="1143000" cy="332459"/>
          </a:xfrm>
          <a:prstGeom prst="rect">
            <a:avLst/>
          </a:prstGeom>
        </p:spPr>
      </p:pic>
      <p:pic>
        <p:nvPicPr>
          <p:cNvPr id="15" name="Immagine 14">
            <a:extLst>
              <a:ext uri="{FF2B5EF4-FFF2-40B4-BE49-F238E27FC236}">
                <a16:creationId xmlns="" xmlns:a16="http://schemas.microsoft.com/office/drawing/2014/main" id="{CA591B10-3FF6-0448-B1AA-D79B87972FE1}"/>
              </a:ext>
            </a:extLst>
          </p:cNvPr>
          <p:cNvPicPr/>
          <p:nvPr/>
        </p:nvPicPr>
        <p:blipFill>
          <a:blip r:embed="rId8"/>
          <a:stretch>
            <a:fillRect/>
          </a:stretch>
        </p:blipFill>
        <p:spPr bwMode="auto">
          <a:xfrm>
            <a:off x="125681" y="77749"/>
            <a:ext cx="6599194" cy="2643002"/>
          </a:xfrm>
          <a:prstGeom prst="rect">
            <a:avLst/>
          </a:prstGeom>
          <a:noFill/>
          <a:ln>
            <a:noFill/>
          </a:ln>
          <a:extLst>
            <a:ext uri="{FAA26D3D-D897-4be2-8F04-BA451C77F1D7}">
              <ma14:placeholderFlag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ma14="http://schemas.microsoft.com/office/mac/drawingml/2011/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ext>
          </a:extLst>
        </p:spPr>
      </p:pic>
    </p:spTree>
    <p:extLst>
      <p:ext uri="{BB962C8B-B14F-4D97-AF65-F5344CB8AC3E}">
        <p14:creationId xmlns:p14="http://schemas.microsoft.com/office/powerpoint/2010/main" val="722029516"/>
      </p:ext>
    </p:extLst>
  </p:cSld>
  <p:clrMapOvr>
    <a:masterClrMapping/>
  </p:clrMapOvr>
  <mc:AlternateContent xmlns:mc="http://schemas.openxmlformats.org/markup-compatibility/2006" xmlns:p14="http://schemas.microsoft.com/office/powerpoint/2010/main">
    <mc:Choice Requires="p14">
      <p:transition spd="slow" p14:dur="1200" advClick="0">
        <p:zoom/>
      </p:transition>
    </mc:Choice>
    <mc:Fallback xmlns="">
      <p:transition spd="slow" advClick="0">
        <p:zoom/>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213342" y="4645946"/>
            <a:ext cx="4255558" cy="348813"/>
          </a:xfrm>
          <a:prstGeom prst="rect">
            <a:avLst/>
          </a:prstGeom>
          <a:noFill/>
        </p:spPr>
        <p:txBody>
          <a:bodyPr wrap="square" rtlCol="0">
            <a:spAutoFit/>
          </a:bodyPr>
          <a:lstStyle/>
          <a:p>
            <a:pPr>
              <a:lnSpc>
                <a:spcPts val="700"/>
              </a:lnSpc>
              <a:spcAft>
                <a:spcPts val="600"/>
              </a:spcAft>
              <a:buClr>
                <a:srgbClr val="CF1E24"/>
              </a:buClr>
              <a:buSzPct val="90000"/>
              <a:defRPr/>
            </a:pPr>
            <a:r>
              <a:rPr lang="en-US" altLang="it-IT" sz="1000" b="1" dirty="0">
                <a:solidFill>
                  <a:schemeClr val="tx1">
                    <a:lumMod val="75000"/>
                    <a:lumOff val="25000"/>
                  </a:schemeClr>
                </a:solidFill>
              </a:rPr>
              <a:t>MIMOD project </a:t>
            </a:r>
            <a:r>
              <a:rPr lang="en-US" altLang="it-IT" sz="1000" b="1" dirty="0" smtClean="0">
                <a:solidFill>
                  <a:schemeClr val="tx1">
                    <a:lumMod val="75000"/>
                    <a:lumOff val="25000"/>
                  </a:schemeClr>
                </a:solidFill>
              </a:rPr>
              <a:t>- Mixed-Mode </a:t>
            </a:r>
            <a:r>
              <a:rPr lang="en-US" altLang="it-IT" sz="1000" b="1" dirty="0">
                <a:solidFill>
                  <a:schemeClr val="tx1">
                    <a:lumMod val="75000"/>
                    <a:lumOff val="25000"/>
                  </a:schemeClr>
                </a:solidFill>
              </a:rPr>
              <a:t>Designs in Social Surveys</a:t>
            </a:r>
          </a:p>
          <a:p>
            <a:pPr>
              <a:lnSpc>
                <a:spcPts val="700"/>
              </a:lnSpc>
              <a:spcAft>
                <a:spcPts val="1000"/>
              </a:spcAft>
              <a:buClr>
                <a:srgbClr val="CF1E24"/>
              </a:buClr>
              <a:buSzPct val="90000"/>
              <a:defRPr/>
            </a:pPr>
            <a:r>
              <a:rPr lang="it-IT" sz="1000" dirty="0" smtClean="0">
                <a:solidFill>
                  <a:schemeClr val="tx1">
                    <a:lumMod val="75000"/>
                    <a:lumOff val="25000"/>
                  </a:schemeClr>
                </a:solidFill>
              </a:rPr>
              <a:t>Rome, 11-12 April 2019</a:t>
            </a:r>
            <a:endParaRPr lang="it-IT" sz="1000" dirty="0">
              <a:solidFill>
                <a:schemeClr val="tx1">
                  <a:lumMod val="75000"/>
                  <a:lumOff val="25000"/>
                </a:schemeClr>
              </a:solidFill>
            </a:endParaRPr>
          </a:p>
        </p:txBody>
      </p:sp>
      <p:sp>
        <p:nvSpPr>
          <p:cNvPr id="6" name="Titolo 1"/>
          <p:cNvSpPr txBox="1">
            <a:spLocks/>
          </p:cNvSpPr>
          <p:nvPr/>
        </p:nvSpPr>
        <p:spPr>
          <a:xfrm>
            <a:off x="1162543" y="-1"/>
            <a:ext cx="8049193" cy="441134"/>
          </a:xfrm>
          <a:prstGeom prst="rect">
            <a:avLst/>
          </a:prstGeom>
          <a:solidFill>
            <a:srgbClr val="CF1E24"/>
          </a:solidFill>
          <a:ln>
            <a:noFill/>
          </a:ln>
        </p:spPr>
        <p:txBody>
          <a:bodyPr vert="horz" lIns="91396" tIns="45699" rIns="91396" bIns="45699" rtlCol="0" anchor="ctr">
            <a:normAutofit fontScale="6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416797" y="4699870"/>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3"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pic>
        <p:nvPicPr>
          <p:cNvPr id="12" name="Immagine 11" descr="EC logo example - horizontal version"/>
          <p:cNvPicPr/>
          <p:nvPr/>
        </p:nvPicPr>
        <p:blipFill>
          <a:blip r:embed="rId4">
            <a:extLst>
              <a:ext uri="{28A0092B-C50C-407E-A947-70E740481C1C}">
                <a14:useLocalDpi xmlns:a14="http://schemas.microsoft.com/office/drawing/2010/main" val="0"/>
              </a:ext>
            </a:extLst>
          </a:blip>
          <a:srcRect/>
          <a:stretch>
            <a:fillRect/>
          </a:stretch>
        </p:blipFill>
        <p:spPr bwMode="auto">
          <a:xfrm>
            <a:off x="7058343" y="4585529"/>
            <a:ext cx="1545907" cy="412476"/>
          </a:xfrm>
          <a:prstGeom prst="rect">
            <a:avLst/>
          </a:prstGeom>
          <a:noFill/>
          <a:ln>
            <a:noFill/>
          </a:ln>
        </p:spPr>
      </p:pic>
      <p:sp>
        <p:nvSpPr>
          <p:cNvPr id="9" name="Rectangle 2"/>
          <p:cNvSpPr txBox="1">
            <a:spLocks noChangeArrowheads="1"/>
          </p:cNvSpPr>
          <p:nvPr/>
        </p:nvSpPr>
        <p:spPr bwMode="auto">
          <a:xfrm>
            <a:off x="361951" y="892338"/>
            <a:ext cx="8686800" cy="3302565"/>
          </a:xfrm>
          <a:prstGeom prst="rect">
            <a:avLst/>
          </a:prstGeom>
          <a:noFill/>
          <a:ln>
            <a:miter lim="800000"/>
            <a:headEnd/>
            <a:tailEnd/>
          </a:ln>
        </p:spPr>
        <p:txBody>
          <a:bodyPr vert="horz" lIns="91396" tIns="45699" rIns="91396" bIns="45699" rtlCol="0">
            <a:normAutofit fontScale="92500" lnSpcReduction="10000"/>
          </a:bodyPr>
          <a:lstStyle>
            <a:lvl1pPr marL="342745" indent="-342745" algn="l" defTabSz="456981" rtl="0" eaLnBrk="1" latinLnBrk="0" hangingPunct="1">
              <a:spcBef>
                <a:spcPct val="20000"/>
              </a:spcBef>
              <a:buFont typeface="Arial"/>
              <a:buChar char="•"/>
              <a:defRPr sz="3200" kern="1200">
                <a:solidFill>
                  <a:schemeClr val="tx1"/>
                </a:solidFill>
                <a:latin typeface="+mn-lt"/>
                <a:ea typeface="+mn-ea"/>
                <a:cs typeface="+mn-cs"/>
              </a:defRPr>
            </a:lvl1pPr>
            <a:lvl2pPr marL="742613" indent="-285618" algn="l" defTabSz="456981" rtl="0" eaLnBrk="1" latinLnBrk="0" hangingPunct="1">
              <a:spcBef>
                <a:spcPct val="20000"/>
              </a:spcBef>
              <a:buFont typeface="Arial"/>
              <a:buChar char="–"/>
              <a:defRPr sz="2800" kern="1200">
                <a:solidFill>
                  <a:schemeClr val="tx1"/>
                </a:solidFill>
                <a:latin typeface="+mn-lt"/>
                <a:ea typeface="+mn-ea"/>
                <a:cs typeface="+mn-cs"/>
              </a:defRPr>
            </a:lvl2pPr>
            <a:lvl3pPr marL="1142472" indent="-228497" algn="l" defTabSz="456981" rtl="0" eaLnBrk="1" latinLnBrk="0" hangingPunct="1">
              <a:spcBef>
                <a:spcPct val="20000"/>
              </a:spcBef>
              <a:buFont typeface="Arial"/>
              <a:buChar char="•"/>
              <a:defRPr sz="2400" kern="1200">
                <a:solidFill>
                  <a:schemeClr val="tx1"/>
                </a:solidFill>
                <a:latin typeface="+mn-lt"/>
                <a:ea typeface="+mn-ea"/>
                <a:cs typeface="+mn-cs"/>
              </a:defRPr>
            </a:lvl3pPr>
            <a:lvl4pPr marL="1599467" indent="-228497" algn="l" defTabSz="456981" rtl="0" eaLnBrk="1" latinLnBrk="0" hangingPunct="1">
              <a:spcBef>
                <a:spcPct val="20000"/>
              </a:spcBef>
              <a:buFont typeface="Arial"/>
              <a:buChar char="–"/>
              <a:defRPr sz="2000" kern="1200">
                <a:solidFill>
                  <a:schemeClr val="tx1"/>
                </a:solidFill>
                <a:latin typeface="+mn-lt"/>
                <a:ea typeface="+mn-ea"/>
                <a:cs typeface="+mn-cs"/>
              </a:defRPr>
            </a:lvl4pPr>
            <a:lvl5pPr marL="2056455" indent="-228497" algn="l" defTabSz="456981" rtl="0" eaLnBrk="1" latinLnBrk="0" hangingPunct="1">
              <a:spcBef>
                <a:spcPct val="20000"/>
              </a:spcBef>
              <a:buFont typeface="Arial"/>
              <a:buChar char="»"/>
              <a:defRPr sz="2000" kern="1200">
                <a:solidFill>
                  <a:schemeClr val="tx1"/>
                </a:solidFill>
                <a:latin typeface="+mn-lt"/>
                <a:ea typeface="+mn-ea"/>
                <a:cs typeface="+mn-cs"/>
              </a:defRPr>
            </a:lvl5pPr>
            <a:lvl6pPr marL="2513455" indent="-228497" algn="l" defTabSz="456981" rtl="0" eaLnBrk="1" latinLnBrk="0" hangingPunct="1">
              <a:spcBef>
                <a:spcPct val="20000"/>
              </a:spcBef>
              <a:buFont typeface="Arial"/>
              <a:buChar char="•"/>
              <a:defRPr sz="2000" kern="1200">
                <a:solidFill>
                  <a:schemeClr val="tx1"/>
                </a:solidFill>
                <a:latin typeface="+mn-lt"/>
                <a:ea typeface="+mn-ea"/>
                <a:cs typeface="+mn-cs"/>
              </a:defRPr>
            </a:lvl6pPr>
            <a:lvl7pPr marL="2970436" indent="-228497" algn="l" defTabSz="456981" rtl="0" eaLnBrk="1" latinLnBrk="0" hangingPunct="1">
              <a:spcBef>
                <a:spcPct val="20000"/>
              </a:spcBef>
              <a:buFont typeface="Arial"/>
              <a:buChar char="•"/>
              <a:defRPr sz="2000" kern="1200">
                <a:solidFill>
                  <a:schemeClr val="tx1"/>
                </a:solidFill>
                <a:latin typeface="+mn-lt"/>
                <a:ea typeface="+mn-ea"/>
                <a:cs typeface="+mn-cs"/>
              </a:defRPr>
            </a:lvl7pPr>
            <a:lvl8pPr marL="3427431" indent="-228497" algn="l" defTabSz="456981" rtl="0" eaLnBrk="1" latinLnBrk="0" hangingPunct="1">
              <a:spcBef>
                <a:spcPct val="20000"/>
              </a:spcBef>
              <a:buFont typeface="Arial"/>
              <a:buChar char="•"/>
              <a:defRPr sz="2000" kern="1200">
                <a:solidFill>
                  <a:schemeClr val="tx1"/>
                </a:solidFill>
                <a:latin typeface="+mn-lt"/>
                <a:ea typeface="+mn-ea"/>
                <a:cs typeface="+mn-cs"/>
              </a:defRPr>
            </a:lvl8pPr>
            <a:lvl9pPr marL="3884419" indent="-228497" algn="l" defTabSz="456981" rtl="0" eaLnBrk="1" latinLnBrk="0" hangingPunct="1">
              <a:spcBef>
                <a:spcPct val="20000"/>
              </a:spcBef>
              <a:buFont typeface="Arial"/>
              <a:buChar char="•"/>
              <a:defRPr sz="2000" kern="1200">
                <a:solidFill>
                  <a:schemeClr val="tx1"/>
                </a:solidFill>
                <a:latin typeface="+mn-lt"/>
                <a:ea typeface="+mn-ea"/>
                <a:cs typeface="+mn-cs"/>
              </a:defRPr>
            </a:lvl9pPr>
          </a:lstStyle>
          <a:p>
            <a:pPr marL="85725" indent="0">
              <a:spcAft>
                <a:spcPts val="1200"/>
              </a:spcAft>
              <a:buClr>
                <a:srgbClr val="C00000"/>
              </a:buClr>
              <a:buNone/>
            </a:pPr>
            <a:r>
              <a:rPr lang="en-GB" altLang="it-IT" sz="1700" b="1" dirty="0">
                <a:solidFill>
                  <a:srgbClr val="002060"/>
                </a:solidFill>
                <a:latin typeface="Calibri" panose="020F0502020204030204" pitchFamily="34" charset="0"/>
                <a:cs typeface="Calibri" panose="020F0502020204030204" pitchFamily="34" charset="0"/>
              </a:rPr>
              <a:t> </a:t>
            </a:r>
            <a:r>
              <a:rPr lang="en-US" altLang="it-IT" sz="1700" b="1" dirty="0">
                <a:solidFill>
                  <a:schemeClr val="tx2"/>
                </a:solidFill>
                <a:latin typeface="Calibri" panose="020F0502020204030204" pitchFamily="34" charset="0"/>
                <a:cs typeface="Calibri" panose="020F0502020204030204" pitchFamily="34" charset="0"/>
              </a:rPr>
              <a:t>Test of differences between SM and MM estimates</a:t>
            </a:r>
          </a:p>
          <a:p>
            <a:pPr marL="361950" indent="-276225">
              <a:buClr>
                <a:srgbClr val="C00000"/>
              </a:buClr>
              <a:buFont typeface="Wingdings" panose="05000000000000000000" pitchFamily="2" charset="2"/>
              <a:buChar char="q"/>
            </a:pPr>
            <a:r>
              <a:rPr lang="en-US" sz="1400" dirty="0" smtClean="0">
                <a:latin typeface="Calibri" panose="020F0502020204030204" pitchFamily="34" charset="0"/>
                <a:ea typeface="Arial Unicode MS" panose="020B0604020202020204" pitchFamily="34" charset="-128"/>
                <a:cs typeface="Calibri" panose="020F0502020204030204" pitchFamily="34" charset="0"/>
              </a:rPr>
              <a:t>To evaluate the differences between the estimates of the some parameters of interest of the survey, obtained with the mixed and the single mode samples, hypothesis tests were carried out (Martin and Lynn, 2011). </a:t>
            </a:r>
          </a:p>
          <a:p>
            <a:pPr marL="361950" indent="-276225">
              <a:buClr>
                <a:srgbClr val="C00000"/>
              </a:buClr>
              <a:buFont typeface="Wingdings" panose="05000000000000000000" pitchFamily="2" charset="2"/>
              <a:buChar char="q"/>
            </a:pPr>
            <a:r>
              <a:rPr lang="en-US" sz="1400" dirty="0" smtClean="0">
                <a:latin typeface="Calibri" panose="020F0502020204030204" pitchFamily="34" charset="0"/>
                <a:ea typeface="Arial Unicode MS" panose="020B0604020202020204" pitchFamily="34" charset="-128"/>
                <a:cs typeface="Calibri" panose="020F0502020204030204" pitchFamily="34" charset="0"/>
              </a:rPr>
              <a:t>Test of the differences in proportions through </a:t>
            </a:r>
            <a:r>
              <a:rPr lang="en-US" sz="1400" i="1" dirty="0" smtClean="0">
                <a:latin typeface="Calibri" panose="020F0502020204030204" pitchFamily="34" charset="0"/>
                <a:ea typeface="Arial Unicode MS" panose="020B0604020202020204" pitchFamily="34" charset="-128"/>
                <a:cs typeface="Calibri" panose="020F0502020204030204" pitchFamily="34" charset="0"/>
              </a:rPr>
              <a:t>t</a:t>
            </a:r>
            <a:r>
              <a:rPr lang="en-US" sz="1400" dirty="0" smtClean="0">
                <a:latin typeface="Calibri" panose="020F0502020204030204" pitchFamily="34" charset="0"/>
                <a:ea typeface="Arial Unicode MS" panose="020B0604020202020204" pitchFamily="34" charset="-128"/>
                <a:cs typeface="Calibri" panose="020F0502020204030204" pitchFamily="34" charset="0"/>
              </a:rPr>
              <a:t>-test, while the independence between the distributions were evaluated as a whole through the Chi-square test</a:t>
            </a:r>
          </a:p>
          <a:p>
            <a:pPr marL="361950" indent="-276225">
              <a:spcBef>
                <a:spcPts val="1200"/>
              </a:spcBef>
              <a:buClr>
                <a:srgbClr val="C00000"/>
              </a:buClr>
              <a:buFont typeface="Wingdings" panose="05000000000000000000" pitchFamily="2" charset="2"/>
              <a:buChar char="q"/>
            </a:pPr>
            <a:r>
              <a:rPr lang="en-US" sz="1400" dirty="0" smtClean="0">
                <a:latin typeface="Calibri" panose="020F0502020204030204" pitchFamily="34" charset="0"/>
                <a:ea typeface="Arial Unicode MS" panose="020B0604020202020204" pitchFamily="34" charset="-128"/>
                <a:cs typeface="Calibri" panose="020F0502020204030204" pitchFamily="34" charset="0"/>
              </a:rPr>
              <a:t>The hypothesis tests concerned the following estimates: </a:t>
            </a:r>
          </a:p>
          <a:p>
            <a:pPr marL="771525" lvl="1">
              <a:spcBef>
                <a:spcPts val="500"/>
              </a:spcBef>
              <a:buClr>
                <a:srgbClr val="C00000"/>
              </a:buClr>
              <a:buFont typeface="Wingdings" pitchFamily="2" charset="2"/>
              <a:buChar char="§"/>
            </a:pPr>
            <a:r>
              <a:rPr lang="en-US" sz="1400" dirty="0" smtClean="0">
                <a:latin typeface="Calibri" panose="020F0502020204030204" pitchFamily="34" charset="0"/>
                <a:ea typeface="Arial Unicode MS" panose="020B0604020202020204" pitchFamily="34" charset="-128"/>
                <a:cs typeface="Calibri" panose="020F0502020204030204" pitchFamily="34" charset="0"/>
              </a:rPr>
              <a:t>Satisfaction for life (Satisfaction)</a:t>
            </a:r>
          </a:p>
          <a:p>
            <a:pPr marL="771525" lvl="1">
              <a:buClr>
                <a:srgbClr val="C00000"/>
              </a:buClr>
              <a:buFont typeface="Wingdings" pitchFamily="2" charset="2"/>
              <a:buChar char="§"/>
            </a:pPr>
            <a:r>
              <a:rPr lang="en-US" sz="1400" dirty="0" smtClean="0">
                <a:latin typeface="Calibri" panose="020F0502020204030204" pitchFamily="34" charset="0"/>
                <a:ea typeface="Arial Unicode MS" panose="020B0604020202020204" pitchFamily="34" charset="-128"/>
                <a:cs typeface="Calibri" panose="020F0502020204030204" pitchFamily="34" charset="0"/>
              </a:rPr>
              <a:t>Health conditions (Health)</a:t>
            </a:r>
          </a:p>
          <a:p>
            <a:pPr marL="771525" lvl="1">
              <a:buClr>
                <a:srgbClr val="C00000"/>
              </a:buClr>
              <a:buFont typeface="Wingdings" pitchFamily="2" charset="2"/>
              <a:buChar char="§"/>
            </a:pPr>
            <a:r>
              <a:rPr lang="en-US" sz="1400" dirty="0" smtClean="0">
                <a:latin typeface="Calibri" panose="020F0502020204030204" pitchFamily="34" charset="0"/>
                <a:ea typeface="Arial Unicode MS" panose="020B0604020202020204" pitchFamily="34" charset="-128"/>
                <a:cs typeface="Calibri" panose="020F0502020204030204" pitchFamily="34" charset="0"/>
              </a:rPr>
              <a:t>Valuation of the economic situation compared to the previous year (</a:t>
            </a:r>
            <a:r>
              <a:rPr lang="en-US" sz="1400" dirty="0" err="1" smtClean="0">
                <a:latin typeface="Calibri" panose="020F0502020204030204" pitchFamily="34" charset="0"/>
                <a:ea typeface="Arial Unicode MS" panose="020B0604020202020204" pitchFamily="34" charset="-128"/>
                <a:cs typeface="Calibri" panose="020F0502020204030204" pitchFamily="34" charset="0"/>
              </a:rPr>
              <a:t>EcoSit</a:t>
            </a:r>
            <a:r>
              <a:rPr lang="en-US" sz="1400" dirty="0" smtClean="0">
                <a:latin typeface="Calibri" panose="020F0502020204030204" pitchFamily="34" charset="0"/>
                <a:ea typeface="Arial Unicode MS" panose="020B0604020202020204" pitchFamily="34" charset="-128"/>
                <a:cs typeface="Calibri" panose="020F0502020204030204" pitchFamily="34" charset="0"/>
              </a:rPr>
              <a:t>)</a:t>
            </a:r>
          </a:p>
          <a:p>
            <a:pPr marL="771525" lvl="1">
              <a:buClr>
                <a:srgbClr val="C00000"/>
              </a:buClr>
              <a:buFont typeface="Wingdings" pitchFamily="2" charset="2"/>
              <a:buChar char="§"/>
            </a:pPr>
            <a:r>
              <a:rPr lang="en-US" sz="1400" dirty="0" smtClean="0">
                <a:latin typeface="Calibri" panose="020F0502020204030204" pitchFamily="34" charset="0"/>
                <a:ea typeface="Arial Unicode MS" panose="020B0604020202020204" pitchFamily="34" charset="-128"/>
                <a:cs typeface="Calibri" panose="020F0502020204030204" pitchFamily="34" charset="0"/>
              </a:rPr>
              <a:t>Reading books in the last 12 months (Books)</a:t>
            </a:r>
          </a:p>
          <a:p>
            <a:pPr marL="771525" lvl="1">
              <a:buClr>
                <a:srgbClr val="C00000"/>
              </a:buClr>
              <a:buFont typeface="Wingdings" pitchFamily="2" charset="2"/>
              <a:buChar char="§"/>
            </a:pPr>
            <a:r>
              <a:rPr lang="en-US" sz="1400" dirty="0" smtClean="0">
                <a:latin typeface="Calibri" panose="020F0502020204030204" pitchFamily="34" charset="0"/>
                <a:ea typeface="Arial Unicode MS" panose="020B0604020202020204" pitchFamily="34" charset="-128"/>
                <a:cs typeface="Calibri" panose="020F0502020204030204" pitchFamily="34" charset="0"/>
              </a:rPr>
              <a:t>Frequency of seeing friends (Friends)</a:t>
            </a:r>
          </a:p>
          <a:p>
            <a:pPr marL="771525" lvl="1">
              <a:buClr>
                <a:srgbClr val="C00000"/>
              </a:buClr>
              <a:buFont typeface="Wingdings" pitchFamily="2" charset="2"/>
              <a:buChar char="§"/>
            </a:pPr>
            <a:r>
              <a:rPr lang="en-US" sz="1400" dirty="0" smtClean="0">
                <a:latin typeface="Calibri" panose="020F0502020204030204" pitchFamily="34" charset="0"/>
                <a:ea typeface="Arial Unicode MS" panose="020B0604020202020204" pitchFamily="34" charset="-128"/>
                <a:cs typeface="Calibri" panose="020F0502020204030204" pitchFamily="34" charset="0"/>
              </a:rPr>
              <a:t>Habit to smoke (Smoke)</a:t>
            </a:r>
          </a:p>
          <a:p>
            <a:pPr marL="714375" lvl="2" indent="-352425">
              <a:spcBef>
                <a:spcPts val="1200"/>
              </a:spcBef>
              <a:buClr>
                <a:srgbClr val="C00000"/>
              </a:buClr>
              <a:buFont typeface="Wingdings" panose="05000000000000000000" pitchFamily="2" charset="2"/>
              <a:buChar char="Ø"/>
            </a:pPr>
            <a:r>
              <a:rPr lang="en-US" sz="1400" dirty="0" smtClean="0">
                <a:latin typeface="Calibri" panose="020F0502020204030204" pitchFamily="34" charset="0"/>
                <a:ea typeface="Arial Unicode MS" panose="020B0604020202020204" pitchFamily="34" charset="-128"/>
                <a:cs typeface="Calibri" panose="020F0502020204030204" pitchFamily="34" charset="0"/>
              </a:rPr>
              <a:t>The difference for </a:t>
            </a:r>
            <a:r>
              <a:rPr lang="en-US" sz="1400" b="1" dirty="0" smtClean="0">
                <a:latin typeface="Calibri" panose="020F0502020204030204" pitchFamily="34" charset="0"/>
                <a:ea typeface="Arial Unicode MS" panose="020B0604020202020204" pitchFamily="34" charset="-128"/>
                <a:cs typeface="Calibri" panose="020F0502020204030204" pitchFamily="34" charset="0"/>
              </a:rPr>
              <a:t>Satisfaction for life, Reading books and </a:t>
            </a:r>
            <a:r>
              <a:rPr lang="en-US" sz="1400" b="1" dirty="0">
                <a:latin typeface="Calibri" panose="020F0502020204030204" pitchFamily="34" charset="0"/>
                <a:ea typeface="Arial Unicode MS" panose="020B0604020202020204" pitchFamily="34" charset="-128"/>
                <a:cs typeface="Calibri" panose="020F0502020204030204" pitchFamily="34" charset="0"/>
              </a:rPr>
              <a:t>Frequency of seeing </a:t>
            </a:r>
            <a:r>
              <a:rPr lang="en-US" sz="1400" b="1" dirty="0" smtClean="0">
                <a:latin typeface="Calibri" panose="020F0502020204030204" pitchFamily="34" charset="0"/>
                <a:ea typeface="Arial Unicode MS" panose="020B0604020202020204" pitchFamily="34" charset="-128"/>
                <a:cs typeface="Calibri" panose="020F0502020204030204" pitchFamily="34" charset="0"/>
              </a:rPr>
              <a:t>friends </a:t>
            </a:r>
            <a:r>
              <a:rPr lang="en-US" sz="1400" dirty="0" smtClean="0">
                <a:latin typeface="Calibri" panose="020F0502020204030204" pitchFamily="34" charset="0"/>
                <a:ea typeface="Arial Unicode MS" panose="020B0604020202020204" pitchFamily="34" charset="-128"/>
                <a:cs typeface="Calibri" panose="020F0502020204030204" pitchFamily="34" charset="0"/>
              </a:rPr>
              <a:t>resulted significant</a:t>
            </a:r>
          </a:p>
        </p:txBody>
      </p:sp>
      <p:sp>
        <p:nvSpPr>
          <p:cNvPr id="10" name="Rectangle 2"/>
          <p:cNvSpPr txBox="1">
            <a:spLocks noChangeArrowheads="1"/>
          </p:cNvSpPr>
          <p:nvPr/>
        </p:nvSpPr>
        <p:spPr bwMode="auto">
          <a:xfrm>
            <a:off x="684840" y="422390"/>
            <a:ext cx="8192835" cy="504825"/>
          </a:xfrm>
          <a:prstGeom prst="rect">
            <a:avLst/>
          </a:prstGeom>
          <a:noFill/>
          <a:ln w="9525">
            <a:noFill/>
            <a:miter lim="800000"/>
            <a:headEnd/>
            <a:tailEnd/>
          </a:ln>
        </p:spPr>
        <p:txBody>
          <a:bodyPr/>
          <a:lstStyle/>
          <a:p>
            <a:pPr algn="ctr" eaLnBrk="0" hangingPunct="0"/>
            <a:r>
              <a:rPr lang="en-US" altLang="it-IT" sz="1800" b="1" dirty="0" smtClean="0">
                <a:latin typeface="Calibri" panose="020F0502020204030204" pitchFamily="34" charset="0"/>
                <a:cs typeface="Calibri" panose="020F0502020204030204" pitchFamily="34" charset="0"/>
              </a:rPr>
              <a:t>3. The </a:t>
            </a:r>
            <a:r>
              <a:rPr lang="en-US" altLang="it-IT" sz="1800" b="1" dirty="0">
                <a:latin typeface="Calibri" panose="020F0502020204030204" pitchFamily="34" charset="0"/>
                <a:cs typeface="Calibri" panose="020F0502020204030204" pitchFamily="34" charset="0"/>
              </a:rPr>
              <a:t>assessment of the introduction of the mixed mode</a:t>
            </a:r>
          </a:p>
          <a:p>
            <a:pPr algn="ctr" eaLnBrk="0" hangingPunct="0"/>
            <a:endParaRPr lang="en-US" altLang="it-IT" sz="1400" b="1" dirty="0">
              <a:solidFill>
                <a:srgbClr val="CC0000"/>
              </a:solidFill>
              <a:latin typeface="Calibri" panose="020F0502020204030204" pitchFamily="34" charset="0"/>
              <a:cs typeface="Calibri" panose="020F0502020204030204" pitchFamily="34" charset="0"/>
            </a:endParaRPr>
          </a:p>
        </p:txBody>
      </p:sp>
      <p:sp>
        <p:nvSpPr>
          <p:cNvPr id="11" name="CasellaDiTesto 10"/>
          <p:cNvSpPr txBox="1"/>
          <p:nvPr/>
        </p:nvSpPr>
        <p:spPr>
          <a:xfrm>
            <a:off x="1574745" y="-1554"/>
            <a:ext cx="7610474" cy="307777"/>
          </a:xfrm>
          <a:prstGeom prst="rect">
            <a:avLst/>
          </a:prstGeom>
          <a:noFill/>
        </p:spPr>
        <p:txBody>
          <a:bodyPr wrap="square" lIns="0" tIns="0" rIns="0" bIns="0" rtlCol="0">
            <a:spAutoFit/>
          </a:bodyPr>
          <a:lstStyle/>
          <a:p>
            <a:pPr algn="r">
              <a:spcAft>
                <a:spcPts val="1000"/>
              </a:spcAft>
              <a:buClr>
                <a:srgbClr val="CF1E24"/>
              </a:buClr>
              <a:buSzPct val="90000"/>
              <a:defRPr/>
            </a:pPr>
            <a:r>
              <a:rPr lang="en-US" altLang="it-IT" sz="2000" b="1" dirty="0">
                <a:solidFill>
                  <a:schemeClr val="bg1"/>
                </a:solidFill>
              </a:rPr>
              <a:t>Methods to assess and adjust mode effect: a case study</a:t>
            </a:r>
          </a:p>
        </p:txBody>
      </p:sp>
    </p:spTree>
    <p:extLst>
      <p:ext uri="{BB962C8B-B14F-4D97-AF65-F5344CB8AC3E}">
        <p14:creationId xmlns:p14="http://schemas.microsoft.com/office/powerpoint/2010/main" val="2496790401"/>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213342" y="4645946"/>
            <a:ext cx="4255558" cy="348813"/>
          </a:xfrm>
          <a:prstGeom prst="rect">
            <a:avLst/>
          </a:prstGeom>
          <a:noFill/>
        </p:spPr>
        <p:txBody>
          <a:bodyPr wrap="square" rtlCol="0">
            <a:spAutoFit/>
          </a:bodyPr>
          <a:lstStyle/>
          <a:p>
            <a:pPr>
              <a:lnSpc>
                <a:spcPts val="700"/>
              </a:lnSpc>
              <a:spcAft>
                <a:spcPts val="600"/>
              </a:spcAft>
              <a:buClr>
                <a:srgbClr val="CF1E24"/>
              </a:buClr>
              <a:buSzPct val="90000"/>
              <a:defRPr/>
            </a:pPr>
            <a:r>
              <a:rPr lang="en-US" altLang="it-IT" sz="1000" b="1" dirty="0">
                <a:solidFill>
                  <a:schemeClr val="tx1">
                    <a:lumMod val="75000"/>
                    <a:lumOff val="25000"/>
                  </a:schemeClr>
                </a:solidFill>
              </a:rPr>
              <a:t>MIMOD project </a:t>
            </a:r>
            <a:r>
              <a:rPr lang="en-US" altLang="it-IT" sz="1000" b="1" dirty="0" smtClean="0">
                <a:solidFill>
                  <a:schemeClr val="tx1">
                    <a:lumMod val="75000"/>
                    <a:lumOff val="25000"/>
                  </a:schemeClr>
                </a:solidFill>
              </a:rPr>
              <a:t>- Mixed-Mode </a:t>
            </a:r>
            <a:r>
              <a:rPr lang="en-US" altLang="it-IT" sz="1000" b="1" dirty="0">
                <a:solidFill>
                  <a:schemeClr val="tx1">
                    <a:lumMod val="75000"/>
                    <a:lumOff val="25000"/>
                  </a:schemeClr>
                </a:solidFill>
              </a:rPr>
              <a:t>Designs in Social Surveys</a:t>
            </a:r>
          </a:p>
          <a:p>
            <a:pPr>
              <a:lnSpc>
                <a:spcPts val="700"/>
              </a:lnSpc>
              <a:spcAft>
                <a:spcPts val="1000"/>
              </a:spcAft>
              <a:buClr>
                <a:srgbClr val="CF1E24"/>
              </a:buClr>
              <a:buSzPct val="90000"/>
              <a:defRPr/>
            </a:pPr>
            <a:r>
              <a:rPr lang="it-IT" sz="1000" dirty="0" smtClean="0">
                <a:solidFill>
                  <a:schemeClr val="tx1">
                    <a:lumMod val="75000"/>
                    <a:lumOff val="25000"/>
                  </a:schemeClr>
                </a:solidFill>
              </a:rPr>
              <a:t>Rome, 11-12 April 2019</a:t>
            </a:r>
            <a:endParaRPr lang="it-IT" sz="1000" dirty="0">
              <a:solidFill>
                <a:schemeClr val="tx1">
                  <a:lumMod val="75000"/>
                  <a:lumOff val="25000"/>
                </a:schemeClr>
              </a:solidFill>
            </a:endParaRPr>
          </a:p>
        </p:txBody>
      </p:sp>
      <p:sp>
        <p:nvSpPr>
          <p:cNvPr id="6" name="Titolo 1"/>
          <p:cNvSpPr txBox="1">
            <a:spLocks/>
          </p:cNvSpPr>
          <p:nvPr/>
        </p:nvSpPr>
        <p:spPr>
          <a:xfrm>
            <a:off x="1162543" y="-1"/>
            <a:ext cx="8049193" cy="441134"/>
          </a:xfrm>
          <a:prstGeom prst="rect">
            <a:avLst/>
          </a:prstGeom>
          <a:solidFill>
            <a:srgbClr val="CF1E24"/>
          </a:solidFill>
          <a:ln>
            <a:noFill/>
          </a:ln>
        </p:spPr>
        <p:txBody>
          <a:bodyPr vert="horz" lIns="91396" tIns="45699" rIns="91396" bIns="45699" rtlCol="0" anchor="ctr">
            <a:normAutofit fontScale="6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416797" y="4699870"/>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3"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pic>
        <p:nvPicPr>
          <p:cNvPr id="12" name="Immagine 11" descr="EC logo example - horizontal version"/>
          <p:cNvPicPr/>
          <p:nvPr/>
        </p:nvPicPr>
        <p:blipFill>
          <a:blip r:embed="rId4">
            <a:extLst>
              <a:ext uri="{28A0092B-C50C-407E-A947-70E740481C1C}">
                <a14:useLocalDpi xmlns:a14="http://schemas.microsoft.com/office/drawing/2010/main" val="0"/>
              </a:ext>
            </a:extLst>
          </a:blip>
          <a:srcRect/>
          <a:stretch>
            <a:fillRect/>
          </a:stretch>
        </p:blipFill>
        <p:spPr bwMode="auto">
          <a:xfrm>
            <a:off x="7058343" y="4585529"/>
            <a:ext cx="1545907" cy="412476"/>
          </a:xfrm>
          <a:prstGeom prst="rect">
            <a:avLst/>
          </a:prstGeom>
          <a:noFill/>
          <a:ln>
            <a:noFill/>
          </a:ln>
        </p:spPr>
      </p:pic>
      <p:sp>
        <p:nvSpPr>
          <p:cNvPr id="11" name="Rectangle 2"/>
          <p:cNvSpPr txBox="1">
            <a:spLocks noChangeArrowheads="1"/>
          </p:cNvSpPr>
          <p:nvPr/>
        </p:nvSpPr>
        <p:spPr bwMode="auto">
          <a:xfrm>
            <a:off x="333375" y="804374"/>
            <a:ext cx="8508675" cy="3635003"/>
          </a:xfrm>
          <a:prstGeom prst="rect">
            <a:avLst/>
          </a:prstGeom>
          <a:noFill/>
          <a:ln>
            <a:miter lim="800000"/>
            <a:headEnd/>
            <a:tailEnd/>
          </a:ln>
        </p:spPr>
        <p:txBody>
          <a:bodyPr vert="horz" lIns="91396" tIns="45699" rIns="91396" bIns="45699" rtlCol="0">
            <a:normAutofit/>
          </a:bodyPr>
          <a:lstStyle>
            <a:lvl1pPr marL="342745" indent="-342745" algn="l" defTabSz="456981" rtl="0" eaLnBrk="1" latinLnBrk="0" hangingPunct="1">
              <a:spcBef>
                <a:spcPct val="20000"/>
              </a:spcBef>
              <a:buFont typeface="Arial"/>
              <a:buChar char="•"/>
              <a:defRPr sz="3200" kern="1200">
                <a:solidFill>
                  <a:schemeClr val="tx1"/>
                </a:solidFill>
                <a:latin typeface="+mn-lt"/>
                <a:ea typeface="+mn-ea"/>
                <a:cs typeface="+mn-cs"/>
              </a:defRPr>
            </a:lvl1pPr>
            <a:lvl2pPr marL="742613" indent="-285618" algn="l" defTabSz="456981" rtl="0" eaLnBrk="1" latinLnBrk="0" hangingPunct="1">
              <a:spcBef>
                <a:spcPct val="20000"/>
              </a:spcBef>
              <a:buFont typeface="Arial"/>
              <a:buChar char="–"/>
              <a:defRPr sz="2800" kern="1200">
                <a:solidFill>
                  <a:schemeClr val="tx1"/>
                </a:solidFill>
                <a:latin typeface="+mn-lt"/>
                <a:ea typeface="+mn-ea"/>
                <a:cs typeface="+mn-cs"/>
              </a:defRPr>
            </a:lvl2pPr>
            <a:lvl3pPr marL="1142472" indent="-228497" algn="l" defTabSz="456981" rtl="0" eaLnBrk="1" latinLnBrk="0" hangingPunct="1">
              <a:spcBef>
                <a:spcPct val="20000"/>
              </a:spcBef>
              <a:buFont typeface="Arial"/>
              <a:buChar char="•"/>
              <a:defRPr sz="2400" kern="1200">
                <a:solidFill>
                  <a:schemeClr val="tx1"/>
                </a:solidFill>
                <a:latin typeface="+mn-lt"/>
                <a:ea typeface="+mn-ea"/>
                <a:cs typeface="+mn-cs"/>
              </a:defRPr>
            </a:lvl3pPr>
            <a:lvl4pPr marL="1599467" indent="-228497" algn="l" defTabSz="456981" rtl="0" eaLnBrk="1" latinLnBrk="0" hangingPunct="1">
              <a:spcBef>
                <a:spcPct val="20000"/>
              </a:spcBef>
              <a:buFont typeface="Arial"/>
              <a:buChar char="–"/>
              <a:defRPr sz="2000" kern="1200">
                <a:solidFill>
                  <a:schemeClr val="tx1"/>
                </a:solidFill>
                <a:latin typeface="+mn-lt"/>
                <a:ea typeface="+mn-ea"/>
                <a:cs typeface="+mn-cs"/>
              </a:defRPr>
            </a:lvl4pPr>
            <a:lvl5pPr marL="2056455" indent="-228497" algn="l" defTabSz="456981" rtl="0" eaLnBrk="1" latinLnBrk="0" hangingPunct="1">
              <a:spcBef>
                <a:spcPct val="20000"/>
              </a:spcBef>
              <a:buFont typeface="Arial"/>
              <a:buChar char="»"/>
              <a:defRPr sz="2000" kern="1200">
                <a:solidFill>
                  <a:schemeClr val="tx1"/>
                </a:solidFill>
                <a:latin typeface="+mn-lt"/>
                <a:ea typeface="+mn-ea"/>
                <a:cs typeface="+mn-cs"/>
              </a:defRPr>
            </a:lvl5pPr>
            <a:lvl6pPr marL="2513455" indent="-228497" algn="l" defTabSz="456981" rtl="0" eaLnBrk="1" latinLnBrk="0" hangingPunct="1">
              <a:spcBef>
                <a:spcPct val="20000"/>
              </a:spcBef>
              <a:buFont typeface="Arial"/>
              <a:buChar char="•"/>
              <a:defRPr sz="2000" kern="1200">
                <a:solidFill>
                  <a:schemeClr val="tx1"/>
                </a:solidFill>
                <a:latin typeface="+mn-lt"/>
                <a:ea typeface="+mn-ea"/>
                <a:cs typeface="+mn-cs"/>
              </a:defRPr>
            </a:lvl6pPr>
            <a:lvl7pPr marL="2970436" indent="-228497" algn="l" defTabSz="456981" rtl="0" eaLnBrk="1" latinLnBrk="0" hangingPunct="1">
              <a:spcBef>
                <a:spcPct val="20000"/>
              </a:spcBef>
              <a:buFont typeface="Arial"/>
              <a:buChar char="•"/>
              <a:defRPr sz="2000" kern="1200">
                <a:solidFill>
                  <a:schemeClr val="tx1"/>
                </a:solidFill>
                <a:latin typeface="+mn-lt"/>
                <a:ea typeface="+mn-ea"/>
                <a:cs typeface="+mn-cs"/>
              </a:defRPr>
            </a:lvl7pPr>
            <a:lvl8pPr marL="3427431" indent="-228497" algn="l" defTabSz="456981" rtl="0" eaLnBrk="1" latinLnBrk="0" hangingPunct="1">
              <a:spcBef>
                <a:spcPct val="20000"/>
              </a:spcBef>
              <a:buFont typeface="Arial"/>
              <a:buChar char="•"/>
              <a:defRPr sz="2000" kern="1200">
                <a:solidFill>
                  <a:schemeClr val="tx1"/>
                </a:solidFill>
                <a:latin typeface="+mn-lt"/>
                <a:ea typeface="+mn-ea"/>
                <a:cs typeface="+mn-cs"/>
              </a:defRPr>
            </a:lvl8pPr>
            <a:lvl9pPr marL="3884419" indent="-228497" algn="l" defTabSz="456981"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50000"/>
              </a:spcBef>
              <a:buClr>
                <a:srgbClr val="C00000"/>
              </a:buClr>
              <a:buFont typeface="Arial"/>
              <a:buNone/>
            </a:pPr>
            <a:r>
              <a:rPr lang="en-US" altLang="it-IT" sz="1600" b="1" dirty="0" smtClean="0">
                <a:solidFill>
                  <a:schemeClr val="tx2"/>
                </a:solidFill>
                <a:latin typeface="Calibri" panose="020F0502020204030204" pitchFamily="34" charset="0"/>
                <a:cs typeface="Calibri" panose="020F0502020204030204" pitchFamily="34" charset="0"/>
              </a:rPr>
              <a:t>The auxiliary variables available for the following analyses and models</a:t>
            </a:r>
          </a:p>
          <a:p>
            <a:pPr marL="0" indent="0">
              <a:spcBef>
                <a:spcPts val="1800"/>
              </a:spcBef>
              <a:spcAft>
                <a:spcPts val="600"/>
              </a:spcAft>
              <a:buClr>
                <a:srgbClr val="C00000"/>
              </a:buClr>
              <a:buFont typeface="Arial"/>
              <a:buNone/>
            </a:pPr>
            <a:r>
              <a:rPr lang="en-US" altLang="it-IT" sz="1400" b="1" dirty="0" smtClean="0">
                <a:solidFill>
                  <a:srgbClr val="002060"/>
                </a:solidFill>
                <a:latin typeface="Calibri" panose="020F0502020204030204" pitchFamily="34" charset="0"/>
                <a:cs typeface="Calibri" panose="020F0502020204030204" pitchFamily="34" charset="0"/>
              </a:rPr>
              <a:t> </a:t>
            </a:r>
            <a:r>
              <a:rPr lang="en-US" sz="1400" b="1" dirty="0" smtClean="0">
                <a:latin typeface="Arial Unicode MS" panose="020B0604020202020204" pitchFamily="34" charset="-128"/>
                <a:ea typeface="Arial Unicode MS" panose="020B0604020202020204" pitchFamily="34" charset="-128"/>
                <a:cs typeface="Arial Unicode MS" panose="020B0604020202020204" pitchFamily="34" charset="-128"/>
              </a:rPr>
              <a:t>Auxiliary mode-insensitive variables in ADL survey at household level</a:t>
            </a:r>
            <a:r>
              <a:rPr lang="en-US" sz="14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p>
          <a:p>
            <a:pPr marL="460375" indent="-285750">
              <a:spcBef>
                <a:spcPts val="600"/>
              </a:spcBef>
              <a:spcAft>
                <a:spcPts val="300"/>
              </a:spcAft>
              <a:buClr>
                <a:srgbClr val="C00000"/>
              </a:buClr>
              <a:buFont typeface="Wingdings" panose="05000000000000000000" pitchFamily="2" charset="2"/>
              <a:buChar char="ü"/>
            </a:pPr>
            <a:r>
              <a:rPr lang="en-US" sz="1400" u="sng" dirty="0" smtClean="0">
                <a:latin typeface="Calibri" panose="020F0502020204030204" pitchFamily="34" charset="0"/>
              </a:rPr>
              <a:t>Household type</a:t>
            </a:r>
            <a:r>
              <a:rPr lang="en-US" sz="1400" dirty="0" smtClean="0">
                <a:latin typeface="Calibri" panose="020F0502020204030204" pitchFamily="34" charset="0"/>
              </a:rPr>
              <a:t>: one-component under 55, one-component over 54, couple with children at least one under 25, couple with children without under 25, couple without children, one parent at least one under 25, one parent without under 25, other types</a:t>
            </a:r>
          </a:p>
          <a:p>
            <a:pPr marL="460375" indent="-285750">
              <a:spcBef>
                <a:spcPts val="300"/>
              </a:spcBef>
              <a:spcAft>
                <a:spcPts val="300"/>
              </a:spcAft>
              <a:buClr>
                <a:srgbClr val="C00000"/>
              </a:buClr>
              <a:buFont typeface="Wingdings" panose="05000000000000000000" pitchFamily="2" charset="2"/>
              <a:buChar char="ü"/>
            </a:pPr>
            <a:r>
              <a:rPr lang="en-US" sz="1400" u="sng" dirty="0" smtClean="0">
                <a:latin typeface="Calibri" panose="020F0502020204030204" pitchFamily="34" charset="0"/>
              </a:rPr>
              <a:t>Higher education level</a:t>
            </a:r>
            <a:r>
              <a:rPr lang="en-US" sz="1400" dirty="0" smtClean="0">
                <a:latin typeface="Calibri" panose="020F0502020204030204" pitchFamily="34" charset="0"/>
              </a:rPr>
              <a:t>: below/equal/above high school diploma</a:t>
            </a:r>
          </a:p>
          <a:p>
            <a:pPr marL="460375" indent="-285750">
              <a:spcBef>
                <a:spcPts val="300"/>
              </a:spcBef>
              <a:spcAft>
                <a:spcPts val="300"/>
              </a:spcAft>
              <a:buClr>
                <a:srgbClr val="C00000"/>
              </a:buClr>
              <a:buFont typeface="Wingdings" panose="05000000000000000000" pitchFamily="2" charset="2"/>
              <a:buChar char="ü"/>
            </a:pPr>
            <a:r>
              <a:rPr lang="en-US" sz="1400" u="sng" dirty="0" smtClean="0">
                <a:latin typeface="Calibri" panose="020F0502020204030204" pitchFamily="34" charset="0"/>
              </a:rPr>
              <a:t>Occupation type</a:t>
            </a:r>
            <a:r>
              <a:rPr lang="en-US" sz="1400" dirty="0" smtClean="0">
                <a:latin typeface="Calibri" panose="020F0502020204030204" pitchFamily="34" charset="0"/>
              </a:rPr>
              <a:t>: Prevalence of: employed, self employed, not in labor age, mixed types</a:t>
            </a:r>
            <a:endParaRPr lang="en-US" sz="1400" u="sng" dirty="0" smtClean="0">
              <a:latin typeface="Calibri" panose="020F0502020204030204" pitchFamily="34" charset="0"/>
            </a:endParaRPr>
          </a:p>
          <a:p>
            <a:pPr marL="460375" indent="-285750">
              <a:spcBef>
                <a:spcPts val="300"/>
              </a:spcBef>
              <a:spcAft>
                <a:spcPts val="300"/>
              </a:spcAft>
              <a:buClr>
                <a:srgbClr val="C00000"/>
              </a:buClr>
              <a:buFont typeface="Wingdings" panose="05000000000000000000" pitchFamily="2" charset="2"/>
              <a:buChar char="ü"/>
            </a:pPr>
            <a:r>
              <a:rPr lang="en-US" sz="1400" u="sng" dirty="0" smtClean="0">
                <a:latin typeface="Calibri" panose="020F0502020204030204" pitchFamily="34" charset="0"/>
              </a:rPr>
              <a:t>Municipal type</a:t>
            </a:r>
            <a:r>
              <a:rPr lang="en-US" sz="1400" dirty="0" smtClean="0">
                <a:latin typeface="Calibri" panose="020F0502020204030204" pitchFamily="34" charset="0"/>
              </a:rPr>
              <a:t>: Metropolitan cities, metropolitan area, other municipalities &lt;2000, 2000-10000, 10000-50000, &gt;50000</a:t>
            </a:r>
          </a:p>
          <a:p>
            <a:pPr marL="460375" indent="-285750">
              <a:spcBef>
                <a:spcPts val="300"/>
              </a:spcBef>
              <a:spcAft>
                <a:spcPts val="300"/>
              </a:spcAft>
              <a:buClr>
                <a:srgbClr val="C00000"/>
              </a:buClr>
              <a:buFont typeface="Wingdings" panose="05000000000000000000" pitchFamily="2" charset="2"/>
              <a:buChar char="ü"/>
            </a:pPr>
            <a:r>
              <a:rPr lang="it-IT" sz="1400" u="sng" dirty="0" smtClean="0">
                <a:latin typeface="Calibri" panose="020F0502020204030204" pitchFamily="34" charset="0"/>
                <a:cs typeface="Calibri" panose="020F0502020204030204" pitchFamily="34" charset="0"/>
              </a:rPr>
              <a:t>G</a:t>
            </a:r>
            <a:r>
              <a:rPr lang="pl-PL" sz="1400" u="sng" dirty="0" smtClean="0">
                <a:latin typeface="Calibri" panose="020F0502020204030204" pitchFamily="34" charset="0"/>
                <a:cs typeface="Calibri" panose="020F0502020204030204" pitchFamily="34" charset="0"/>
              </a:rPr>
              <a:t>eographical area</a:t>
            </a:r>
            <a:r>
              <a:rPr lang="pl-PL" sz="1400" dirty="0" smtClean="0">
                <a:latin typeface="Calibri" panose="020F0502020204030204" pitchFamily="34" charset="0"/>
                <a:cs typeface="Calibri" panose="020F0502020204030204" pitchFamily="34" charset="0"/>
              </a:rPr>
              <a:t> (North, Center,</a:t>
            </a:r>
            <a:r>
              <a:rPr lang="it-IT" sz="1400" dirty="0" smtClean="0">
                <a:latin typeface="Calibri" panose="020F0502020204030204" pitchFamily="34" charset="0"/>
                <a:cs typeface="Calibri" panose="020F0502020204030204" pitchFamily="34" charset="0"/>
              </a:rPr>
              <a:t> </a:t>
            </a:r>
            <a:r>
              <a:rPr lang="pl-PL" sz="1400" dirty="0" smtClean="0">
                <a:latin typeface="Calibri" panose="020F0502020204030204" pitchFamily="34" charset="0"/>
                <a:cs typeface="Calibri" panose="020F0502020204030204" pitchFamily="34" charset="0"/>
              </a:rPr>
              <a:t>South and</a:t>
            </a:r>
            <a:r>
              <a:rPr lang="it-IT" sz="1400" dirty="0" smtClean="0">
                <a:latin typeface="Calibri" panose="020F0502020204030204" pitchFamily="34" charset="0"/>
                <a:cs typeface="Calibri" panose="020F0502020204030204" pitchFamily="34" charset="0"/>
              </a:rPr>
              <a:t> </a:t>
            </a:r>
            <a:r>
              <a:rPr lang="pl-PL" sz="1400" dirty="0" smtClean="0">
                <a:latin typeface="Calibri" panose="020F0502020204030204" pitchFamily="34" charset="0"/>
                <a:cs typeface="Calibri" panose="020F0502020204030204" pitchFamily="34" charset="0"/>
              </a:rPr>
              <a:t>Islands)</a:t>
            </a:r>
            <a:endParaRPr lang="it-IT" sz="1400" dirty="0" smtClean="0">
              <a:latin typeface="Calibri" panose="020F0502020204030204" pitchFamily="34" charset="0"/>
              <a:cs typeface="Calibri" panose="020F0502020204030204" pitchFamily="34" charset="0"/>
            </a:endParaRPr>
          </a:p>
          <a:p>
            <a:pPr marL="460375" indent="-285750">
              <a:spcBef>
                <a:spcPts val="300"/>
              </a:spcBef>
              <a:spcAft>
                <a:spcPts val="300"/>
              </a:spcAft>
              <a:buClr>
                <a:srgbClr val="C00000"/>
              </a:buClr>
              <a:buFont typeface="Wingdings" panose="05000000000000000000" pitchFamily="2" charset="2"/>
              <a:buChar char="ü"/>
            </a:pPr>
            <a:r>
              <a:rPr lang="en-US" sz="1400" u="sng" dirty="0" smtClean="0">
                <a:latin typeface="Calibri" panose="020F0502020204030204" pitchFamily="34" charset="0"/>
              </a:rPr>
              <a:t>Income class</a:t>
            </a:r>
            <a:r>
              <a:rPr lang="en-US" sz="1400" dirty="0" smtClean="0">
                <a:latin typeface="Calibri" panose="020F0502020204030204" pitchFamily="34" charset="0"/>
              </a:rPr>
              <a:t>: 5 quintiles  (</a:t>
            </a:r>
            <a:r>
              <a:rPr lang="it-IT" sz="1400" dirty="0" smtClean="0">
                <a:latin typeface="Calibri" panose="020F0502020204030204" pitchFamily="34" charset="0"/>
                <a:cs typeface="Calibri" panose="020F0502020204030204" pitchFamily="34" charset="0"/>
              </a:rPr>
              <a:t>€ </a:t>
            </a:r>
            <a:r>
              <a:rPr lang="en-US" sz="1400" dirty="0" smtClean="0">
                <a:latin typeface="Calibri" panose="020F0502020204030204" pitchFamily="34" charset="0"/>
              </a:rPr>
              <a:t>11.955, 20.892, 30.028, 46.119)</a:t>
            </a:r>
          </a:p>
          <a:p>
            <a:pPr marL="460375" indent="-285750">
              <a:spcBef>
                <a:spcPts val="300"/>
              </a:spcBef>
              <a:spcAft>
                <a:spcPts val="300"/>
              </a:spcAft>
              <a:buClr>
                <a:srgbClr val="C00000"/>
              </a:buClr>
              <a:buFont typeface="Wingdings" panose="05000000000000000000" pitchFamily="2" charset="2"/>
              <a:buChar char="ü"/>
            </a:pPr>
            <a:r>
              <a:rPr lang="en-US" sz="1400" u="sng" dirty="0" smtClean="0">
                <a:latin typeface="Calibri" panose="020F0502020204030204" pitchFamily="34" charset="0"/>
              </a:rPr>
              <a:t>Citizenship (nationality)</a:t>
            </a:r>
            <a:r>
              <a:rPr lang="en-US" sz="1400" dirty="0" smtClean="0">
                <a:latin typeface="Calibri" panose="020F0502020204030204" pitchFamily="34" charset="0"/>
              </a:rPr>
              <a:t>: Italian/Foreign household</a:t>
            </a:r>
            <a:endParaRPr lang="en-US" sz="1400" dirty="0">
              <a:latin typeface="Calibri" panose="020F0502020204030204" pitchFamily="34" charset="0"/>
            </a:endParaRPr>
          </a:p>
        </p:txBody>
      </p:sp>
      <p:sp>
        <p:nvSpPr>
          <p:cNvPr id="14" name="Rectangle 2"/>
          <p:cNvSpPr txBox="1">
            <a:spLocks noChangeArrowheads="1"/>
          </p:cNvSpPr>
          <p:nvPr/>
        </p:nvSpPr>
        <p:spPr bwMode="auto">
          <a:xfrm>
            <a:off x="722564" y="422389"/>
            <a:ext cx="8192835" cy="347085"/>
          </a:xfrm>
          <a:prstGeom prst="rect">
            <a:avLst/>
          </a:prstGeom>
          <a:noFill/>
          <a:ln w="9525">
            <a:noFill/>
            <a:miter lim="800000"/>
            <a:headEnd/>
            <a:tailEnd/>
          </a:ln>
        </p:spPr>
        <p:txBody>
          <a:bodyPr/>
          <a:lstStyle/>
          <a:p>
            <a:pPr algn="r" eaLnBrk="0" hangingPunct="0"/>
            <a:r>
              <a:rPr lang="en-US" altLang="it-IT" sz="1400" b="1" dirty="0">
                <a:latin typeface="Calibri" panose="020F0502020204030204" pitchFamily="34" charset="0"/>
                <a:cs typeface="Calibri" panose="020F0502020204030204" pitchFamily="34" charset="0"/>
              </a:rPr>
              <a:t>3. The assessment of the introduction of the mixed mode</a:t>
            </a:r>
          </a:p>
        </p:txBody>
      </p:sp>
      <p:sp>
        <p:nvSpPr>
          <p:cNvPr id="10" name="CasellaDiTesto 9"/>
          <p:cNvSpPr txBox="1"/>
          <p:nvPr/>
        </p:nvSpPr>
        <p:spPr>
          <a:xfrm>
            <a:off x="1574745" y="-1554"/>
            <a:ext cx="7610474" cy="307777"/>
          </a:xfrm>
          <a:prstGeom prst="rect">
            <a:avLst/>
          </a:prstGeom>
          <a:noFill/>
        </p:spPr>
        <p:txBody>
          <a:bodyPr wrap="square" lIns="0" tIns="0" rIns="0" bIns="0" rtlCol="0">
            <a:spAutoFit/>
          </a:bodyPr>
          <a:lstStyle/>
          <a:p>
            <a:pPr algn="r">
              <a:spcAft>
                <a:spcPts val="1000"/>
              </a:spcAft>
              <a:buClr>
                <a:srgbClr val="CF1E24"/>
              </a:buClr>
              <a:buSzPct val="90000"/>
              <a:defRPr/>
            </a:pPr>
            <a:r>
              <a:rPr lang="en-US" altLang="it-IT" sz="2000" b="1" dirty="0">
                <a:solidFill>
                  <a:schemeClr val="bg1"/>
                </a:solidFill>
              </a:rPr>
              <a:t>Methods to assess and adjust mode effect: a case study</a:t>
            </a:r>
          </a:p>
        </p:txBody>
      </p:sp>
    </p:spTree>
    <p:extLst>
      <p:ext uri="{BB962C8B-B14F-4D97-AF65-F5344CB8AC3E}">
        <p14:creationId xmlns:p14="http://schemas.microsoft.com/office/powerpoint/2010/main" val="3280433082"/>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213342" y="4645946"/>
            <a:ext cx="4255558" cy="348813"/>
          </a:xfrm>
          <a:prstGeom prst="rect">
            <a:avLst/>
          </a:prstGeom>
          <a:noFill/>
        </p:spPr>
        <p:txBody>
          <a:bodyPr wrap="square" rtlCol="0">
            <a:spAutoFit/>
          </a:bodyPr>
          <a:lstStyle/>
          <a:p>
            <a:pPr>
              <a:lnSpc>
                <a:spcPts val="700"/>
              </a:lnSpc>
              <a:spcAft>
                <a:spcPts val="600"/>
              </a:spcAft>
              <a:buClr>
                <a:srgbClr val="CF1E24"/>
              </a:buClr>
              <a:buSzPct val="90000"/>
              <a:defRPr/>
            </a:pPr>
            <a:r>
              <a:rPr lang="en-US" altLang="it-IT" sz="1000" b="1" dirty="0">
                <a:solidFill>
                  <a:schemeClr val="tx1">
                    <a:lumMod val="75000"/>
                    <a:lumOff val="25000"/>
                  </a:schemeClr>
                </a:solidFill>
              </a:rPr>
              <a:t>MIMOD project </a:t>
            </a:r>
            <a:r>
              <a:rPr lang="en-US" altLang="it-IT" sz="1000" b="1" dirty="0" smtClean="0">
                <a:solidFill>
                  <a:schemeClr val="tx1">
                    <a:lumMod val="75000"/>
                    <a:lumOff val="25000"/>
                  </a:schemeClr>
                </a:solidFill>
              </a:rPr>
              <a:t>- Mixed-Mode </a:t>
            </a:r>
            <a:r>
              <a:rPr lang="en-US" altLang="it-IT" sz="1000" b="1" dirty="0">
                <a:solidFill>
                  <a:schemeClr val="tx1">
                    <a:lumMod val="75000"/>
                    <a:lumOff val="25000"/>
                  </a:schemeClr>
                </a:solidFill>
              </a:rPr>
              <a:t>Designs in Social Surveys</a:t>
            </a:r>
          </a:p>
          <a:p>
            <a:pPr>
              <a:lnSpc>
                <a:spcPts val="700"/>
              </a:lnSpc>
              <a:spcAft>
                <a:spcPts val="1000"/>
              </a:spcAft>
              <a:buClr>
                <a:srgbClr val="CF1E24"/>
              </a:buClr>
              <a:buSzPct val="90000"/>
              <a:defRPr/>
            </a:pPr>
            <a:r>
              <a:rPr lang="it-IT" sz="1000" dirty="0" smtClean="0">
                <a:solidFill>
                  <a:schemeClr val="tx1">
                    <a:lumMod val="75000"/>
                    <a:lumOff val="25000"/>
                  </a:schemeClr>
                </a:solidFill>
              </a:rPr>
              <a:t>Rome, 11-12 April 2019</a:t>
            </a:r>
            <a:endParaRPr lang="it-IT" sz="1000" dirty="0">
              <a:solidFill>
                <a:schemeClr val="tx1">
                  <a:lumMod val="75000"/>
                  <a:lumOff val="25000"/>
                </a:schemeClr>
              </a:solidFill>
            </a:endParaRPr>
          </a:p>
        </p:txBody>
      </p:sp>
      <p:sp>
        <p:nvSpPr>
          <p:cNvPr id="6" name="Titolo 1"/>
          <p:cNvSpPr txBox="1">
            <a:spLocks/>
          </p:cNvSpPr>
          <p:nvPr/>
        </p:nvSpPr>
        <p:spPr>
          <a:xfrm>
            <a:off x="1162543" y="-1"/>
            <a:ext cx="8049193" cy="441134"/>
          </a:xfrm>
          <a:prstGeom prst="rect">
            <a:avLst/>
          </a:prstGeom>
          <a:solidFill>
            <a:srgbClr val="CF1E24"/>
          </a:solidFill>
          <a:ln>
            <a:noFill/>
          </a:ln>
        </p:spPr>
        <p:txBody>
          <a:bodyPr vert="horz" lIns="91396" tIns="45699" rIns="91396" bIns="45699" rtlCol="0" anchor="ctr">
            <a:normAutofit fontScale="6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bwMode="auto">
          <a:xfrm>
            <a:off x="5416797" y="4699870"/>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3"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CasellaDiTesto 12"/>
          <p:cNvSpPr txBox="1"/>
          <p:nvPr/>
        </p:nvSpPr>
        <p:spPr>
          <a:xfrm>
            <a:off x="1304925" y="133356"/>
            <a:ext cx="7610474" cy="307777"/>
          </a:xfrm>
          <a:prstGeom prst="rect">
            <a:avLst/>
          </a:prstGeom>
          <a:noFill/>
        </p:spPr>
        <p:txBody>
          <a:bodyPr wrap="square" lIns="0" tIns="0" rIns="0" bIns="0" rtlCol="0">
            <a:spAutoFit/>
          </a:bodyPr>
          <a:lstStyle/>
          <a:p>
            <a:pPr>
              <a:spcAft>
                <a:spcPts val="1000"/>
              </a:spcAft>
              <a:buClr>
                <a:srgbClr val="CF1E24"/>
              </a:buClr>
              <a:buSzPct val="90000"/>
              <a:defRPr/>
            </a:pPr>
            <a:r>
              <a:rPr lang="en-US" altLang="it-IT" sz="2000" b="1" dirty="0">
                <a:solidFill>
                  <a:schemeClr val="bg1"/>
                </a:solidFill>
              </a:rPr>
              <a:t>Methods to assess and adjust mode effect: a case study</a:t>
            </a:r>
          </a:p>
        </p:txBody>
      </p:sp>
      <p:pic>
        <p:nvPicPr>
          <p:cNvPr id="12" name="Immagine 11" descr="EC logo example - horizontal version"/>
          <p:cNvPicPr/>
          <p:nvPr/>
        </p:nvPicPr>
        <p:blipFill>
          <a:blip r:embed="rId6">
            <a:extLst>
              <a:ext uri="{28A0092B-C50C-407E-A947-70E740481C1C}">
                <a14:useLocalDpi xmlns:a14="http://schemas.microsoft.com/office/drawing/2010/main" val="0"/>
              </a:ext>
            </a:extLst>
          </a:blip>
          <a:srcRect/>
          <a:stretch>
            <a:fillRect/>
          </a:stretch>
        </p:blipFill>
        <p:spPr bwMode="auto">
          <a:xfrm>
            <a:off x="7058343" y="4585529"/>
            <a:ext cx="1545907" cy="412476"/>
          </a:xfrm>
          <a:prstGeom prst="rect">
            <a:avLst/>
          </a:prstGeom>
          <a:noFill/>
          <a:ln>
            <a:noFill/>
          </a:ln>
        </p:spPr>
      </p:pic>
      <p:sp>
        <p:nvSpPr>
          <p:cNvPr id="9" name="Rectangle 2"/>
          <p:cNvSpPr txBox="1">
            <a:spLocks noChangeArrowheads="1"/>
          </p:cNvSpPr>
          <p:nvPr/>
        </p:nvSpPr>
        <p:spPr bwMode="auto">
          <a:xfrm>
            <a:off x="513020" y="666831"/>
            <a:ext cx="8429625" cy="1608508"/>
          </a:xfrm>
          <a:prstGeom prst="rect">
            <a:avLst/>
          </a:prstGeom>
          <a:noFill/>
          <a:ln w="9525">
            <a:noFill/>
            <a:miter lim="800000"/>
            <a:headEnd/>
            <a:tailEnd/>
          </a:ln>
        </p:spPr>
        <p:txBody>
          <a:bodyPr/>
          <a:lstStyle/>
          <a:p>
            <a:pPr eaLnBrk="0" hangingPunct="0"/>
            <a:r>
              <a:rPr lang="en-GB" altLang="it-IT" sz="1400" b="1" dirty="0" smtClean="0">
                <a:solidFill>
                  <a:schemeClr val="tx2"/>
                </a:solidFill>
                <a:latin typeface="Calibri" panose="020F0502020204030204" pitchFamily="34" charset="0"/>
                <a:cs typeface="Calibri" panose="020F0502020204030204" pitchFamily="34" charset="0"/>
              </a:rPr>
              <a:t> </a:t>
            </a:r>
            <a:r>
              <a:rPr lang="en-US" altLang="it-IT" sz="1600" b="1" dirty="0">
                <a:solidFill>
                  <a:schemeClr val="tx2"/>
                </a:solidFill>
                <a:latin typeface="Calibri" panose="020F0502020204030204" pitchFamily="34" charset="0"/>
                <a:cs typeface="Calibri" panose="020F0502020204030204" pitchFamily="34" charset="0"/>
              </a:rPr>
              <a:t>Analysis of total nonresponse bias </a:t>
            </a:r>
            <a:r>
              <a:rPr lang="en-US" altLang="it-IT" sz="1600" b="1" dirty="0" smtClean="0">
                <a:solidFill>
                  <a:schemeClr val="tx2"/>
                </a:solidFill>
                <a:latin typeface="Calibri" panose="020F0502020204030204" pitchFamily="34" charset="0"/>
                <a:cs typeface="Calibri" panose="020F0502020204030204" pitchFamily="34" charset="0"/>
              </a:rPr>
              <a:t>– </a:t>
            </a:r>
            <a:r>
              <a:rPr lang="en-US" altLang="it-IT" sz="1600" b="1" i="1" dirty="0" smtClean="0">
                <a:solidFill>
                  <a:schemeClr val="tx2"/>
                </a:solidFill>
                <a:latin typeface="Calibri" panose="020F0502020204030204" pitchFamily="34" charset="0"/>
                <a:cs typeface="Calibri" panose="020F0502020204030204" pitchFamily="34" charset="0"/>
              </a:rPr>
              <a:t>R</a:t>
            </a:r>
            <a:r>
              <a:rPr lang="en-US" altLang="it-IT" sz="1600" b="1" dirty="0" smtClean="0">
                <a:solidFill>
                  <a:schemeClr val="tx2"/>
                </a:solidFill>
                <a:latin typeface="Calibri" panose="020F0502020204030204" pitchFamily="34" charset="0"/>
                <a:cs typeface="Calibri" panose="020F0502020204030204" pitchFamily="34" charset="0"/>
              </a:rPr>
              <a:t>-indicators</a:t>
            </a:r>
            <a:endParaRPr lang="en-US" altLang="it-IT" sz="1600" b="1" dirty="0">
              <a:solidFill>
                <a:schemeClr val="tx2"/>
              </a:solidFill>
              <a:latin typeface="Calibri" panose="020F0502020204030204" pitchFamily="34" charset="0"/>
              <a:cs typeface="Calibri" panose="020F0502020204030204" pitchFamily="34" charset="0"/>
            </a:endParaRPr>
          </a:p>
          <a:p>
            <a:pPr marL="285750" indent="-285750" eaLnBrk="0" hangingPunct="0">
              <a:spcBef>
                <a:spcPts val="600"/>
              </a:spcBef>
              <a:buClr>
                <a:srgbClr val="C00000"/>
              </a:buClr>
              <a:buFont typeface="Wingdings" panose="05000000000000000000" pitchFamily="2" charset="2"/>
              <a:buChar char="q"/>
            </a:pPr>
            <a:r>
              <a:rPr lang="pl-PL" sz="1400" i="1" u="sng" dirty="0" smtClean="0">
                <a:latin typeface="Calibri" panose="020F0502020204030204" pitchFamily="34" charset="0"/>
                <a:cs typeface="Calibri" panose="020F0502020204030204" pitchFamily="34" charset="0"/>
              </a:rPr>
              <a:t>R</a:t>
            </a:r>
            <a:r>
              <a:rPr lang="pl-PL" sz="1400" u="sng" dirty="0" smtClean="0">
                <a:latin typeface="Calibri" panose="020F0502020204030204" pitchFamily="34" charset="0"/>
                <a:cs typeface="Calibri" panose="020F0502020204030204" pitchFamily="34" charset="0"/>
              </a:rPr>
              <a:t>-indicators</a:t>
            </a:r>
            <a:r>
              <a:rPr lang="pl-PL" sz="1400" dirty="0" smtClean="0">
                <a:latin typeface="Calibri" panose="020F0502020204030204" pitchFamily="34" charset="0"/>
                <a:cs typeface="Calibri" panose="020F0502020204030204" pitchFamily="34" charset="0"/>
              </a:rPr>
              <a:t> are </a:t>
            </a:r>
            <a:r>
              <a:rPr lang="pl-PL" sz="1400" dirty="0">
                <a:latin typeface="Calibri" panose="020F0502020204030204" pitchFamily="34" charset="0"/>
                <a:cs typeface="Calibri" panose="020F0502020204030204" pitchFamily="34" charset="0"/>
              </a:rPr>
              <a:t>based on a measure of the </a:t>
            </a:r>
            <a:r>
              <a:rPr lang="pl-PL" sz="1400" u="sng" dirty="0">
                <a:latin typeface="Calibri" panose="020F0502020204030204" pitchFamily="34" charset="0"/>
                <a:cs typeface="Calibri" panose="020F0502020204030204" pitchFamily="34" charset="0"/>
              </a:rPr>
              <a:t>variability of the response propensity </a:t>
            </a:r>
            <a:r>
              <a:rPr lang="pl-PL" sz="1400" dirty="0">
                <a:latin typeface="Calibri" panose="020F0502020204030204" pitchFamily="34" charset="0"/>
                <a:cs typeface="Calibri" panose="020F0502020204030204" pitchFamily="34" charset="0"/>
              </a:rPr>
              <a:t>and describe how the sample of respondents to a survey reflects the population of interest with respect to certain </a:t>
            </a:r>
            <a:r>
              <a:rPr lang="pl-PL" sz="1400" dirty="0" smtClean="0">
                <a:latin typeface="Calibri" panose="020F0502020204030204" pitchFamily="34" charset="0"/>
                <a:cs typeface="Calibri" panose="020F0502020204030204" pitchFamily="34" charset="0"/>
              </a:rPr>
              <a:t>characteristics</a:t>
            </a:r>
            <a:endParaRPr lang="it-IT" sz="1400" dirty="0" smtClean="0">
              <a:latin typeface="Calibri" panose="020F0502020204030204" pitchFamily="34" charset="0"/>
              <a:cs typeface="Calibri" panose="020F0502020204030204" pitchFamily="34" charset="0"/>
            </a:endParaRPr>
          </a:p>
          <a:p>
            <a:pPr eaLnBrk="0" hangingPunct="0">
              <a:buClr>
                <a:srgbClr val="C00000"/>
              </a:buClr>
            </a:pPr>
            <a:endParaRPr lang="it-IT" altLang="it-IT" sz="1400" b="1" dirty="0">
              <a:solidFill>
                <a:srgbClr val="002060"/>
              </a:solidFill>
              <a:latin typeface="Calibri" panose="020F0502020204030204" pitchFamily="34" charset="0"/>
              <a:cs typeface="Calibri" panose="020F0502020204030204" pitchFamily="34" charset="0"/>
            </a:endParaRPr>
          </a:p>
          <a:p>
            <a:pPr marL="542925" indent="-276225" eaLnBrk="0" hangingPunct="0">
              <a:spcBef>
                <a:spcPts val="600"/>
              </a:spcBef>
              <a:buClr>
                <a:srgbClr val="C00000"/>
              </a:buClr>
              <a:buFont typeface="Wingdings" panose="05000000000000000000" pitchFamily="2" charset="2"/>
              <a:buChar char="Ø"/>
            </a:pPr>
            <a:r>
              <a:rPr lang="it-IT" sz="1400" dirty="0" smtClean="0">
                <a:latin typeface="Calibri" panose="020F0502020204030204" pitchFamily="34" charset="0"/>
                <a:cs typeface="Calibri" panose="020F0502020204030204" pitchFamily="34" charset="0"/>
              </a:rPr>
              <a:t>At </a:t>
            </a:r>
            <a:r>
              <a:rPr lang="it-IT" sz="1400" dirty="0" err="1" smtClean="0">
                <a:latin typeface="Calibri" panose="020F0502020204030204" pitchFamily="34" charset="0"/>
                <a:cs typeface="Calibri" panose="020F0502020204030204" pitchFamily="34" charset="0"/>
              </a:rPr>
              <a:t>national</a:t>
            </a:r>
            <a:r>
              <a:rPr lang="it-IT" sz="1400" dirty="0" smtClean="0">
                <a:latin typeface="Calibri" panose="020F0502020204030204" pitchFamily="34" charset="0"/>
                <a:cs typeface="Calibri" panose="020F0502020204030204" pitchFamily="34" charset="0"/>
              </a:rPr>
              <a:t> </a:t>
            </a:r>
            <a:r>
              <a:rPr lang="it-IT" sz="1400" dirty="0" err="1" smtClean="0">
                <a:latin typeface="Calibri" panose="020F0502020204030204" pitchFamily="34" charset="0"/>
                <a:cs typeface="Calibri" panose="020F0502020204030204" pitchFamily="34" charset="0"/>
              </a:rPr>
              <a:t>level</a:t>
            </a:r>
            <a:r>
              <a:rPr lang="it-IT" sz="1400" dirty="0" smtClean="0">
                <a:latin typeface="Calibri" panose="020F0502020204030204" pitchFamily="34" charset="0"/>
                <a:cs typeface="Calibri" panose="020F0502020204030204" pitchFamily="34" charset="0"/>
              </a:rPr>
              <a:t> </a:t>
            </a:r>
            <a:r>
              <a:rPr lang="pl-PL" sz="1400" dirty="0" smtClean="0">
                <a:latin typeface="Calibri" panose="020F0502020204030204" pitchFamily="34" charset="0"/>
                <a:cs typeface="Calibri" panose="020F0502020204030204" pitchFamily="34" charset="0"/>
              </a:rPr>
              <a:t>MM </a:t>
            </a:r>
            <a:r>
              <a:rPr lang="pl-PL" sz="1400" dirty="0">
                <a:latin typeface="Calibri" panose="020F0502020204030204" pitchFamily="34" charset="0"/>
                <a:cs typeface="Calibri" panose="020F0502020204030204" pitchFamily="34" charset="0"/>
              </a:rPr>
              <a:t>sample </a:t>
            </a:r>
            <a:r>
              <a:rPr lang="pl-PL" sz="1400" dirty="0" smtClean="0">
                <a:latin typeface="Calibri" panose="020F0502020204030204" pitchFamily="34" charset="0"/>
                <a:cs typeface="Calibri" panose="020F0502020204030204" pitchFamily="34" charset="0"/>
              </a:rPr>
              <a:t>deviates </a:t>
            </a:r>
            <a:r>
              <a:rPr lang="pl-PL" sz="1400" dirty="0">
                <a:latin typeface="Calibri" panose="020F0502020204030204" pitchFamily="34" charset="0"/>
                <a:cs typeface="Calibri" panose="020F0502020204030204" pitchFamily="34" charset="0"/>
              </a:rPr>
              <a:t>less from the representative response with respect to the SM </a:t>
            </a:r>
            <a:r>
              <a:rPr lang="pl-PL" sz="1400" dirty="0" smtClean="0">
                <a:latin typeface="Calibri" panose="020F0502020204030204" pitchFamily="34" charset="0"/>
                <a:cs typeface="Calibri" panose="020F0502020204030204" pitchFamily="34" charset="0"/>
              </a:rPr>
              <a:t>sample</a:t>
            </a:r>
            <a:r>
              <a:rPr lang="it-IT" sz="1400" dirty="0" smtClean="0">
                <a:latin typeface="Calibri" panose="020F0502020204030204" pitchFamily="34" charset="0"/>
                <a:cs typeface="Calibri" panose="020F0502020204030204" pitchFamily="34" charset="0"/>
              </a:rPr>
              <a:t> – </a:t>
            </a:r>
            <a:r>
              <a:rPr lang="it-IT" sz="1400" u="sng" dirty="0" smtClean="0">
                <a:latin typeface="Calibri" panose="020F0502020204030204" pitchFamily="34" charset="0"/>
                <a:cs typeface="Calibri" panose="020F0502020204030204" pitchFamily="34" charset="0"/>
              </a:rPr>
              <a:t>MM sample </a:t>
            </a:r>
            <a:r>
              <a:rPr lang="it-IT" sz="1400" u="sng" dirty="0" err="1" smtClean="0">
                <a:latin typeface="Calibri" panose="020F0502020204030204" pitchFamily="34" charset="0"/>
                <a:cs typeface="Calibri" panose="020F0502020204030204" pitchFamily="34" charset="0"/>
              </a:rPr>
              <a:t>is</a:t>
            </a:r>
            <a:r>
              <a:rPr lang="it-IT" sz="1400" u="sng" dirty="0" smtClean="0">
                <a:latin typeface="Calibri" panose="020F0502020204030204" pitchFamily="34" charset="0"/>
                <a:cs typeface="Calibri" panose="020F0502020204030204" pitchFamily="34" charset="0"/>
              </a:rPr>
              <a:t> more </a:t>
            </a:r>
            <a:r>
              <a:rPr lang="it-IT" sz="1400" u="sng" dirty="0" err="1" smtClean="0">
                <a:latin typeface="Calibri" panose="020F0502020204030204" pitchFamily="34" charset="0"/>
                <a:cs typeface="Calibri" panose="020F0502020204030204" pitchFamily="34" charset="0"/>
              </a:rPr>
              <a:t>representative</a:t>
            </a:r>
            <a:endParaRPr lang="it-IT" sz="1400" u="sng" dirty="0" smtClean="0">
              <a:latin typeface="Calibri" panose="020F0502020204030204" pitchFamily="34" charset="0"/>
              <a:cs typeface="Calibri" panose="020F0502020204030204" pitchFamily="34" charset="0"/>
            </a:endParaRPr>
          </a:p>
          <a:p>
            <a:pPr marL="542925" indent="-276225" eaLnBrk="0" hangingPunct="0">
              <a:buClr>
                <a:srgbClr val="C00000"/>
              </a:buClr>
              <a:buFont typeface="Wingdings" panose="05000000000000000000" pitchFamily="2" charset="2"/>
              <a:buChar char="Ø"/>
            </a:pPr>
            <a:endParaRPr lang="it-IT" altLang="it-IT" sz="1400" b="1" u="sng" dirty="0" smtClean="0">
              <a:solidFill>
                <a:srgbClr val="002060"/>
              </a:solidFill>
              <a:latin typeface="Calibri" panose="020F0502020204030204" pitchFamily="34" charset="0"/>
              <a:cs typeface="Calibri" panose="020F0502020204030204" pitchFamily="34" charset="0"/>
            </a:endParaRPr>
          </a:p>
          <a:p>
            <a:pPr marL="542925" indent="-276225" eaLnBrk="0" hangingPunct="0">
              <a:buClr>
                <a:srgbClr val="C00000"/>
              </a:buClr>
              <a:buFont typeface="Wingdings" panose="05000000000000000000" pitchFamily="2" charset="2"/>
              <a:buChar char="Ø"/>
            </a:pPr>
            <a:endParaRPr lang="it-IT" altLang="it-IT" sz="1400" b="1" u="sng" dirty="0">
              <a:solidFill>
                <a:srgbClr val="002060"/>
              </a:solidFill>
              <a:latin typeface="Calibri" panose="020F0502020204030204" pitchFamily="34" charset="0"/>
              <a:cs typeface="Calibri" panose="020F0502020204030204" pitchFamily="34" charset="0"/>
            </a:endParaRPr>
          </a:p>
          <a:p>
            <a:pPr marL="266700" eaLnBrk="0" hangingPunct="0">
              <a:buClr>
                <a:srgbClr val="C00000"/>
              </a:buClr>
            </a:pPr>
            <a:endParaRPr lang="it-IT" sz="14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542925" indent="-276225" eaLnBrk="0" hangingPunct="0">
              <a:buClr>
                <a:srgbClr val="C00000"/>
              </a:buClr>
              <a:buFont typeface="Wingdings" panose="05000000000000000000" pitchFamily="2" charset="2"/>
              <a:buChar char="Ø"/>
            </a:pPr>
            <a:endParaRPr lang="it-IT" altLang="it-IT" sz="1400" b="1" u="sng" dirty="0" smtClean="0">
              <a:solidFill>
                <a:srgbClr val="002060"/>
              </a:solidFill>
              <a:latin typeface="Calibri" panose="020F0502020204030204" pitchFamily="34" charset="0"/>
              <a:cs typeface="Calibri" panose="020F0502020204030204" pitchFamily="34" charset="0"/>
            </a:endParaRPr>
          </a:p>
          <a:p>
            <a:pPr marL="266700" eaLnBrk="0" hangingPunct="0">
              <a:buClr>
                <a:srgbClr val="C00000"/>
              </a:buClr>
            </a:pPr>
            <a:endParaRPr lang="it-IT" altLang="it-IT" sz="1400" b="1" u="sng" dirty="0">
              <a:solidFill>
                <a:srgbClr val="002060"/>
              </a:solidFill>
              <a:latin typeface="Calibri" panose="020F0502020204030204" pitchFamily="34" charset="0"/>
              <a:cs typeface="Calibri" panose="020F0502020204030204" pitchFamily="34" charset="0"/>
            </a:endParaRPr>
          </a:p>
          <a:p>
            <a:pPr marL="542925" indent="-276225" eaLnBrk="0" hangingPunct="0">
              <a:buClr>
                <a:srgbClr val="C00000"/>
              </a:buClr>
              <a:buFont typeface="Wingdings" panose="05000000000000000000" pitchFamily="2" charset="2"/>
              <a:buChar char="Ø"/>
            </a:pPr>
            <a:endParaRPr lang="it-IT" altLang="it-IT" sz="1400" b="1" u="sng" dirty="0">
              <a:solidFill>
                <a:srgbClr val="002060"/>
              </a:solidFill>
              <a:latin typeface="Calibri" panose="020F0502020204030204" pitchFamily="34" charset="0"/>
              <a:cs typeface="Calibri" panose="020F0502020204030204" pitchFamily="34" charset="0"/>
            </a:endParaRPr>
          </a:p>
          <a:p>
            <a:pPr marL="542925" indent="-276225" eaLnBrk="0" hangingPunct="0">
              <a:buClr>
                <a:srgbClr val="C00000"/>
              </a:buClr>
              <a:buFont typeface="Wingdings" panose="05000000000000000000" pitchFamily="2" charset="2"/>
              <a:buChar char="Ø"/>
            </a:pPr>
            <a:endParaRPr lang="it-IT" altLang="it-IT" sz="1400" b="1" u="sng" dirty="0" smtClean="0">
              <a:solidFill>
                <a:srgbClr val="002060"/>
              </a:solidFill>
              <a:latin typeface="Calibri" panose="020F0502020204030204" pitchFamily="34" charset="0"/>
              <a:cs typeface="Calibri" panose="020F0502020204030204" pitchFamily="34" charset="0"/>
            </a:endParaRPr>
          </a:p>
          <a:p>
            <a:pPr algn="ctr" eaLnBrk="0" hangingPunct="0"/>
            <a:endParaRPr lang="en-US" altLang="it-IT" sz="1400" b="1" dirty="0">
              <a:solidFill>
                <a:srgbClr val="002060"/>
              </a:solidFill>
              <a:latin typeface="Calibri" panose="020F0502020204030204" pitchFamily="34" charset="0"/>
              <a:cs typeface="Calibri" panose="020F0502020204030204" pitchFamily="34" charset="0"/>
            </a:endParaRPr>
          </a:p>
        </p:txBody>
      </p:sp>
      <p:graphicFrame>
        <p:nvGraphicFramePr>
          <p:cNvPr id="10" name="Oggetto 9"/>
          <p:cNvGraphicFramePr>
            <a:graphicFrameLocks noChangeAspect="1"/>
          </p:cNvGraphicFramePr>
          <p:nvPr>
            <p:extLst>
              <p:ext uri="{D42A27DB-BD31-4B8C-83A1-F6EECF244321}">
                <p14:modId xmlns:p14="http://schemas.microsoft.com/office/powerpoint/2010/main" val="1762154642"/>
              </p:ext>
            </p:extLst>
          </p:nvPr>
        </p:nvGraphicFramePr>
        <p:xfrm>
          <a:off x="3330338" y="1497026"/>
          <a:ext cx="1458048" cy="267531"/>
        </p:xfrm>
        <a:graphic>
          <a:graphicData uri="http://schemas.openxmlformats.org/presentationml/2006/ole">
            <mc:AlternateContent xmlns:mc="http://schemas.openxmlformats.org/markup-compatibility/2006">
              <mc:Choice xmlns:v="urn:schemas-microsoft-com:vml" Requires="v">
                <p:oleObj spid="_x0000_s1032" name="Equazione" r:id="rId7" imgW="1040948" imgH="190417" progId="Equation.3">
                  <p:embed/>
                </p:oleObj>
              </mc:Choice>
              <mc:Fallback>
                <p:oleObj name="Equazione" r:id="rId7" imgW="1040948" imgH="190417"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30338" y="1497026"/>
                        <a:ext cx="1458048" cy="267531"/>
                      </a:xfrm>
                      <a:prstGeom prst="rect">
                        <a:avLst/>
                      </a:prstGeom>
                      <a:noFill/>
                      <a:extLst/>
                    </p:spPr>
                  </p:pic>
                </p:oleObj>
              </mc:Fallback>
            </mc:AlternateContent>
          </a:graphicData>
        </a:graphic>
      </p:graphicFrame>
      <p:sp>
        <p:nvSpPr>
          <p:cNvPr id="11" name="Rectangle 2"/>
          <p:cNvSpPr txBox="1">
            <a:spLocks noChangeArrowheads="1"/>
          </p:cNvSpPr>
          <p:nvPr/>
        </p:nvSpPr>
        <p:spPr bwMode="auto">
          <a:xfrm>
            <a:off x="956515" y="409065"/>
            <a:ext cx="8192835" cy="276359"/>
          </a:xfrm>
          <a:prstGeom prst="rect">
            <a:avLst/>
          </a:prstGeom>
          <a:noFill/>
          <a:ln w="9525">
            <a:noFill/>
            <a:miter lim="800000"/>
            <a:headEnd/>
            <a:tailEnd/>
          </a:ln>
        </p:spPr>
        <p:txBody>
          <a:bodyPr/>
          <a:lstStyle/>
          <a:p>
            <a:pPr algn="r" eaLnBrk="0" hangingPunct="0"/>
            <a:r>
              <a:rPr lang="en-US" altLang="it-IT" sz="1400" b="1" dirty="0">
                <a:latin typeface="Calibri" panose="020F0502020204030204" pitchFamily="34" charset="0"/>
                <a:cs typeface="Calibri" panose="020F0502020204030204" pitchFamily="34" charset="0"/>
              </a:rPr>
              <a:t>3. The assessment of the introduction of the mixed mode</a:t>
            </a:r>
          </a:p>
        </p:txBody>
      </p:sp>
      <p:graphicFrame>
        <p:nvGraphicFramePr>
          <p:cNvPr id="14" name="Tabella 13"/>
          <p:cNvGraphicFramePr>
            <a:graphicFrameLocks noGrp="1"/>
          </p:cNvGraphicFramePr>
          <p:nvPr>
            <p:extLst>
              <p:ext uri="{D42A27DB-BD31-4B8C-83A1-F6EECF244321}">
                <p14:modId xmlns:p14="http://schemas.microsoft.com/office/powerpoint/2010/main" val="2586340805"/>
              </p:ext>
            </p:extLst>
          </p:nvPr>
        </p:nvGraphicFramePr>
        <p:xfrm>
          <a:off x="2569509" y="2735704"/>
          <a:ext cx="6507039" cy="1759756"/>
        </p:xfrm>
        <a:graphic>
          <a:graphicData uri="http://schemas.openxmlformats.org/drawingml/2006/table">
            <a:tbl>
              <a:tblPr firstRow="1" firstCol="1" bandRow="1">
                <a:tableStyleId>{5C22544A-7EE6-4342-B048-85BDC9FD1C3A}</a:tableStyleId>
              </a:tblPr>
              <a:tblGrid>
                <a:gridCol w="2168694"/>
                <a:gridCol w="2168694"/>
                <a:gridCol w="2169651"/>
              </a:tblGrid>
              <a:tr h="293133">
                <a:tc>
                  <a:txBody>
                    <a:bodyPr/>
                    <a:lstStyle/>
                    <a:p>
                      <a:pPr algn="l">
                        <a:lnSpc>
                          <a:spcPct val="150000"/>
                        </a:lnSpc>
                        <a:spcBef>
                          <a:spcPts val="600"/>
                        </a:spcBef>
                        <a:spcAft>
                          <a:spcPts val="0"/>
                        </a:spcAft>
                      </a:pPr>
                      <a:r>
                        <a:rPr lang="en-GB" sz="1400" i="1" dirty="0" err="1">
                          <a:effectLst/>
                          <a:latin typeface="Arial Unicode MS" panose="020B0604020202020204" pitchFamily="34" charset="-128"/>
                          <a:ea typeface="Arial Unicode MS" panose="020B0604020202020204" pitchFamily="34" charset="-128"/>
                          <a:cs typeface="Arial Unicode MS" panose="020B0604020202020204" pitchFamily="34" charset="-128"/>
                        </a:rPr>
                        <a:t>R</a:t>
                      </a:r>
                      <a:r>
                        <a:rPr lang="en-GB" sz="1400" dirty="0" err="1">
                          <a:effectLst/>
                          <a:latin typeface="Arial Unicode MS" panose="020B0604020202020204" pitchFamily="34" charset="-128"/>
                          <a:ea typeface="Arial Unicode MS" panose="020B0604020202020204" pitchFamily="34" charset="-128"/>
                          <a:cs typeface="Arial Unicode MS" panose="020B0604020202020204" pitchFamily="34" charset="-128"/>
                        </a:rPr>
                        <a:t>_Indicator</a:t>
                      </a:r>
                      <a:endParaRPr lang="it-IT" sz="14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tc>
                <a:tc>
                  <a:txBody>
                    <a:bodyPr/>
                    <a:lstStyle/>
                    <a:p>
                      <a:pPr algn="ctr">
                        <a:lnSpc>
                          <a:spcPct val="150000"/>
                        </a:lnSpc>
                        <a:spcBef>
                          <a:spcPts val="600"/>
                        </a:spcBef>
                        <a:spcAft>
                          <a:spcPts val="0"/>
                        </a:spcAft>
                      </a:pPr>
                      <a:r>
                        <a:rPr lang="en-GB" sz="1400" dirty="0">
                          <a:effectLst/>
                          <a:latin typeface="Arial Unicode MS" panose="020B0604020202020204" pitchFamily="34" charset="-128"/>
                          <a:ea typeface="Arial Unicode MS" panose="020B0604020202020204" pitchFamily="34" charset="-128"/>
                          <a:cs typeface="Arial Unicode MS" panose="020B0604020202020204" pitchFamily="34" charset="-128"/>
                        </a:rPr>
                        <a:t>SM sample</a:t>
                      </a:r>
                      <a:endParaRPr lang="it-IT" sz="14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nchor="ctr"/>
                </a:tc>
                <a:tc>
                  <a:txBody>
                    <a:bodyPr/>
                    <a:lstStyle/>
                    <a:p>
                      <a:pPr algn="ctr">
                        <a:lnSpc>
                          <a:spcPct val="150000"/>
                        </a:lnSpc>
                        <a:spcBef>
                          <a:spcPts val="600"/>
                        </a:spcBef>
                        <a:spcAft>
                          <a:spcPts val="0"/>
                        </a:spcAft>
                      </a:pPr>
                      <a:r>
                        <a:rPr lang="en-GB" sz="1400" dirty="0">
                          <a:effectLst/>
                          <a:latin typeface="Arial Unicode MS" panose="020B0604020202020204" pitchFamily="34" charset="-128"/>
                          <a:ea typeface="Arial Unicode MS" panose="020B0604020202020204" pitchFamily="34" charset="-128"/>
                          <a:cs typeface="Arial Unicode MS" panose="020B0604020202020204" pitchFamily="34" charset="-128"/>
                        </a:rPr>
                        <a:t>MM sample</a:t>
                      </a:r>
                      <a:endParaRPr lang="it-IT" sz="14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nchor="ctr"/>
                </a:tc>
              </a:tr>
              <a:tr h="359929">
                <a:tc>
                  <a:txBody>
                    <a:bodyPr/>
                    <a:lstStyle/>
                    <a:p>
                      <a:pPr algn="l">
                        <a:lnSpc>
                          <a:spcPct val="107000"/>
                        </a:lnSpc>
                        <a:spcAft>
                          <a:spcPts val="0"/>
                        </a:spcAft>
                      </a:pPr>
                      <a:r>
                        <a:rPr lang="en-US" sz="1400" kern="1400"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Italy</a:t>
                      </a:r>
                      <a:endParaRPr lang="en-US" sz="1400" kern="14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a:txBody>
                  <a:tcPr marL="68580" marR="68580" marT="0" marB="0" anchor="ctr"/>
                </a:tc>
                <a:tc>
                  <a:txBody>
                    <a:bodyPr/>
                    <a:lstStyle/>
                    <a:p>
                      <a:pPr marL="0" algn="ctr" defTabSz="457200" rtl="0" eaLnBrk="1" latinLnBrk="0" hangingPunct="1">
                        <a:lnSpc>
                          <a:spcPct val="107000"/>
                        </a:lnSpc>
                        <a:spcBef>
                          <a:spcPts val="600"/>
                        </a:spcBef>
                        <a:spcAft>
                          <a:spcPts val="0"/>
                        </a:spcAft>
                      </a:pPr>
                      <a:r>
                        <a:rPr lang="en-GB" sz="1400" kern="1400" dirty="0" smtClean="0">
                          <a:solidFill>
                            <a:schemeClr val="dk1"/>
                          </a:solidFill>
                          <a:effectLst/>
                          <a:latin typeface="+mn-lt"/>
                          <a:ea typeface="+mn-ea"/>
                          <a:cs typeface="+mn-cs"/>
                        </a:rPr>
                        <a:t>0.812</a:t>
                      </a:r>
                      <a:endParaRPr lang="it-IT" sz="1400" kern="1400" dirty="0">
                        <a:solidFill>
                          <a:schemeClr val="dk1"/>
                        </a:solidFill>
                        <a:effectLst/>
                        <a:latin typeface="+mn-lt"/>
                        <a:ea typeface="+mn-ea"/>
                        <a:cs typeface="+mn-cs"/>
                      </a:endParaRPr>
                    </a:p>
                  </a:txBody>
                  <a:tcPr marL="68580" marR="68580" marT="0" marB="0" anchor="ctr"/>
                </a:tc>
                <a:tc>
                  <a:txBody>
                    <a:bodyPr/>
                    <a:lstStyle/>
                    <a:p>
                      <a:pPr marL="0" algn="ctr" defTabSz="457200" rtl="0" eaLnBrk="1" latinLnBrk="0" hangingPunct="1">
                        <a:lnSpc>
                          <a:spcPct val="107000"/>
                        </a:lnSpc>
                        <a:spcBef>
                          <a:spcPts val="600"/>
                        </a:spcBef>
                        <a:spcAft>
                          <a:spcPts val="0"/>
                        </a:spcAft>
                      </a:pPr>
                      <a:r>
                        <a:rPr lang="en-GB" sz="1400" kern="1400" dirty="0" smtClean="0">
                          <a:solidFill>
                            <a:schemeClr val="dk1"/>
                          </a:solidFill>
                          <a:effectLst/>
                          <a:latin typeface="+mn-lt"/>
                          <a:ea typeface="+mn-ea"/>
                          <a:cs typeface="+mn-cs"/>
                        </a:rPr>
                        <a:t>0.852</a:t>
                      </a:r>
                      <a:endParaRPr lang="it-IT" sz="1400" kern="1400" dirty="0">
                        <a:solidFill>
                          <a:schemeClr val="dk1"/>
                        </a:solidFill>
                        <a:effectLst/>
                        <a:latin typeface="+mn-lt"/>
                        <a:ea typeface="+mn-ea"/>
                        <a:cs typeface="+mn-cs"/>
                      </a:endParaRPr>
                    </a:p>
                  </a:txBody>
                  <a:tcPr marL="68580" marR="68580" marT="0" marB="0" anchor="ctr"/>
                </a:tc>
              </a:tr>
              <a:tr h="359929">
                <a:tc>
                  <a:txBody>
                    <a:bodyPr/>
                    <a:lstStyle/>
                    <a:p>
                      <a:pPr>
                        <a:lnSpc>
                          <a:spcPct val="107000"/>
                        </a:lnSpc>
                        <a:spcAft>
                          <a:spcPts val="0"/>
                        </a:spcAft>
                      </a:pPr>
                      <a:r>
                        <a:rPr lang="it-IT" sz="1400" kern="1400" dirty="0">
                          <a:effectLst/>
                        </a:rPr>
                        <a:t>North</a:t>
                      </a:r>
                      <a:endParaRPr lang="it-IT" sz="1400" dirty="0">
                        <a:effectLst/>
                        <a:latin typeface="Calibri"/>
                        <a:ea typeface="Calibri"/>
                        <a:cs typeface="Times New Roman"/>
                      </a:endParaRPr>
                    </a:p>
                  </a:txBody>
                  <a:tcPr marL="68580" marR="68580" marT="0" marB="0" anchor="ctr"/>
                </a:tc>
                <a:tc>
                  <a:txBody>
                    <a:bodyPr/>
                    <a:lstStyle/>
                    <a:p>
                      <a:pPr algn="ctr">
                        <a:lnSpc>
                          <a:spcPct val="107000"/>
                        </a:lnSpc>
                        <a:spcAft>
                          <a:spcPts val="0"/>
                        </a:spcAft>
                      </a:pPr>
                      <a:r>
                        <a:rPr lang="it-IT" sz="1400" kern="1400" dirty="0">
                          <a:effectLst/>
                        </a:rPr>
                        <a:t>0.847</a:t>
                      </a:r>
                      <a:endParaRPr lang="it-IT" sz="1400" dirty="0">
                        <a:effectLst/>
                        <a:latin typeface="Calibri"/>
                        <a:ea typeface="Calibri"/>
                        <a:cs typeface="Times New Roman"/>
                      </a:endParaRPr>
                    </a:p>
                  </a:txBody>
                  <a:tcPr marL="68580" marR="68580" marT="0" marB="0" anchor="ctr"/>
                </a:tc>
                <a:tc>
                  <a:txBody>
                    <a:bodyPr/>
                    <a:lstStyle/>
                    <a:p>
                      <a:pPr algn="ctr">
                        <a:lnSpc>
                          <a:spcPct val="107000"/>
                        </a:lnSpc>
                        <a:spcAft>
                          <a:spcPts val="0"/>
                        </a:spcAft>
                      </a:pPr>
                      <a:r>
                        <a:rPr lang="it-IT" sz="1400" kern="1400" dirty="0">
                          <a:effectLst/>
                        </a:rPr>
                        <a:t>0.840</a:t>
                      </a:r>
                      <a:endParaRPr lang="it-IT" sz="1400" dirty="0">
                        <a:effectLst/>
                        <a:latin typeface="Calibri"/>
                        <a:ea typeface="Calibri"/>
                        <a:cs typeface="Times New Roman"/>
                      </a:endParaRPr>
                    </a:p>
                  </a:txBody>
                  <a:tcPr marL="68580" marR="68580" marT="0" marB="0" anchor="ctr"/>
                </a:tc>
              </a:tr>
              <a:tr h="359929">
                <a:tc>
                  <a:txBody>
                    <a:bodyPr/>
                    <a:lstStyle/>
                    <a:p>
                      <a:pPr>
                        <a:lnSpc>
                          <a:spcPct val="107000"/>
                        </a:lnSpc>
                        <a:spcAft>
                          <a:spcPts val="0"/>
                        </a:spcAft>
                      </a:pPr>
                      <a:r>
                        <a:rPr lang="it-IT" sz="1400" kern="1400" dirty="0">
                          <a:effectLst/>
                        </a:rPr>
                        <a:t>Center</a:t>
                      </a:r>
                      <a:endParaRPr lang="it-IT" sz="1400" dirty="0">
                        <a:effectLst/>
                        <a:latin typeface="Calibri"/>
                        <a:ea typeface="Calibri"/>
                        <a:cs typeface="Times New Roman"/>
                      </a:endParaRPr>
                    </a:p>
                  </a:txBody>
                  <a:tcPr marL="68580" marR="68580" marT="0" marB="0" anchor="ctr"/>
                </a:tc>
                <a:tc>
                  <a:txBody>
                    <a:bodyPr/>
                    <a:lstStyle/>
                    <a:p>
                      <a:pPr algn="ctr">
                        <a:lnSpc>
                          <a:spcPct val="107000"/>
                        </a:lnSpc>
                        <a:spcAft>
                          <a:spcPts val="0"/>
                        </a:spcAft>
                      </a:pPr>
                      <a:r>
                        <a:rPr lang="it-IT" sz="1400" kern="1400" dirty="0">
                          <a:effectLst/>
                        </a:rPr>
                        <a:t>0.752</a:t>
                      </a:r>
                      <a:endParaRPr lang="it-IT" sz="1400" dirty="0">
                        <a:effectLst/>
                        <a:latin typeface="Calibri"/>
                        <a:ea typeface="Calibri"/>
                        <a:cs typeface="Times New Roman"/>
                      </a:endParaRPr>
                    </a:p>
                  </a:txBody>
                  <a:tcPr marL="68580" marR="68580" marT="0" marB="0" anchor="ctr"/>
                </a:tc>
                <a:tc>
                  <a:txBody>
                    <a:bodyPr/>
                    <a:lstStyle/>
                    <a:p>
                      <a:pPr algn="ctr">
                        <a:lnSpc>
                          <a:spcPct val="107000"/>
                        </a:lnSpc>
                        <a:spcAft>
                          <a:spcPts val="0"/>
                        </a:spcAft>
                      </a:pPr>
                      <a:r>
                        <a:rPr lang="it-IT" sz="1400" kern="1400" dirty="0">
                          <a:effectLst/>
                        </a:rPr>
                        <a:t>0.842</a:t>
                      </a:r>
                      <a:endParaRPr lang="it-IT" sz="1400" dirty="0">
                        <a:effectLst/>
                        <a:latin typeface="Calibri"/>
                        <a:ea typeface="Calibri"/>
                        <a:cs typeface="Times New Roman"/>
                      </a:endParaRPr>
                    </a:p>
                  </a:txBody>
                  <a:tcPr marL="68580" marR="68580" marT="0" marB="0" anchor="ctr"/>
                </a:tc>
              </a:tr>
              <a:tr h="359929">
                <a:tc>
                  <a:txBody>
                    <a:bodyPr/>
                    <a:lstStyle/>
                    <a:p>
                      <a:pPr>
                        <a:lnSpc>
                          <a:spcPct val="107000"/>
                        </a:lnSpc>
                        <a:spcAft>
                          <a:spcPts val="0"/>
                        </a:spcAft>
                      </a:pPr>
                      <a:r>
                        <a:rPr lang="it-IT" sz="1400" kern="1400" dirty="0">
                          <a:effectLst/>
                        </a:rPr>
                        <a:t>South and </a:t>
                      </a:r>
                      <a:r>
                        <a:rPr lang="it-IT" sz="1400" kern="1400" dirty="0" err="1">
                          <a:effectLst/>
                        </a:rPr>
                        <a:t>Islands</a:t>
                      </a:r>
                      <a:endParaRPr lang="it-IT" sz="1400" dirty="0">
                        <a:effectLst/>
                        <a:latin typeface="Calibri"/>
                        <a:ea typeface="Calibri"/>
                        <a:cs typeface="Times New Roman"/>
                      </a:endParaRPr>
                    </a:p>
                  </a:txBody>
                  <a:tcPr marL="68580" marR="68580" marT="0" marB="0" anchor="ctr"/>
                </a:tc>
                <a:tc>
                  <a:txBody>
                    <a:bodyPr/>
                    <a:lstStyle/>
                    <a:p>
                      <a:pPr algn="ctr">
                        <a:lnSpc>
                          <a:spcPct val="107000"/>
                        </a:lnSpc>
                        <a:spcAft>
                          <a:spcPts val="0"/>
                        </a:spcAft>
                      </a:pPr>
                      <a:r>
                        <a:rPr lang="it-IT" sz="1400" kern="1400" dirty="0">
                          <a:effectLst/>
                        </a:rPr>
                        <a:t>0.840</a:t>
                      </a:r>
                      <a:endParaRPr lang="it-IT" sz="1400" dirty="0">
                        <a:effectLst/>
                        <a:latin typeface="Calibri"/>
                        <a:ea typeface="Calibri"/>
                        <a:cs typeface="Times New Roman"/>
                      </a:endParaRPr>
                    </a:p>
                  </a:txBody>
                  <a:tcPr marL="68580" marR="68580" marT="0" marB="0" anchor="ctr"/>
                </a:tc>
                <a:tc>
                  <a:txBody>
                    <a:bodyPr/>
                    <a:lstStyle/>
                    <a:p>
                      <a:pPr algn="ctr">
                        <a:lnSpc>
                          <a:spcPct val="107000"/>
                        </a:lnSpc>
                        <a:spcAft>
                          <a:spcPts val="0"/>
                        </a:spcAft>
                      </a:pPr>
                      <a:r>
                        <a:rPr lang="it-IT" sz="1400" kern="1400" dirty="0">
                          <a:effectLst/>
                        </a:rPr>
                        <a:t>0.907</a:t>
                      </a:r>
                      <a:endParaRPr lang="it-IT" sz="1400" dirty="0">
                        <a:effectLst/>
                        <a:latin typeface="Calibri"/>
                        <a:ea typeface="Calibri"/>
                        <a:cs typeface="Times New Roman"/>
                      </a:endParaRPr>
                    </a:p>
                  </a:txBody>
                  <a:tcPr marL="68580" marR="68580" marT="0" marB="0" anchor="ctr"/>
                </a:tc>
              </a:tr>
            </a:tbl>
          </a:graphicData>
        </a:graphic>
      </p:graphicFrame>
      <p:sp>
        <p:nvSpPr>
          <p:cNvPr id="15" name="Rettangolo 14"/>
          <p:cNvSpPr/>
          <p:nvPr/>
        </p:nvSpPr>
        <p:spPr>
          <a:xfrm>
            <a:off x="615206" y="2357783"/>
            <a:ext cx="5192359" cy="307777"/>
          </a:xfrm>
          <a:prstGeom prst="rect">
            <a:avLst/>
          </a:prstGeom>
        </p:spPr>
        <p:txBody>
          <a:bodyPr wrap="square">
            <a:spAutoFit/>
          </a:bodyPr>
          <a:lstStyle/>
          <a:p>
            <a:r>
              <a:rPr lang="en-GB" sz="1400" b="1" i="1" dirty="0" smtClean="0">
                <a:latin typeface="Calibri" panose="020F0502020204030204" pitchFamily="34" charset="0"/>
                <a:cs typeface="Calibri" panose="020F0502020204030204" pitchFamily="34" charset="0"/>
              </a:rPr>
              <a:t>R</a:t>
            </a:r>
            <a:r>
              <a:rPr lang="en-GB" sz="1400" b="1" dirty="0" smtClean="0">
                <a:latin typeface="Calibri" panose="020F0502020204030204" pitchFamily="34" charset="0"/>
                <a:cs typeface="Calibri" panose="020F0502020204030204" pitchFamily="34" charset="0"/>
              </a:rPr>
              <a:t>-indicators </a:t>
            </a:r>
            <a:r>
              <a:rPr lang="en-GB" sz="1400" b="1" dirty="0">
                <a:latin typeface="Calibri" panose="020F0502020204030204" pitchFamily="34" charset="0"/>
                <a:cs typeface="Calibri" panose="020F0502020204030204" pitchFamily="34" charset="0"/>
              </a:rPr>
              <a:t>in SM and MM samples</a:t>
            </a:r>
            <a:endParaRPr lang="it-IT" sz="1400" i="1" dirty="0">
              <a:latin typeface="Calibri" panose="020F0502020204030204" pitchFamily="34" charset="0"/>
              <a:cs typeface="Calibri" panose="020F0502020204030204" pitchFamily="34" charset="0"/>
            </a:endParaRPr>
          </a:p>
        </p:txBody>
      </p:sp>
      <p:sp>
        <p:nvSpPr>
          <p:cNvPr id="16" name="Parentesi graffa aperta 15"/>
          <p:cNvSpPr/>
          <p:nvPr/>
        </p:nvSpPr>
        <p:spPr>
          <a:xfrm>
            <a:off x="2164360" y="3494538"/>
            <a:ext cx="324006" cy="914508"/>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it-IT"/>
          </a:p>
        </p:txBody>
      </p:sp>
      <p:sp>
        <p:nvSpPr>
          <p:cNvPr id="2" name="Rettangolo 1"/>
          <p:cNvSpPr/>
          <p:nvPr/>
        </p:nvSpPr>
        <p:spPr>
          <a:xfrm>
            <a:off x="592721" y="3629448"/>
            <a:ext cx="1363496" cy="646331"/>
          </a:xfrm>
          <a:prstGeom prst="rect">
            <a:avLst/>
          </a:prstGeom>
          <a:ln>
            <a:solidFill>
              <a:schemeClr val="accent1"/>
            </a:solidFill>
          </a:ln>
        </p:spPr>
        <p:txBody>
          <a:bodyPr wrap="square">
            <a:spAutoFit/>
          </a:bodyPr>
          <a:lstStyle/>
          <a:p>
            <a:pPr algn="r"/>
            <a:r>
              <a:rPr lang="pl-PL" sz="1200" b="1" dirty="0">
                <a:solidFill>
                  <a:schemeClr val="tx2">
                    <a:lumMod val="75000"/>
                  </a:schemeClr>
                </a:solidFill>
                <a:latin typeface="Calibri" panose="020F0502020204030204" pitchFamily="34" charset="0"/>
                <a:cs typeface="Calibri" panose="020F0502020204030204" pitchFamily="34" charset="0"/>
              </a:rPr>
              <a:t>response models defined for each geographical area</a:t>
            </a:r>
            <a:endParaRPr lang="it-IT" sz="1200" b="1" dirty="0">
              <a:solidFill>
                <a:schemeClr val="tx2">
                  <a:lumMod val="75000"/>
                </a:schemeClr>
              </a:solidFill>
            </a:endParaRPr>
          </a:p>
        </p:txBody>
      </p:sp>
      <p:sp>
        <p:nvSpPr>
          <p:cNvPr id="17" name="Rettangolo 16"/>
          <p:cNvSpPr/>
          <p:nvPr/>
        </p:nvSpPr>
        <p:spPr>
          <a:xfrm>
            <a:off x="427830" y="2994873"/>
            <a:ext cx="1857686" cy="461665"/>
          </a:xfrm>
          <a:prstGeom prst="rect">
            <a:avLst/>
          </a:prstGeom>
          <a:ln>
            <a:solidFill>
              <a:schemeClr val="accent1"/>
            </a:solidFill>
          </a:ln>
        </p:spPr>
        <p:txBody>
          <a:bodyPr wrap="square">
            <a:spAutoFit/>
          </a:bodyPr>
          <a:lstStyle/>
          <a:p>
            <a:pPr algn="r"/>
            <a:r>
              <a:rPr lang="pl-PL" sz="1200" b="1" dirty="0">
                <a:solidFill>
                  <a:schemeClr val="tx2">
                    <a:lumMod val="75000"/>
                  </a:schemeClr>
                </a:solidFill>
                <a:latin typeface="Calibri" panose="020F0502020204030204" pitchFamily="34" charset="0"/>
                <a:cs typeface="Calibri" panose="020F0502020204030204" pitchFamily="34" charset="0"/>
              </a:rPr>
              <a:t>response models defined </a:t>
            </a:r>
            <a:r>
              <a:rPr lang="it-IT" sz="1200" b="1" dirty="0" err="1" smtClean="0">
                <a:solidFill>
                  <a:schemeClr val="tx2">
                    <a:lumMod val="75000"/>
                  </a:schemeClr>
                </a:solidFill>
                <a:latin typeface="Calibri" panose="020F0502020204030204" pitchFamily="34" charset="0"/>
                <a:cs typeface="Calibri" panose="020F0502020204030204" pitchFamily="34" charset="0"/>
              </a:rPr>
              <a:t>at</a:t>
            </a:r>
            <a:r>
              <a:rPr lang="it-IT" sz="1200" b="1" dirty="0" smtClean="0">
                <a:solidFill>
                  <a:schemeClr val="tx2">
                    <a:lumMod val="75000"/>
                  </a:schemeClr>
                </a:solidFill>
                <a:latin typeface="Calibri" panose="020F0502020204030204" pitchFamily="34" charset="0"/>
                <a:cs typeface="Calibri" panose="020F0502020204030204" pitchFamily="34" charset="0"/>
              </a:rPr>
              <a:t> </a:t>
            </a:r>
            <a:r>
              <a:rPr lang="it-IT" sz="1200" b="1" dirty="0" err="1" smtClean="0">
                <a:solidFill>
                  <a:schemeClr val="tx2">
                    <a:lumMod val="75000"/>
                  </a:schemeClr>
                </a:solidFill>
                <a:latin typeface="Calibri" panose="020F0502020204030204" pitchFamily="34" charset="0"/>
                <a:cs typeface="Calibri" panose="020F0502020204030204" pitchFamily="34" charset="0"/>
              </a:rPr>
              <a:t>national</a:t>
            </a:r>
            <a:r>
              <a:rPr lang="it-IT" sz="1200" b="1" dirty="0" smtClean="0">
                <a:solidFill>
                  <a:schemeClr val="tx2">
                    <a:lumMod val="75000"/>
                  </a:schemeClr>
                </a:solidFill>
                <a:latin typeface="Calibri" panose="020F0502020204030204" pitchFamily="34" charset="0"/>
                <a:cs typeface="Calibri" panose="020F0502020204030204" pitchFamily="34" charset="0"/>
              </a:rPr>
              <a:t> </a:t>
            </a:r>
            <a:r>
              <a:rPr lang="it-IT" sz="1200" b="1" dirty="0" err="1" smtClean="0">
                <a:solidFill>
                  <a:schemeClr val="tx2">
                    <a:lumMod val="75000"/>
                  </a:schemeClr>
                </a:solidFill>
                <a:latin typeface="Calibri" panose="020F0502020204030204" pitchFamily="34" charset="0"/>
                <a:cs typeface="Calibri" panose="020F0502020204030204" pitchFamily="34" charset="0"/>
              </a:rPr>
              <a:t>level</a:t>
            </a:r>
            <a:endParaRPr lang="it-IT" sz="1200" b="1" dirty="0">
              <a:solidFill>
                <a:schemeClr val="tx2">
                  <a:lumMod val="75000"/>
                </a:schemeClr>
              </a:solidFill>
            </a:endParaRPr>
          </a:p>
        </p:txBody>
      </p:sp>
    </p:spTree>
    <p:extLst>
      <p:ext uri="{BB962C8B-B14F-4D97-AF65-F5344CB8AC3E}">
        <p14:creationId xmlns:p14="http://schemas.microsoft.com/office/powerpoint/2010/main" val="4071512499"/>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213342" y="4645946"/>
            <a:ext cx="4255558" cy="348813"/>
          </a:xfrm>
          <a:prstGeom prst="rect">
            <a:avLst/>
          </a:prstGeom>
          <a:noFill/>
        </p:spPr>
        <p:txBody>
          <a:bodyPr wrap="square" rtlCol="0">
            <a:spAutoFit/>
          </a:bodyPr>
          <a:lstStyle/>
          <a:p>
            <a:pPr>
              <a:lnSpc>
                <a:spcPts val="700"/>
              </a:lnSpc>
              <a:spcAft>
                <a:spcPts val="600"/>
              </a:spcAft>
              <a:buClr>
                <a:srgbClr val="CF1E24"/>
              </a:buClr>
              <a:buSzPct val="90000"/>
              <a:defRPr/>
            </a:pPr>
            <a:r>
              <a:rPr lang="en-US" altLang="it-IT" sz="1000" b="1" dirty="0">
                <a:solidFill>
                  <a:schemeClr val="tx1">
                    <a:lumMod val="75000"/>
                    <a:lumOff val="25000"/>
                  </a:schemeClr>
                </a:solidFill>
              </a:rPr>
              <a:t>MIMOD project </a:t>
            </a:r>
            <a:r>
              <a:rPr lang="en-US" altLang="it-IT" sz="1000" b="1" dirty="0" smtClean="0">
                <a:solidFill>
                  <a:schemeClr val="tx1">
                    <a:lumMod val="75000"/>
                    <a:lumOff val="25000"/>
                  </a:schemeClr>
                </a:solidFill>
              </a:rPr>
              <a:t>- Mixed-Mode </a:t>
            </a:r>
            <a:r>
              <a:rPr lang="en-US" altLang="it-IT" sz="1000" b="1" dirty="0">
                <a:solidFill>
                  <a:schemeClr val="tx1">
                    <a:lumMod val="75000"/>
                    <a:lumOff val="25000"/>
                  </a:schemeClr>
                </a:solidFill>
              </a:rPr>
              <a:t>Designs in Social Surveys</a:t>
            </a:r>
          </a:p>
          <a:p>
            <a:pPr>
              <a:lnSpc>
                <a:spcPts val="700"/>
              </a:lnSpc>
              <a:spcAft>
                <a:spcPts val="1000"/>
              </a:spcAft>
              <a:buClr>
                <a:srgbClr val="CF1E24"/>
              </a:buClr>
              <a:buSzPct val="90000"/>
              <a:defRPr/>
            </a:pPr>
            <a:r>
              <a:rPr lang="it-IT" sz="1000" dirty="0" smtClean="0">
                <a:solidFill>
                  <a:schemeClr val="tx1">
                    <a:lumMod val="75000"/>
                    <a:lumOff val="25000"/>
                  </a:schemeClr>
                </a:solidFill>
              </a:rPr>
              <a:t>Rome, 11-12 April 2019</a:t>
            </a:r>
            <a:endParaRPr lang="it-IT" sz="1000" dirty="0">
              <a:solidFill>
                <a:schemeClr val="tx1">
                  <a:lumMod val="75000"/>
                  <a:lumOff val="25000"/>
                </a:schemeClr>
              </a:solidFill>
            </a:endParaRPr>
          </a:p>
        </p:txBody>
      </p:sp>
      <p:sp>
        <p:nvSpPr>
          <p:cNvPr id="6" name="Titolo 1"/>
          <p:cNvSpPr txBox="1">
            <a:spLocks/>
          </p:cNvSpPr>
          <p:nvPr/>
        </p:nvSpPr>
        <p:spPr>
          <a:xfrm>
            <a:off x="1162543" y="-1"/>
            <a:ext cx="8049193" cy="441134"/>
          </a:xfrm>
          <a:prstGeom prst="rect">
            <a:avLst/>
          </a:prstGeom>
          <a:solidFill>
            <a:srgbClr val="CF1E24"/>
          </a:solidFill>
          <a:ln>
            <a:noFill/>
          </a:ln>
        </p:spPr>
        <p:txBody>
          <a:bodyPr vert="horz" lIns="91396" tIns="45699" rIns="91396" bIns="45699" rtlCol="0" anchor="ctr">
            <a:normAutofit fontScale="6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416797" y="4699870"/>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3"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CasellaDiTesto 12"/>
          <p:cNvSpPr txBox="1"/>
          <p:nvPr/>
        </p:nvSpPr>
        <p:spPr>
          <a:xfrm>
            <a:off x="1574745" y="-1554"/>
            <a:ext cx="7610474" cy="307777"/>
          </a:xfrm>
          <a:prstGeom prst="rect">
            <a:avLst/>
          </a:prstGeom>
          <a:noFill/>
        </p:spPr>
        <p:txBody>
          <a:bodyPr wrap="square" lIns="0" tIns="0" rIns="0" bIns="0" rtlCol="0">
            <a:spAutoFit/>
          </a:bodyPr>
          <a:lstStyle/>
          <a:p>
            <a:pPr algn="r">
              <a:spcAft>
                <a:spcPts val="1000"/>
              </a:spcAft>
              <a:buClr>
                <a:srgbClr val="CF1E24"/>
              </a:buClr>
              <a:buSzPct val="90000"/>
              <a:defRPr/>
            </a:pPr>
            <a:r>
              <a:rPr lang="en-US" altLang="it-IT" sz="2000" b="1" dirty="0">
                <a:solidFill>
                  <a:schemeClr val="bg1"/>
                </a:solidFill>
              </a:rPr>
              <a:t>Methods to assess and adjust mode effect: a case study</a:t>
            </a:r>
          </a:p>
        </p:txBody>
      </p:sp>
      <p:pic>
        <p:nvPicPr>
          <p:cNvPr id="12" name="Immagine 11" descr="EC logo example - horizontal version"/>
          <p:cNvPicPr/>
          <p:nvPr/>
        </p:nvPicPr>
        <p:blipFill>
          <a:blip r:embed="rId4">
            <a:extLst>
              <a:ext uri="{28A0092B-C50C-407E-A947-70E740481C1C}">
                <a14:useLocalDpi xmlns:a14="http://schemas.microsoft.com/office/drawing/2010/main" val="0"/>
              </a:ext>
            </a:extLst>
          </a:blip>
          <a:srcRect/>
          <a:stretch>
            <a:fillRect/>
          </a:stretch>
        </p:blipFill>
        <p:spPr bwMode="auto">
          <a:xfrm>
            <a:off x="7058343" y="4585529"/>
            <a:ext cx="1545907" cy="412476"/>
          </a:xfrm>
          <a:prstGeom prst="rect">
            <a:avLst/>
          </a:prstGeom>
          <a:noFill/>
          <a:ln>
            <a:noFill/>
          </a:ln>
        </p:spPr>
      </p:pic>
      <mc:AlternateContent xmlns:mc="http://schemas.openxmlformats.org/markup-compatibility/2006" xmlns:a14="http://schemas.microsoft.com/office/drawing/2010/main">
        <mc:Choice Requires="a14">
          <p:sp>
            <p:nvSpPr>
              <p:cNvPr id="9" name="Rectangle 2"/>
              <p:cNvSpPr txBox="1">
                <a:spLocks noChangeArrowheads="1"/>
              </p:cNvSpPr>
              <p:nvPr/>
            </p:nvSpPr>
            <p:spPr bwMode="auto">
              <a:xfrm>
                <a:off x="243202" y="844750"/>
                <a:ext cx="8548374" cy="3083565"/>
              </a:xfrm>
              <a:prstGeom prst="rect">
                <a:avLst/>
              </a:prstGeom>
              <a:noFill/>
              <a:ln w="9525">
                <a:noFill/>
                <a:miter lim="800000"/>
                <a:headEnd/>
                <a:tailEnd/>
              </a:ln>
            </p:spPr>
            <p:txBody>
              <a:bodyPr/>
              <a:lstStyle/>
              <a:p>
                <a:pPr eaLnBrk="0" hangingPunct="0"/>
                <a:r>
                  <a:rPr lang="en-US" altLang="it-IT" sz="1600" b="1" dirty="0" smtClean="0">
                    <a:solidFill>
                      <a:schemeClr val="tx2"/>
                    </a:solidFill>
                    <a:latin typeface="Calibri" panose="020F0502020204030204" pitchFamily="34" charset="0"/>
                    <a:cs typeface="Calibri" panose="020F0502020204030204" pitchFamily="34" charset="0"/>
                  </a:rPr>
                  <a:t>Assessing mode </a:t>
                </a:r>
                <a:r>
                  <a:rPr lang="en-US" altLang="it-IT" sz="1600" b="1" dirty="0">
                    <a:solidFill>
                      <a:schemeClr val="tx2"/>
                    </a:solidFill>
                    <a:latin typeface="Calibri" panose="020F0502020204030204" pitchFamily="34" charset="0"/>
                    <a:cs typeface="Calibri" panose="020F0502020204030204" pitchFamily="34" charset="0"/>
                  </a:rPr>
                  <a:t>effect in the MM sample </a:t>
                </a:r>
                <a:r>
                  <a:rPr lang="en-US" altLang="it-IT" sz="1600" b="1" dirty="0" smtClean="0">
                    <a:solidFill>
                      <a:schemeClr val="tx2"/>
                    </a:solidFill>
                    <a:latin typeface="Calibri" panose="020F0502020204030204" pitchFamily="34" charset="0"/>
                    <a:cs typeface="Calibri" panose="020F0502020204030204" pitchFamily="34" charset="0"/>
                  </a:rPr>
                  <a:t>using propensity score sub-classification</a:t>
                </a:r>
              </a:p>
              <a:p>
                <a:pPr marL="285750" indent="-285750" eaLnBrk="0" hangingPunct="0">
                  <a:spcBef>
                    <a:spcPts val="600"/>
                  </a:spcBef>
                  <a:buClr>
                    <a:srgbClr val="C00000"/>
                  </a:buClr>
                  <a:buFont typeface="Wingdings" panose="05000000000000000000" pitchFamily="2" charset="2"/>
                  <a:buChar char="q"/>
                </a:pPr>
                <a:r>
                  <a:rPr lang="en-US" sz="1400" u="sng" dirty="0" smtClean="0">
                    <a:latin typeface="Calibri" panose="020F0502020204030204" pitchFamily="34" charset="0"/>
                    <a:cs typeface="Calibri" panose="020F0502020204030204" pitchFamily="34" charset="0"/>
                  </a:rPr>
                  <a:t>Propensity </a:t>
                </a:r>
                <a:r>
                  <a:rPr lang="en-US" sz="1400" u="sng" dirty="0">
                    <a:latin typeface="Calibri" panose="020F0502020204030204" pitchFamily="34" charset="0"/>
                    <a:cs typeface="Calibri" panose="020F0502020204030204" pitchFamily="34" charset="0"/>
                  </a:rPr>
                  <a:t>score </a:t>
                </a:r>
                <a:r>
                  <a:rPr lang="en-US" sz="1400" u="sng" dirty="0" err="1" smtClean="0">
                    <a:latin typeface="Calibri" panose="020F0502020204030204" pitchFamily="34" charset="0"/>
                    <a:cs typeface="Calibri" panose="020F0502020204030204" pitchFamily="34" charset="0"/>
                  </a:rPr>
                  <a:t>subclassification</a:t>
                </a:r>
                <a:r>
                  <a:rPr lang="en-US" sz="1400" u="sng" dirty="0" smtClean="0">
                    <a:latin typeface="Calibri" panose="020F0502020204030204" pitchFamily="34" charset="0"/>
                    <a:cs typeface="Calibri" panose="020F0502020204030204" pitchFamily="34" charset="0"/>
                  </a:rPr>
                  <a:t> </a:t>
                </a:r>
                <a:r>
                  <a:rPr lang="en-US" sz="1400" dirty="0" smtClean="0">
                    <a:latin typeface="Calibri" panose="020F0502020204030204" pitchFamily="34" charset="0"/>
                    <a:cs typeface="Calibri" panose="020F0502020204030204" pitchFamily="34" charset="0"/>
                  </a:rPr>
                  <a:t>(</a:t>
                </a:r>
                <a:r>
                  <a:rPr lang="en-US" sz="1400" dirty="0">
                    <a:latin typeface="Calibri" panose="020F0502020204030204" pitchFamily="34" charset="0"/>
                    <a:cs typeface="Calibri" panose="020F0502020204030204" pitchFamily="34" charset="0"/>
                  </a:rPr>
                  <a:t>Rosenbaum and Rubin, 1983</a:t>
                </a:r>
                <a:r>
                  <a:rPr lang="en-US" sz="1400" b="1" dirty="0" smtClean="0">
                    <a:latin typeface="Calibri" panose="020F0502020204030204" pitchFamily="34" charset="0"/>
                    <a:cs typeface="Calibri" panose="020F0502020204030204" pitchFamily="34" charset="0"/>
                  </a:rPr>
                  <a:t>) </a:t>
                </a:r>
                <a:r>
                  <a:rPr lang="en-US" sz="1400" dirty="0" smtClean="0">
                    <a:latin typeface="Calibri" panose="020F0502020204030204" pitchFamily="34" charset="0"/>
                    <a:cs typeface="Calibri" panose="020F0502020204030204" pitchFamily="34" charset="0"/>
                  </a:rPr>
                  <a:t>used</a:t>
                </a:r>
                <a:r>
                  <a:rPr lang="en-US" sz="1400" b="1" dirty="0" smtClean="0">
                    <a:latin typeface="Calibri" panose="020F0502020204030204" pitchFamily="34" charset="0"/>
                    <a:cs typeface="Calibri" panose="020F0502020204030204" pitchFamily="34" charset="0"/>
                  </a:rPr>
                  <a:t> to disentangle selection </a:t>
                </a:r>
                <a:r>
                  <a:rPr lang="en-US" sz="1400" b="1" dirty="0">
                    <a:latin typeface="Calibri" panose="020F0502020204030204" pitchFamily="34" charset="0"/>
                    <a:cs typeface="Calibri" panose="020F0502020204030204" pitchFamily="34" charset="0"/>
                  </a:rPr>
                  <a:t>and measurement </a:t>
                </a:r>
                <a:r>
                  <a:rPr lang="en-US" sz="1400" b="1" dirty="0" smtClean="0">
                    <a:latin typeface="Calibri" panose="020F0502020204030204" pitchFamily="34" charset="0"/>
                    <a:cs typeface="Calibri" panose="020F0502020204030204" pitchFamily="34" charset="0"/>
                  </a:rPr>
                  <a:t>effects</a:t>
                </a:r>
                <a:r>
                  <a:rPr lang="en-US" sz="1400" dirty="0" smtClean="0">
                    <a:latin typeface="Calibri" panose="020F0502020204030204" pitchFamily="34" charset="0"/>
                    <a:cs typeface="Calibri" panose="020F0502020204030204" pitchFamily="34" charset="0"/>
                  </a:rPr>
                  <a:t>, assuming </a:t>
                </a:r>
                <a:r>
                  <a:rPr lang="en-US" sz="1400" dirty="0" err="1" smtClean="0">
                    <a:latin typeface="Calibri" panose="020F0502020204030204" pitchFamily="34" charset="0"/>
                    <a:cs typeface="Calibri" panose="020F0502020204030204" pitchFamily="34" charset="0"/>
                  </a:rPr>
                  <a:t>ignorability</a:t>
                </a:r>
                <a:r>
                  <a:rPr lang="en-US" sz="1400" dirty="0" smtClean="0">
                    <a:latin typeface="Calibri" panose="020F0502020204030204" pitchFamily="34" charset="0"/>
                    <a:cs typeface="Calibri" panose="020F0502020204030204" pitchFamily="34" charset="0"/>
                  </a:rPr>
                  <a:t> of selection effect</a:t>
                </a:r>
                <a:endParaRPr lang="en-US" sz="1400" b="1" dirty="0" smtClean="0">
                  <a:latin typeface="Calibri" panose="020F0502020204030204" pitchFamily="34" charset="0"/>
                  <a:cs typeface="Calibri" panose="020F0502020204030204" pitchFamily="34" charset="0"/>
                </a:endParaRPr>
              </a:p>
              <a:p>
                <a:pPr marL="285750" indent="-285750" eaLnBrk="0" hangingPunct="0">
                  <a:spcBef>
                    <a:spcPts val="600"/>
                  </a:spcBef>
                  <a:buClr>
                    <a:srgbClr val="C00000"/>
                  </a:buClr>
                  <a:buFont typeface="Wingdings" panose="05000000000000000000" pitchFamily="2" charset="2"/>
                  <a:buChar char="q"/>
                </a:pPr>
                <a:r>
                  <a:rPr lang="en-US" sz="1400" dirty="0" smtClean="0">
                    <a:latin typeface="Calibri" panose="020F0502020204030204" pitchFamily="34" charset="0"/>
                    <a:cs typeface="Calibri" panose="020F0502020204030204" pitchFamily="34" charset="0"/>
                  </a:rPr>
                  <a:t>Propensity </a:t>
                </a:r>
                <a:r>
                  <a:rPr lang="en-US" sz="1400" dirty="0">
                    <a:latin typeface="Calibri" panose="020F0502020204030204" pitchFamily="34" charset="0"/>
                    <a:cs typeface="Calibri" panose="020F0502020204030204" pitchFamily="34" charset="0"/>
                  </a:rPr>
                  <a:t>score (PS) approach </a:t>
                </a:r>
                <a:r>
                  <a:rPr lang="en-US" sz="1400" dirty="0" smtClean="0">
                    <a:latin typeface="Calibri" panose="020F0502020204030204" pitchFamily="34" charset="0"/>
                    <a:cs typeface="Calibri" panose="020F0502020204030204" pitchFamily="34" charset="0"/>
                  </a:rPr>
                  <a:t>in MM </a:t>
                </a:r>
                <a:r>
                  <a:rPr lang="en-US" sz="1400" dirty="0">
                    <a:latin typeface="Calibri" panose="020F0502020204030204" pitchFamily="34" charset="0"/>
                    <a:cs typeface="Calibri" panose="020F0502020204030204" pitchFamily="34" charset="0"/>
                  </a:rPr>
                  <a:t>surveys </a:t>
                </a:r>
                <a:r>
                  <a:rPr lang="en-US" sz="1400" dirty="0" smtClean="0">
                    <a:latin typeface="Calibri" panose="020F0502020204030204" pitchFamily="34" charset="0"/>
                    <a:cs typeface="Calibri" panose="020F0502020204030204" pitchFamily="34" charset="0"/>
                  </a:rPr>
                  <a:t>can </a:t>
                </a:r>
                <a:r>
                  <a:rPr lang="en-US" sz="1400" dirty="0">
                    <a:latin typeface="Calibri" panose="020F0502020204030204" pitchFamily="34" charset="0"/>
                    <a:cs typeface="Calibri" panose="020F0502020204030204" pitchFamily="34" charset="0"/>
                  </a:rPr>
                  <a:t>be interpreted as the </a:t>
                </a:r>
                <a:r>
                  <a:rPr lang="en-US" sz="1400" u="sng" dirty="0">
                    <a:latin typeface="Calibri" panose="020F0502020204030204" pitchFamily="34" charset="0"/>
                    <a:cs typeface="Calibri" panose="020F0502020204030204" pitchFamily="34" charset="0"/>
                  </a:rPr>
                  <a:t>probability of mode assignment conditional on observed </a:t>
                </a:r>
                <a:r>
                  <a:rPr lang="en-US" sz="1400" u="sng" dirty="0" smtClean="0">
                    <a:latin typeface="Calibri" panose="020F0502020204030204" pitchFamily="34" charset="0"/>
                    <a:cs typeface="Calibri" panose="020F0502020204030204" pitchFamily="34" charset="0"/>
                  </a:rPr>
                  <a:t>covariates</a:t>
                </a:r>
                <a:r>
                  <a:rPr lang="en-US" sz="1400" dirty="0" smtClean="0">
                    <a:latin typeface="Calibri" panose="020F0502020204030204" pitchFamily="34" charset="0"/>
                    <a:cs typeface="Calibri" panose="020F0502020204030204" pitchFamily="34" charset="0"/>
                  </a:rPr>
                  <a:t> </a:t>
                </a:r>
              </a:p>
              <a:p>
                <a:pPr marL="285750" indent="-285750" eaLnBrk="0" hangingPunct="0">
                  <a:spcBef>
                    <a:spcPts val="600"/>
                  </a:spcBef>
                  <a:spcAft>
                    <a:spcPts val="1200"/>
                  </a:spcAft>
                  <a:buClr>
                    <a:srgbClr val="C00000"/>
                  </a:buClr>
                  <a:buFont typeface="Wingdings" panose="05000000000000000000" pitchFamily="2" charset="2"/>
                  <a:buChar char="Ø"/>
                </a:pPr>
                <a:r>
                  <a:rPr lang="en-US" sz="1400" u="sng" dirty="0" smtClean="0">
                    <a:latin typeface="Calibri" panose="020F0502020204030204" pitchFamily="34" charset="0"/>
                    <a:cs typeface="Calibri" panose="020F0502020204030204" pitchFamily="34" charset="0"/>
                  </a:rPr>
                  <a:t>Propensity </a:t>
                </a:r>
                <a:r>
                  <a:rPr lang="en-US" sz="1400" u="sng" dirty="0">
                    <a:latin typeface="Calibri" panose="020F0502020204030204" pitchFamily="34" charset="0"/>
                    <a:cs typeface="Calibri" panose="020F0502020204030204" pitchFamily="34" charset="0"/>
                  </a:rPr>
                  <a:t>score model </a:t>
                </a:r>
                <a:r>
                  <a:rPr lang="en-US" sz="1400" dirty="0">
                    <a:latin typeface="Calibri" panose="020F0502020204030204" pitchFamily="34" charset="0"/>
                    <a:cs typeface="Calibri" panose="020F0502020204030204" pitchFamily="34" charset="0"/>
                  </a:rPr>
                  <a:t>is defined at household level, as the choice of the survey mode depends on household; </a:t>
                </a:r>
                <a14:m>
                  <m:oMath xmlns:m="http://schemas.openxmlformats.org/officeDocument/2006/math">
                    <m:r>
                      <a:rPr lang="en-US" sz="1400">
                        <a:latin typeface="Cambria Math"/>
                        <a:cs typeface="Calibri" panose="020F0502020204030204" pitchFamily="34" charset="0"/>
                      </a:rPr>
                      <m:t>𝑃</m:t>
                    </m:r>
                    <m:d>
                      <m:dPr>
                        <m:ctrlPr>
                          <a:rPr lang="it-IT" sz="1400" i="1">
                            <a:latin typeface="Cambria Math"/>
                            <a:cs typeface="Calibri" panose="020F0502020204030204" pitchFamily="34" charset="0"/>
                          </a:rPr>
                        </m:ctrlPr>
                      </m:dPr>
                      <m:e>
                        <m:r>
                          <a:rPr lang="en-US" sz="1400">
                            <a:latin typeface="Cambria Math"/>
                            <a:cs typeface="Calibri" panose="020F0502020204030204" pitchFamily="34" charset="0"/>
                          </a:rPr>
                          <m:t>𝑀</m:t>
                        </m:r>
                        <m:r>
                          <a:rPr lang="en-US" sz="1400">
                            <a:latin typeface="Cambria Math"/>
                            <a:cs typeface="Calibri" panose="020F0502020204030204" pitchFamily="34" charset="0"/>
                          </a:rPr>
                          <m:t>=</m:t>
                        </m:r>
                        <m:r>
                          <m:rPr>
                            <m:sty m:val="p"/>
                          </m:rPr>
                          <a:rPr lang="it-IT" sz="1400">
                            <a:latin typeface="Cambria Math"/>
                            <a:cs typeface="Calibri" panose="020F0502020204030204" pitchFamily="34" charset="0"/>
                          </a:rPr>
                          <m:t>web</m:t>
                        </m:r>
                      </m:e>
                      <m:e>
                        <m:r>
                          <a:rPr lang="en-US" sz="1400">
                            <a:latin typeface="Cambria Math"/>
                            <a:cs typeface="Calibri" panose="020F0502020204030204" pitchFamily="34" charset="0"/>
                          </a:rPr>
                          <m:t>𝐗</m:t>
                        </m:r>
                      </m:e>
                    </m:d>
                    <m:r>
                      <a:rPr lang="en-US" sz="1400">
                        <a:latin typeface="Cambria Math"/>
                        <a:cs typeface="Calibri" panose="020F0502020204030204" pitchFamily="34" charset="0"/>
                      </a:rPr>
                      <m:t> </m:t>
                    </m:r>
                  </m:oMath>
                </a14:m>
                <a:r>
                  <a:rPr lang="en-US" sz="1400" dirty="0" smtClean="0">
                    <a:latin typeface="Calibri" panose="020F0502020204030204" pitchFamily="34" charset="0"/>
                    <a:cs typeface="Calibri" panose="020F0502020204030204" pitchFamily="34" charset="0"/>
                  </a:rPr>
                  <a:t>is </a:t>
                </a:r>
                <a:r>
                  <a:rPr lang="en-US" sz="1400" dirty="0">
                    <a:latin typeface="Calibri" panose="020F0502020204030204" pitchFamily="34" charset="0"/>
                    <a:cs typeface="Calibri" panose="020F0502020204030204" pitchFamily="34" charset="0"/>
                  </a:rPr>
                  <a:t>a binomial logistic model at household level </a:t>
                </a:r>
                <a:endParaRPr lang="en-US" sz="1400" dirty="0" smtClean="0">
                  <a:latin typeface="Calibri" panose="020F0502020204030204" pitchFamily="34" charset="0"/>
                  <a:cs typeface="Calibri" panose="020F0502020204030204" pitchFamily="34" charset="0"/>
                </a:endParaRPr>
              </a:p>
              <a:p>
                <a:pPr marL="1973263" indent="-1879600">
                  <a:spcBef>
                    <a:spcPts val="600"/>
                  </a:spcBef>
                  <a:buClr>
                    <a:srgbClr val="C00000"/>
                  </a:buClr>
                  <a:buNone/>
                </a:pPr>
                <a:r>
                  <a:rPr lang="en-US" sz="1400" b="1" dirty="0" smtClean="0">
                    <a:latin typeface="Calibri" panose="020F0502020204030204" pitchFamily="34" charset="0"/>
                  </a:rPr>
                  <a:t>Survey mode ~ geo area + municipal type + household type + household income class + higher education level + occupation type + citizenship</a:t>
                </a:r>
              </a:p>
              <a:p>
                <a:pPr marL="285750" indent="-285750" eaLnBrk="0" hangingPunct="0">
                  <a:spcBef>
                    <a:spcPts val="1200"/>
                  </a:spcBef>
                  <a:buClr>
                    <a:srgbClr val="C00000"/>
                  </a:buClr>
                  <a:buFont typeface="Wingdings" panose="05000000000000000000" pitchFamily="2" charset="2"/>
                  <a:buChar char="Ø"/>
                </a:pPr>
                <a:r>
                  <a:rPr lang="en-US" sz="1400" dirty="0" smtClean="0">
                    <a:latin typeface="Calibri" panose="020F0502020204030204" pitchFamily="34" charset="0"/>
                    <a:cs typeface="Calibri" panose="020F0502020204030204" pitchFamily="34" charset="0"/>
                  </a:rPr>
                  <a:t>Calculus </a:t>
                </a:r>
                <a:r>
                  <a:rPr lang="en-US" sz="1400" dirty="0">
                    <a:latin typeface="Calibri" panose="020F0502020204030204" pitchFamily="34" charset="0"/>
                    <a:cs typeface="Calibri" panose="020F0502020204030204" pitchFamily="34" charset="0"/>
                  </a:rPr>
                  <a:t>of weighs, for each </a:t>
                </a:r>
                <a:r>
                  <a:rPr lang="en-US" sz="1400" dirty="0" smtClean="0">
                    <a:latin typeface="Calibri" panose="020F0502020204030204" pitchFamily="34" charset="0"/>
                    <a:cs typeface="Calibri" panose="020F0502020204030204" pitchFamily="34" charset="0"/>
                  </a:rPr>
                  <a:t>group k defined on the deciles of the propensity score distribution, </a:t>
                </a:r>
                <a:r>
                  <a:rPr lang="en-US" sz="1400" dirty="0">
                    <a:latin typeface="Calibri" panose="020F0502020204030204" pitchFamily="34" charset="0"/>
                    <a:cs typeface="Calibri" panose="020F0502020204030204" pitchFamily="34" charset="0"/>
                  </a:rPr>
                  <a:t>that equate the weighted proportion of web respondent </a:t>
                </a:r>
                <a:r>
                  <a:rPr lang="en-US" sz="1400" dirty="0" smtClean="0">
                    <a:latin typeface="Calibri" panose="020F0502020204030204" pitchFamily="34" charset="0"/>
                    <a:cs typeface="Calibri" panose="020F0502020204030204" pitchFamily="34" charset="0"/>
                  </a:rPr>
                  <a:t>with </a:t>
                </a:r>
                <a:r>
                  <a:rPr lang="en-US" sz="1400" dirty="0">
                    <a:latin typeface="Calibri" panose="020F0502020204030204" pitchFamily="34" charset="0"/>
                    <a:cs typeface="Calibri" panose="020F0502020204030204" pitchFamily="34" charset="0"/>
                  </a:rPr>
                  <a:t>the proportion of PAPI respondent </a:t>
                </a:r>
                <a:r>
                  <a:rPr lang="en-US" sz="1400" dirty="0" smtClean="0">
                    <a:latin typeface="Calibri" panose="020F0502020204030204" pitchFamily="34" charset="0"/>
                    <a:cs typeface="Calibri" panose="020F0502020204030204" pitchFamily="34" charset="0"/>
                  </a:rPr>
                  <a:t>in </a:t>
                </a:r>
                <a:r>
                  <a:rPr lang="en-US" sz="1400" dirty="0">
                    <a:latin typeface="Calibri" panose="020F0502020204030204" pitchFamily="34" charset="0"/>
                    <a:cs typeface="Calibri" panose="020F0502020204030204" pitchFamily="34" charset="0"/>
                  </a:rPr>
                  <a:t>the same </a:t>
                </a:r>
                <a:r>
                  <a:rPr lang="en-US" sz="1400" dirty="0" smtClean="0">
                    <a:latin typeface="Calibri" panose="020F0502020204030204" pitchFamily="34" charset="0"/>
                    <a:cs typeface="Calibri" panose="020F0502020204030204" pitchFamily="34" charset="0"/>
                  </a:rPr>
                  <a:t>group</a:t>
                </a:r>
              </a:p>
              <a:p>
                <a:pPr marL="1973263" indent="-1879600">
                  <a:spcBef>
                    <a:spcPts val="600"/>
                  </a:spcBef>
                  <a:buClr>
                    <a:srgbClr val="C00000"/>
                  </a:buClr>
                  <a:buNone/>
                </a:pPr>
                <a:endParaRPr lang="en-US" sz="1400" b="1" dirty="0">
                  <a:latin typeface="Calibri" panose="020F0502020204030204" pitchFamily="34" charset="0"/>
                </a:endParaRPr>
              </a:p>
            </p:txBody>
          </p:sp>
        </mc:Choice>
        <mc:Fallback xmlns="">
          <p:sp>
            <p:nvSpPr>
              <p:cNvPr id="9" name="Rectangle 2"/>
              <p:cNvSpPr txBox="1">
                <a:spLocks noRot="1" noChangeAspect="1" noMove="1" noResize="1" noEditPoints="1" noAdjustHandles="1" noChangeArrowheads="1" noChangeShapeType="1" noTextEdit="1"/>
              </p:cNvSpPr>
              <p:nvPr/>
            </p:nvSpPr>
            <p:spPr bwMode="auto">
              <a:xfrm>
                <a:off x="243202" y="844750"/>
                <a:ext cx="8548374" cy="3083565"/>
              </a:xfrm>
              <a:prstGeom prst="rect">
                <a:avLst/>
              </a:prstGeom>
              <a:blipFill rotWithShape="1">
                <a:blip r:embed="rId6"/>
                <a:stretch>
                  <a:fillRect l="-428" t="-594" r="-71" b="-1980"/>
                </a:stretch>
              </a:blipFill>
              <a:ln w="9525">
                <a:noFill/>
                <a:miter lim="800000"/>
                <a:headEnd/>
                <a:tailEnd/>
              </a:ln>
            </p:spPr>
            <p:txBody>
              <a:bodyPr/>
              <a:lstStyle/>
              <a:p>
                <a:r>
                  <a:rPr lang="it-IT">
                    <a:noFill/>
                  </a:rPr>
                  <a:t> </a:t>
                </a:r>
              </a:p>
            </p:txBody>
          </p:sp>
        </mc:Fallback>
      </mc:AlternateContent>
      <p:sp>
        <p:nvSpPr>
          <p:cNvPr id="10" name="Rectangle 2"/>
          <p:cNvSpPr txBox="1">
            <a:spLocks noChangeArrowheads="1"/>
          </p:cNvSpPr>
          <p:nvPr/>
        </p:nvSpPr>
        <p:spPr bwMode="auto">
          <a:xfrm>
            <a:off x="624478" y="417704"/>
            <a:ext cx="8192835" cy="320559"/>
          </a:xfrm>
          <a:prstGeom prst="rect">
            <a:avLst/>
          </a:prstGeom>
          <a:noFill/>
          <a:ln w="9525">
            <a:noFill/>
            <a:miter lim="800000"/>
            <a:headEnd/>
            <a:tailEnd/>
          </a:ln>
        </p:spPr>
        <p:txBody>
          <a:bodyPr/>
          <a:lstStyle/>
          <a:p>
            <a:pPr algn="ctr" eaLnBrk="0" hangingPunct="0"/>
            <a:r>
              <a:rPr lang="en-US" altLang="it-IT" sz="1800" b="1" dirty="0" smtClean="0">
                <a:latin typeface="Calibri" panose="020F0502020204030204" pitchFamily="34" charset="0"/>
                <a:cs typeface="Calibri" panose="020F0502020204030204" pitchFamily="34" charset="0"/>
              </a:rPr>
              <a:t>4. Estimating mode effects </a:t>
            </a:r>
            <a:r>
              <a:rPr lang="en-US" altLang="it-IT" sz="1800" b="1" dirty="0">
                <a:latin typeface="Calibri" panose="020F0502020204030204" pitchFamily="34" charset="0"/>
                <a:cs typeface="Calibri" panose="020F0502020204030204" pitchFamily="34" charset="0"/>
              </a:rPr>
              <a:t>(selection and measurement)</a:t>
            </a:r>
          </a:p>
        </p:txBody>
      </p:sp>
      <mc:AlternateContent xmlns:mc="http://schemas.openxmlformats.org/markup-compatibility/2006" xmlns:a14="http://schemas.microsoft.com/office/drawing/2010/main">
        <mc:Choice Requires="a14">
          <p:sp>
            <p:nvSpPr>
              <p:cNvPr id="11" name="CasellaDiTesto 10"/>
              <p:cNvSpPr txBox="1"/>
              <p:nvPr/>
            </p:nvSpPr>
            <p:spPr>
              <a:xfrm>
                <a:off x="3021404" y="3928315"/>
                <a:ext cx="2381869" cy="56714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it-IT" sz="1400" i="1">
                              <a:latin typeface="Cambria Math"/>
                            </a:rPr>
                          </m:ctrlPr>
                        </m:sSubPr>
                        <m:e>
                          <m:r>
                            <a:rPr lang="it-IT" sz="1400" i="1">
                              <a:latin typeface="Cambria Math"/>
                            </a:rPr>
                            <m:t>𝑤</m:t>
                          </m:r>
                        </m:e>
                        <m:sub>
                          <m:r>
                            <a:rPr lang="it-IT" sz="1400" i="1">
                              <a:latin typeface="Cambria Math"/>
                            </a:rPr>
                            <m:t>𝑘</m:t>
                          </m:r>
                        </m:sub>
                      </m:sSub>
                      <m:r>
                        <a:rPr lang="it-IT" sz="1400" i="1">
                          <a:latin typeface="Cambria Math"/>
                        </a:rPr>
                        <m:t>=</m:t>
                      </m:r>
                      <m:f>
                        <m:fPr>
                          <m:ctrlPr>
                            <a:rPr lang="it-IT" sz="1400" i="1">
                              <a:latin typeface="Cambria Math"/>
                            </a:rPr>
                          </m:ctrlPr>
                        </m:fPr>
                        <m:num>
                          <m:f>
                            <m:fPr>
                              <m:type m:val="lin"/>
                              <m:ctrlPr>
                                <a:rPr lang="it-IT" sz="1400" i="1">
                                  <a:latin typeface="Cambria Math"/>
                                </a:rPr>
                              </m:ctrlPr>
                            </m:fPr>
                            <m:num>
                              <m:sSub>
                                <m:sSubPr>
                                  <m:ctrlPr>
                                    <a:rPr lang="it-IT" sz="1400" i="1">
                                      <a:latin typeface="Cambria Math"/>
                                    </a:rPr>
                                  </m:ctrlPr>
                                </m:sSubPr>
                                <m:e>
                                  <m:r>
                                    <a:rPr lang="it-IT" sz="1400" i="1">
                                      <a:latin typeface="Cambria Math"/>
                                    </a:rPr>
                                    <m:t>𝑛</m:t>
                                  </m:r>
                                </m:e>
                                <m:sub>
                                  <m:r>
                                    <a:rPr lang="it-IT" sz="1400" i="1">
                                      <a:latin typeface="Cambria Math"/>
                                    </a:rPr>
                                    <m:t>𝑘</m:t>
                                  </m:r>
                                  <m:r>
                                    <a:rPr lang="it-IT" sz="1400" i="1">
                                      <a:latin typeface="Cambria Math"/>
                                    </a:rPr>
                                    <m:t>,</m:t>
                                  </m:r>
                                  <m:r>
                                    <a:rPr lang="it-IT" sz="1400" i="1">
                                      <a:latin typeface="Cambria Math"/>
                                    </a:rPr>
                                    <m:t>𝑝𝑎𝑝𝑖</m:t>
                                  </m:r>
                                </m:sub>
                              </m:sSub>
                            </m:num>
                            <m:den>
                              <m:sSub>
                                <m:sSubPr>
                                  <m:ctrlPr>
                                    <a:rPr lang="it-IT" sz="1400" i="1">
                                      <a:latin typeface="Cambria Math"/>
                                    </a:rPr>
                                  </m:ctrlPr>
                                </m:sSubPr>
                                <m:e>
                                  <m:r>
                                    <a:rPr lang="it-IT" sz="1400" i="1">
                                      <a:latin typeface="Cambria Math"/>
                                    </a:rPr>
                                    <m:t>𝑛</m:t>
                                  </m:r>
                                </m:e>
                                <m:sub>
                                  <m:r>
                                    <a:rPr lang="it-IT" sz="1400" i="1">
                                      <a:latin typeface="Cambria Math"/>
                                    </a:rPr>
                                    <m:t>𝑝𝑎𝑝𝑖</m:t>
                                  </m:r>
                                </m:sub>
                              </m:sSub>
                            </m:den>
                          </m:f>
                        </m:num>
                        <m:den>
                          <m:f>
                            <m:fPr>
                              <m:type m:val="lin"/>
                              <m:ctrlPr>
                                <a:rPr lang="it-IT" sz="1400" i="1">
                                  <a:latin typeface="Cambria Math"/>
                                </a:rPr>
                              </m:ctrlPr>
                            </m:fPr>
                            <m:num>
                              <m:sSub>
                                <m:sSubPr>
                                  <m:ctrlPr>
                                    <a:rPr lang="it-IT" sz="1400" i="1">
                                      <a:latin typeface="Cambria Math"/>
                                    </a:rPr>
                                  </m:ctrlPr>
                                </m:sSubPr>
                                <m:e>
                                  <m:r>
                                    <a:rPr lang="it-IT" sz="1400" i="1">
                                      <a:latin typeface="Cambria Math"/>
                                    </a:rPr>
                                    <m:t>𝑛</m:t>
                                  </m:r>
                                </m:e>
                                <m:sub>
                                  <m:r>
                                    <a:rPr lang="it-IT" sz="1400" i="1">
                                      <a:latin typeface="Cambria Math"/>
                                    </a:rPr>
                                    <m:t>𝑘</m:t>
                                  </m:r>
                                  <m:r>
                                    <a:rPr lang="it-IT" sz="1400" i="1">
                                      <a:latin typeface="Cambria Math"/>
                                    </a:rPr>
                                    <m:t>,</m:t>
                                  </m:r>
                                  <m:r>
                                    <a:rPr lang="it-IT" sz="1400" i="1">
                                      <a:latin typeface="Cambria Math"/>
                                    </a:rPr>
                                    <m:t>𝑤𝑒𝑏</m:t>
                                  </m:r>
                                </m:sub>
                              </m:sSub>
                            </m:num>
                            <m:den>
                              <m:sSub>
                                <m:sSubPr>
                                  <m:ctrlPr>
                                    <a:rPr lang="it-IT" sz="1400" i="1">
                                      <a:latin typeface="Cambria Math"/>
                                    </a:rPr>
                                  </m:ctrlPr>
                                </m:sSubPr>
                                <m:e>
                                  <m:r>
                                    <a:rPr lang="it-IT" sz="1400" i="1">
                                      <a:latin typeface="Cambria Math"/>
                                    </a:rPr>
                                    <m:t>𝑛</m:t>
                                  </m:r>
                                </m:e>
                                <m:sub>
                                  <m:r>
                                    <a:rPr lang="it-IT" sz="1400" i="1">
                                      <a:latin typeface="Cambria Math"/>
                                    </a:rPr>
                                    <m:t>𝑤𝑒𝑏</m:t>
                                  </m:r>
                                </m:sub>
                              </m:sSub>
                            </m:den>
                          </m:f>
                        </m:den>
                      </m:f>
                    </m:oMath>
                  </m:oMathPara>
                </a14:m>
                <a:endParaRPr lang="it-IT" sz="1400" dirty="0"/>
              </a:p>
            </p:txBody>
          </p:sp>
        </mc:Choice>
        <mc:Fallback xmlns="">
          <p:sp>
            <p:nvSpPr>
              <p:cNvPr id="11" name="CasellaDiTesto 10"/>
              <p:cNvSpPr txBox="1">
                <a:spLocks noRot="1" noChangeAspect="1" noMove="1" noResize="1" noEditPoints="1" noAdjustHandles="1" noChangeArrowheads="1" noChangeShapeType="1" noTextEdit="1"/>
              </p:cNvSpPr>
              <p:nvPr/>
            </p:nvSpPr>
            <p:spPr>
              <a:xfrm>
                <a:off x="3021404" y="3928315"/>
                <a:ext cx="2381869" cy="567143"/>
              </a:xfrm>
              <a:prstGeom prst="rect">
                <a:avLst/>
              </a:prstGeom>
              <a:blipFill rotWithShape="1">
                <a:blip r:embed="rId7"/>
                <a:stretch>
                  <a:fillRect t="-52688" b="-81720"/>
                </a:stretch>
              </a:blipFill>
            </p:spPr>
            <p:txBody>
              <a:bodyPr/>
              <a:lstStyle/>
              <a:p>
                <a:r>
                  <a:rPr lang="it-IT">
                    <a:noFill/>
                  </a:rPr>
                  <a:t> </a:t>
                </a:r>
              </a:p>
            </p:txBody>
          </p:sp>
        </mc:Fallback>
      </mc:AlternateContent>
    </p:spTree>
    <p:extLst>
      <p:ext uri="{BB962C8B-B14F-4D97-AF65-F5344CB8AC3E}">
        <p14:creationId xmlns:p14="http://schemas.microsoft.com/office/powerpoint/2010/main" val="2496790401"/>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213342" y="4645946"/>
            <a:ext cx="4255558" cy="348813"/>
          </a:xfrm>
          <a:prstGeom prst="rect">
            <a:avLst/>
          </a:prstGeom>
          <a:noFill/>
        </p:spPr>
        <p:txBody>
          <a:bodyPr wrap="square" rtlCol="0">
            <a:spAutoFit/>
          </a:bodyPr>
          <a:lstStyle/>
          <a:p>
            <a:pPr>
              <a:lnSpc>
                <a:spcPts val="700"/>
              </a:lnSpc>
              <a:spcAft>
                <a:spcPts val="600"/>
              </a:spcAft>
              <a:buClr>
                <a:srgbClr val="CF1E24"/>
              </a:buClr>
              <a:buSzPct val="90000"/>
              <a:defRPr/>
            </a:pPr>
            <a:r>
              <a:rPr lang="en-US" altLang="it-IT" sz="1000" b="1" dirty="0">
                <a:solidFill>
                  <a:schemeClr val="tx1">
                    <a:lumMod val="75000"/>
                    <a:lumOff val="25000"/>
                  </a:schemeClr>
                </a:solidFill>
              </a:rPr>
              <a:t>MIMOD project </a:t>
            </a:r>
            <a:r>
              <a:rPr lang="en-US" altLang="it-IT" sz="1000" b="1" dirty="0" smtClean="0">
                <a:solidFill>
                  <a:schemeClr val="tx1">
                    <a:lumMod val="75000"/>
                    <a:lumOff val="25000"/>
                  </a:schemeClr>
                </a:solidFill>
              </a:rPr>
              <a:t>- Mixed-Mode </a:t>
            </a:r>
            <a:r>
              <a:rPr lang="en-US" altLang="it-IT" sz="1000" b="1" dirty="0">
                <a:solidFill>
                  <a:schemeClr val="tx1">
                    <a:lumMod val="75000"/>
                    <a:lumOff val="25000"/>
                  </a:schemeClr>
                </a:solidFill>
              </a:rPr>
              <a:t>Designs in Social Surveys</a:t>
            </a:r>
          </a:p>
          <a:p>
            <a:pPr>
              <a:lnSpc>
                <a:spcPts val="700"/>
              </a:lnSpc>
              <a:spcAft>
                <a:spcPts val="1000"/>
              </a:spcAft>
              <a:buClr>
                <a:srgbClr val="CF1E24"/>
              </a:buClr>
              <a:buSzPct val="90000"/>
              <a:defRPr/>
            </a:pPr>
            <a:r>
              <a:rPr lang="it-IT" sz="1000" dirty="0" smtClean="0">
                <a:solidFill>
                  <a:schemeClr val="tx1">
                    <a:lumMod val="75000"/>
                    <a:lumOff val="25000"/>
                  </a:schemeClr>
                </a:solidFill>
              </a:rPr>
              <a:t>Rome, 11-12 April 2019</a:t>
            </a:r>
            <a:endParaRPr lang="it-IT" sz="1000" dirty="0">
              <a:solidFill>
                <a:schemeClr val="tx1">
                  <a:lumMod val="75000"/>
                  <a:lumOff val="25000"/>
                </a:schemeClr>
              </a:solidFill>
            </a:endParaRPr>
          </a:p>
        </p:txBody>
      </p:sp>
      <p:sp>
        <p:nvSpPr>
          <p:cNvPr id="6" name="Titolo 1"/>
          <p:cNvSpPr txBox="1">
            <a:spLocks/>
          </p:cNvSpPr>
          <p:nvPr/>
        </p:nvSpPr>
        <p:spPr>
          <a:xfrm>
            <a:off x="1162543" y="-1"/>
            <a:ext cx="8049193" cy="441134"/>
          </a:xfrm>
          <a:prstGeom prst="rect">
            <a:avLst/>
          </a:prstGeom>
          <a:solidFill>
            <a:srgbClr val="CF1E24"/>
          </a:solidFill>
          <a:ln>
            <a:noFill/>
          </a:ln>
        </p:spPr>
        <p:txBody>
          <a:bodyPr vert="horz" lIns="91396" tIns="45699" rIns="91396" bIns="45699" rtlCol="0" anchor="ctr">
            <a:normAutofit fontScale="6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416797" y="4699870"/>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3"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CasellaDiTesto 12"/>
          <p:cNvSpPr txBox="1"/>
          <p:nvPr/>
        </p:nvSpPr>
        <p:spPr>
          <a:xfrm>
            <a:off x="1304924" y="13436"/>
            <a:ext cx="7906811" cy="307777"/>
          </a:xfrm>
          <a:prstGeom prst="rect">
            <a:avLst/>
          </a:prstGeom>
          <a:noFill/>
        </p:spPr>
        <p:txBody>
          <a:bodyPr wrap="square" lIns="0" tIns="0" rIns="0" bIns="0" rtlCol="0">
            <a:spAutoFit/>
          </a:bodyPr>
          <a:lstStyle/>
          <a:p>
            <a:pPr algn="r">
              <a:spcAft>
                <a:spcPts val="1000"/>
              </a:spcAft>
              <a:buClr>
                <a:srgbClr val="CF1E24"/>
              </a:buClr>
              <a:buSzPct val="90000"/>
              <a:defRPr/>
            </a:pPr>
            <a:r>
              <a:rPr lang="en-US" altLang="it-IT" sz="2000" b="1" dirty="0">
                <a:solidFill>
                  <a:schemeClr val="bg1"/>
                </a:solidFill>
              </a:rPr>
              <a:t>Methods to assess and adjust mode effect: a case study</a:t>
            </a:r>
          </a:p>
        </p:txBody>
      </p:sp>
      <p:pic>
        <p:nvPicPr>
          <p:cNvPr id="12" name="Immagine 11" descr="EC logo example - horizontal version"/>
          <p:cNvPicPr/>
          <p:nvPr/>
        </p:nvPicPr>
        <p:blipFill>
          <a:blip r:embed="rId4">
            <a:extLst>
              <a:ext uri="{28A0092B-C50C-407E-A947-70E740481C1C}">
                <a14:useLocalDpi xmlns:a14="http://schemas.microsoft.com/office/drawing/2010/main" val="0"/>
              </a:ext>
            </a:extLst>
          </a:blip>
          <a:srcRect/>
          <a:stretch>
            <a:fillRect/>
          </a:stretch>
        </p:blipFill>
        <p:spPr bwMode="auto">
          <a:xfrm>
            <a:off x="7058343" y="4585529"/>
            <a:ext cx="1545907" cy="412476"/>
          </a:xfrm>
          <a:prstGeom prst="rect">
            <a:avLst/>
          </a:prstGeom>
          <a:noFill/>
          <a:ln>
            <a:noFill/>
          </a:ln>
        </p:spPr>
      </p:pic>
      <p:sp>
        <p:nvSpPr>
          <p:cNvPr id="9" name="Rectangle 2"/>
          <p:cNvSpPr txBox="1">
            <a:spLocks noChangeArrowheads="1"/>
          </p:cNvSpPr>
          <p:nvPr/>
        </p:nvSpPr>
        <p:spPr bwMode="auto">
          <a:xfrm>
            <a:off x="676887" y="1000585"/>
            <a:ext cx="7927363" cy="3143279"/>
          </a:xfrm>
          <a:prstGeom prst="rect">
            <a:avLst/>
          </a:prstGeom>
          <a:noFill/>
          <a:ln>
            <a:miter lim="800000"/>
            <a:headEnd/>
            <a:tailEnd/>
          </a:ln>
        </p:spPr>
        <p:txBody>
          <a:bodyPr vert="horz" lIns="91396" tIns="45699" rIns="91396" bIns="45699" rtlCol="0">
            <a:normAutofit/>
          </a:bodyPr>
          <a:lstStyle>
            <a:lvl1pPr marL="342745" indent="-342745" algn="l" defTabSz="456981" rtl="0" eaLnBrk="1" latinLnBrk="0" hangingPunct="1">
              <a:spcBef>
                <a:spcPct val="20000"/>
              </a:spcBef>
              <a:buFont typeface="Arial"/>
              <a:buChar char="•"/>
              <a:defRPr sz="3200" kern="1200">
                <a:solidFill>
                  <a:schemeClr val="tx1"/>
                </a:solidFill>
                <a:latin typeface="+mn-lt"/>
                <a:ea typeface="+mn-ea"/>
                <a:cs typeface="+mn-cs"/>
              </a:defRPr>
            </a:lvl1pPr>
            <a:lvl2pPr marL="742613" indent="-285618" algn="l" defTabSz="456981" rtl="0" eaLnBrk="1" latinLnBrk="0" hangingPunct="1">
              <a:spcBef>
                <a:spcPct val="20000"/>
              </a:spcBef>
              <a:buFont typeface="Arial"/>
              <a:buChar char="–"/>
              <a:defRPr sz="2800" kern="1200">
                <a:solidFill>
                  <a:schemeClr val="tx1"/>
                </a:solidFill>
                <a:latin typeface="+mn-lt"/>
                <a:ea typeface="+mn-ea"/>
                <a:cs typeface="+mn-cs"/>
              </a:defRPr>
            </a:lvl2pPr>
            <a:lvl3pPr marL="1142472" indent="-228497" algn="l" defTabSz="456981" rtl="0" eaLnBrk="1" latinLnBrk="0" hangingPunct="1">
              <a:spcBef>
                <a:spcPct val="20000"/>
              </a:spcBef>
              <a:buFont typeface="Arial"/>
              <a:buChar char="•"/>
              <a:defRPr sz="2400" kern="1200">
                <a:solidFill>
                  <a:schemeClr val="tx1"/>
                </a:solidFill>
                <a:latin typeface="+mn-lt"/>
                <a:ea typeface="+mn-ea"/>
                <a:cs typeface="+mn-cs"/>
              </a:defRPr>
            </a:lvl3pPr>
            <a:lvl4pPr marL="1599467" indent="-228497" algn="l" defTabSz="456981" rtl="0" eaLnBrk="1" latinLnBrk="0" hangingPunct="1">
              <a:spcBef>
                <a:spcPct val="20000"/>
              </a:spcBef>
              <a:buFont typeface="Arial"/>
              <a:buChar char="–"/>
              <a:defRPr sz="2000" kern="1200">
                <a:solidFill>
                  <a:schemeClr val="tx1"/>
                </a:solidFill>
                <a:latin typeface="+mn-lt"/>
                <a:ea typeface="+mn-ea"/>
                <a:cs typeface="+mn-cs"/>
              </a:defRPr>
            </a:lvl4pPr>
            <a:lvl5pPr marL="2056455" indent="-228497" algn="l" defTabSz="456981" rtl="0" eaLnBrk="1" latinLnBrk="0" hangingPunct="1">
              <a:spcBef>
                <a:spcPct val="20000"/>
              </a:spcBef>
              <a:buFont typeface="Arial"/>
              <a:buChar char="»"/>
              <a:defRPr sz="2000" kern="1200">
                <a:solidFill>
                  <a:schemeClr val="tx1"/>
                </a:solidFill>
                <a:latin typeface="+mn-lt"/>
                <a:ea typeface="+mn-ea"/>
                <a:cs typeface="+mn-cs"/>
              </a:defRPr>
            </a:lvl5pPr>
            <a:lvl6pPr marL="2513455" indent="-228497" algn="l" defTabSz="456981" rtl="0" eaLnBrk="1" latinLnBrk="0" hangingPunct="1">
              <a:spcBef>
                <a:spcPct val="20000"/>
              </a:spcBef>
              <a:buFont typeface="Arial"/>
              <a:buChar char="•"/>
              <a:defRPr sz="2000" kern="1200">
                <a:solidFill>
                  <a:schemeClr val="tx1"/>
                </a:solidFill>
                <a:latin typeface="+mn-lt"/>
                <a:ea typeface="+mn-ea"/>
                <a:cs typeface="+mn-cs"/>
              </a:defRPr>
            </a:lvl6pPr>
            <a:lvl7pPr marL="2970436" indent="-228497" algn="l" defTabSz="456981" rtl="0" eaLnBrk="1" latinLnBrk="0" hangingPunct="1">
              <a:spcBef>
                <a:spcPct val="20000"/>
              </a:spcBef>
              <a:buFont typeface="Arial"/>
              <a:buChar char="•"/>
              <a:defRPr sz="2000" kern="1200">
                <a:solidFill>
                  <a:schemeClr val="tx1"/>
                </a:solidFill>
                <a:latin typeface="+mn-lt"/>
                <a:ea typeface="+mn-ea"/>
                <a:cs typeface="+mn-cs"/>
              </a:defRPr>
            </a:lvl7pPr>
            <a:lvl8pPr marL="3427431" indent="-228497" algn="l" defTabSz="456981" rtl="0" eaLnBrk="1" latinLnBrk="0" hangingPunct="1">
              <a:spcBef>
                <a:spcPct val="20000"/>
              </a:spcBef>
              <a:buFont typeface="Arial"/>
              <a:buChar char="•"/>
              <a:defRPr sz="2000" kern="1200">
                <a:solidFill>
                  <a:schemeClr val="tx1"/>
                </a:solidFill>
                <a:latin typeface="+mn-lt"/>
                <a:ea typeface="+mn-ea"/>
                <a:cs typeface="+mn-cs"/>
              </a:defRPr>
            </a:lvl8pPr>
            <a:lvl9pPr marL="3884419" indent="-228497" algn="l" defTabSz="456981" rtl="0" eaLnBrk="1" latinLnBrk="0" hangingPunct="1">
              <a:spcBef>
                <a:spcPct val="20000"/>
              </a:spcBef>
              <a:buFont typeface="Arial"/>
              <a:buChar char="•"/>
              <a:defRPr sz="2000" kern="1200">
                <a:solidFill>
                  <a:schemeClr val="tx1"/>
                </a:solidFill>
                <a:latin typeface="+mn-lt"/>
                <a:ea typeface="+mn-ea"/>
                <a:cs typeface="+mn-cs"/>
              </a:defRPr>
            </a:lvl9pPr>
          </a:lstStyle>
          <a:p>
            <a:pPr marL="177800" indent="-90488">
              <a:spcBef>
                <a:spcPts val="1200"/>
              </a:spcBef>
              <a:buClr>
                <a:srgbClr val="C00000"/>
              </a:buClr>
              <a:buNone/>
            </a:pPr>
            <a:r>
              <a:rPr lang="en-US" sz="1800" b="1" dirty="0" smtClean="0">
                <a:solidFill>
                  <a:schemeClr val="tx2"/>
                </a:solidFill>
                <a:latin typeface="Calibri" panose="020F0502020204030204" pitchFamily="34" charset="0"/>
              </a:rPr>
              <a:t>Estimating selection and measurement effects through a </a:t>
            </a:r>
            <a:r>
              <a:rPr lang="en-US" sz="1800" b="1" dirty="0">
                <a:solidFill>
                  <a:schemeClr val="tx2"/>
                </a:solidFill>
                <a:latin typeface="Calibri" panose="020F0502020204030204" pitchFamily="34" charset="0"/>
              </a:rPr>
              <a:t>instrumental variable </a:t>
            </a:r>
            <a:endParaRPr lang="en-GB" sz="1800" dirty="0" smtClean="0">
              <a:solidFill>
                <a:schemeClr val="tx2"/>
              </a:solidFill>
              <a:latin typeface="Calibri" panose="020F0502020204030204" pitchFamily="34" charset="0"/>
            </a:endParaRPr>
          </a:p>
          <a:p>
            <a:pPr marL="373062" indent="-285750">
              <a:spcBef>
                <a:spcPts val="1800"/>
              </a:spcBef>
              <a:buClr>
                <a:srgbClr val="C00000"/>
              </a:buClr>
              <a:buFont typeface="Wingdings" panose="05000000000000000000" pitchFamily="2" charset="2"/>
              <a:buChar char="q"/>
            </a:pPr>
            <a:r>
              <a:rPr lang="en-GB" sz="1400" dirty="0" smtClean="0">
                <a:latin typeface="Calibri" panose="020F0502020204030204" pitchFamily="34" charset="0"/>
              </a:rPr>
              <a:t>To evaluate both selection and measurement effects, has been adopted the </a:t>
            </a:r>
            <a:r>
              <a:rPr lang="en-GB" sz="1400" b="1" dirty="0" smtClean="0">
                <a:latin typeface="Calibri" panose="020F0502020204030204" pitchFamily="34" charset="0"/>
              </a:rPr>
              <a:t>instrumental variable approach</a:t>
            </a:r>
            <a:r>
              <a:rPr lang="en-GB" sz="1400" dirty="0" smtClean="0">
                <a:latin typeface="Calibri" panose="020F0502020204030204" pitchFamily="34" charset="0"/>
              </a:rPr>
              <a:t> proposed by </a:t>
            </a:r>
            <a:r>
              <a:rPr lang="en-GB" sz="1400" dirty="0" err="1" smtClean="0">
                <a:latin typeface="Calibri" panose="020F0502020204030204" pitchFamily="34" charset="0"/>
              </a:rPr>
              <a:t>Vannieuwenhuyze</a:t>
            </a:r>
            <a:r>
              <a:rPr lang="en-GB" sz="1400" dirty="0" smtClean="0">
                <a:latin typeface="Calibri" panose="020F0502020204030204" pitchFamily="34" charset="0"/>
              </a:rPr>
              <a:t> et al. (2010),</a:t>
            </a:r>
            <a:r>
              <a:rPr lang="en-US" sz="1400" dirty="0" smtClean="0">
                <a:latin typeface="Calibri" panose="020F0502020204030204" pitchFamily="34" charset="0"/>
              </a:rPr>
              <a:t> in which SM sample (PAPI) is taken as a benchmark, assuming the </a:t>
            </a:r>
            <a:r>
              <a:rPr lang="en-US" sz="1400" dirty="0" err="1" smtClean="0">
                <a:latin typeface="Calibri" panose="020F0502020204030204" pitchFamily="34" charset="0"/>
              </a:rPr>
              <a:t>representativity</a:t>
            </a:r>
            <a:r>
              <a:rPr lang="en-US" sz="1400" dirty="0" smtClean="0">
                <a:latin typeface="Calibri" panose="020F0502020204030204" pitchFamily="34" charset="0"/>
              </a:rPr>
              <a:t> of the response processes</a:t>
            </a:r>
          </a:p>
          <a:p>
            <a:pPr marL="373062" indent="-285750">
              <a:spcBef>
                <a:spcPts val="1200"/>
              </a:spcBef>
              <a:buClr>
                <a:srgbClr val="C00000"/>
              </a:buClr>
              <a:buFont typeface="Wingdings" panose="05000000000000000000" pitchFamily="2" charset="2"/>
              <a:buChar char="q"/>
            </a:pPr>
            <a:r>
              <a:rPr lang="en-US" sz="1400" dirty="0" smtClean="0">
                <a:latin typeface="Calibri" panose="020F0502020204030204" pitchFamily="34" charset="0"/>
              </a:rPr>
              <a:t>In order to make the SM and MM samples comparable, a calibration procedure </a:t>
            </a:r>
            <a:r>
              <a:rPr lang="en-GB" sz="1400" dirty="0" smtClean="0">
                <a:latin typeface="Calibri" panose="020F0502020204030204" pitchFamily="34" charset="0"/>
              </a:rPr>
              <a:t>is </a:t>
            </a:r>
            <a:r>
              <a:rPr lang="en-US" sz="1400" dirty="0" smtClean="0">
                <a:latin typeface="Calibri" panose="020F0502020204030204" pitchFamily="34" charset="0"/>
              </a:rPr>
              <a:t>adopted, separately for the two samples, starting from the sampling weights</a:t>
            </a:r>
          </a:p>
          <a:p>
            <a:pPr marL="373062" indent="-285750">
              <a:spcBef>
                <a:spcPts val="1200"/>
              </a:spcBef>
              <a:buClr>
                <a:srgbClr val="C00000"/>
              </a:buClr>
              <a:buFont typeface="Wingdings" panose="05000000000000000000" pitchFamily="2" charset="2"/>
              <a:buChar char="q"/>
            </a:pPr>
            <a:r>
              <a:rPr lang="en-US" sz="1400" dirty="0" smtClean="0">
                <a:latin typeface="Calibri" panose="020F0502020204030204" pitchFamily="34" charset="0"/>
              </a:rPr>
              <a:t>Selection and measurement effect are evaluated on the basis of the probability distributions of the survey categorical variables, estimated from the two comparable respondents’ samples (SM and MM)</a:t>
            </a:r>
            <a:endParaRPr lang="en-US" sz="1400" dirty="0">
              <a:latin typeface="Calibri" panose="020F0502020204030204" pitchFamily="34" charset="0"/>
            </a:endParaRPr>
          </a:p>
        </p:txBody>
      </p:sp>
      <p:sp>
        <p:nvSpPr>
          <p:cNvPr id="10" name="Rectangle 2"/>
          <p:cNvSpPr txBox="1">
            <a:spLocks noChangeArrowheads="1"/>
          </p:cNvSpPr>
          <p:nvPr/>
        </p:nvSpPr>
        <p:spPr bwMode="auto">
          <a:xfrm>
            <a:off x="924775" y="417705"/>
            <a:ext cx="8192835" cy="320559"/>
          </a:xfrm>
          <a:prstGeom prst="rect">
            <a:avLst/>
          </a:prstGeom>
          <a:noFill/>
          <a:ln w="9525">
            <a:noFill/>
            <a:miter lim="800000"/>
            <a:headEnd/>
            <a:tailEnd/>
          </a:ln>
        </p:spPr>
        <p:txBody>
          <a:bodyPr/>
          <a:lstStyle/>
          <a:p>
            <a:pPr algn="r" eaLnBrk="0" hangingPunct="0"/>
            <a:r>
              <a:rPr lang="en-GB" altLang="it-IT" sz="1400" b="1" dirty="0" smtClean="0">
                <a:solidFill>
                  <a:srgbClr val="CC0000"/>
                </a:solidFill>
                <a:latin typeface="Calibri" panose="020F0502020204030204" pitchFamily="34" charset="0"/>
                <a:cs typeface="Calibri" panose="020F0502020204030204" pitchFamily="34" charset="0"/>
              </a:rPr>
              <a:t> </a:t>
            </a:r>
            <a:r>
              <a:rPr lang="en-US" altLang="it-IT" sz="1600" b="1" dirty="0">
                <a:latin typeface="Calibri" panose="020F0502020204030204" pitchFamily="34" charset="0"/>
                <a:cs typeface="Calibri" panose="020F0502020204030204" pitchFamily="34" charset="0"/>
              </a:rPr>
              <a:t>4. The estimate of mode effects (selection and measurement)</a:t>
            </a:r>
          </a:p>
          <a:p>
            <a:pPr algn="r" eaLnBrk="0" hangingPunct="0"/>
            <a:endParaRPr lang="en-US" altLang="it-IT" sz="1400" b="1" dirty="0">
              <a:solidFill>
                <a:srgbClr val="CC0000"/>
              </a:solidFill>
              <a:latin typeface="Calibri" panose="020F0502020204030204" pitchFamily="34" charset="0"/>
              <a:cs typeface="Calibri" panose="020F0502020204030204" pitchFamily="34" charset="0"/>
            </a:endParaRPr>
          </a:p>
          <a:p>
            <a:pPr algn="r" eaLnBrk="0" hangingPunct="0"/>
            <a:endParaRPr lang="en-US" altLang="it-IT" sz="1400" b="1" dirty="0">
              <a:solidFill>
                <a:srgbClr val="CC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96790401"/>
      </p:ext>
    </p:extLst>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213342" y="4645946"/>
            <a:ext cx="4255558" cy="348813"/>
          </a:xfrm>
          <a:prstGeom prst="rect">
            <a:avLst/>
          </a:prstGeom>
          <a:noFill/>
        </p:spPr>
        <p:txBody>
          <a:bodyPr wrap="square" rtlCol="0">
            <a:spAutoFit/>
          </a:bodyPr>
          <a:lstStyle/>
          <a:p>
            <a:pPr>
              <a:lnSpc>
                <a:spcPts val="700"/>
              </a:lnSpc>
              <a:spcAft>
                <a:spcPts val="600"/>
              </a:spcAft>
              <a:buClr>
                <a:srgbClr val="CF1E24"/>
              </a:buClr>
              <a:buSzPct val="90000"/>
              <a:defRPr/>
            </a:pPr>
            <a:r>
              <a:rPr lang="en-US" altLang="it-IT" sz="1000" b="1" dirty="0">
                <a:solidFill>
                  <a:schemeClr val="tx1">
                    <a:lumMod val="75000"/>
                    <a:lumOff val="25000"/>
                  </a:schemeClr>
                </a:solidFill>
              </a:rPr>
              <a:t>MIMOD project </a:t>
            </a:r>
            <a:r>
              <a:rPr lang="en-US" altLang="it-IT" sz="1000" b="1" dirty="0" smtClean="0">
                <a:solidFill>
                  <a:schemeClr val="tx1">
                    <a:lumMod val="75000"/>
                    <a:lumOff val="25000"/>
                  </a:schemeClr>
                </a:solidFill>
              </a:rPr>
              <a:t>- Mixed-Mode </a:t>
            </a:r>
            <a:r>
              <a:rPr lang="en-US" altLang="it-IT" sz="1000" b="1" dirty="0">
                <a:solidFill>
                  <a:schemeClr val="tx1">
                    <a:lumMod val="75000"/>
                    <a:lumOff val="25000"/>
                  </a:schemeClr>
                </a:solidFill>
              </a:rPr>
              <a:t>Designs in Social Surveys</a:t>
            </a:r>
          </a:p>
          <a:p>
            <a:pPr>
              <a:lnSpc>
                <a:spcPts val="700"/>
              </a:lnSpc>
              <a:spcAft>
                <a:spcPts val="1000"/>
              </a:spcAft>
              <a:buClr>
                <a:srgbClr val="CF1E24"/>
              </a:buClr>
              <a:buSzPct val="90000"/>
              <a:defRPr/>
            </a:pPr>
            <a:r>
              <a:rPr lang="it-IT" sz="1000" dirty="0" smtClean="0">
                <a:solidFill>
                  <a:schemeClr val="tx1">
                    <a:lumMod val="75000"/>
                    <a:lumOff val="25000"/>
                  </a:schemeClr>
                </a:solidFill>
              </a:rPr>
              <a:t>Rome, 11-12 April 2019</a:t>
            </a:r>
            <a:endParaRPr lang="it-IT" sz="1000" dirty="0">
              <a:solidFill>
                <a:schemeClr val="tx1">
                  <a:lumMod val="75000"/>
                  <a:lumOff val="25000"/>
                </a:schemeClr>
              </a:solidFill>
            </a:endParaRPr>
          </a:p>
        </p:txBody>
      </p:sp>
      <p:sp>
        <p:nvSpPr>
          <p:cNvPr id="6" name="Titolo 1"/>
          <p:cNvSpPr txBox="1">
            <a:spLocks/>
          </p:cNvSpPr>
          <p:nvPr/>
        </p:nvSpPr>
        <p:spPr>
          <a:xfrm>
            <a:off x="1087593" y="-1"/>
            <a:ext cx="8049193" cy="441134"/>
          </a:xfrm>
          <a:prstGeom prst="rect">
            <a:avLst/>
          </a:prstGeom>
          <a:solidFill>
            <a:srgbClr val="CF1E24"/>
          </a:solidFill>
          <a:ln>
            <a:noFill/>
          </a:ln>
        </p:spPr>
        <p:txBody>
          <a:bodyPr vert="horz" lIns="91396" tIns="45699" rIns="91396" bIns="45699" rtlCol="0" anchor="ctr">
            <a:normAutofit fontScale="6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416797" y="4699870"/>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3"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CasellaDiTesto 12"/>
          <p:cNvSpPr txBox="1"/>
          <p:nvPr/>
        </p:nvSpPr>
        <p:spPr>
          <a:xfrm>
            <a:off x="1259954" y="35921"/>
            <a:ext cx="7839075" cy="307777"/>
          </a:xfrm>
          <a:prstGeom prst="rect">
            <a:avLst/>
          </a:prstGeom>
          <a:noFill/>
        </p:spPr>
        <p:txBody>
          <a:bodyPr wrap="square" lIns="0" tIns="0" rIns="0" bIns="0" rtlCol="0">
            <a:spAutoFit/>
          </a:bodyPr>
          <a:lstStyle/>
          <a:p>
            <a:pPr algn="r">
              <a:spcAft>
                <a:spcPts val="1000"/>
              </a:spcAft>
              <a:buClr>
                <a:srgbClr val="CF1E24"/>
              </a:buClr>
              <a:buSzPct val="90000"/>
              <a:defRPr/>
            </a:pPr>
            <a:r>
              <a:rPr lang="en-US" altLang="it-IT" sz="2000" b="1" dirty="0">
                <a:solidFill>
                  <a:schemeClr val="bg1"/>
                </a:solidFill>
              </a:rPr>
              <a:t>Methods to assess and adjust mode effect: a case study</a:t>
            </a:r>
          </a:p>
        </p:txBody>
      </p:sp>
      <p:pic>
        <p:nvPicPr>
          <p:cNvPr id="12" name="Immagine 11" descr="EC logo example - horizontal version"/>
          <p:cNvPicPr/>
          <p:nvPr/>
        </p:nvPicPr>
        <p:blipFill>
          <a:blip r:embed="rId4">
            <a:extLst>
              <a:ext uri="{28A0092B-C50C-407E-A947-70E740481C1C}">
                <a14:useLocalDpi xmlns:a14="http://schemas.microsoft.com/office/drawing/2010/main" val="0"/>
              </a:ext>
            </a:extLst>
          </a:blip>
          <a:srcRect/>
          <a:stretch>
            <a:fillRect/>
          </a:stretch>
        </p:blipFill>
        <p:spPr bwMode="auto">
          <a:xfrm>
            <a:off x="7058343" y="4585529"/>
            <a:ext cx="1545907" cy="412476"/>
          </a:xfrm>
          <a:prstGeom prst="rect">
            <a:avLst/>
          </a:prstGeom>
          <a:noFill/>
          <a:ln>
            <a:noFill/>
          </a:ln>
        </p:spPr>
      </p:pic>
      <p:sp>
        <p:nvSpPr>
          <p:cNvPr id="10" name="Rectangle 2"/>
          <p:cNvSpPr txBox="1">
            <a:spLocks noChangeArrowheads="1"/>
          </p:cNvSpPr>
          <p:nvPr/>
        </p:nvSpPr>
        <p:spPr bwMode="auto">
          <a:xfrm>
            <a:off x="827340" y="365240"/>
            <a:ext cx="8192835" cy="320559"/>
          </a:xfrm>
          <a:prstGeom prst="rect">
            <a:avLst/>
          </a:prstGeom>
          <a:noFill/>
          <a:ln w="9525">
            <a:noFill/>
            <a:miter lim="800000"/>
            <a:headEnd/>
            <a:tailEnd/>
          </a:ln>
        </p:spPr>
        <p:txBody>
          <a:bodyPr/>
          <a:lstStyle/>
          <a:p>
            <a:pPr algn="r" eaLnBrk="0" hangingPunct="0"/>
            <a:r>
              <a:rPr lang="en-GB" altLang="it-IT" sz="1400" b="1" dirty="0" smtClean="0">
                <a:solidFill>
                  <a:srgbClr val="CC0000"/>
                </a:solidFill>
                <a:latin typeface="Calibri" panose="020F0502020204030204" pitchFamily="34" charset="0"/>
                <a:cs typeface="Calibri" panose="020F0502020204030204" pitchFamily="34" charset="0"/>
              </a:rPr>
              <a:t> </a:t>
            </a:r>
            <a:endParaRPr lang="en-US" altLang="it-IT" sz="1400" b="1" dirty="0">
              <a:solidFill>
                <a:srgbClr val="CC0000"/>
              </a:solidFill>
              <a:latin typeface="Calibri" panose="020F0502020204030204" pitchFamily="34" charset="0"/>
              <a:cs typeface="Calibri" panose="020F0502020204030204" pitchFamily="34" charset="0"/>
            </a:endParaRPr>
          </a:p>
        </p:txBody>
      </p:sp>
      <p:sp>
        <p:nvSpPr>
          <p:cNvPr id="11" name="Rettangolo 10"/>
          <p:cNvSpPr/>
          <p:nvPr/>
        </p:nvSpPr>
        <p:spPr>
          <a:xfrm>
            <a:off x="287312" y="766591"/>
            <a:ext cx="8448675" cy="369332"/>
          </a:xfrm>
          <a:prstGeom prst="rect">
            <a:avLst/>
          </a:prstGeom>
        </p:spPr>
        <p:txBody>
          <a:bodyPr wrap="square">
            <a:spAutoFit/>
          </a:bodyPr>
          <a:lstStyle/>
          <a:p>
            <a:pPr algn="ctr"/>
            <a:r>
              <a:rPr lang="en-GB" sz="1800" b="1" dirty="0" smtClean="0">
                <a:solidFill>
                  <a:schemeClr val="tx2"/>
                </a:solidFill>
              </a:rPr>
              <a:t>Selection </a:t>
            </a:r>
            <a:r>
              <a:rPr lang="en-GB" sz="1800" b="1" dirty="0">
                <a:solidFill>
                  <a:schemeClr val="tx2"/>
                </a:solidFill>
              </a:rPr>
              <a:t>and measurement </a:t>
            </a:r>
            <a:r>
              <a:rPr lang="en-GB" sz="1800" b="1" dirty="0" smtClean="0">
                <a:solidFill>
                  <a:schemeClr val="tx2"/>
                </a:solidFill>
              </a:rPr>
              <a:t>effects </a:t>
            </a:r>
            <a:r>
              <a:rPr lang="en-GB" sz="1800" b="1" dirty="0">
                <a:solidFill>
                  <a:schemeClr val="tx2"/>
                </a:solidFill>
              </a:rPr>
              <a:t>estimated through </a:t>
            </a:r>
            <a:r>
              <a:rPr lang="en-GB" sz="1800" b="1" dirty="0" smtClean="0">
                <a:solidFill>
                  <a:schemeClr val="tx2"/>
                </a:solidFill>
              </a:rPr>
              <a:t>different </a:t>
            </a:r>
            <a:r>
              <a:rPr lang="en-GB" sz="1800" b="1" dirty="0">
                <a:solidFill>
                  <a:schemeClr val="tx2"/>
                </a:solidFill>
              </a:rPr>
              <a:t>approaches</a:t>
            </a:r>
          </a:p>
        </p:txBody>
      </p:sp>
      <p:sp>
        <p:nvSpPr>
          <p:cNvPr id="14" name="Rectangle 2"/>
          <p:cNvSpPr txBox="1">
            <a:spLocks noChangeArrowheads="1"/>
          </p:cNvSpPr>
          <p:nvPr/>
        </p:nvSpPr>
        <p:spPr bwMode="auto">
          <a:xfrm>
            <a:off x="979740" y="427700"/>
            <a:ext cx="8192835" cy="320559"/>
          </a:xfrm>
          <a:prstGeom prst="rect">
            <a:avLst/>
          </a:prstGeom>
          <a:noFill/>
          <a:ln w="9525">
            <a:noFill/>
            <a:miter lim="800000"/>
            <a:headEnd/>
            <a:tailEnd/>
          </a:ln>
        </p:spPr>
        <p:txBody>
          <a:bodyPr/>
          <a:lstStyle/>
          <a:p>
            <a:pPr algn="r" eaLnBrk="0" hangingPunct="0"/>
            <a:r>
              <a:rPr lang="en-GB" altLang="it-IT" sz="1400" b="1" dirty="0" smtClean="0">
                <a:solidFill>
                  <a:srgbClr val="CC0000"/>
                </a:solidFill>
                <a:latin typeface="Calibri" panose="020F0502020204030204" pitchFamily="34" charset="0"/>
                <a:cs typeface="Calibri" panose="020F0502020204030204" pitchFamily="34" charset="0"/>
              </a:rPr>
              <a:t> </a:t>
            </a:r>
            <a:r>
              <a:rPr lang="en-US" altLang="it-IT" sz="1400" b="1" dirty="0">
                <a:latin typeface="Calibri" panose="020F0502020204030204" pitchFamily="34" charset="0"/>
                <a:cs typeface="Calibri" panose="020F0502020204030204" pitchFamily="34" charset="0"/>
              </a:rPr>
              <a:t>4. The estimate of mode effects (selection and measurement</a:t>
            </a:r>
            <a:r>
              <a:rPr lang="en-US" altLang="it-IT" sz="1400" b="1" dirty="0" smtClean="0">
                <a:latin typeface="Calibri" panose="020F0502020204030204" pitchFamily="34" charset="0"/>
                <a:cs typeface="Calibri" panose="020F0502020204030204" pitchFamily="34" charset="0"/>
              </a:rPr>
              <a:t>)</a:t>
            </a:r>
            <a:endParaRPr lang="en-US" altLang="it-IT" sz="1400" b="1" dirty="0">
              <a:latin typeface="Calibri" panose="020F0502020204030204" pitchFamily="34" charset="0"/>
              <a:cs typeface="Calibri" panose="020F0502020204030204" pitchFamily="34" charset="0"/>
            </a:endParaRPr>
          </a:p>
        </p:txBody>
      </p:sp>
      <p:sp>
        <p:nvSpPr>
          <p:cNvPr id="15" name="Rettangolo 14"/>
          <p:cNvSpPr/>
          <p:nvPr/>
        </p:nvSpPr>
        <p:spPr>
          <a:xfrm>
            <a:off x="125230" y="1319918"/>
            <a:ext cx="8952718" cy="307777"/>
          </a:xfrm>
          <a:prstGeom prst="rect">
            <a:avLst/>
          </a:prstGeom>
        </p:spPr>
        <p:txBody>
          <a:bodyPr wrap="square">
            <a:spAutoFit/>
          </a:bodyPr>
          <a:lstStyle/>
          <a:p>
            <a:r>
              <a:rPr lang="en-GB" sz="1400" b="1" dirty="0"/>
              <a:t>S</a:t>
            </a:r>
            <a:r>
              <a:rPr lang="en-GB" sz="1400" b="1" dirty="0" smtClean="0"/>
              <a:t>election and measurement effects for “reading books in the last 12 months” </a:t>
            </a:r>
            <a:r>
              <a:rPr lang="en-GB" sz="1400" b="1" dirty="0"/>
              <a:t>through instrumental variable approach </a:t>
            </a:r>
            <a:endParaRPr lang="it-IT" sz="1400" b="1" dirty="0"/>
          </a:p>
        </p:txBody>
      </p:sp>
      <p:sp>
        <p:nvSpPr>
          <p:cNvPr id="16" name="Rettangolo 15"/>
          <p:cNvSpPr/>
          <p:nvPr/>
        </p:nvSpPr>
        <p:spPr>
          <a:xfrm>
            <a:off x="71660" y="2813406"/>
            <a:ext cx="9006287" cy="523220"/>
          </a:xfrm>
          <a:prstGeom prst="rect">
            <a:avLst/>
          </a:prstGeom>
        </p:spPr>
        <p:txBody>
          <a:bodyPr wrap="square">
            <a:spAutoFit/>
          </a:bodyPr>
          <a:lstStyle/>
          <a:p>
            <a:r>
              <a:rPr lang="en-GB" sz="1400" b="1" dirty="0" smtClean="0"/>
              <a:t>Selection </a:t>
            </a:r>
            <a:r>
              <a:rPr lang="en-GB" sz="1400" b="1" dirty="0"/>
              <a:t>and measurement </a:t>
            </a:r>
            <a:r>
              <a:rPr lang="en-GB" sz="1400" b="1" dirty="0" smtClean="0"/>
              <a:t>effects for </a:t>
            </a:r>
            <a:r>
              <a:rPr lang="en-GB" sz="1400" b="1" dirty="0"/>
              <a:t>“reading books in the last 12 months” </a:t>
            </a:r>
            <a:r>
              <a:rPr lang="en-GB" sz="1400" b="1" dirty="0" smtClean="0"/>
              <a:t>in </a:t>
            </a:r>
            <a:r>
              <a:rPr lang="en-GB" sz="1400" b="1" dirty="0"/>
              <a:t>MM respondent’s </a:t>
            </a:r>
            <a:r>
              <a:rPr lang="en-GB" sz="1400" b="1" dirty="0" smtClean="0"/>
              <a:t>sample using Propensity Score </a:t>
            </a:r>
            <a:endParaRPr lang="it-IT" sz="1400" b="1" dirty="0"/>
          </a:p>
        </p:txBody>
      </p:sp>
      <p:graphicFrame>
        <p:nvGraphicFramePr>
          <p:cNvPr id="17" name="Tabella 16"/>
          <p:cNvGraphicFramePr>
            <a:graphicFrameLocks noGrp="1"/>
          </p:cNvGraphicFramePr>
          <p:nvPr>
            <p:extLst>
              <p:ext uri="{D42A27DB-BD31-4B8C-83A1-F6EECF244321}">
                <p14:modId xmlns:p14="http://schemas.microsoft.com/office/powerpoint/2010/main" val="3062881892"/>
              </p:ext>
            </p:extLst>
          </p:nvPr>
        </p:nvGraphicFramePr>
        <p:xfrm>
          <a:off x="457200" y="1615919"/>
          <a:ext cx="7964508" cy="964408"/>
        </p:xfrm>
        <a:graphic>
          <a:graphicData uri="http://schemas.openxmlformats.org/drawingml/2006/table">
            <a:tbl>
              <a:tblPr firstRow="1" firstCol="1" bandRow="1">
                <a:tableStyleId>{5C22544A-7EE6-4342-B048-85BDC9FD1C3A}</a:tableStyleId>
              </a:tblPr>
              <a:tblGrid>
                <a:gridCol w="2263513"/>
                <a:gridCol w="1008139"/>
                <a:gridCol w="2549997"/>
                <a:gridCol w="2142859"/>
              </a:tblGrid>
              <a:tr h="294943">
                <a:tc>
                  <a:txBody>
                    <a:bodyPr/>
                    <a:lstStyle/>
                    <a:p>
                      <a:pPr algn="just">
                        <a:spcAft>
                          <a:spcPts val="0"/>
                        </a:spcAft>
                      </a:pPr>
                      <a:r>
                        <a:rPr lang="en-GB" sz="1300" dirty="0">
                          <a:effectLst/>
                        </a:rPr>
                        <a:t>Variable</a:t>
                      </a:r>
                      <a:endParaRPr lang="it-IT" sz="1300" dirty="0">
                        <a:effectLst/>
                        <a:latin typeface="Times New Roman"/>
                        <a:ea typeface="Times New Roman"/>
                      </a:endParaRPr>
                    </a:p>
                  </a:txBody>
                  <a:tcPr marL="68580" marR="68580" marT="0" marB="0"/>
                </a:tc>
                <a:tc>
                  <a:txBody>
                    <a:bodyPr/>
                    <a:lstStyle/>
                    <a:p>
                      <a:pPr algn="just">
                        <a:spcAft>
                          <a:spcPts val="0"/>
                        </a:spcAft>
                      </a:pPr>
                      <a:r>
                        <a:rPr lang="en-GB" sz="1300">
                          <a:effectLst/>
                        </a:rPr>
                        <a:t>Category</a:t>
                      </a:r>
                      <a:endParaRPr lang="it-IT" sz="1300">
                        <a:effectLst/>
                        <a:latin typeface="Times New Roman"/>
                        <a:ea typeface="Times New Roman"/>
                      </a:endParaRPr>
                    </a:p>
                  </a:txBody>
                  <a:tcPr marL="68580" marR="68580" marT="0" marB="0"/>
                </a:tc>
                <a:tc>
                  <a:txBody>
                    <a:bodyPr/>
                    <a:lstStyle/>
                    <a:p>
                      <a:pPr algn="ctr">
                        <a:spcAft>
                          <a:spcPts val="0"/>
                        </a:spcAft>
                      </a:pPr>
                      <a:r>
                        <a:rPr lang="en-GB" sz="1300" dirty="0">
                          <a:effectLst/>
                        </a:rPr>
                        <a:t>Selection effect</a:t>
                      </a:r>
                      <a:endParaRPr lang="it-IT" sz="1300" dirty="0">
                        <a:effectLst/>
                        <a:latin typeface="Times New Roman"/>
                        <a:ea typeface="Times New Roman"/>
                      </a:endParaRPr>
                    </a:p>
                  </a:txBody>
                  <a:tcPr marL="68580" marR="68580" marT="0" marB="0"/>
                </a:tc>
                <a:tc>
                  <a:txBody>
                    <a:bodyPr/>
                    <a:lstStyle/>
                    <a:p>
                      <a:pPr algn="ctr">
                        <a:spcAft>
                          <a:spcPts val="0"/>
                        </a:spcAft>
                      </a:pPr>
                      <a:r>
                        <a:rPr lang="en-GB" sz="1300" dirty="0">
                          <a:effectLst/>
                        </a:rPr>
                        <a:t>Measurement effect</a:t>
                      </a:r>
                      <a:endParaRPr lang="it-IT" sz="1300" dirty="0">
                        <a:effectLst/>
                        <a:latin typeface="Times New Roman"/>
                        <a:ea typeface="Times New Roman"/>
                      </a:endParaRPr>
                    </a:p>
                  </a:txBody>
                  <a:tcPr marL="68580" marR="68580" marT="0" marB="0"/>
                </a:tc>
              </a:tr>
              <a:tr h="223155">
                <a:tc rowSpan="3">
                  <a:txBody>
                    <a:bodyPr/>
                    <a:lstStyle/>
                    <a:p>
                      <a:pPr algn="just">
                        <a:spcAft>
                          <a:spcPts val="0"/>
                        </a:spcAft>
                      </a:pPr>
                      <a:r>
                        <a:rPr lang="en-GB" sz="1300" dirty="0">
                          <a:effectLst/>
                        </a:rPr>
                        <a:t>Reading books </a:t>
                      </a:r>
                      <a:endParaRPr lang="it-IT" sz="1300" dirty="0">
                        <a:effectLst/>
                      </a:endParaRPr>
                    </a:p>
                    <a:p>
                      <a:pPr algn="just">
                        <a:spcAft>
                          <a:spcPts val="0"/>
                        </a:spcAft>
                      </a:pPr>
                      <a:r>
                        <a:rPr lang="en-GB" sz="1300" dirty="0">
                          <a:effectLst/>
                        </a:rPr>
                        <a:t>in the last </a:t>
                      </a:r>
                      <a:endParaRPr lang="it-IT" sz="1300" dirty="0">
                        <a:effectLst/>
                      </a:endParaRPr>
                    </a:p>
                    <a:p>
                      <a:pPr algn="just">
                        <a:spcAft>
                          <a:spcPts val="0"/>
                        </a:spcAft>
                      </a:pPr>
                      <a:r>
                        <a:rPr lang="en-GB" sz="1300" dirty="0">
                          <a:effectLst/>
                        </a:rPr>
                        <a:t>12 months</a:t>
                      </a:r>
                      <a:endParaRPr lang="it-IT" sz="1300" dirty="0">
                        <a:effectLst/>
                        <a:latin typeface="Times New Roman"/>
                        <a:ea typeface="Times New Roman"/>
                      </a:endParaRPr>
                    </a:p>
                  </a:txBody>
                  <a:tcPr marL="68580" marR="68580" marT="0" marB="0"/>
                </a:tc>
                <a:tc>
                  <a:txBody>
                    <a:bodyPr/>
                    <a:lstStyle/>
                    <a:p>
                      <a:pPr algn="just">
                        <a:spcAft>
                          <a:spcPts val="0"/>
                        </a:spcAft>
                      </a:pPr>
                      <a:r>
                        <a:rPr lang="en-GB" sz="1300" dirty="0">
                          <a:effectLst/>
                        </a:rPr>
                        <a:t>No</a:t>
                      </a:r>
                      <a:endParaRPr lang="it-IT" sz="1300" dirty="0">
                        <a:effectLst/>
                        <a:latin typeface="Times New Roman"/>
                        <a:ea typeface="Times New Roman"/>
                      </a:endParaRPr>
                    </a:p>
                  </a:txBody>
                  <a:tcPr marL="68580" marR="68580" marT="0" marB="0"/>
                </a:tc>
                <a:tc>
                  <a:txBody>
                    <a:bodyPr/>
                    <a:lstStyle/>
                    <a:p>
                      <a:pPr algn="ctr">
                        <a:spcAft>
                          <a:spcPts val="0"/>
                        </a:spcAft>
                      </a:pPr>
                      <a:r>
                        <a:rPr lang="en-GB" sz="1300" kern="1400" dirty="0">
                          <a:effectLst/>
                        </a:rPr>
                        <a:t>0,1478</a:t>
                      </a:r>
                      <a:endParaRPr lang="it-IT" sz="1300" dirty="0">
                        <a:effectLst/>
                        <a:latin typeface="Times New Roman"/>
                        <a:ea typeface="Times New Roman"/>
                      </a:endParaRPr>
                    </a:p>
                  </a:txBody>
                  <a:tcPr marL="68580" marR="68580" marT="0" marB="0"/>
                </a:tc>
                <a:tc>
                  <a:txBody>
                    <a:bodyPr/>
                    <a:lstStyle/>
                    <a:p>
                      <a:pPr algn="ctr">
                        <a:spcAft>
                          <a:spcPts val="0"/>
                        </a:spcAft>
                      </a:pPr>
                      <a:r>
                        <a:rPr lang="en-GB" sz="1300" kern="1400" dirty="0">
                          <a:effectLst/>
                        </a:rPr>
                        <a:t>-0,0727</a:t>
                      </a:r>
                      <a:endParaRPr lang="it-IT" sz="1300" dirty="0">
                        <a:effectLst/>
                        <a:latin typeface="Times New Roman"/>
                        <a:ea typeface="Times New Roman"/>
                      </a:endParaRPr>
                    </a:p>
                  </a:txBody>
                  <a:tcPr marL="68580" marR="68580" marT="0" marB="0"/>
                </a:tc>
              </a:tr>
              <a:tr h="223155">
                <a:tc vMerge="1">
                  <a:txBody>
                    <a:bodyPr/>
                    <a:lstStyle/>
                    <a:p>
                      <a:endParaRPr lang="it-IT"/>
                    </a:p>
                  </a:txBody>
                  <a:tcPr/>
                </a:tc>
                <a:tc>
                  <a:txBody>
                    <a:bodyPr/>
                    <a:lstStyle/>
                    <a:p>
                      <a:pPr algn="just">
                        <a:spcAft>
                          <a:spcPts val="0"/>
                        </a:spcAft>
                      </a:pPr>
                      <a:r>
                        <a:rPr lang="en-GB" sz="1300">
                          <a:effectLst/>
                        </a:rPr>
                        <a:t>Yes</a:t>
                      </a:r>
                      <a:endParaRPr lang="it-IT" sz="1300">
                        <a:effectLst/>
                        <a:latin typeface="Times New Roman"/>
                        <a:ea typeface="Times New Roman"/>
                      </a:endParaRPr>
                    </a:p>
                  </a:txBody>
                  <a:tcPr marL="68580" marR="68580" marT="0" marB="0"/>
                </a:tc>
                <a:tc>
                  <a:txBody>
                    <a:bodyPr/>
                    <a:lstStyle/>
                    <a:p>
                      <a:pPr algn="ctr">
                        <a:spcAft>
                          <a:spcPts val="0"/>
                        </a:spcAft>
                      </a:pPr>
                      <a:r>
                        <a:rPr lang="en-GB" sz="1300" kern="1400" dirty="0">
                          <a:effectLst/>
                        </a:rPr>
                        <a:t>-0,1767</a:t>
                      </a:r>
                      <a:endParaRPr lang="it-IT" sz="1300" dirty="0">
                        <a:effectLst/>
                        <a:latin typeface="Times New Roman"/>
                        <a:ea typeface="Times New Roman"/>
                      </a:endParaRPr>
                    </a:p>
                  </a:txBody>
                  <a:tcPr marL="68580" marR="68580" marT="0" marB="0"/>
                </a:tc>
                <a:tc>
                  <a:txBody>
                    <a:bodyPr/>
                    <a:lstStyle/>
                    <a:p>
                      <a:pPr algn="ctr">
                        <a:spcAft>
                          <a:spcPts val="0"/>
                        </a:spcAft>
                      </a:pPr>
                      <a:r>
                        <a:rPr lang="en-GB" sz="1300" kern="1400" dirty="0">
                          <a:effectLst/>
                        </a:rPr>
                        <a:t>0,0416</a:t>
                      </a:r>
                      <a:endParaRPr lang="it-IT" sz="1300" dirty="0">
                        <a:effectLst/>
                        <a:latin typeface="Times New Roman"/>
                        <a:ea typeface="Times New Roman"/>
                      </a:endParaRPr>
                    </a:p>
                  </a:txBody>
                  <a:tcPr marL="68580" marR="68580" marT="0" marB="0"/>
                </a:tc>
              </a:tr>
              <a:tr h="223155">
                <a:tc vMerge="1">
                  <a:txBody>
                    <a:bodyPr/>
                    <a:lstStyle/>
                    <a:p>
                      <a:endParaRPr lang="it-IT"/>
                    </a:p>
                  </a:txBody>
                  <a:tcPr/>
                </a:tc>
                <a:tc>
                  <a:txBody>
                    <a:bodyPr/>
                    <a:lstStyle/>
                    <a:p>
                      <a:pPr algn="just">
                        <a:spcAft>
                          <a:spcPts val="0"/>
                        </a:spcAft>
                      </a:pPr>
                      <a:r>
                        <a:rPr lang="en-GB" sz="1300">
                          <a:effectLst/>
                        </a:rPr>
                        <a:t>NR</a:t>
                      </a:r>
                      <a:endParaRPr lang="it-IT" sz="1300">
                        <a:effectLst/>
                        <a:latin typeface="Times New Roman"/>
                        <a:ea typeface="Times New Roman"/>
                      </a:endParaRPr>
                    </a:p>
                  </a:txBody>
                  <a:tcPr marL="68580" marR="68580" marT="0" marB="0"/>
                </a:tc>
                <a:tc>
                  <a:txBody>
                    <a:bodyPr/>
                    <a:lstStyle/>
                    <a:p>
                      <a:pPr algn="ctr">
                        <a:spcAft>
                          <a:spcPts val="0"/>
                        </a:spcAft>
                      </a:pPr>
                      <a:r>
                        <a:rPr lang="en-GB" sz="1300" kern="1400" dirty="0">
                          <a:effectLst/>
                        </a:rPr>
                        <a:t>0,0288</a:t>
                      </a:r>
                      <a:endParaRPr lang="it-IT" sz="1300" dirty="0">
                        <a:effectLst/>
                        <a:latin typeface="Times New Roman"/>
                        <a:ea typeface="Times New Roman"/>
                      </a:endParaRPr>
                    </a:p>
                  </a:txBody>
                  <a:tcPr marL="68580" marR="68580" marT="0" marB="0"/>
                </a:tc>
                <a:tc>
                  <a:txBody>
                    <a:bodyPr/>
                    <a:lstStyle/>
                    <a:p>
                      <a:pPr algn="ctr">
                        <a:spcAft>
                          <a:spcPts val="0"/>
                        </a:spcAft>
                      </a:pPr>
                      <a:r>
                        <a:rPr lang="en-GB" sz="1300" kern="1400" dirty="0">
                          <a:effectLst/>
                        </a:rPr>
                        <a:t>0,0311</a:t>
                      </a:r>
                      <a:endParaRPr lang="it-IT" sz="1300" dirty="0">
                        <a:effectLst/>
                        <a:latin typeface="Times New Roman"/>
                        <a:ea typeface="Times New Roman"/>
                      </a:endParaRPr>
                    </a:p>
                  </a:txBody>
                  <a:tcPr marL="68580" marR="68580" marT="0" marB="0"/>
                </a:tc>
              </a:tr>
            </a:tbl>
          </a:graphicData>
        </a:graphic>
      </p:graphicFrame>
      <p:graphicFrame>
        <p:nvGraphicFramePr>
          <p:cNvPr id="18" name="Tabella 17"/>
          <p:cNvGraphicFramePr>
            <a:graphicFrameLocks noGrp="1"/>
          </p:cNvGraphicFramePr>
          <p:nvPr>
            <p:extLst>
              <p:ext uri="{D42A27DB-BD31-4B8C-83A1-F6EECF244321}">
                <p14:modId xmlns:p14="http://schemas.microsoft.com/office/powerpoint/2010/main" val="3363321955"/>
              </p:ext>
            </p:extLst>
          </p:nvPr>
        </p:nvGraphicFramePr>
        <p:xfrm>
          <a:off x="542925" y="3301926"/>
          <a:ext cx="8007310" cy="1155626"/>
        </p:xfrm>
        <a:graphic>
          <a:graphicData uri="http://schemas.openxmlformats.org/drawingml/2006/table">
            <a:tbl>
              <a:tblPr firstRow="1" firstCol="1" bandRow="1">
                <a:tableStyleId>{5C22544A-7EE6-4342-B048-85BDC9FD1C3A}</a:tableStyleId>
              </a:tblPr>
              <a:tblGrid>
                <a:gridCol w="1226720"/>
                <a:gridCol w="1101806"/>
                <a:gridCol w="1101806"/>
                <a:gridCol w="1101806"/>
                <a:gridCol w="1101806"/>
                <a:gridCol w="1046007"/>
                <a:gridCol w="1327359"/>
              </a:tblGrid>
              <a:tr h="412082">
                <a:tc>
                  <a:txBody>
                    <a:bodyPr/>
                    <a:lstStyle/>
                    <a:p>
                      <a:pPr algn="l">
                        <a:spcAft>
                          <a:spcPts val="0"/>
                        </a:spcAft>
                      </a:pPr>
                      <a:r>
                        <a:rPr lang="en-GB" sz="1300" dirty="0">
                          <a:effectLst/>
                        </a:rPr>
                        <a:t>Variable</a:t>
                      </a:r>
                      <a:endParaRPr lang="it-IT" sz="1300" dirty="0">
                        <a:effectLst/>
                        <a:latin typeface="Times New Roman"/>
                        <a:ea typeface="Times New Roman"/>
                      </a:endParaRPr>
                    </a:p>
                  </a:txBody>
                  <a:tcPr marL="68580" marR="68580" marT="0" marB="0" anchor="ctr"/>
                </a:tc>
                <a:tc>
                  <a:txBody>
                    <a:bodyPr/>
                    <a:lstStyle/>
                    <a:p>
                      <a:pPr algn="ctr">
                        <a:spcAft>
                          <a:spcPts val="0"/>
                        </a:spcAft>
                      </a:pPr>
                      <a:r>
                        <a:rPr lang="en-GB" sz="1300" dirty="0">
                          <a:effectLst/>
                        </a:rPr>
                        <a:t>Category</a:t>
                      </a:r>
                      <a:endParaRPr lang="it-IT" sz="1300" dirty="0">
                        <a:effectLst/>
                        <a:latin typeface="Times New Roman"/>
                        <a:ea typeface="Times New Roman"/>
                      </a:endParaRPr>
                    </a:p>
                  </a:txBody>
                  <a:tcPr marL="68580" marR="68580" marT="0" marB="0" anchor="ctr"/>
                </a:tc>
                <a:tc>
                  <a:txBody>
                    <a:bodyPr/>
                    <a:lstStyle/>
                    <a:p>
                      <a:pPr algn="ctr">
                        <a:spcAft>
                          <a:spcPts val="0"/>
                        </a:spcAft>
                      </a:pPr>
                      <a:r>
                        <a:rPr lang="en-GB" sz="1300" dirty="0">
                          <a:effectLst/>
                        </a:rPr>
                        <a:t>Weighted Web mean</a:t>
                      </a:r>
                      <a:endParaRPr lang="it-IT" sz="1300" dirty="0">
                        <a:effectLst/>
                        <a:latin typeface="Times New Roman"/>
                        <a:ea typeface="Times New Roman"/>
                      </a:endParaRPr>
                    </a:p>
                  </a:txBody>
                  <a:tcPr marL="68580" marR="68580" marT="0" marB="0"/>
                </a:tc>
                <a:tc>
                  <a:txBody>
                    <a:bodyPr/>
                    <a:lstStyle/>
                    <a:p>
                      <a:pPr algn="ctr">
                        <a:spcAft>
                          <a:spcPts val="0"/>
                        </a:spcAft>
                      </a:pPr>
                      <a:r>
                        <a:rPr lang="en-GB" sz="1300" dirty="0">
                          <a:effectLst/>
                        </a:rPr>
                        <a:t>Web </a:t>
                      </a:r>
                      <a:endParaRPr lang="it-IT" sz="1300" dirty="0">
                        <a:effectLst/>
                      </a:endParaRPr>
                    </a:p>
                    <a:p>
                      <a:pPr algn="ctr">
                        <a:spcAft>
                          <a:spcPts val="0"/>
                        </a:spcAft>
                      </a:pPr>
                      <a:r>
                        <a:rPr lang="en-GB" sz="1300" dirty="0">
                          <a:effectLst/>
                        </a:rPr>
                        <a:t>mean</a:t>
                      </a:r>
                      <a:endParaRPr lang="it-IT" sz="1300" dirty="0">
                        <a:effectLst/>
                        <a:latin typeface="Times New Roman"/>
                        <a:ea typeface="Times New Roman"/>
                      </a:endParaRPr>
                    </a:p>
                  </a:txBody>
                  <a:tcPr marL="68580" marR="68580" marT="0" marB="0"/>
                </a:tc>
                <a:tc>
                  <a:txBody>
                    <a:bodyPr/>
                    <a:lstStyle/>
                    <a:p>
                      <a:pPr algn="ctr">
                        <a:spcAft>
                          <a:spcPts val="0"/>
                        </a:spcAft>
                      </a:pPr>
                      <a:r>
                        <a:rPr lang="en-GB" sz="1300" dirty="0">
                          <a:effectLst/>
                        </a:rPr>
                        <a:t>PAPI mean</a:t>
                      </a:r>
                      <a:endParaRPr lang="it-IT" sz="1300" dirty="0">
                        <a:effectLst/>
                        <a:latin typeface="Times New Roman"/>
                        <a:ea typeface="Times New Roman"/>
                      </a:endParaRPr>
                    </a:p>
                  </a:txBody>
                  <a:tcPr marL="68580" marR="68580" marT="0" marB="0"/>
                </a:tc>
                <a:tc>
                  <a:txBody>
                    <a:bodyPr/>
                    <a:lstStyle/>
                    <a:p>
                      <a:pPr algn="ctr">
                        <a:spcAft>
                          <a:spcPts val="0"/>
                        </a:spcAft>
                      </a:pPr>
                      <a:r>
                        <a:rPr lang="en-GB" sz="1300" dirty="0">
                          <a:effectLst/>
                        </a:rPr>
                        <a:t>Selection effect</a:t>
                      </a:r>
                      <a:endParaRPr lang="it-IT" sz="1300" dirty="0">
                        <a:effectLst/>
                        <a:latin typeface="Times New Roman"/>
                        <a:ea typeface="Times New Roman"/>
                      </a:endParaRPr>
                    </a:p>
                  </a:txBody>
                  <a:tcPr marL="68580" marR="68580" marT="0" marB="0"/>
                </a:tc>
                <a:tc>
                  <a:txBody>
                    <a:bodyPr/>
                    <a:lstStyle/>
                    <a:p>
                      <a:pPr algn="ctr">
                        <a:spcAft>
                          <a:spcPts val="0"/>
                        </a:spcAft>
                      </a:pPr>
                      <a:r>
                        <a:rPr lang="en-GB" sz="1300" dirty="0">
                          <a:effectLst/>
                        </a:rPr>
                        <a:t>Measurement effect</a:t>
                      </a:r>
                      <a:endParaRPr lang="it-IT" sz="1300" dirty="0">
                        <a:effectLst/>
                        <a:latin typeface="Times New Roman"/>
                        <a:ea typeface="Times New Roman"/>
                      </a:endParaRPr>
                    </a:p>
                  </a:txBody>
                  <a:tcPr marL="68580" marR="68580" marT="0" marB="0"/>
                </a:tc>
              </a:tr>
              <a:tr h="267176">
                <a:tc rowSpan="3">
                  <a:txBody>
                    <a:bodyPr/>
                    <a:lstStyle/>
                    <a:p>
                      <a:pPr algn="just">
                        <a:spcAft>
                          <a:spcPts val="0"/>
                        </a:spcAft>
                      </a:pPr>
                      <a:r>
                        <a:rPr lang="en-GB" sz="1300" dirty="0">
                          <a:effectLst/>
                        </a:rPr>
                        <a:t>Reading books (last</a:t>
                      </a:r>
                      <a:endParaRPr lang="it-IT" sz="1300" dirty="0">
                        <a:effectLst/>
                      </a:endParaRPr>
                    </a:p>
                    <a:p>
                      <a:pPr algn="just">
                        <a:spcAft>
                          <a:spcPts val="0"/>
                        </a:spcAft>
                      </a:pPr>
                      <a:r>
                        <a:rPr lang="en-GB" sz="1300" dirty="0">
                          <a:effectLst/>
                        </a:rPr>
                        <a:t>12 months)</a:t>
                      </a:r>
                      <a:endParaRPr lang="it-IT" sz="1300" dirty="0">
                        <a:effectLst/>
                        <a:latin typeface="Times New Roman"/>
                        <a:ea typeface="Times New Roman"/>
                      </a:endParaRPr>
                    </a:p>
                  </a:txBody>
                  <a:tcPr marL="68580" marR="68580" marT="0" marB="0"/>
                </a:tc>
                <a:tc>
                  <a:txBody>
                    <a:bodyPr/>
                    <a:lstStyle/>
                    <a:p>
                      <a:pPr algn="just">
                        <a:spcAft>
                          <a:spcPts val="0"/>
                        </a:spcAft>
                      </a:pPr>
                      <a:r>
                        <a:rPr lang="en-GB" sz="1300" dirty="0">
                          <a:effectLst/>
                        </a:rPr>
                        <a:t>No</a:t>
                      </a:r>
                      <a:endParaRPr lang="it-IT" sz="1300" dirty="0">
                        <a:effectLst/>
                        <a:latin typeface="Times New Roman"/>
                        <a:ea typeface="Times New Roman"/>
                      </a:endParaRPr>
                    </a:p>
                  </a:txBody>
                  <a:tcPr marL="68580" marR="68580" marT="0" marB="0"/>
                </a:tc>
                <a:tc>
                  <a:txBody>
                    <a:bodyPr/>
                    <a:lstStyle/>
                    <a:p>
                      <a:pPr marL="0" algn="ctr" defTabSz="457200" rtl="0" eaLnBrk="1" latinLnBrk="0" hangingPunct="1">
                        <a:spcAft>
                          <a:spcPts val="0"/>
                        </a:spcAft>
                      </a:pPr>
                      <a:r>
                        <a:rPr lang="en-GB" sz="1300" kern="1200" dirty="0">
                          <a:solidFill>
                            <a:schemeClr val="dk1"/>
                          </a:solidFill>
                          <a:effectLst/>
                          <a:latin typeface="+mn-lt"/>
                          <a:ea typeface="+mn-ea"/>
                          <a:cs typeface="+mn-cs"/>
                        </a:rPr>
                        <a:t>0.485</a:t>
                      </a:r>
                      <a:endParaRPr lang="it-IT" sz="1300" kern="1200" dirty="0">
                        <a:solidFill>
                          <a:schemeClr val="dk1"/>
                        </a:solidFill>
                        <a:effectLst/>
                        <a:latin typeface="+mn-lt"/>
                        <a:ea typeface="+mn-ea"/>
                        <a:cs typeface="+mn-cs"/>
                      </a:endParaRPr>
                    </a:p>
                  </a:txBody>
                  <a:tcPr marL="68580" marR="68580" marT="0" marB="0" anchor="b"/>
                </a:tc>
                <a:tc>
                  <a:txBody>
                    <a:bodyPr/>
                    <a:lstStyle/>
                    <a:p>
                      <a:pPr marL="0" algn="ctr" defTabSz="457200" rtl="0" eaLnBrk="1" latinLnBrk="0" hangingPunct="1">
                        <a:spcAft>
                          <a:spcPts val="0"/>
                        </a:spcAft>
                      </a:pPr>
                      <a:r>
                        <a:rPr lang="en-GB" sz="1300" kern="1200" dirty="0">
                          <a:solidFill>
                            <a:schemeClr val="dk1"/>
                          </a:solidFill>
                          <a:effectLst/>
                          <a:latin typeface="+mn-lt"/>
                          <a:ea typeface="+mn-ea"/>
                          <a:cs typeface="+mn-cs"/>
                        </a:rPr>
                        <a:t>0.451</a:t>
                      </a:r>
                      <a:endParaRPr lang="it-IT" sz="1300" kern="1200" dirty="0">
                        <a:solidFill>
                          <a:schemeClr val="dk1"/>
                        </a:solidFill>
                        <a:effectLst/>
                        <a:latin typeface="+mn-lt"/>
                        <a:ea typeface="+mn-ea"/>
                        <a:cs typeface="+mn-cs"/>
                      </a:endParaRPr>
                    </a:p>
                  </a:txBody>
                  <a:tcPr marL="68580" marR="68580" marT="0" marB="0" anchor="b"/>
                </a:tc>
                <a:tc>
                  <a:txBody>
                    <a:bodyPr/>
                    <a:lstStyle/>
                    <a:p>
                      <a:pPr marL="0" algn="ctr" defTabSz="457200" rtl="0" eaLnBrk="1" latinLnBrk="0" hangingPunct="1">
                        <a:spcAft>
                          <a:spcPts val="0"/>
                        </a:spcAft>
                      </a:pPr>
                      <a:r>
                        <a:rPr lang="en-GB" sz="1300" kern="1200" dirty="0">
                          <a:solidFill>
                            <a:schemeClr val="dk1"/>
                          </a:solidFill>
                          <a:effectLst/>
                          <a:latin typeface="+mn-lt"/>
                          <a:ea typeface="+mn-ea"/>
                          <a:cs typeface="+mn-cs"/>
                        </a:rPr>
                        <a:t>0.618</a:t>
                      </a:r>
                      <a:endParaRPr lang="it-IT" sz="1300" kern="1200" dirty="0">
                        <a:solidFill>
                          <a:schemeClr val="dk1"/>
                        </a:solidFill>
                        <a:effectLst/>
                        <a:latin typeface="+mn-lt"/>
                        <a:ea typeface="+mn-ea"/>
                        <a:cs typeface="+mn-cs"/>
                      </a:endParaRPr>
                    </a:p>
                  </a:txBody>
                  <a:tcPr marL="68580" marR="68580" marT="0" marB="0" anchor="b"/>
                </a:tc>
                <a:tc>
                  <a:txBody>
                    <a:bodyPr/>
                    <a:lstStyle/>
                    <a:p>
                      <a:pPr marL="0" algn="ctr" defTabSz="457200" rtl="0" eaLnBrk="1" latinLnBrk="0" hangingPunct="1">
                        <a:spcAft>
                          <a:spcPts val="0"/>
                        </a:spcAft>
                      </a:pPr>
                      <a:r>
                        <a:rPr lang="en-GB" sz="1300" kern="1200" dirty="0">
                          <a:solidFill>
                            <a:schemeClr val="dk1"/>
                          </a:solidFill>
                          <a:effectLst/>
                          <a:latin typeface="+mn-lt"/>
                          <a:ea typeface="+mn-ea"/>
                          <a:cs typeface="+mn-cs"/>
                        </a:rPr>
                        <a:t>0.034</a:t>
                      </a:r>
                      <a:endParaRPr lang="it-IT" sz="1300" kern="1200" dirty="0">
                        <a:solidFill>
                          <a:schemeClr val="dk1"/>
                        </a:solidFill>
                        <a:effectLst/>
                        <a:latin typeface="+mn-lt"/>
                        <a:ea typeface="+mn-ea"/>
                        <a:cs typeface="+mn-cs"/>
                      </a:endParaRPr>
                    </a:p>
                  </a:txBody>
                  <a:tcPr marL="68580" marR="68580" marT="0" marB="0" anchor="b"/>
                </a:tc>
                <a:tc>
                  <a:txBody>
                    <a:bodyPr/>
                    <a:lstStyle/>
                    <a:p>
                      <a:pPr marL="0" algn="ctr" defTabSz="457200" rtl="0" eaLnBrk="1" latinLnBrk="0" hangingPunct="1">
                        <a:spcAft>
                          <a:spcPts val="0"/>
                        </a:spcAft>
                      </a:pPr>
                      <a:r>
                        <a:rPr lang="en-GB" sz="1300" kern="1200" dirty="0">
                          <a:solidFill>
                            <a:schemeClr val="dk1"/>
                          </a:solidFill>
                          <a:effectLst/>
                          <a:latin typeface="+mn-lt"/>
                          <a:ea typeface="+mn-ea"/>
                          <a:cs typeface="+mn-cs"/>
                        </a:rPr>
                        <a:t>-0.132</a:t>
                      </a:r>
                      <a:endParaRPr lang="it-IT" sz="1300" kern="1200" dirty="0">
                        <a:solidFill>
                          <a:schemeClr val="dk1"/>
                        </a:solidFill>
                        <a:effectLst/>
                        <a:latin typeface="+mn-lt"/>
                        <a:ea typeface="+mn-ea"/>
                        <a:cs typeface="+mn-cs"/>
                      </a:endParaRPr>
                    </a:p>
                  </a:txBody>
                  <a:tcPr marL="68580" marR="68580" marT="0" marB="0" anchor="b"/>
                </a:tc>
              </a:tr>
              <a:tr h="267176">
                <a:tc vMerge="1">
                  <a:txBody>
                    <a:bodyPr/>
                    <a:lstStyle/>
                    <a:p>
                      <a:endParaRPr lang="it-IT"/>
                    </a:p>
                  </a:txBody>
                  <a:tcPr/>
                </a:tc>
                <a:tc>
                  <a:txBody>
                    <a:bodyPr/>
                    <a:lstStyle/>
                    <a:p>
                      <a:pPr algn="just">
                        <a:spcAft>
                          <a:spcPts val="0"/>
                        </a:spcAft>
                      </a:pPr>
                      <a:r>
                        <a:rPr lang="en-GB" sz="1300">
                          <a:effectLst/>
                        </a:rPr>
                        <a:t>Yes</a:t>
                      </a:r>
                      <a:endParaRPr lang="it-IT" sz="1300">
                        <a:effectLst/>
                        <a:latin typeface="Times New Roman"/>
                        <a:ea typeface="Times New Roman"/>
                      </a:endParaRPr>
                    </a:p>
                  </a:txBody>
                  <a:tcPr marL="68580" marR="68580" marT="0" marB="0"/>
                </a:tc>
                <a:tc>
                  <a:txBody>
                    <a:bodyPr/>
                    <a:lstStyle/>
                    <a:p>
                      <a:pPr marL="0" algn="ctr" defTabSz="457200" rtl="0" eaLnBrk="1" latinLnBrk="0" hangingPunct="1">
                        <a:spcAft>
                          <a:spcPts val="0"/>
                        </a:spcAft>
                      </a:pPr>
                      <a:r>
                        <a:rPr lang="en-GB" sz="1300" kern="1200">
                          <a:solidFill>
                            <a:schemeClr val="dk1"/>
                          </a:solidFill>
                          <a:effectLst/>
                          <a:latin typeface="+mn-lt"/>
                          <a:ea typeface="+mn-ea"/>
                          <a:cs typeface="+mn-cs"/>
                        </a:rPr>
                        <a:t>0.432</a:t>
                      </a:r>
                      <a:endParaRPr lang="it-IT" sz="1300" kern="1200">
                        <a:solidFill>
                          <a:schemeClr val="dk1"/>
                        </a:solidFill>
                        <a:effectLst/>
                        <a:latin typeface="+mn-lt"/>
                        <a:ea typeface="+mn-ea"/>
                        <a:cs typeface="+mn-cs"/>
                      </a:endParaRPr>
                    </a:p>
                  </a:txBody>
                  <a:tcPr marL="68580" marR="68580" marT="0" marB="0" anchor="b"/>
                </a:tc>
                <a:tc>
                  <a:txBody>
                    <a:bodyPr/>
                    <a:lstStyle/>
                    <a:p>
                      <a:pPr marL="0" algn="ctr" defTabSz="457200" rtl="0" eaLnBrk="1" latinLnBrk="0" hangingPunct="1">
                        <a:spcAft>
                          <a:spcPts val="0"/>
                        </a:spcAft>
                      </a:pPr>
                      <a:r>
                        <a:rPr lang="en-GB" sz="1300" kern="1200" dirty="0">
                          <a:solidFill>
                            <a:schemeClr val="dk1"/>
                          </a:solidFill>
                          <a:effectLst/>
                          <a:latin typeface="+mn-lt"/>
                          <a:ea typeface="+mn-ea"/>
                          <a:cs typeface="+mn-cs"/>
                        </a:rPr>
                        <a:t>0.508</a:t>
                      </a:r>
                      <a:endParaRPr lang="it-IT" sz="1300" kern="1200" dirty="0">
                        <a:solidFill>
                          <a:schemeClr val="dk1"/>
                        </a:solidFill>
                        <a:effectLst/>
                        <a:latin typeface="+mn-lt"/>
                        <a:ea typeface="+mn-ea"/>
                        <a:cs typeface="+mn-cs"/>
                      </a:endParaRPr>
                    </a:p>
                  </a:txBody>
                  <a:tcPr marL="68580" marR="68580" marT="0" marB="0" anchor="b"/>
                </a:tc>
                <a:tc>
                  <a:txBody>
                    <a:bodyPr/>
                    <a:lstStyle/>
                    <a:p>
                      <a:pPr marL="0" algn="ctr" defTabSz="457200" rtl="0" eaLnBrk="1" latinLnBrk="0" hangingPunct="1">
                        <a:spcAft>
                          <a:spcPts val="0"/>
                        </a:spcAft>
                      </a:pPr>
                      <a:r>
                        <a:rPr lang="en-GB" sz="1300" kern="1200" dirty="0">
                          <a:solidFill>
                            <a:schemeClr val="dk1"/>
                          </a:solidFill>
                          <a:effectLst/>
                          <a:latin typeface="+mn-lt"/>
                          <a:ea typeface="+mn-ea"/>
                          <a:cs typeface="+mn-cs"/>
                        </a:rPr>
                        <a:t>0.347</a:t>
                      </a:r>
                      <a:endParaRPr lang="it-IT" sz="1300" kern="1200" dirty="0">
                        <a:solidFill>
                          <a:schemeClr val="dk1"/>
                        </a:solidFill>
                        <a:effectLst/>
                        <a:latin typeface="+mn-lt"/>
                        <a:ea typeface="+mn-ea"/>
                        <a:cs typeface="+mn-cs"/>
                      </a:endParaRPr>
                    </a:p>
                  </a:txBody>
                  <a:tcPr marL="68580" marR="68580" marT="0" marB="0" anchor="b"/>
                </a:tc>
                <a:tc>
                  <a:txBody>
                    <a:bodyPr/>
                    <a:lstStyle/>
                    <a:p>
                      <a:pPr marL="0" algn="ctr" defTabSz="457200" rtl="0" eaLnBrk="1" latinLnBrk="0" hangingPunct="1">
                        <a:spcAft>
                          <a:spcPts val="0"/>
                        </a:spcAft>
                      </a:pPr>
                      <a:r>
                        <a:rPr lang="en-GB" sz="1300" kern="1200" dirty="0">
                          <a:solidFill>
                            <a:schemeClr val="dk1"/>
                          </a:solidFill>
                          <a:effectLst/>
                          <a:latin typeface="+mn-lt"/>
                          <a:ea typeface="+mn-ea"/>
                          <a:cs typeface="+mn-cs"/>
                        </a:rPr>
                        <a:t>-0.075</a:t>
                      </a:r>
                      <a:endParaRPr lang="it-IT" sz="1300" kern="1200" dirty="0">
                        <a:solidFill>
                          <a:schemeClr val="dk1"/>
                        </a:solidFill>
                        <a:effectLst/>
                        <a:latin typeface="+mn-lt"/>
                        <a:ea typeface="+mn-ea"/>
                        <a:cs typeface="+mn-cs"/>
                      </a:endParaRPr>
                    </a:p>
                  </a:txBody>
                  <a:tcPr marL="68580" marR="68580" marT="0" marB="0" anchor="b"/>
                </a:tc>
                <a:tc>
                  <a:txBody>
                    <a:bodyPr/>
                    <a:lstStyle/>
                    <a:p>
                      <a:pPr marL="0" algn="ctr" defTabSz="457200" rtl="0" eaLnBrk="1" latinLnBrk="0" hangingPunct="1">
                        <a:spcAft>
                          <a:spcPts val="0"/>
                        </a:spcAft>
                      </a:pPr>
                      <a:r>
                        <a:rPr lang="en-GB" sz="1300" kern="1200" dirty="0">
                          <a:solidFill>
                            <a:schemeClr val="dk1"/>
                          </a:solidFill>
                          <a:effectLst/>
                          <a:latin typeface="+mn-lt"/>
                          <a:ea typeface="+mn-ea"/>
                          <a:cs typeface="+mn-cs"/>
                        </a:rPr>
                        <a:t>0.085</a:t>
                      </a:r>
                      <a:endParaRPr lang="it-IT" sz="1300" kern="1200" dirty="0">
                        <a:solidFill>
                          <a:schemeClr val="dk1"/>
                        </a:solidFill>
                        <a:effectLst/>
                        <a:latin typeface="+mn-lt"/>
                        <a:ea typeface="+mn-ea"/>
                        <a:cs typeface="+mn-cs"/>
                      </a:endParaRPr>
                    </a:p>
                  </a:txBody>
                  <a:tcPr marL="68580" marR="68580" marT="0" marB="0" anchor="b"/>
                </a:tc>
              </a:tr>
              <a:tr h="209192">
                <a:tc vMerge="1">
                  <a:txBody>
                    <a:bodyPr/>
                    <a:lstStyle/>
                    <a:p>
                      <a:endParaRPr lang="it-IT"/>
                    </a:p>
                  </a:txBody>
                  <a:tcPr/>
                </a:tc>
                <a:tc>
                  <a:txBody>
                    <a:bodyPr/>
                    <a:lstStyle/>
                    <a:p>
                      <a:pPr algn="just">
                        <a:spcAft>
                          <a:spcPts val="0"/>
                        </a:spcAft>
                      </a:pPr>
                      <a:r>
                        <a:rPr lang="en-GB" sz="1300">
                          <a:effectLst/>
                        </a:rPr>
                        <a:t>NR</a:t>
                      </a:r>
                      <a:endParaRPr lang="it-IT" sz="1300">
                        <a:effectLst/>
                        <a:latin typeface="Times New Roman"/>
                        <a:ea typeface="Times New Roman"/>
                      </a:endParaRPr>
                    </a:p>
                  </a:txBody>
                  <a:tcPr marL="68580" marR="68580" marT="0" marB="0"/>
                </a:tc>
                <a:tc>
                  <a:txBody>
                    <a:bodyPr/>
                    <a:lstStyle/>
                    <a:p>
                      <a:pPr marL="0" algn="ctr" defTabSz="457200" rtl="0" eaLnBrk="1" latinLnBrk="0" hangingPunct="1">
                        <a:spcAft>
                          <a:spcPts val="0"/>
                        </a:spcAft>
                      </a:pPr>
                      <a:r>
                        <a:rPr lang="en-GB" sz="1300" kern="1200" dirty="0">
                          <a:solidFill>
                            <a:schemeClr val="dk1"/>
                          </a:solidFill>
                          <a:effectLst/>
                          <a:latin typeface="+mn-lt"/>
                          <a:ea typeface="+mn-ea"/>
                          <a:cs typeface="+mn-cs"/>
                        </a:rPr>
                        <a:t>0.043</a:t>
                      </a:r>
                      <a:endParaRPr lang="it-IT" sz="1300" kern="1200" dirty="0">
                        <a:solidFill>
                          <a:schemeClr val="dk1"/>
                        </a:solidFill>
                        <a:effectLst/>
                        <a:latin typeface="+mn-lt"/>
                        <a:ea typeface="+mn-ea"/>
                        <a:cs typeface="+mn-cs"/>
                      </a:endParaRPr>
                    </a:p>
                  </a:txBody>
                  <a:tcPr marL="68580" marR="68580" marT="0" marB="0" anchor="b"/>
                </a:tc>
                <a:tc>
                  <a:txBody>
                    <a:bodyPr/>
                    <a:lstStyle/>
                    <a:p>
                      <a:pPr marL="0" algn="ctr" defTabSz="457200" rtl="0" eaLnBrk="1" latinLnBrk="0" hangingPunct="1">
                        <a:spcAft>
                          <a:spcPts val="0"/>
                        </a:spcAft>
                      </a:pPr>
                      <a:r>
                        <a:rPr lang="en-GB" sz="1300" kern="1200" dirty="0">
                          <a:solidFill>
                            <a:schemeClr val="dk1"/>
                          </a:solidFill>
                          <a:effectLst/>
                          <a:latin typeface="+mn-lt"/>
                          <a:ea typeface="+mn-ea"/>
                          <a:cs typeface="+mn-cs"/>
                        </a:rPr>
                        <a:t>0.041</a:t>
                      </a:r>
                      <a:endParaRPr lang="it-IT" sz="1300" kern="1200" dirty="0">
                        <a:solidFill>
                          <a:schemeClr val="dk1"/>
                        </a:solidFill>
                        <a:effectLst/>
                        <a:latin typeface="+mn-lt"/>
                        <a:ea typeface="+mn-ea"/>
                        <a:cs typeface="+mn-cs"/>
                      </a:endParaRPr>
                    </a:p>
                  </a:txBody>
                  <a:tcPr marL="68580" marR="68580" marT="0" marB="0" anchor="b"/>
                </a:tc>
                <a:tc>
                  <a:txBody>
                    <a:bodyPr/>
                    <a:lstStyle/>
                    <a:p>
                      <a:pPr marL="0" algn="ctr" defTabSz="457200" rtl="0" eaLnBrk="1" latinLnBrk="0" hangingPunct="1">
                        <a:spcAft>
                          <a:spcPts val="0"/>
                        </a:spcAft>
                      </a:pPr>
                      <a:r>
                        <a:rPr lang="en-GB" sz="1300" kern="1200">
                          <a:solidFill>
                            <a:schemeClr val="dk1"/>
                          </a:solidFill>
                          <a:effectLst/>
                          <a:latin typeface="+mn-lt"/>
                          <a:ea typeface="+mn-ea"/>
                          <a:cs typeface="+mn-cs"/>
                        </a:rPr>
                        <a:t>0.035</a:t>
                      </a:r>
                      <a:endParaRPr lang="it-IT" sz="1300" kern="1200">
                        <a:solidFill>
                          <a:schemeClr val="dk1"/>
                        </a:solidFill>
                        <a:effectLst/>
                        <a:latin typeface="+mn-lt"/>
                        <a:ea typeface="+mn-ea"/>
                        <a:cs typeface="+mn-cs"/>
                      </a:endParaRPr>
                    </a:p>
                  </a:txBody>
                  <a:tcPr marL="68580" marR="68580" marT="0" marB="0" anchor="b"/>
                </a:tc>
                <a:tc>
                  <a:txBody>
                    <a:bodyPr/>
                    <a:lstStyle/>
                    <a:p>
                      <a:pPr marL="0" algn="ctr" defTabSz="457200" rtl="0" eaLnBrk="1" latinLnBrk="0" hangingPunct="1">
                        <a:spcAft>
                          <a:spcPts val="0"/>
                        </a:spcAft>
                      </a:pPr>
                      <a:r>
                        <a:rPr lang="en-GB" sz="1300" kern="1200" dirty="0">
                          <a:solidFill>
                            <a:schemeClr val="dk1"/>
                          </a:solidFill>
                          <a:effectLst/>
                          <a:latin typeface="+mn-lt"/>
                          <a:ea typeface="+mn-ea"/>
                          <a:cs typeface="+mn-cs"/>
                        </a:rPr>
                        <a:t>0.002</a:t>
                      </a:r>
                      <a:endParaRPr lang="it-IT" sz="1300" kern="1200" dirty="0">
                        <a:solidFill>
                          <a:schemeClr val="dk1"/>
                        </a:solidFill>
                        <a:effectLst/>
                        <a:latin typeface="+mn-lt"/>
                        <a:ea typeface="+mn-ea"/>
                        <a:cs typeface="+mn-cs"/>
                      </a:endParaRPr>
                    </a:p>
                  </a:txBody>
                  <a:tcPr marL="68580" marR="68580" marT="0" marB="0" anchor="b"/>
                </a:tc>
                <a:tc>
                  <a:txBody>
                    <a:bodyPr/>
                    <a:lstStyle/>
                    <a:p>
                      <a:pPr marL="0" algn="ctr" defTabSz="457200" rtl="0" eaLnBrk="1" latinLnBrk="0" hangingPunct="1">
                        <a:spcAft>
                          <a:spcPts val="0"/>
                        </a:spcAft>
                      </a:pPr>
                      <a:r>
                        <a:rPr lang="en-GB" sz="1300" kern="1200" dirty="0">
                          <a:solidFill>
                            <a:schemeClr val="dk1"/>
                          </a:solidFill>
                          <a:effectLst/>
                          <a:latin typeface="+mn-lt"/>
                          <a:ea typeface="+mn-ea"/>
                          <a:cs typeface="+mn-cs"/>
                        </a:rPr>
                        <a:t>0.007</a:t>
                      </a:r>
                      <a:endParaRPr lang="it-IT" sz="1300" kern="1200" dirty="0">
                        <a:solidFill>
                          <a:schemeClr val="dk1"/>
                        </a:solidFill>
                        <a:effectLst/>
                        <a:latin typeface="+mn-lt"/>
                        <a:ea typeface="+mn-ea"/>
                        <a:cs typeface="+mn-cs"/>
                      </a:endParaRPr>
                    </a:p>
                  </a:txBody>
                  <a:tcPr marL="68580" marR="68580" marT="0" marB="0" anchor="b"/>
                </a:tc>
              </a:tr>
            </a:tbl>
          </a:graphicData>
        </a:graphic>
      </p:graphicFrame>
      <p:sp>
        <p:nvSpPr>
          <p:cNvPr id="19" name="Ovale 18"/>
          <p:cNvSpPr/>
          <p:nvPr/>
        </p:nvSpPr>
        <p:spPr>
          <a:xfrm>
            <a:off x="6882875" y="1860956"/>
            <a:ext cx="833241" cy="296642"/>
          </a:xfrm>
          <a:prstGeom prst="ellipse">
            <a:avLst/>
          </a:prstGeom>
          <a:noFill/>
          <a:ln w="12700">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20" name="Ovale 19"/>
          <p:cNvSpPr/>
          <p:nvPr/>
        </p:nvSpPr>
        <p:spPr>
          <a:xfrm>
            <a:off x="7451895" y="3744720"/>
            <a:ext cx="833241" cy="296642"/>
          </a:xfrm>
          <a:prstGeom prst="ellipse">
            <a:avLst/>
          </a:prstGeom>
          <a:noFill/>
          <a:ln w="12700">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164717089"/>
      </p:ext>
    </p:ext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213342" y="4645946"/>
            <a:ext cx="4255558" cy="348813"/>
          </a:xfrm>
          <a:prstGeom prst="rect">
            <a:avLst/>
          </a:prstGeom>
          <a:noFill/>
        </p:spPr>
        <p:txBody>
          <a:bodyPr wrap="square" rtlCol="0">
            <a:spAutoFit/>
          </a:bodyPr>
          <a:lstStyle/>
          <a:p>
            <a:pPr>
              <a:lnSpc>
                <a:spcPts val="700"/>
              </a:lnSpc>
              <a:spcAft>
                <a:spcPts val="600"/>
              </a:spcAft>
              <a:buClr>
                <a:srgbClr val="CF1E24"/>
              </a:buClr>
              <a:buSzPct val="90000"/>
              <a:defRPr/>
            </a:pPr>
            <a:r>
              <a:rPr lang="en-US" altLang="it-IT" sz="1000" b="1" dirty="0">
                <a:solidFill>
                  <a:schemeClr val="tx1">
                    <a:lumMod val="75000"/>
                    <a:lumOff val="25000"/>
                  </a:schemeClr>
                </a:solidFill>
              </a:rPr>
              <a:t>MIMOD project </a:t>
            </a:r>
            <a:r>
              <a:rPr lang="en-US" altLang="it-IT" sz="1000" b="1" dirty="0" smtClean="0">
                <a:solidFill>
                  <a:schemeClr val="tx1">
                    <a:lumMod val="75000"/>
                    <a:lumOff val="25000"/>
                  </a:schemeClr>
                </a:solidFill>
              </a:rPr>
              <a:t>- Mixed-Mode </a:t>
            </a:r>
            <a:r>
              <a:rPr lang="en-US" altLang="it-IT" sz="1000" b="1" dirty="0">
                <a:solidFill>
                  <a:schemeClr val="tx1">
                    <a:lumMod val="75000"/>
                    <a:lumOff val="25000"/>
                  </a:schemeClr>
                </a:solidFill>
              </a:rPr>
              <a:t>Designs in Social Surveys</a:t>
            </a:r>
          </a:p>
          <a:p>
            <a:pPr>
              <a:lnSpc>
                <a:spcPts val="700"/>
              </a:lnSpc>
              <a:spcAft>
                <a:spcPts val="1000"/>
              </a:spcAft>
              <a:buClr>
                <a:srgbClr val="CF1E24"/>
              </a:buClr>
              <a:buSzPct val="90000"/>
              <a:defRPr/>
            </a:pPr>
            <a:r>
              <a:rPr lang="it-IT" sz="1000" dirty="0" smtClean="0">
                <a:solidFill>
                  <a:schemeClr val="tx1">
                    <a:lumMod val="75000"/>
                    <a:lumOff val="25000"/>
                  </a:schemeClr>
                </a:solidFill>
              </a:rPr>
              <a:t>Rome, 11-12 April 2019</a:t>
            </a:r>
            <a:endParaRPr lang="it-IT" sz="1000" dirty="0">
              <a:solidFill>
                <a:schemeClr val="tx1">
                  <a:lumMod val="75000"/>
                  <a:lumOff val="25000"/>
                </a:schemeClr>
              </a:solidFill>
            </a:endParaRPr>
          </a:p>
        </p:txBody>
      </p:sp>
      <p:sp>
        <p:nvSpPr>
          <p:cNvPr id="6" name="Titolo 1"/>
          <p:cNvSpPr txBox="1">
            <a:spLocks/>
          </p:cNvSpPr>
          <p:nvPr/>
        </p:nvSpPr>
        <p:spPr>
          <a:xfrm>
            <a:off x="1162543" y="-1"/>
            <a:ext cx="8049193" cy="441134"/>
          </a:xfrm>
          <a:prstGeom prst="rect">
            <a:avLst/>
          </a:prstGeom>
          <a:solidFill>
            <a:srgbClr val="CF1E24"/>
          </a:solidFill>
          <a:ln>
            <a:noFill/>
          </a:ln>
        </p:spPr>
        <p:txBody>
          <a:bodyPr vert="horz" lIns="91396" tIns="45699" rIns="91396" bIns="45699" rtlCol="0" anchor="ctr">
            <a:normAutofit fontScale="6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416797" y="4699870"/>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3"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CasellaDiTesto 12"/>
          <p:cNvSpPr txBox="1"/>
          <p:nvPr/>
        </p:nvSpPr>
        <p:spPr>
          <a:xfrm>
            <a:off x="1304924" y="13436"/>
            <a:ext cx="7906811" cy="307777"/>
          </a:xfrm>
          <a:prstGeom prst="rect">
            <a:avLst/>
          </a:prstGeom>
          <a:noFill/>
        </p:spPr>
        <p:txBody>
          <a:bodyPr wrap="square" lIns="0" tIns="0" rIns="0" bIns="0" rtlCol="0">
            <a:spAutoFit/>
          </a:bodyPr>
          <a:lstStyle/>
          <a:p>
            <a:pPr algn="r">
              <a:spcAft>
                <a:spcPts val="1000"/>
              </a:spcAft>
              <a:buClr>
                <a:srgbClr val="CF1E24"/>
              </a:buClr>
              <a:buSzPct val="90000"/>
              <a:defRPr/>
            </a:pPr>
            <a:r>
              <a:rPr lang="en-US" altLang="it-IT" sz="2000" b="1" dirty="0">
                <a:solidFill>
                  <a:schemeClr val="bg1"/>
                </a:solidFill>
              </a:rPr>
              <a:t>Methods to assess and adjust mode effect: a case study</a:t>
            </a:r>
          </a:p>
        </p:txBody>
      </p:sp>
      <p:pic>
        <p:nvPicPr>
          <p:cNvPr id="12" name="Immagine 11" descr="EC logo example - horizontal version"/>
          <p:cNvPicPr/>
          <p:nvPr/>
        </p:nvPicPr>
        <p:blipFill>
          <a:blip r:embed="rId4">
            <a:extLst>
              <a:ext uri="{28A0092B-C50C-407E-A947-70E740481C1C}">
                <a14:useLocalDpi xmlns:a14="http://schemas.microsoft.com/office/drawing/2010/main" val="0"/>
              </a:ext>
            </a:extLst>
          </a:blip>
          <a:srcRect/>
          <a:stretch>
            <a:fillRect/>
          </a:stretch>
        </p:blipFill>
        <p:spPr bwMode="auto">
          <a:xfrm>
            <a:off x="7058343" y="4585529"/>
            <a:ext cx="1545907" cy="412476"/>
          </a:xfrm>
          <a:prstGeom prst="rect">
            <a:avLst/>
          </a:prstGeom>
          <a:noFill/>
          <a:ln>
            <a:noFill/>
          </a:ln>
        </p:spPr>
      </p:pic>
      <p:sp>
        <p:nvSpPr>
          <p:cNvPr id="9" name="Rectangle 2"/>
          <p:cNvSpPr txBox="1">
            <a:spLocks noChangeArrowheads="1"/>
          </p:cNvSpPr>
          <p:nvPr/>
        </p:nvSpPr>
        <p:spPr bwMode="auto">
          <a:xfrm>
            <a:off x="526985" y="876912"/>
            <a:ext cx="8512084" cy="1941237"/>
          </a:xfrm>
          <a:prstGeom prst="rect">
            <a:avLst/>
          </a:prstGeom>
          <a:noFill/>
          <a:ln>
            <a:miter lim="800000"/>
            <a:headEnd/>
            <a:tailEnd/>
          </a:ln>
        </p:spPr>
        <p:txBody>
          <a:bodyPr vert="horz" lIns="91396" tIns="45699" rIns="91396" bIns="45699" rtlCol="0">
            <a:noAutofit/>
          </a:bodyPr>
          <a:lstStyle>
            <a:lvl1pPr marL="342745" indent="-342745" algn="l" defTabSz="456981" rtl="0" eaLnBrk="1" latinLnBrk="0" hangingPunct="1">
              <a:spcBef>
                <a:spcPct val="20000"/>
              </a:spcBef>
              <a:buFont typeface="Arial"/>
              <a:buChar char="•"/>
              <a:defRPr sz="3200" kern="1200">
                <a:solidFill>
                  <a:schemeClr val="tx1"/>
                </a:solidFill>
                <a:latin typeface="+mn-lt"/>
                <a:ea typeface="+mn-ea"/>
                <a:cs typeface="+mn-cs"/>
              </a:defRPr>
            </a:lvl1pPr>
            <a:lvl2pPr marL="742613" indent="-285618" algn="l" defTabSz="456981" rtl="0" eaLnBrk="1" latinLnBrk="0" hangingPunct="1">
              <a:spcBef>
                <a:spcPct val="20000"/>
              </a:spcBef>
              <a:buFont typeface="Arial"/>
              <a:buChar char="–"/>
              <a:defRPr sz="2800" kern="1200">
                <a:solidFill>
                  <a:schemeClr val="tx1"/>
                </a:solidFill>
                <a:latin typeface="+mn-lt"/>
                <a:ea typeface="+mn-ea"/>
                <a:cs typeface="+mn-cs"/>
              </a:defRPr>
            </a:lvl2pPr>
            <a:lvl3pPr marL="1142472" indent="-228497" algn="l" defTabSz="456981" rtl="0" eaLnBrk="1" latinLnBrk="0" hangingPunct="1">
              <a:spcBef>
                <a:spcPct val="20000"/>
              </a:spcBef>
              <a:buFont typeface="Arial"/>
              <a:buChar char="•"/>
              <a:defRPr sz="2400" kern="1200">
                <a:solidFill>
                  <a:schemeClr val="tx1"/>
                </a:solidFill>
                <a:latin typeface="+mn-lt"/>
                <a:ea typeface="+mn-ea"/>
                <a:cs typeface="+mn-cs"/>
              </a:defRPr>
            </a:lvl3pPr>
            <a:lvl4pPr marL="1599467" indent="-228497" algn="l" defTabSz="456981" rtl="0" eaLnBrk="1" latinLnBrk="0" hangingPunct="1">
              <a:spcBef>
                <a:spcPct val="20000"/>
              </a:spcBef>
              <a:buFont typeface="Arial"/>
              <a:buChar char="–"/>
              <a:defRPr sz="2000" kern="1200">
                <a:solidFill>
                  <a:schemeClr val="tx1"/>
                </a:solidFill>
                <a:latin typeface="+mn-lt"/>
                <a:ea typeface="+mn-ea"/>
                <a:cs typeface="+mn-cs"/>
              </a:defRPr>
            </a:lvl4pPr>
            <a:lvl5pPr marL="2056455" indent="-228497" algn="l" defTabSz="456981" rtl="0" eaLnBrk="1" latinLnBrk="0" hangingPunct="1">
              <a:spcBef>
                <a:spcPct val="20000"/>
              </a:spcBef>
              <a:buFont typeface="Arial"/>
              <a:buChar char="»"/>
              <a:defRPr sz="2000" kern="1200">
                <a:solidFill>
                  <a:schemeClr val="tx1"/>
                </a:solidFill>
                <a:latin typeface="+mn-lt"/>
                <a:ea typeface="+mn-ea"/>
                <a:cs typeface="+mn-cs"/>
              </a:defRPr>
            </a:lvl5pPr>
            <a:lvl6pPr marL="2513455" indent="-228497" algn="l" defTabSz="456981" rtl="0" eaLnBrk="1" latinLnBrk="0" hangingPunct="1">
              <a:spcBef>
                <a:spcPct val="20000"/>
              </a:spcBef>
              <a:buFont typeface="Arial"/>
              <a:buChar char="•"/>
              <a:defRPr sz="2000" kern="1200">
                <a:solidFill>
                  <a:schemeClr val="tx1"/>
                </a:solidFill>
                <a:latin typeface="+mn-lt"/>
                <a:ea typeface="+mn-ea"/>
                <a:cs typeface="+mn-cs"/>
              </a:defRPr>
            </a:lvl6pPr>
            <a:lvl7pPr marL="2970436" indent="-228497" algn="l" defTabSz="456981" rtl="0" eaLnBrk="1" latinLnBrk="0" hangingPunct="1">
              <a:spcBef>
                <a:spcPct val="20000"/>
              </a:spcBef>
              <a:buFont typeface="Arial"/>
              <a:buChar char="•"/>
              <a:defRPr sz="2000" kern="1200">
                <a:solidFill>
                  <a:schemeClr val="tx1"/>
                </a:solidFill>
                <a:latin typeface="+mn-lt"/>
                <a:ea typeface="+mn-ea"/>
                <a:cs typeface="+mn-cs"/>
              </a:defRPr>
            </a:lvl7pPr>
            <a:lvl8pPr marL="3427431" indent="-228497" algn="l" defTabSz="456981" rtl="0" eaLnBrk="1" latinLnBrk="0" hangingPunct="1">
              <a:spcBef>
                <a:spcPct val="20000"/>
              </a:spcBef>
              <a:buFont typeface="Arial"/>
              <a:buChar char="•"/>
              <a:defRPr sz="2000" kern="1200">
                <a:solidFill>
                  <a:schemeClr val="tx1"/>
                </a:solidFill>
                <a:latin typeface="+mn-lt"/>
                <a:ea typeface="+mn-ea"/>
                <a:cs typeface="+mn-cs"/>
              </a:defRPr>
            </a:lvl8pPr>
            <a:lvl9pPr marL="3884419" indent="-228497" algn="l" defTabSz="456981" rtl="0" eaLnBrk="1" latinLnBrk="0" hangingPunct="1">
              <a:spcBef>
                <a:spcPct val="20000"/>
              </a:spcBef>
              <a:buFont typeface="Arial"/>
              <a:buChar char="•"/>
              <a:defRPr sz="2000" kern="1200">
                <a:solidFill>
                  <a:schemeClr val="tx1"/>
                </a:solidFill>
                <a:latin typeface="+mn-lt"/>
                <a:ea typeface="+mn-ea"/>
                <a:cs typeface="+mn-cs"/>
              </a:defRPr>
            </a:lvl9pPr>
          </a:lstStyle>
          <a:p>
            <a:pPr marL="87312" indent="0">
              <a:spcBef>
                <a:spcPts val="1800"/>
              </a:spcBef>
              <a:buClr>
                <a:srgbClr val="C00000"/>
              </a:buClr>
              <a:buNone/>
            </a:pPr>
            <a:r>
              <a:rPr lang="en-US" sz="1600" b="1" dirty="0">
                <a:solidFill>
                  <a:schemeClr val="tx2"/>
                </a:solidFill>
                <a:latin typeface="Calibri" panose="020F0502020204030204" pitchFamily="34" charset="0"/>
              </a:rPr>
              <a:t>Multi-group confirmatory factor analysis (frequency of going to the cinema, theatre, </a:t>
            </a:r>
            <a:r>
              <a:rPr lang="en-US" sz="1600" b="1" dirty="0" err="1" smtClean="0">
                <a:solidFill>
                  <a:schemeClr val="tx2"/>
                </a:solidFill>
                <a:latin typeface="Calibri" panose="020F0502020204030204" pitchFamily="34" charset="0"/>
              </a:rPr>
              <a:t>etc</a:t>
            </a:r>
            <a:r>
              <a:rPr lang="en-US" sz="1600" b="1" dirty="0" smtClean="0">
                <a:solidFill>
                  <a:schemeClr val="tx2"/>
                </a:solidFill>
                <a:latin typeface="Calibri" panose="020F0502020204030204" pitchFamily="34" charset="0"/>
              </a:rPr>
              <a:t>)</a:t>
            </a:r>
            <a:endParaRPr lang="en-US" sz="1600" b="1" dirty="0">
              <a:solidFill>
                <a:schemeClr val="tx2"/>
              </a:solidFill>
              <a:latin typeface="Calibri" panose="020F0502020204030204" pitchFamily="34" charset="0"/>
            </a:endParaRPr>
          </a:p>
          <a:p>
            <a:pPr marL="373062" lvl="4" indent="-285750">
              <a:spcBef>
                <a:spcPts val="1200"/>
              </a:spcBef>
              <a:buClr>
                <a:srgbClr val="C00000"/>
              </a:buClr>
              <a:buFont typeface="Wingdings" panose="05000000000000000000" pitchFamily="2" charset="2"/>
              <a:buChar char="q"/>
            </a:pPr>
            <a:r>
              <a:rPr lang="en-US" sz="1400" dirty="0" smtClean="0"/>
              <a:t>Aim: </a:t>
            </a:r>
            <a:r>
              <a:rPr lang="en-US" sz="1400" b="1" dirty="0" smtClean="0"/>
              <a:t>analyze the </a:t>
            </a:r>
            <a:r>
              <a:rPr lang="en-US" sz="1400" b="1" dirty="0"/>
              <a:t>equivalence </a:t>
            </a:r>
            <a:r>
              <a:rPr lang="en-US" sz="1400" dirty="0"/>
              <a:t>of the </a:t>
            </a:r>
            <a:r>
              <a:rPr lang="en-US" sz="1400" b="1" dirty="0"/>
              <a:t>measurements</a:t>
            </a:r>
            <a:r>
              <a:rPr lang="en-US" sz="1400" dirty="0"/>
              <a:t> in MM </a:t>
            </a:r>
            <a:r>
              <a:rPr lang="en-US" sz="1400" dirty="0" smtClean="0"/>
              <a:t>survey, in order </a:t>
            </a:r>
            <a:r>
              <a:rPr lang="en-US" sz="1400" dirty="0"/>
              <a:t>to identify the </a:t>
            </a:r>
            <a:r>
              <a:rPr lang="en-US" sz="1400" b="1" dirty="0"/>
              <a:t>latent structure </a:t>
            </a:r>
            <a:r>
              <a:rPr lang="en-US" sz="1400" dirty="0"/>
              <a:t>of the </a:t>
            </a:r>
            <a:r>
              <a:rPr lang="en-US" sz="1400" dirty="0" smtClean="0"/>
              <a:t>phenomenon</a:t>
            </a:r>
          </a:p>
          <a:p>
            <a:pPr marL="373062" indent="-285750">
              <a:spcBef>
                <a:spcPts val="600"/>
              </a:spcBef>
              <a:buClr>
                <a:srgbClr val="C00000"/>
              </a:buClr>
              <a:buFont typeface="Wingdings" panose="05000000000000000000" pitchFamily="2" charset="2"/>
              <a:buChar char="q"/>
            </a:pPr>
            <a:r>
              <a:rPr lang="en-US" sz="1400" dirty="0" smtClean="0"/>
              <a:t>The </a:t>
            </a:r>
            <a:r>
              <a:rPr lang="en-US" sz="1400" dirty="0"/>
              <a:t>MCFA has been applied in order to identify which are the </a:t>
            </a:r>
            <a:r>
              <a:rPr lang="en-US" sz="1400" b="1" dirty="0"/>
              <a:t>latent constructs </a:t>
            </a:r>
            <a:r>
              <a:rPr lang="en-US" sz="1400" dirty="0"/>
              <a:t>related with the behavioral model regarding the frequency of going to the cinema, theatre, etc. </a:t>
            </a:r>
            <a:endParaRPr lang="en-US" sz="1400" dirty="0" smtClean="0"/>
          </a:p>
          <a:p>
            <a:pPr marL="373062" indent="-285750">
              <a:spcBef>
                <a:spcPts val="600"/>
              </a:spcBef>
              <a:buClr>
                <a:srgbClr val="C00000"/>
              </a:buClr>
              <a:buFont typeface="Wingdings" panose="05000000000000000000" pitchFamily="2" charset="2"/>
              <a:buChar char="q"/>
            </a:pPr>
            <a:endParaRPr lang="en-US" sz="1400" dirty="0">
              <a:latin typeface="Calibri" panose="020F0502020204030204" pitchFamily="34" charset="0"/>
            </a:endParaRPr>
          </a:p>
          <a:p>
            <a:pPr marL="373062" indent="-285750">
              <a:spcBef>
                <a:spcPts val="600"/>
              </a:spcBef>
              <a:buClr>
                <a:srgbClr val="C00000"/>
              </a:buClr>
              <a:buFont typeface="Wingdings" panose="05000000000000000000" pitchFamily="2" charset="2"/>
              <a:buChar char="q"/>
            </a:pPr>
            <a:endParaRPr lang="en-US" sz="1400" dirty="0" smtClean="0">
              <a:latin typeface="Calibri" panose="020F0502020204030204" pitchFamily="34" charset="0"/>
            </a:endParaRPr>
          </a:p>
          <a:p>
            <a:pPr marL="373062" indent="-285750">
              <a:spcBef>
                <a:spcPts val="600"/>
              </a:spcBef>
              <a:buClr>
                <a:srgbClr val="C00000"/>
              </a:buClr>
              <a:buFont typeface="Wingdings" panose="05000000000000000000" pitchFamily="2" charset="2"/>
              <a:buChar char="q"/>
            </a:pPr>
            <a:endParaRPr lang="en-US" sz="1400" dirty="0">
              <a:latin typeface="Calibri" panose="020F0502020204030204" pitchFamily="34" charset="0"/>
            </a:endParaRPr>
          </a:p>
          <a:p>
            <a:pPr marL="373062" indent="-285750">
              <a:spcBef>
                <a:spcPts val="600"/>
              </a:spcBef>
              <a:buClr>
                <a:srgbClr val="C00000"/>
              </a:buClr>
              <a:buFont typeface="Wingdings" panose="05000000000000000000" pitchFamily="2" charset="2"/>
              <a:buChar char="q"/>
            </a:pPr>
            <a:endParaRPr lang="en-US" sz="1400" dirty="0" smtClean="0">
              <a:latin typeface="Calibri" panose="020F0502020204030204" pitchFamily="34" charset="0"/>
            </a:endParaRPr>
          </a:p>
          <a:p>
            <a:pPr marL="373062" indent="-285750">
              <a:spcBef>
                <a:spcPts val="600"/>
              </a:spcBef>
              <a:buClr>
                <a:srgbClr val="C00000"/>
              </a:buClr>
              <a:buFont typeface="Wingdings" panose="05000000000000000000" pitchFamily="2" charset="2"/>
              <a:buChar char="q"/>
            </a:pPr>
            <a:endParaRPr lang="en-US" sz="1400" dirty="0">
              <a:latin typeface="Calibri" panose="020F0502020204030204" pitchFamily="34" charset="0"/>
            </a:endParaRPr>
          </a:p>
          <a:p>
            <a:pPr marL="373062" indent="-285750">
              <a:spcBef>
                <a:spcPts val="600"/>
              </a:spcBef>
              <a:buClr>
                <a:srgbClr val="C00000"/>
              </a:buClr>
              <a:buFont typeface="Wingdings" panose="05000000000000000000" pitchFamily="2" charset="2"/>
              <a:buChar char="q"/>
            </a:pPr>
            <a:endParaRPr lang="en-US" sz="1400" dirty="0" smtClean="0">
              <a:latin typeface="Calibri" panose="020F0502020204030204" pitchFamily="34" charset="0"/>
            </a:endParaRPr>
          </a:p>
          <a:p>
            <a:pPr marL="373062" indent="-285750">
              <a:spcBef>
                <a:spcPts val="1200"/>
              </a:spcBef>
              <a:buClr>
                <a:srgbClr val="C00000"/>
              </a:buClr>
              <a:buFont typeface="Wingdings" panose="05000000000000000000" pitchFamily="2" charset="2"/>
              <a:buChar char="q"/>
            </a:pPr>
            <a:r>
              <a:rPr lang="en-US" sz="1400" dirty="0" smtClean="0"/>
              <a:t>The </a:t>
            </a:r>
            <a:r>
              <a:rPr lang="en-US" sz="1400" b="1" dirty="0"/>
              <a:t>measurement invariance </a:t>
            </a:r>
            <a:r>
              <a:rPr lang="en-US" sz="1400" dirty="0" smtClean="0"/>
              <a:t>has been tested</a:t>
            </a:r>
            <a:endParaRPr lang="en-US" sz="1400" dirty="0" smtClean="0">
              <a:latin typeface="Calibri" panose="020F0502020204030204" pitchFamily="34" charset="0"/>
            </a:endParaRPr>
          </a:p>
        </p:txBody>
      </p:sp>
      <p:sp>
        <p:nvSpPr>
          <p:cNvPr id="10" name="Rectangle 2"/>
          <p:cNvSpPr txBox="1">
            <a:spLocks noChangeArrowheads="1"/>
          </p:cNvSpPr>
          <p:nvPr/>
        </p:nvSpPr>
        <p:spPr bwMode="auto">
          <a:xfrm>
            <a:off x="924775" y="417705"/>
            <a:ext cx="8192835" cy="320559"/>
          </a:xfrm>
          <a:prstGeom prst="rect">
            <a:avLst/>
          </a:prstGeom>
          <a:noFill/>
          <a:ln w="9525">
            <a:noFill/>
            <a:miter lim="800000"/>
            <a:headEnd/>
            <a:tailEnd/>
          </a:ln>
        </p:spPr>
        <p:txBody>
          <a:bodyPr/>
          <a:lstStyle/>
          <a:p>
            <a:pPr algn="r" eaLnBrk="0" hangingPunct="0"/>
            <a:r>
              <a:rPr lang="en-GB" altLang="it-IT" sz="1400" b="1" dirty="0" smtClean="0">
                <a:solidFill>
                  <a:srgbClr val="CC0000"/>
                </a:solidFill>
                <a:latin typeface="Calibri" panose="020F0502020204030204" pitchFamily="34" charset="0"/>
                <a:cs typeface="Calibri" panose="020F0502020204030204" pitchFamily="34" charset="0"/>
              </a:rPr>
              <a:t> </a:t>
            </a:r>
            <a:r>
              <a:rPr lang="en-US" altLang="it-IT" sz="1600" b="1" dirty="0">
                <a:latin typeface="Calibri" panose="020F0502020204030204" pitchFamily="34" charset="0"/>
                <a:cs typeface="Calibri" panose="020F0502020204030204" pitchFamily="34" charset="0"/>
              </a:rPr>
              <a:t>4. The estimate of mode </a:t>
            </a:r>
            <a:r>
              <a:rPr lang="en-US" altLang="it-IT" sz="1600" b="1" dirty="0" smtClean="0">
                <a:latin typeface="Calibri" panose="020F0502020204030204" pitchFamily="34" charset="0"/>
                <a:cs typeface="Calibri" panose="020F0502020204030204" pitchFamily="34" charset="0"/>
              </a:rPr>
              <a:t>effects</a:t>
            </a:r>
            <a:endParaRPr lang="en-US" altLang="it-IT" sz="1600" b="1" dirty="0">
              <a:latin typeface="Calibri" panose="020F0502020204030204" pitchFamily="34" charset="0"/>
              <a:cs typeface="Calibri" panose="020F0502020204030204" pitchFamily="34" charset="0"/>
            </a:endParaRPr>
          </a:p>
          <a:p>
            <a:pPr algn="r" eaLnBrk="0" hangingPunct="0"/>
            <a:endParaRPr lang="en-US" altLang="it-IT" sz="1400" b="1" dirty="0">
              <a:solidFill>
                <a:srgbClr val="CC0000"/>
              </a:solidFill>
              <a:latin typeface="Calibri" panose="020F0502020204030204" pitchFamily="34" charset="0"/>
              <a:cs typeface="Calibri" panose="020F0502020204030204" pitchFamily="34" charset="0"/>
            </a:endParaRPr>
          </a:p>
          <a:p>
            <a:pPr algn="r" eaLnBrk="0" hangingPunct="0"/>
            <a:endParaRPr lang="en-US" altLang="it-IT" sz="1400" b="1" dirty="0">
              <a:solidFill>
                <a:srgbClr val="CC0000"/>
              </a:solidFill>
              <a:latin typeface="Calibri" panose="020F0502020204030204" pitchFamily="34" charset="0"/>
              <a:cs typeface="Calibri" panose="020F0502020204030204" pitchFamily="34" charset="0"/>
            </a:endParaRPr>
          </a:p>
        </p:txBody>
      </p:sp>
      <p:pic>
        <p:nvPicPr>
          <p:cNvPr id="11" name="Immagine 10"/>
          <p:cNvPicPr/>
          <p:nvPr/>
        </p:nvPicPr>
        <p:blipFill>
          <a:blip r:embed="rId5" cstate="print">
            <a:extLst>
              <a:ext uri="{28A0092B-C50C-407E-A947-70E740481C1C}">
                <a14:useLocalDpi xmlns:a14="http://schemas.microsoft.com/office/drawing/2010/main" val="0"/>
              </a:ext>
            </a:extLst>
          </a:blip>
          <a:stretch>
            <a:fillRect/>
          </a:stretch>
        </p:blipFill>
        <p:spPr>
          <a:xfrm>
            <a:off x="1584001" y="2338318"/>
            <a:ext cx="6294524" cy="1738870"/>
          </a:xfrm>
          <a:prstGeom prst="rect">
            <a:avLst/>
          </a:prstGeom>
        </p:spPr>
      </p:pic>
    </p:spTree>
    <p:extLst>
      <p:ext uri="{BB962C8B-B14F-4D97-AF65-F5344CB8AC3E}">
        <p14:creationId xmlns:p14="http://schemas.microsoft.com/office/powerpoint/2010/main" val="754400288"/>
      </p:ext>
    </p:extLst>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213342" y="4645946"/>
            <a:ext cx="4255558" cy="348813"/>
          </a:xfrm>
          <a:prstGeom prst="rect">
            <a:avLst/>
          </a:prstGeom>
          <a:noFill/>
        </p:spPr>
        <p:txBody>
          <a:bodyPr wrap="square" rtlCol="0">
            <a:spAutoFit/>
          </a:bodyPr>
          <a:lstStyle/>
          <a:p>
            <a:pPr>
              <a:lnSpc>
                <a:spcPts val="700"/>
              </a:lnSpc>
              <a:spcAft>
                <a:spcPts val="600"/>
              </a:spcAft>
              <a:buClr>
                <a:srgbClr val="CF1E24"/>
              </a:buClr>
              <a:buSzPct val="90000"/>
              <a:defRPr/>
            </a:pPr>
            <a:r>
              <a:rPr lang="en-US" altLang="it-IT" sz="1000" b="1" dirty="0">
                <a:solidFill>
                  <a:schemeClr val="tx1">
                    <a:lumMod val="75000"/>
                    <a:lumOff val="25000"/>
                  </a:schemeClr>
                </a:solidFill>
              </a:rPr>
              <a:t>MIMOD project </a:t>
            </a:r>
            <a:r>
              <a:rPr lang="en-US" altLang="it-IT" sz="1000" b="1" dirty="0" smtClean="0">
                <a:solidFill>
                  <a:schemeClr val="tx1">
                    <a:lumMod val="75000"/>
                    <a:lumOff val="25000"/>
                  </a:schemeClr>
                </a:solidFill>
              </a:rPr>
              <a:t>- Mixed-Mode </a:t>
            </a:r>
            <a:r>
              <a:rPr lang="en-US" altLang="it-IT" sz="1000" b="1" dirty="0">
                <a:solidFill>
                  <a:schemeClr val="tx1">
                    <a:lumMod val="75000"/>
                    <a:lumOff val="25000"/>
                  </a:schemeClr>
                </a:solidFill>
              </a:rPr>
              <a:t>Designs in Social Surveys</a:t>
            </a:r>
          </a:p>
          <a:p>
            <a:pPr>
              <a:lnSpc>
                <a:spcPts val="700"/>
              </a:lnSpc>
              <a:spcAft>
                <a:spcPts val="1000"/>
              </a:spcAft>
              <a:buClr>
                <a:srgbClr val="CF1E24"/>
              </a:buClr>
              <a:buSzPct val="90000"/>
              <a:defRPr/>
            </a:pPr>
            <a:r>
              <a:rPr lang="it-IT" sz="1000" dirty="0" smtClean="0">
                <a:solidFill>
                  <a:schemeClr val="tx1">
                    <a:lumMod val="75000"/>
                    <a:lumOff val="25000"/>
                  </a:schemeClr>
                </a:solidFill>
              </a:rPr>
              <a:t>Rome, 11-12 April 2019</a:t>
            </a:r>
            <a:endParaRPr lang="it-IT" sz="1000" dirty="0">
              <a:solidFill>
                <a:schemeClr val="tx1">
                  <a:lumMod val="75000"/>
                  <a:lumOff val="25000"/>
                </a:schemeClr>
              </a:solidFill>
            </a:endParaRPr>
          </a:p>
        </p:txBody>
      </p:sp>
      <p:sp>
        <p:nvSpPr>
          <p:cNvPr id="6" name="Titolo 1"/>
          <p:cNvSpPr txBox="1">
            <a:spLocks/>
          </p:cNvSpPr>
          <p:nvPr/>
        </p:nvSpPr>
        <p:spPr>
          <a:xfrm>
            <a:off x="1162543" y="-1"/>
            <a:ext cx="8049193" cy="441134"/>
          </a:xfrm>
          <a:prstGeom prst="rect">
            <a:avLst/>
          </a:prstGeom>
          <a:solidFill>
            <a:srgbClr val="CF1E24"/>
          </a:solidFill>
          <a:ln>
            <a:noFill/>
          </a:ln>
        </p:spPr>
        <p:txBody>
          <a:bodyPr vert="horz" lIns="91396" tIns="45699" rIns="91396" bIns="45699" rtlCol="0" anchor="ctr">
            <a:normAutofit fontScale="6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416797" y="4699870"/>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3"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pic>
        <p:nvPicPr>
          <p:cNvPr id="12" name="Immagine 11" descr="EC logo example - horizontal version"/>
          <p:cNvPicPr/>
          <p:nvPr/>
        </p:nvPicPr>
        <p:blipFill>
          <a:blip r:embed="rId4">
            <a:extLst>
              <a:ext uri="{28A0092B-C50C-407E-A947-70E740481C1C}">
                <a14:useLocalDpi xmlns:a14="http://schemas.microsoft.com/office/drawing/2010/main" val="0"/>
              </a:ext>
            </a:extLst>
          </a:blip>
          <a:srcRect/>
          <a:stretch>
            <a:fillRect/>
          </a:stretch>
        </p:blipFill>
        <p:spPr bwMode="auto">
          <a:xfrm>
            <a:off x="7058343" y="4585529"/>
            <a:ext cx="1545907" cy="412476"/>
          </a:xfrm>
          <a:prstGeom prst="rect">
            <a:avLst/>
          </a:prstGeom>
          <a:noFill/>
          <a:ln>
            <a:noFill/>
          </a:ln>
        </p:spPr>
      </p:pic>
      <p:sp>
        <p:nvSpPr>
          <p:cNvPr id="10" name="Rectangle 2"/>
          <p:cNvSpPr txBox="1">
            <a:spLocks noChangeArrowheads="1"/>
          </p:cNvSpPr>
          <p:nvPr/>
        </p:nvSpPr>
        <p:spPr bwMode="auto">
          <a:xfrm>
            <a:off x="827340" y="365240"/>
            <a:ext cx="8192835" cy="320559"/>
          </a:xfrm>
          <a:prstGeom prst="rect">
            <a:avLst/>
          </a:prstGeom>
          <a:noFill/>
          <a:ln w="9525">
            <a:noFill/>
            <a:miter lim="800000"/>
            <a:headEnd/>
            <a:tailEnd/>
          </a:ln>
        </p:spPr>
        <p:txBody>
          <a:bodyPr/>
          <a:lstStyle/>
          <a:p>
            <a:pPr algn="r" eaLnBrk="0" hangingPunct="0"/>
            <a:r>
              <a:rPr lang="en-GB" altLang="it-IT" sz="1400" b="1" dirty="0" smtClean="0">
                <a:solidFill>
                  <a:srgbClr val="CC0000"/>
                </a:solidFill>
                <a:latin typeface="Calibri" panose="020F0502020204030204" pitchFamily="34" charset="0"/>
                <a:cs typeface="Calibri" panose="020F0502020204030204" pitchFamily="34" charset="0"/>
              </a:rPr>
              <a:t> </a:t>
            </a:r>
            <a:endParaRPr lang="en-US" altLang="it-IT" sz="1400" b="1" dirty="0">
              <a:solidFill>
                <a:srgbClr val="CC0000"/>
              </a:solidFill>
              <a:latin typeface="Calibri" panose="020F0502020204030204" pitchFamily="34" charset="0"/>
              <a:cs typeface="Calibri" panose="020F0502020204030204" pitchFamily="34" charset="0"/>
            </a:endParaRPr>
          </a:p>
        </p:txBody>
      </p:sp>
      <p:sp>
        <p:nvSpPr>
          <p:cNvPr id="9" name="CasellaDiTesto 8"/>
          <p:cNvSpPr txBox="1"/>
          <p:nvPr/>
        </p:nvSpPr>
        <p:spPr>
          <a:xfrm>
            <a:off x="159658" y="1153097"/>
            <a:ext cx="8555718" cy="3416320"/>
          </a:xfrm>
          <a:prstGeom prst="rect">
            <a:avLst/>
          </a:prstGeom>
          <a:noFill/>
        </p:spPr>
        <p:txBody>
          <a:bodyPr wrap="square" rtlCol="0">
            <a:spAutoFit/>
          </a:bodyPr>
          <a:lstStyle/>
          <a:p>
            <a:pPr lvl="1">
              <a:spcBef>
                <a:spcPts val="600"/>
              </a:spcBef>
            </a:pPr>
            <a:r>
              <a:rPr lang="en-US" sz="1800" b="1" dirty="0" smtClean="0">
                <a:solidFill>
                  <a:schemeClr val="tx2"/>
                </a:solidFill>
                <a:latin typeface="Calibri" panose="020F0502020204030204" pitchFamily="34" charset="0"/>
              </a:rPr>
              <a:t>Methods for adjusting selection effect  - Weighting methods</a:t>
            </a:r>
          </a:p>
          <a:p>
            <a:pPr lvl="1">
              <a:spcBef>
                <a:spcPts val="600"/>
              </a:spcBef>
            </a:pPr>
            <a:r>
              <a:rPr lang="en-US" sz="1400" b="1" dirty="0" smtClean="0">
                <a:solidFill>
                  <a:schemeClr val="tx2"/>
                </a:solidFill>
                <a:latin typeface="Calibri" panose="020F0502020204030204" pitchFamily="34" charset="0"/>
              </a:rPr>
              <a:t> </a:t>
            </a:r>
          </a:p>
          <a:p>
            <a:pPr marL="809625" lvl="2" indent="-266700">
              <a:spcAft>
                <a:spcPts val="1200"/>
              </a:spcAft>
              <a:buClr>
                <a:srgbClr val="C00000"/>
              </a:buClr>
              <a:buFont typeface="Wingdings" panose="05000000000000000000" pitchFamily="2" charset="2"/>
              <a:buChar char="q"/>
            </a:pPr>
            <a:r>
              <a:rPr lang="en-US" sz="1600" dirty="0" smtClean="0">
                <a:latin typeface="Calibri" panose="020F0502020204030204" pitchFamily="34" charset="0"/>
              </a:rPr>
              <a:t>Propensity score, calibration of weights modified through the correction factors </a:t>
            </a:r>
          </a:p>
          <a:p>
            <a:pPr marL="809625" lvl="2" indent="-266700">
              <a:spcAft>
                <a:spcPts val="1200"/>
              </a:spcAft>
              <a:buClr>
                <a:srgbClr val="C00000"/>
              </a:buClr>
              <a:buFont typeface="Wingdings" panose="05000000000000000000" pitchFamily="2" charset="2"/>
              <a:buChar char="q"/>
            </a:pPr>
            <a:r>
              <a:rPr lang="en-US" sz="1600" dirty="0" smtClean="0">
                <a:latin typeface="Calibri" panose="020F0502020204030204" pitchFamily="34" charset="0"/>
              </a:rPr>
              <a:t>Standard calibration on demographic totals</a:t>
            </a:r>
          </a:p>
          <a:p>
            <a:pPr marL="809625" lvl="2" indent="-266700">
              <a:spcAft>
                <a:spcPts val="1200"/>
              </a:spcAft>
              <a:buClr>
                <a:srgbClr val="C00000"/>
              </a:buClr>
              <a:buFont typeface="Wingdings" panose="05000000000000000000" pitchFamily="2" charset="2"/>
              <a:buChar char="q"/>
            </a:pPr>
            <a:r>
              <a:rPr lang="en-US" sz="1600" dirty="0" smtClean="0">
                <a:latin typeface="Calibri" panose="020F0502020204030204" pitchFamily="34" charset="0"/>
              </a:rPr>
              <a:t>Calibration on </a:t>
            </a:r>
            <a:r>
              <a:rPr lang="en-GB" sz="1600" dirty="0">
                <a:latin typeface="Calibri" panose="020F0502020204030204" pitchFamily="34" charset="0"/>
              </a:rPr>
              <a:t>fixed levels of mode proportions </a:t>
            </a:r>
            <a:r>
              <a:rPr lang="en-US" sz="1600" dirty="0" smtClean="0">
                <a:latin typeface="Calibri" panose="020F0502020204030204" pitchFamily="34" charset="0"/>
              </a:rPr>
              <a:t>(</a:t>
            </a:r>
            <a:r>
              <a:rPr lang="en-US" sz="1600" dirty="0">
                <a:latin typeface="Calibri" panose="020F0502020204030204" pitchFamily="34" charset="0"/>
              </a:rPr>
              <a:t>method proposed by </a:t>
            </a:r>
            <a:r>
              <a:rPr lang="nl-NL" sz="1600" dirty="0">
                <a:latin typeface="Calibri" panose="020F0502020204030204" pitchFamily="34" charset="0"/>
              </a:rPr>
              <a:t>Buelens and Van den </a:t>
            </a:r>
            <a:r>
              <a:rPr lang="nl-NL" sz="1600" dirty="0" smtClean="0">
                <a:latin typeface="Calibri" panose="020F0502020204030204" pitchFamily="34" charset="0"/>
              </a:rPr>
              <a:t>Brakel, 2015</a:t>
            </a:r>
            <a:r>
              <a:rPr lang="en-US" sz="1600" dirty="0" smtClean="0">
                <a:latin typeface="Calibri" panose="020F0502020204030204" pitchFamily="34" charset="0"/>
              </a:rPr>
              <a:t>), to stabilize the selection effect in repeated surveys, assuming the invariance of measurement effect, with the aim to obtain reliable changes over time	   </a:t>
            </a:r>
          </a:p>
          <a:p>
            <a:pPr marL="885825" lvl="2" indent="-342900">
              <a:spcAft>
                <a:spcPts val="1200"/>
              </a:spcAft>
              <a:buClr>
                <a:srgbClr val="C00000"/>
              </a:buClr>
              <a:buFont typeface="Wingdings" panose="05000000000000000000" pitchFamily="2" charset="2"/>
              <a:buChar char="ü"/>
            </a:pPr>
            <a:r>
              <a:rPr lang="en-US" sz="1600" dirty="0" smtClean="0">
                <a:latin typeface="Calibri" panose="020F0502020204030204" pitchFamily="34" charset="0"/>
              </a:rPr>
              <a:t>Assuming the hypothesis of </a:t>
            </a:r>
            <a:r>
              <a:rPr lang="en-US" sz="1600" dirty="0" err="1" smtClean="0">
                <a:latin typeface="Calibri" panose="020F0502020204030204" pitchFamily="34" charset="0"/>
              </a:rPr>
              <a:t>ignorability</a:t>
            </a:r>
            <a:r>
              <a:rPr lang="en-US" sz="1600" dirty="0" smtClean="0">
                <a:latin typeface="Calibri" panose="020F0502020204030204" pitchFamily="34" charset="0"/>
              </a:rPr>
              <a:t>  of the selection effect</a:t>
            </a:r>
          </a:p>
          <a:p>
            <a:pPr marL="809625" lvl="2" indent="-266700">
              <a:spcAft>
                <a:spcPts val="1200"/>
              </a:spcAft>
              <a:buClr>
                <a:srgbClr val="C00000"/>
              </a:buClr>
              <a:buFont typeface="Wingdings" panose="05000000000000000000" pitchFamily="2" charset="2"/>
              <a:buChar char="q"/>
            </a:pPr>
            <a:endParaRPr lang="en-US" sz="1400" dirty="0" smtClean="0">
              <a:latin typeface="Calibri" panose="020F0502020204030204" pitchFamily="34" charset="0"/>
            </a:endParaRPr>
          </a:p>
          <a:p>
            <a:pPr lvl="2">
              <a:spcBef>
                <a:spcPts val="600"/>
              </a:spcBef>
              <a:buClr>
                <a:srgbClr val="C00000"/>
              </a:buClr>
            </a:pPr>
            <a:endParaRPr lang="en-US" sz="1400" b="1" dirty="0" smtClean="0">
              <a:solidFill>
                <a:srgbClr val="C00000"/>
              </a:solidFill>
              <a:latin typeface="Calibri" panose="020F0502020204030204" pitchFamily="34" charset="0"/>
            </a:endParaRPr>
          </a:p>
        </p:txBody>
      </p:sp>
      <p:sp>
        <p:nvSpPr>
          <p:cNvPr id="11" name="Rectangle 2"/>
          <p:cNvSpPr txBox="1">
            <a:spLocks noChangeArrowheads="1"/>
          </p:cNvSpPr>
          <p:nvPr/>
        </p:nvSpPr>
        <p:spPr bwMode="auto">
          <a:xfrm>
            <a:off x="83128" y="377115"/>
            <a:ext cx="8723298" cy="320559"/>
          </a:xfrm>
          <a:prstGeom prst="rect">
            <a:avLst/>
          </a:prstGeom>
          <a:noFill/>
          <a:ln w="9525">
            <a:noFill/>
            <a:miter lim="800000"/>
            <a:headEnd/>
            <a:tailEnd/>
          </a:ln>
        </p:spPr>
        <p:txBody>
          <a:bodyPr/>
          <a:lstStyle/>
          <a:p>
            <a:pPr algn="ctr" eaLnBrk="0" hangingPunct="0"/>
            <a:r>
              <a:rPr lang="en-GB" altLang="it-IT" sz="1400" b="1" dirty="0" smtClean="0">
                <a:solidFill>
                  <a:srgbClr val="CC0000"/>
                </a:solidFill>
                <a:latin typeface="Calibri" panose="020F0502020204030204" pitchFamily="34" charset="0"/>
                <a:cs typeface="Calibri" panose="020F0502020204030204" pitchFamily="34" charset="0"/>
              </a:rPr>
              <a:t> </a:t>
            </a:r>
            <a:r>
              <a:rPr lang="en-GB" altLang="it-IT" sz="1800" b="1" dirty="0" smtClean="0">
                <a:latin typeface="Calibri" panose="020F0502020204030204" pitchFamily="34" charset="0"/>
                <a:cs typeface="Calibri" panose="020F0502020204030204" pitchFamily="34" charset="0"/>
              </a:rPr>
              <a:t>5. </a:t>
            </a:r>
            <a:r>
              <a:rPr lang="en-US" altLang="it-IT" sz="1800" b="1" dirty="0">
                <a:latin typeface="Calibri" panose="020F0502020204030204" pitchFamily="34" charset="0"/>
                <a:cs typeface="Calibri" panose="020F0502020204030204" pitchFamily="34" charset="0"/>
              </a:rPr>
              <a:t>The adjustment of mode effect with different </a:t>
            </a:r>
            <a:r>
              <a:rPr lang="en-US" altLang="it-IT" sz="1800" b="1" dirty="0" smtClean="0">
                <a:latin typeface="Calibri" panose="020F0502020204030204" pitchFamily="34" charset="0"/>
                <a:cs typeface="Calibri" panose="020F0502020204030204" pitchFamily="34" charset="0"/>
              </a:rPr>
              <a:t>methods</a:t>
            </a:r>
            <a:endParaRPr lang="en-US" altLang="it-IT" sz="1800" b="1" dirty="0">
              <a:latin typeface="Calibri" panose="020F0502020204030204" pitchFamily="34" charset="0"/>
              <a:cs typeface="Calibri" panose="020F0502020204030204" pitchFamily="34" charset="0"/>
            </a:endParaRPr>
          </a:p>
        </p:txBody>
      </p:sp>
      <p:sp>
        <p:nvSpPr>
          <p:cNvPr id="14" name="CasellaDiTesto 13"/>
          <p:cNvSpPr txBox="1"/>
          <p:nvPr/>
        </p:nvSpPr>
        <p:spPr>
          <a:xfrm>
            <a:off x="1259954" y="35921"/>
            <a:ext cx="7839075" cy="307777"/>
          </a:xfrm>
          <a:prstGeom prst="rect">
            <a:avLst/>
          </a:prstGeom>
          <a:noFill/>
        </p:spPr>
        <p:txBody>
          <a:bodyPr wrap="square" lIns="0" tIns="0" rIns="0" bIns="0" rtlCol="0">
            <a:spAutoFit/>
          </a:bodyPr>
          <a:lstStyle/>
          <a:p>
            <a:pPr algn="r">
              <a:spcAft>
                <a:spcPts val="1000"/>
              </a:spcAft>
              <a:buClr>
                <a:srgbClr val="CF1E24"/>
              </a:buClr>
              <a:buSzPct val="90000"/>
              <a:defRPr/>
            </a:pPr>
            <a:r>
              <a:rPr lang="en-US" altLang="it-IT" sz="2000" b="1" dirty="0">
                <a:solidFill>
                  <a:schemeClr val="bg1"/>
                </a:solidFill>
              </a:rPr>
              <a:t>Methods to assess and adjust mode effect: a case study</a:t>
            </a:r>
          </a:p>
        </p:txBody>
      </p:sp>
    </p:spTree>
    <p:extLst>
      <p:ext uri="{BB962C8B-B14F-4D97-AF65-F5344CB8AC3E}">
        <p14:creationId xmlns:p14="http://schemas.microsoft.com/office/powerpoint/2010/main" val="2953700937"/>
      </p:ext>
    </p:extLst>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213342" y="4645946"/>
            <a:ext cx="4255558" cy="348813"/>
          </a:xfrm>
          <a:prstGeom prst="rect">
            <a:avLst/>
          </a:prstGeom>
          <a:noFill/>
        </p:spPr>
        <p:txBody>
          <a:bodyPr wrap="square" rtlCol="0">
            <a:spAutoFit/>
          </a:bodyPr>
          <a:lstStyle/>
          <a:p>
            <a:pPr>
              <a:lnSpc>
                <a:spcPts val="700"/>
              </a:lnSpc>
              <a:spcAft>
                <a:spcPts val="600"/>
              </a:spcAft>
              <a:buClr>
                <a:srgbClr val="CF1E24"/>
              </a:buClr>
              <a:buSzPct val="90000"/>
              <a:defRPr/>
            </a:pPr>
            <a:r>
              <a:rPr lang="en-US" altLang="it-IT" sz="1000" b="1" dirty="0">
                <a:solidFill>
                  <a:schemeClr val="tx1">
                    <a:lumMod val="75000"/>
                    <a:lumOff val="25000"/>
                  </a:schemeClr>
                </a:solidFill>
              </a:rPr>
              <a:t>MIMOD project </a:t>
            </a:r>
            <a:r>
              <a:rPr lang="en-US" altLang="it-IT" sz="1000" b="1" dirty="0" smtClean="0">
                <a:solidFill>
                  <a:schemeClr val="tx1">
                    <a:lumMod val="75000"/>
                    <a:lumOff val="25000"/>
                  </a:schemeClr>
                </a:solidFill>
              </a:rPr>
              <a:t>- Mixed-Mode </a:t>
            </a:r>
            <a:r>
              <a:rPr lang="en-US" altLang="it-IT" sz="1000" b="1" dirty="0">
                <a:solidFill>
                  <a:schemeClr val="tx1">
                    <a:lumMod val="75000"/>
                    <a:lumOff val="25000"/>
                  </a:schemeClr>
                </a:solidFill>
              </a:rPr>
              <a:t>Designs in Social Surveys</a:t>
            </a:r>
          </a:p>
          <a:p>
            <a:pPr>
              <a:lnSpc>
                <a:spcPts val="700"/>
              </a:lnSpc>
              <a:spcAft>
                <a:spcPts val="1000"/>
              </a:spcAft>
              <a:buClr>
                <a:srgbClr val="CF1E24"/>
              </a:buClr>
              <a:buSzPct val="90000"/>
              <a:defRPr/>
            </a:pPr>
            <a:r>
              <a:rPr lang="it-IT" sz="1000" dirty="0" smtClean="0">
                <a:solidFill>
                  <a:schemeClr val="tx1">
                    <a:lumMod val="75000"/>
                    <a:lumOff val="25000"/>
                  </a:schemeClr>
                </a:solidFill>
              </a:rPr>
              <a:t>Rome, 11-12 April 2019</a:t>
            </a:r>
            <a:endParaRPr lang="it-IT" sz="1000" dirty="0">
              <a:solidFill>
                <a:schemeClr val="tx1">
                  <a:lumMod val="75000"/>
                  <a:lumOff val="25000"/>
                </a:schemeClr>
              </a:solidFill>
            </a:endParaRPr>
          </a:p>
        </p:txBody>
      </p:sp>
      <p:sp>
        <p:nvSpPr>
          <p:cNvPr id="6" name="Titolo 1"/>
          <p:cNvSpPr txBox="1">
            <a:spLocks/>
          </p:cNvSpPr>
          <p:nvPr/>
        </p:nvSpPr>
        <p:spPr>
          <a:xfrm>
            <a:off x="1162543" y="-1"/>
            <a:ext cx="8049193" cy="441134"/>
          </a:xfrm>
          <a:prstGeom prst="rect">
            <a:avLst/>
          </a:prstGeom>
          <a:solidFill>
            <a:srgbClr val="CF1E24"/>
          </a:solidFill>
          <a:ln>
            <a:noFill/>
          </a:ln>
        </p:spPr>
        <p:txBody>
          <a:bodyPr vert="horz" lIns="91396" tIns="45699" rIns="91396" bIns="45699" rtlCol="0" anchor="ctr">
            <a:normAutofit fontScale="6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416797" y="4699870"/>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3"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pic>
        <p:nvPicPr>
          <p:cNvPr id="12" name="Immagine 11" descr="EC logo example - horizontal version"/>
          <p:cNvPicPr/>
          <p:nvPr/>
        </p:nvPicPr>
        <p:blipFill>
          <a:blip r:embed="rId4">
            <a:extLst>
              <a:ext uri="{28A0092B-C50C-407E-A947-70E740481C1C}">
                <a14:useLocalDpi xmlns:a14="http://schemas.microsoft.com/office/drawing/2010/main" val="0"/>
              </a:ext>
            </a:extLst>
          </a:blip>
          <a:srcRect/>
          <a:stretch>
            <a:fillRect/>
          </a:stretch>
        </p:blipFill>
        <p:spPr bwMode="auto">
          <a:xfrm>
            <a:off x="7058343" y="4585529"/>
            <a:ext cx="1545907" cy="412476"/>
          </a:xfrm>
          <a:prstGeom prst="rect">
            <a:avLst/>
          </a:prstGeom>
          <a:noFill/>
          <a:ln>
            <a:noFill/>
          </a:ln>
        </p:spPr>
      </p:pic>
      <p:sp>
        <p:nvSpPr>
          <p:cNvPr id="10" name="Rectangle 2"/>
          <p:cNvSpPr txBox="1">
            <a:spLocks noChangeArrowheads="1"/>
          </p:cNvSpPr>
          <p:nvPr/>
        </p:nvSpPr>
        <p:spPr bwMode="auto">
          <a:xfrm>
            <a:off x="827340" y="365240"/>
            <a:ext cx="8192835" cy="320559"/>
          </a:xfrm>
          <a:prstGeom prst="rect">
            <a:avLst/>
          </a:prstGeom>
          <a:noFill/>
          <a:ln w="9525">
            <a:noFill/>
            <a:miter lim="800000"/>
            <a:headEnd/>
            <a:tailEnd/>
          </a:ln>
        </p:spPr>
        <p:txBody>
          <a:bodyPr/>
          <a:lstStyle/>
          <a:p>
            <a:pPr algn="r" eaLnBrk="0" hangingPunct="0"/>
            <a:r>
              <a:rPr lang="en-GB" altLang="it-IT" sz="1400" b="1" dirty="0" smtClean="0">
                <a:solidFill>
                  <a:srgbClr val="CC0000"/>
                </a:solidFill>
                <a:latin typeface="Calibri" panose="020F0502020204030204" pitchFamily="34" charset="0"/>
                <a:cs typeface="Calibri" panose="020F0502020204030204" pitchFamily="34" charset="0"/>
              </a:rPr>
              <a:t> </a:t>
            </a:r>
            <a:endParaRPr lang="en-US" altLang="it-IT" sz="1400" b="1" dirty="0">
              <a:solidFill>
                <a:srgbClr val="CC0000"/>
              </a:solidFill>
              <a:latin typeface="Calibri" panose="020F0502020204030204" pitchFamily="34" charset="0"/>
              <a:cs typeface="Calibri" panose="020F0502020204030204" pitchFamily="34" charset="0"/>
            </a:endParaRPr>
          </a:p>
        </p:txBody>
      </p:sp>
      <p:sp>
        <p:nvSpPr>
          <p:cNvPr id="9" name="Rectangle 2"/>
          <p:cNvSpPr txBox="1">
            <a:spLocks noChangeArrowheads="1"/>
          </p:cNvSpPr>
          <p:nvPr/>
        </p:nvSpPr>
        <p:spPr bwMode="auto">
          <a:xfrm>
            <a:off x="121228" y="416375"/>
            <a:ext cx="8723298" cy="320559"/>
          </a:xfrm>
          <a:prstGeom prst="rect">
            <a:avLst/>
          </a:prstGeom>
          <a:noFill/>
          <a:ln w="9525">
            <a:noFill/>
            <a:miter lim="800000"/>
            <a:headEnd/>
            <a:tailEnd/>
          </a:ln>
        </p:spPr>
        <p:txBody>
          <a:bodyPr/>
          <a:lstStyle/>
          <a:p>
            <a:pPr algn="r" eaLnBrk="0" hangingPunct="0"/>
            <a:r>
              <a:rPr lang="en-GB" altLang="it-IT" sz="1400" b="1" dirty="0" smtClean="0">
                <a:solidFill>
                  <a:srgbClr val="CC0000"/>
                </a:solidFill>
                <a:latin typeface="Calibri" panose="020F0502020204030204" pitchFamily="34" charset="0"/>
                <a:cs typeface="Calibri" panose="020F0502020204030204" pitchFamily="34" charset="0"/>
              </a:rPr>
              <a:t> </a:t>
            </a:r>
            <a:r>
              <a:rPr lang="en-GB" altLang="it-IT" sz="1600" b="1" dirty="0">
                <a:latin typeface="Calibri" panose="020F0502020204030204" pitchFamily="34" charset="0"/>
                <a:cs typeface="Calibri" panose="020F0502020204030204" pitchFamily="34" charset="0"/>
              </a:rPr>
              <a:t>5. </a:t>
            </a:r>
            <a:r>
              <a:rPr lang="en-US" altLang="it-IT" sz="1600" b="1" dirty="0">
                <a:latin typeface="Calibri" panose="020F0502020204030204" pitchFamily="34" charset="0"/>
                <a:cs typeface="Calibri" panose="020F0502020204030204" pitchFamily="34" charset="0"/>
              </a:rPr>
              <a:t>The adjustment of mode effect with different methods</a:t>
            </a:r>
          </a:p>
          <a:p>
            <a:pPr algn="ctr" eaLnBrk="0" hangingPunct="0"/>
            <a:endParaRPr lang="en-US" altLang="it-IT" sz="1400" b="1" dirty="0" smtClean="0">
              <a:solidFill>
                <a:srgbClr val="CC0000"/>
              </a:solidFill>
              <a:latin typeface="Calibri" panose="020F0502020204030204" pitchFamily="34" charset="0"/>
              <a:cs typeface="Calibri" panose="020F0502020204030204" pitchFamily="34" charset="0"/>
            </a:endParaRPr>
          </a:p>
          <a:p>
            <a:pPr algn="ctr" eaLnBrk="0" hangingPunct="0"/>
            <a:endParaRPr lang="en-US" altLang="it-IT" sz="1400" b="1" dirty="0">
              <a:solidFill>
                <a:srgbClr val="CC0000"/>
              </a:solidFill>
              <a:latin typeface="Calibri" panose="020F0502020204030204" pitchFamily="34" charset="0"/>
              <a:cs typeface="Calibri" panose="020F0502020204030204" pitchFamily="34" charset="0"/>
            </a:endParaRPr>
          </a:p>
        </p:txBody>
      </p:sp>
      <mc:AlternateContent xmlns:mc="http://schemas.openxmlformats.org/markup-compatibility/2006" xmlns:a14="http://schemas.microsoft.com/office/drawing/2010/main">
        <mc:Choice Requires="a14">
          <p:sp>
            <p:nvSpPr>
              <p:cNvPr id="11" name="Rettangolo 10"/>
              <p:cNvSpPr/>
              <p:nvPr/>
            </p:nvSpPr>
            <p:spPr>
              <a:xfrm>
                <a:off x="219074" y="748535"/>
                <a:ext cx="8734425" cy="2677656"/>
              </a:xfrm>
              <a:prstGeom prst="rect">
                <a:avLst/>
              </a:prstGeom>
            </p:spPr>
            <p:txBody>
              <a:bodyPr wrap="square">
                <a:spAutoFit/>
              </a:bodyPr>
              <a:lstStyle/>
              <a:p>
                <a:pPr algn="ctr">
                  <a:spcAft>
                    <a:spcPts val="1200"/>
                  </a:spcAft>
                </a:pPr>
                <a:r>
                  <a:rPr lang="en-US" sz="1800" b="1" dirty="0">
                    <a:solidFill>
                      <a:schemeClr val="tx2"/>
                    </a:solidFill>
                  </a:rPr>
                  <a:t>Adjusting for mode-effect: comparison of the estimates </a:t>
                </a:r>
                <a:r>
                  <a:rPr lang="en-US" sz="1800" b="1" dirty="0" smtClean="0">
                    <a:solidFill>
                      <a:schemeClr val="tx2"/>
                    </a:solidFill>
                  </a:rPr>
                  <a:t>deriving </a:t>
                </a:r>
                <a:r>
                  <a:rPr lang="en-US" sz="1800" b="1" dirty="0">
                    <a:solidFill>
                      <a:schemeClr val="tx2"/>
                    </a:solidFill>
                  </a:rPr>
                  <a:t>from the application of different methods</a:t>
                </a:r>
                <a:endParaRPr lang="it-IT" sz="1800" dirty="0">
                  <a:solidFill>
                    <a:schemeClr val="tx2"/>
                  </a:solidFill>
                </a:endParaRPr>
              </a:p>
              <a:p>
                <a:r>
                  <a:rPr lang="en-GB" sz="1400" dirty="0" smtClean="0">
                    <a:latin typeface="Calibri" panose="020F0502020204030204" pitchFamily="34" charset="0"/>
                  </a:rPr>
                  <a:t>Methods based </a:t>
                </a:r>
                <a:r>
                  <a:rPr lang="en-GB" sz="1400" dirty="0">
                    <a:latin typeface="Calibri" panose="020F0502020204030204" pitchFamily="34" charset="0"/>
                  </a:rPr>
                  <a:t>on </a:t>
                </a:r>
                <a:r>
                  <a:rPr lang="en-GB" sz="1400" b="1" dirty="0">
                    <a:latin typeface="Calibri" panose="020F0502020204030204" pitchFamily="34" charset="0"/>
                  </a:rPr>
                  <a:t>calibration</a:t>
                </a:r>
                <a:r>
                  <a:rPr lang="en-GB" sz="1400" dirty="0">
                    <a:latin typeface="Calibri" panose="020F0502020204030204" pitchFamily="34" charset="0"/>
                  </a:rPr>
                  <a:t> </a:t>
                </a:r>
                <a:r>
                  <a:rPr lang="en-GB" sz="1400" dirty="0" smtClean="0">
                    <a:latin typeface="Calibri" panose="020F0502020204030204" pitchFamily="34" charset="0"/>
                  </a:rPr>
                  <a:t>on </a:t>
                </a:r>
                <a:r>
                  <a:rPr lang="en-US" sz="1400" dirty="0" smtClean="0">
                    <a:latin typeface="Calibri" panose="020F0502020204030204" pitchFamily="34" charset="0"/>
                  </a:rPr>
                  <a:t>distributions </a:t>
                </a:r>
                <a:r>
                  <a:rPr lang="en-US" sz="1400" dirty="0">
                    <a:latin typeface="Calibri" panose="020F0502020204030204" pitchFamily="34" charset="0"/>
                  </a:rPr>
                  <a:t>of the same socio-demographic totals (age class, sex, </a:t>
                </a:r>
                <a:r>
                  <a:rPr lang="en-GB" sz="1400" dirty="0">
                    <a:latin typeface="Calibri" panose="020F0502020204030204" pitchFamily="34" charset="0"/>
                  </a:rPr>
                  <a:t>educational level) at geographical area level</a:t>
                </a:r>
                <a:r>
                  <a:rPr lang="en-US" sz="1400" dirty="0">
                    <a:latin typeface="Calibri" panose="020F0502020204030204" pitchFamily="34" charset="0"/>
                  </a:rPr>
                  <a:t>, but </a:t>
                </a:r>
                <a:r>
                  <a:rPr lang="en-US" sz="1400" dirty="0" smtClean="0">
                    <a:latin typeface="Calibri" panose="020F0502020204030204" pitchFamily="34" charset="0"/>
                  </a:rPr>
                  <a:t>different </a:t>
                </a:r>
                <a:r>
                  <a:rPr lang="en-US" sz="1400" dirty="0">
                    <a:latin typeface="Calibri" panose="020F0502020204030204" pitchFamily="34" charset="0"/>
                  </a:rPr>
                  <a:t>for </a:t>
                </a:r>
                <a:r>
                  <a:rPr lang="en-US" sz="1400" dirty="0" smtClean="0">
                    <a:latin typeface="Calibri" panose="020F0502020204030204" pitchFamily="34" charset="0"/>
                  </a:rPr>
                  <a:t>other aspects: </a:t>
                </a:r>
              </a:p>
              <a:p>
                <a:pPr marL="447675" indent="-266700">
                  <a:spcBef>
                    <a:spcPts val="1200"/>
                  </a:spcBef>
                  <a:buClr>
                    <a:srgbClr val="C00000"/>
                  </a:buClr>
                  <a:buAutoNum type="arabicParenR"/>
                </a:pPr>
                <a:r>
                  <a:rPr lang="en-US" sz="1400" dirty="0" smtClean="0">
                    <a:latin typeface="Calibri" panose="020F0502020204030204" pitchFamily="34" charset="0"/>
                  </a:rPr>
                  <a:t>only </a:t>
                </a:r>
                <a:r>
                  <a:rPr lang="en-US" sz="1400" dirty="0">
                    <a:latin typeface="Calibri" panose="020F0502020204030204" pitchFamily="34" charset="0"/>
                  </a:rPr>
                  <a:t>socio-demographics</a:t>
                </a:r>
                <a:r>
                  <a:rPr lang="en-GB" sz="1400" dirty="0">
                    <a:latin typeface="Calibri" panose="020F0502020204030204" pitchFamily="34" charset="0"/>
                  </a:rPr>
                  <a:t>; </a:t>
                </a:r>
                <a:endParaRPr lang="en-GB" sz="1400" dirty="0" smtClean="0">
                  <a:latin typeface="Calibri" panose="020F0502020204030204" pitchFamily="34" charset="0"/>
                </a:endParaRPr>
              </a:p>
              <a:p>
                <a:pPr marL="447675" indent="-266700">
                  <a:buClr>
                    <a:srgbClr val="C00000"/>
                  </a:buClr>
                  <a:buAutoNum type="arabicParenR"/>
                </a:pPr>
                <a:r>
                  <a:rPr lang="en-US" sz="1400" dirty="0" smtClean="0">
                    <a:latin typeface="Calibri" panose="020F0502020204030204" pitchFamily="34" charset="0"/>
                  </a:rPr>
                  <a:t>socio-demographics </a:t>
                </a:r>
                <a:r>
                  <a:rPr lang="en-US" sz="1400" dirty="0">
                    <a:latin typeface="Calibri" panose="020F0502020204030204" pitchFamily="34" charset="0"/>
                  </a:rPr>
                  <a:t>and observed </a:t>
                </a:r>
                <a:r>
                  <a:rPr lang="en-GB" sz="1400" dirty="0">
                    <a:latin typeface="Calibri" panose="020F0502020204030204" pitchFamily="34" charset="0"/>
                  </a:rPr>
                  <a:t>fixed levels of mode proportions</a:t>
                </a:r>
                <a:r>
                  <a:rPr lang="en-US" sz="1400" dirty="0">
                    <a:latin typeface="Calibri" panose="020F0502020204030204" pitchFamily="34" charset="0"/>
                  </a:rPr>
                  <a:t> by six municipal </a:t>
                </a:r>
                <a:r>
                  <a:rPr lang="en-US" sz="1400" dirty="0" smtClean="0">
                    <a:latin typeface="Calibri" panose="020F0502020204030204" pitchFamily="34" charset="0"/>
                  </a:rPr>
                  <a:t>typologies (method proposed by </a:t>
                </a:r>
                <a:r>
                  <a:rPr lang="nl-NL" sz="1400" dirty="0">
                    <a:latin typeface="Calibri" panose="020F0502020204030204" pitchFamily="34" charset="0"/>
                  </a:rPr>
                  <a:t>Buelens and Van den Brakel </a:t>
                </a:r>
                <a:r>
                  <a:rPr lang="nl-NL" sz="1400" dirty="0" smtClean="0">
                    <a:latin typeface="Calibri" panose="020F0502020204030204" pitchFamily="34" charset="0"/>
                  </a:rPr>
                  <a:t>(2015)</a:t>
                </a:r>
                <a:r>
                  <a:rPr lang="en-US" sz="1400" dirty="0" smtClean="0">
                    <a:latin typeface="Calibri" panose="020F0502020204030204" pitchFamily="34" charset="0"/>
                  </a:rPr>
                  <a:t>; </a:t>
                </a:r>
              </a:p>
              <a:p>
                <a:pPr marL="447675" indent="-266700">
                  <a:buClr>
                    <a:srgbClr val="C00000"/>
                  </a:buClr>
                  <a:buAutoNum type="arabicParenR"/>
                </a:pPr>
                <a:r>
                  <a:rPr lang="en-US" sz="1400" dirty="0" smtClean="0">
                    <a:latin typeface="Calibri" panose="020F0502020204030204" pitchFamily="34" charset="0"/>
                  </a:rPr>
                  <a:t>socio-demographics </a:t>
                </a:r>
                <a:r>
                  <a:rPr lang="en-US" sz="1400" dirty="0">
                    <a:latin typeface="Calibri" panose="020F0502020204030204" pitchFamily="34" charset="0"/>
                  </a:rPr>
                  <a:t>and hypothesized </a:t>
                </a:r>
                <a:r>
                  <a:rPr lang="en-GB" sz="1400" dirty="0">
                    <a:latin typeface="Calibri" panose="020F0502020204030204" pitchFamily="34" charset="0"/>
                  </a:rPr>
                  <a:t>fixed levels of mode </a:t>
                </a:r>
                <a:r>
                  <a:rPr lang="en-US" sz="1400" dirty="0">
                    <a:latin typeface="Calibri" panose="020F0502020204030204" pitchFamily="34" charset="0"/>
                  </a:rPr>
                  <a:t>proportions by six municipal typologies; </a:t>
                </a:r>
                <a:endParaRPr lang="en-US" sz="1400" dirty="0" smtClean="0">
                  <a:latin typeface="Calibri" panose="020F0502020204030204" pitchFamily="34" charset="0"/>
                </a:endParaRPr>
              </a:p>
              <a:p>
                <a:pPr marL="447675" indent="-266700">
                  <a:buClr>
                    <a:srgbClr val="C00000"/>
                  </a:buClr>
                  <a:buAutoNum type="arabicParenR"/>
                </a:pPr>
                <a:r>
                  <a:rPr lang="en-US" sz="1400" dirty="0" smtClean="0">
                    <a:latin typeface="Calibri" panose="020F0502020204030204" pitchFamily="34" charset="0"/>
                  </a:rPr>
                  <a:t>socio-demographics </a:t>
                </a:r>
                <a:r>
                  <a:rPr lang="en-US" sz="1400" dirty="0">
                    <a:latin typeface="Calibri" panose="020F0502020204030204" pitchFamily="34" charset="0"/>
                  </a:rPr>
                  <a:t>with </a:t>
                </a:r>
                <a:r>
                  <a:rPr lang="en-GB" sz="1400" dirty="0">
                    <a:latin typeface="Calibri" panose="020F0502020204030204" pitchFamily="34" charset="0"/>
                  </a:rPr>
                  <a:t>sampling weights corrected for the web selection effect through correction factors </a:t>
                </a:r>
                <a14:m>
                  <m:oMath xmlns:m="http://schemas.openxmlformats.org/officeDocument/2006/math">
                    <m:sSub>
                      <m:sSubPr>
                        <m:ctrlPr>
                          <a:rPr lang="it-IT" sz="1400" i="1">
                            <a:latin typeface="Cambria Math"/>
                          </a:rPr>
                        </m:ctrlPr>
                      </m:sSubPr>
                      <m:e>
                        <m:r>
                          <a:rPr lang="en-GB" sz="1400" i="1">
                            <a:latin typeface="Cambria Math"/>
                          </a:rPr>
                          <m:t>𝑤</m:t>
                        </m:r>
                      </m:e>
                      <m:sub>
                        <m:r>
                          <a:rPr lang="en-GB" sz="1400" i="1">
                            <a:latin typeface="Cambria Math"/>
                          </a:rPr>
                          <m:t>𝑘</m:t>
                        </m:r>
                      </m:sub>
                    </m:sSub>
                  </m:oMath>
                </a14:m>
                <a:r>
                  <a:rPr lang="it-IT" sz="1400" dirty="0" smtClean="0">
                    <a:latin typeface="Calibri" panose="020F0502020204030204" pitchFamily="34" charset="0"/>
                  </a:rPr>
                  <a:t> (</a:t>
                </a:r>
                <a:r>
                  <a:rPr lang="it-IT" sz="1400" dirty="0" err="1" smtClean="0">
                    <a:latin typeface="Calibri" panose="020F0502020204030204" pitchFamily="34" charset="0"/>
                  </a:rPr>
                  <a:t>propensity</a:t>
                </a:r>
                <a:r>
                  <a:rPr lang="it-IT" sz="1400" dirty="0" smtClean="0">
                    <a:latin typeface="Calibri" panose="020F0502020204030204" pitchFamily="34" charset="0"/>
                  </a:rPr>
                  <a:t> score)</a:t>
                </a:r>
                <a:endParaRPr lang="it-IT" sz="1400" dirty="0">
                  <a:latin typeface="Calibri" panose="020F0502020204030204" pitchFamily="34" charset="0"/>
                </a:endParaRPr>
              </a:p>
            </p:txBody>
          </p:sp>
        </mc:Choice>
        <mc:Fallback xmlns="">
          <p:sp>
            <p:nvSpPr>
              <p:cNvPr id="11" name="Rettangolo 10"/>
              <p:cNvSpPr>
                <a:spLocks noRot="1" noChangeAspect="1" noMove="1" noResize="1" noEditPoints="1" noAdjustHandles="1" noChangeArrowheads="1" noChangeShapeType="1" noTextEdit="1"/>
              </p:cNvSpPr>
              <p:nvPr/>
            </p:nvSpPr>
            <p:spPr>
              <a:xfrm>
                <a:off x="219074" y="748535"/>
                <a:ext cx="8734425" cy="2677656"/>
              </a:xfrm>
              <a:prstGeom prst="rect">
                <a:avLst/>
              </a:prstGeom>
              <a:blipFill rotWithShape="1">
                <a:blip r:embed="rId6"/>
                <a:stretch>
                  <a:fillRect l="-209" t="-1139" r="-419" b="-1367"/>
                </a:stretch>
              </a:blipFill>
            </p:spPr>
            <p:txBody>
              <a:bodyPr/>
              <a:lstStyle/>
              <a:p>
                <a:r>
                  <a:rPr lang="it-IT">
                    <a:noFill/>
                  </a:rPr>
                  <a:t> </a:t>
                </a:r>
              </a:p>
            </p:txBody>
          </p:sp>
        </mc:Fallback>
      </mc:AlternateContent>
      <p:graphicFrame>
        <p:nvGraphicFramePr>
          <p:cNvPr id="2" name="Tabella 1"/>
          <p:cNvGraphicFramePr>
            <a:graphicFrameLocks noGrp="1"/>
          </p:cNvGraphicFramePr>
          <p:nvPr>
            <p:extLst>
              <p:ext uri="{D42A27DB-BD31-4B8C-83A1-F6EECF244321}">
                <p14:modId xmlns:p14="http://schemas.microsoft.com/office/powerpoint/2010/main" val="3126925815"/>
              </p:ext>
            </p:extLst>
          </p:nvPr>
        </p:nvGraphicFramePr>
        <p:xfrm>
          <a:off x="638680" y="3681847"/>
          <a:ext cx="8229599" cy="762000"/>
        </p:xfrm>
        <a:graphic>
          <a:graphicData uri="http://schemas.openxmlformats.org/drawingml/2006/table">
            <a:tbl>
              <a:tblPr firstRow="1" firstCol="1" bandRow="1">
                <a:tableStyleId>{5C22544A-7EE6-4342-B048-85BDC9FD1C3A}</a:tableStyleId>
              </a:tblPr>
              <a:tblGrid>
                <a:gridCol w="1519184"/>
                <a:gridCol w="1059982"/>
                <a:gridCol w="1472813"/>
                <a:gridCol w="1444891"/>
                <a:gridCol w="1298309"/>
                <a:gridCol w="1434420"/>
              </a:tblGrid>
              <a:tr h="0">
                <a:tc rowSpan="2">
                  <a:txBody>
                    <a:bodyPr/>
                    <a:lstStyle/>
                    <a:p>
                      <a:pPr algn="just">
                        <a:spcAft>
                          <a:spcPts val="0"/>
                        </a:spcAft>
                      </a:pPr>
                      <a:r>
                        <a:rPr lang="en-GB" sz="1000" dirty="0">
                          <a:effectLst/>
                        </a:rPr>
                        <a:t>Variable</a:t>
                      </a:r>
                      <a:endParaRPr lang="it-IT" sz="1200" dirty="0">
                        <a:effectLst/>
                        <a:latin typeface="Times New Roman"/>
                        <a:ea typeface="Times New Roman"/>
                      </a:endParaRPr>
                    </a:p>
                  </a:txBody>
                  <a:tcPr marL="68580" marR="68580" marT="0" marB="0" anchor="ctr"/>
                </a:tc>
                <a:tc rowSpan="2">
                  <a:txBody>
                    <a:bodyPr/>
                    <a:lstStyle/>
                    <a:p>
                      <a:pPr algn="just">
                        <a:spcAft>
                          <a:spcPts val="0"/>
                        </a:spcAft>
                      </a:pPr>
                      <a:r>
                        <a:rPr lang="en-GB" sz="1000">
                          <a:effectLst/>
                        </a:rPr>
                        <a:t>Category</a:t>
                      </a:r>
                      <a:endParaRPr lang="it-IT" sz="1200">
                        <a:effectLst/>
                        <a:latin typeface="Times New Roman"/>
                        <a:ea typeface="Times New Roman"/>
                      </a:endParaRPr>
                    </a:p>
                  </a:txBody>
                  <a:tcPr marL="68580" marR="68580" marT="0" marB="0" anchor="ctr"/>
                </a:tc>
                <a:tc gridSpan="4">
                  <a:txBody>
                    <a:bodyPr/>
                    <a:lstStyle/>
                    <a:p>
                      <a:pPr algn="ctr">
                        <a:spcAft>
                          <a:spcPts val="0"/>
                        </a:spcAft>
                      </a:pPr>
                      <a:r>
                        <a:rPr lang="en-GB" sz="1000" dirty="0">
                          <a:effectLst/>
                        </a:rPr>
                        <a:t>Estimate (%)</a:t>
                      </a:r>
                      <a:endParaRPr lang="it-IT" sz="1200" dirty="0">
                        <a:effectLst/>
                        <a:latin typeface="Times New Roman"/>
                        <a:ea typeface="Times New Roman"/>
                      </a:endParaRPr>
                    </a:p>
                  </a:txBody>
                  <a:tcPr marL="68580" marR="68580" marT="0" marB="0"/>
                </a:tc>
                <a:tc hMerge="1">
                  <a:txBody>
                    <a:bodyPr/>
                    <a:lstStyle/>
                    <a:p>
                      <a:endParaRPr lang="it-IT"/>
                    </a:p>
                  </a:txBody>
                  <a:tcPr/>
                </a:tc>
                <a:tc hMerge="1">
                  <a:txBody>
                    <a:bodyPr/>
                    <a:lstStyle/>
                    <a:p>
                      <a:endParaRPr lang="it-IT"/>
                    </a:p>
                  </a:txBody>
                  <a:tcPr/>
                </a:tc>
                <a:tc hMerge="1">
                  <a:txBody>
                    <a:bodyPr/>
                    <a:lstStyle/>
                    <a:p>
                      <a:endParaRPr lang="it-IT"/>
                    </a:p>
                  </a:txBody>
                  <a:tcPr/>
                </a:tc>
              </a:tr>
              <a:tr h="0">
                <a:tc vMerge="1">
                  <a:txBody>
                    <a:bodyPr/>
                    <a:lstStyle/>
                    <a:p>
                      <a:endParaRPr lang="it-IT"/>
                    </a:p>
                  </a:txBody>
                  <a:tcPr/>
                </a:tc>
                <a:tc vMerge="1">
                  <a:txBody>
                    <a:bodyPr/>
                    <a:lstStyle/>
                    <a:p>
                      <a:endParaRPr lang="it-IT"/>
                    </a:p>
                  </a:txBody>
                  <a:tcPr/>
                </a:tc>
                <a:tc>
                  <a:txBody>
                    <a:bodyPr/>
                    <a:lstStyle/>
                    <a:p>
                      <a:pPr algn="r">
                        <a:spcAft>
                          <a:spcPts val="0"/>
                        </a:spcAft>
                      </a:pPr>
                      <a:r>
                        <a:rPr lang="en-GB" sz="1000" b="1" dirty="0">
                          <a:effectLst/>
                        </a:rPr>
                        <a:t>Meth. 1</a:t>
                      </a:r>
                      <a:endParaRPr lang="it-IT" sz="1200" b="1" dirty="0">
                        <a:effectLst/>
                        <a:latin typeface="Times New Roman"/>
                        <a:ea typeface="Times New Roman"/>
                      </a:endParaRPr>
                    </a:p>
                  </a:txBody>
                  <a:tcPr marL="68580" marR="68580" marT="0" marB="0"/>
                </a:tc>
                <a:tc>
                  <a:txBody>
                    <a:bodyPr/>
                    <a:lstStyle/>
                    <a:p>
                      <a:pPr algn="r">
                        <a:spcAft>
                          <a:spcPts val="0"/>
                        </a:spcAft>
                      </a:pPr>
                      <a:r>
                        <a:rPr lang="en-GB" sz="1000" b="1" dirty="0">
                          <a:effectLst/>
                        </a:rPr>
                        <a:t>Meth. 2</a:t>
                      </a:r>
                      <a:endParaRPr lang="it-IT" sz="1200" b="1" dirty="0">
                        <a:effectLst/>
                        <a:latin typeface="Times New Roman"/>
                        <a:ea typeface="Times New Roman"/>
                      </a:endParaRPr>
                    </a:p>
                  </a:txBody>
                  <a:tcPr marL="68580" marR="68580" marT="0" marB="0"/>
                </a:tc>
                <a:tc>
                  <a:txBody>
                    <a:bodyPr/>
                    <a:lstStyle/>
                    <a:p>
                      <a:pPr algn="r">
                        <a:spcAft>
                          <a:spcPts val="0"/>
                        </a:spcAft>
                      </a:pPr>
                      <a:r>
                        <a:rPr lang="en-GB" sz="1000" b="1" dirty="0">
                          <a:effectLst/>
                        </a:rPr>
                        <a:t>Meth. 3</a:t>
                      </a:r>
                      <a:endParaRPr lang="it-IT" sz="1200" b="1" dirty="0">
                        <a:effectLst/>
                        <a:latin typeface="Times New Roman"/>
                        <a:ea typeface="Times New Roman"/>
                      </a:endParaRPr>
                    </a:p>
                  </a:txBody>
                  <a:tcPr marL="68580" marR="68580" marT="0" marB="0"/>
                </a:tc>
                <a:tc>
                  <a:txBody>
                    <a:bodyPr/>
                    <a:lstStyle/>
                    <a:p>
                      <a:pPr algn="r">
                        <a:spcAft>
                          <a:spcPts val="0"/>
                        </a:spcAft>
                      </a:pPr>
                      <a:r>
                        <a:rPr lang="en-GB" sz="1000" b="1" dirty="0">
                          <a:effectLst/>
                        </a:rPr>
                        <a:t>Meth. 4</a:t>
                      </a:r>
                      <a:endParaRPr lang="it-IT" sz="1200" b="1" dirty="0">
                        <a:effectLst/>
                        <a:latin typeface="Times New Roman"/>
                        <a:ea typeface="Times New Roman"/>
                      </a:endParaRPr>
                    </a:p>
                  </a:txBody>
                  <a:tcPr marL="68580" marR="68580" marT="0" marB="0"/>
                </a:tc>
              </a:tr>
              <a:tr h="0">
                <a:tc rowSpan="3">
                  <a:txBody>
                    <a:bodyPr/>
                    <a:lstStyle/>
                    <a:p>
                      <a:pPr algn="l">
                        <a:spcAft>
                          <a:spcPts val="0"/>
                        </a:spcAft>
                      </a:pPr>
                      <a:r>
                        <a:rPr lang="en-GB" sz="1000" dirty="0">
                          <a:effectLst/>
                        </a:rPr>
                        <a:t>Reading books (last</a:t>
                      </a:r>
                      <a:endParaRPr lang="it-IT" sz="1200" dirty="0">
                        <a:effectLst/>
                      </a:endParaRPr>
                    </a:p>
                    <a:p>
                      <a:pPr algn="just">
                        <a:spcAft>
                          <a:spcPts val="0"/>
                        </a:spcAft>
                      </a:pPr>
                      <a:r>
                        <a:rPr lang="en-GB" sz="1000" dirty="0">
                          <a:effectLst/>
                        </a:rPr>
                        <a:t>12 months)</a:t>
                      </a:r>
                      <a:endParaRPr lang="it-IT" sz="1200" dirty="0">
                        <a:effectLst/>
                        <a:latin typeface="Times New Roman"/>
                        <a:ea typeface="Times New Roman"/>
                      </a:endParaRPr>
                    </a:p>
                  </a:txBody>
                  <a:tcPr marL="68580" marR="68580" marT="0" marB="0"/>
                </a:tc>
                <a:tc>
                  <a:txBody>
                    <a:bodyPr/>
                    <a:lstStyle/>
                    <a:p>
                      <a:pPr algn="just">
                        <a:spcAft>
                          <a:spcPts val="0"/>
                        </a:spcAft>
                      </a:pPr>
                      <a:r>
                        <a:rPr lang="en-GB" sz="1000">
                          <a:effectLst/>
                        </a:rPr>
                        <a:t>No</a:t>
                      </a:r>
                      <a:endParaRPr lang="it-IT" sz="1200">
                        <a:effectLst/>
                        <a:latin typeface="Times New Roman"/>
                        <a:ea typeface="Times New Roman"/>
                      </a:endParaRPr>
                    </a:p>
                  </a:txBody>
                  <a:tcPr marL="68580" marR="68580" marT="0" marB="0"/>
                </a:tc>
                <a:tc>
                  <a:txBody>
                    <a:bodyPr/>
                    <a:lstStyle/>
                    <a:p>
                      <a:pPr algn="r">
                        <a:spcAft>
                          <a:spcPts val="0"/>
                        </a:spcAft>
                      </a:pPr>
                      <a:r>
                        <a:rPr lang="en-GB" sz="1000">
                          <a:effectLst/>
                        </a:rPr>
                        <a:t>59,82</a:t>
                      </a:r>
                      <a:endParaRPr lang="it-IT" sz="1200">
                        <a:effectLst/>
                        <a:latin typeface="Times New Roman"/>
                        <a:ea typeface="Times New Roman"/>
                      </a:endParaRPr>
                    </a:p>
                  </a:txBody>
                  <a:tcPr marL="68580" marR="68580" marT="0" marB="0" anchor="b"/>
                </a:tc>
                <a:tc>
                  <a:txBody>
                    <a:bodyPr/>
                    <a:lstStyle/>
                    <a:p>
                      <a:pPr algn="r">
                        <a:spcAft>
                          <a:spcPts val="0"/>
                        </a:spcAft>
                      </a:pPr>
                      <a:r>
                        <a:rPr lang="en-GB" sz="1000">
                          <a:effectLst/>
                        </a:rPr>
                        <a:t>58,88</a:t>
                      </a:r>
                      <a:endParaRPr lang="it-IT" sz="1200">
                        <a:effectLst/>
                        <a:latin typeface="Times New Roman"/>
                        <a:ea typeface="Times New Roman"/>
                      </a:endParaRPr>
                    </a:p>
                  </a:txBody>
                  <a:tcPr marL="68580" marR="68580" marT="0" marB="0" anchor="b"/>
                </a:tc>
                <a:tc>
                  <a:txBody>
                    <a:bodyPr/>
                    <a:lstStyle/>
                    <a:p>
                      <a:pPr algn="r">
                        <a:spcAft>
                          <a:spcPts val="0"/>
                        </a:spcAft>
                      </a:pPr>
                      <a:r>
                        <a:rPr lang="en-GB" sz="1000">
                          <a:effectLst/>
                        </a:rPr>
                        <a:t>58,54</a:t>
                      </a:r>
                      <a:endParaRPr lang="it-IT" sz="1200">
                        <a:effectLst/>
                        <a:latin typeface="Times New Roman"/>
                        <a:ea typeface="Times New Roman"/>
                      </a:endParaRPr>
                    </a:p>
                  </a:txBody>
                  <a:tcPr marL="68580" marR="68580" marT="0" marB="0" anchor="b"/>
                </a:tc>
                <a:tc>
                  <a:txBody>
                    <a:bodyPr/>
                    <a:lstStyle/>
                    <a:p>
                      <a:pPr algn="r">
                        <a:spcAft>
                          <a:spcPts val="0"/>
                        </a:spcAft>
                      </a:pPr>
                      <a:r>
                        <a:rPr lang="en-GB" sz="1000">
                          <a:effectLst/>
                        </a:rPr>
                        <a:t>59,81</a:t>
                      </a:r>
                      <a:endParaRPr lang="it-IT" sz="1200">
                        <a:effectLst/>
                        <a:latin typeface="Times New Roman"/>
                        <a:ea typeface="Times New Roman"/>
                      </a:endParaRPr>
                    </a:p>
                  </a:txBody>
                  <a:tcPr marL="68580" marR="68580" marT="0" marB="0" anchor="b"/>
                </a:tc>
              </a:tr>
              <a:tr h="0">
                <a:tc vMerge="1">
                  <a:txBody>
                    <a:bodyPr/>
                    <a:lstStyle/>
                    <a:p>
                      <a:endParaRPr lang="it-IT"/>
                    </a:p>
                  </a:txBody>
                  <a:tcPr/>
                </a:tc>
                <a:tc>
                  <a:txBody>
                    <a:bodyPr/>
                    <a:lstStyle/>
                    <a:p>
                      <a:pPr algn="just">
                        <a:spcAft>
                          <a:spcPts val="0"/>
                        </a:spcAft>
                      </a:pPr>
                      <a:r>
                        <a:rPr lang="en-GB" sz="1000">
                          <a:effectLst/>
                        </a:rPr>
                        <a:t>Yes</a:t>
                      </a:r>
                      <a:endParaRPr lang="it-IT" sz="1200">
                        <a:effectLst/>
                        <a:latin typeface="Times New Roman"/>
                        <a:ea typeface="Times New Roman"/>
                      </a:endParaRPr>
                    </a:p>
                  </a:txBody>
                  <a:tcPr marL="68580" marR="68580" marT="0" marB="0"/>
                </a:tc>
                <a:tc>
                  <a:txBody>
                    <a:bodyPr/>
                    <a:lstStyle/>
                    <a:p>
                      <a:pPr algn="r">
                        <a:spcAft>
                          <a:spcPts val="0"/>
                        </a:spcAft>
                      </a:pPr>
                      <a:r>
                        <a:rPr lang="en-GB" sz="1000">
                          <a:effectLst/>
                        </a:rPr>
                        <a:t>36,51</a:t>
                      </a:r>
                      <a:endParaRPr lang="it-IT" sz="1200">
                        <a:effectLst/>
                        <a:latin typeface="Times New Roman"/>
                        <a:ea typeface="Times New Roman"/>
                      </a:endParaRPr>
                    </a:p>
                  </a:txBody>
                  <a:tcPr marL="68580" marR="68580" marT="0" marB="0" anchor="b"/>
                </a:tc>
                <a:tc>
                  <a:txBody>
                    <a:bodyPr/>
                    <a:lstStyle/>
                    <a:p>
                      <a:pPr algn="r">
                        <a:spcAft>
                          <a:spcPts val="0"/>
                        </a:spcAft>
                      </a:pPr>
                      <a:r>
                        <a:rPr lang="en-GB" sz="1000">
                          <a:effectLst/>
                        </a:rPr>
                        <a:t>37,47</a:t>
                      </a:r>
                      <a:endParaRPr lang="it-IT" sz="1200">
                        <a:effectLst/>
                        <a:latin typeface="Times New Roman"/>
                        <a:ea typeface="Times New Roman"/>
                      </a:endParaRPr>
                    </a:p>
                  </a:txBody>
                  <a:tcPr marL="68580" marR="68580" marT="0" marB="0" anchor="b"/>
                </a:tc>
                <a:tc>
                  <a:txBody>
                    <a:bodyPr/>
                    <a:lstStyle/>
                    <a:p>
                      <a:pPr algn="r">
                        <a:spcAft>
                          <a:spcPts val="0"/>
                        </a:spcAft>
                      </a:pPr>
                      <a:r>
                        <a:rPr lang="en-GB" sz="1000">
                          <a:effectLst/>
                        </a:rPr>
                        <a:t>37,76</a:t>
                      </a:r>
                      <a:endParaRPr lang="it-IT" sz="1200">
                        <a:effectLst/>
                        <a:latin typeface="Times New Roman"/>
                        <a:ea typeface="Times New Roman"/>
                      </a:endParaRPr>
                    </a:p>
                  </a:txBody>
                  <a:tcPr marL="68580" marR="68580" marT="0" marB="0" anchor="b"/>
                </a:tc>
                <a:tc>
                  <a:txBody>
                    <a:bodyPr/>
                    <a:lstStyle/>
                    <a:p>
                      <a:pPr algn="r">
                        <a:spcAft>
                          <a:spcPts val="0"/>
                        </a:spcAft>
                      </a:pPr>
                      <a:r>
                        <a:rPr lang="en-GB" sz="1000">
                          <a:effectLst/>
                        </a:rPr>
                        <a:t>36,46</a:t>
                      </a:r>
                      <a:endParaRPr lang="it-IT" sz="1200">
                        <a:effectLst/>
                        <a:latin typeface="Times New Roman"/>
                        <a:ea typeface="Times New Roman"/>
                      </a:endParaRPr>
                    </a:p>
                  </a:txBody>
                  <a:tcPr marL="68580" marR="68580" marT="0" marB="0" anchor="b"/>
                </a:tc>
              </a:tr>
              <a:tr h="0">
                <a:tc vMerge="1">
                  <a:txBody>
                    <a:bodyPr/>
                    <a:lstStyle/>
                    <a:p>
                      <a:endParaRPr lang="it-IT"/>
                    </a:p>
                  </a:txBody>
                  <a:tcPr/>
                </a:tc>
                <a:tc>
                  <a:txBody>
                    <a:bodyPr/>
                    <a:lstStyle/>
                    <a:p>
                      <a:pPr algn="just">
                        <a:spcAft>
                          <a:spcPts val="0"/>
                        </a:spcAft>
                      </a:pPr>
                      <a:r>
                        <a:rPr lang="en-GB" sz="1000">
                          <a:effectLst/>
                        </a:rPr>
                        <a:t>NR</a:t>
                      </a:r>
                      <a:endParaRPr lang="it-IT" sz="1200">
                        <a:effectLst/>
                        <a:latin typeface="Times New Roman"/>
                        <a:ea typeface="Times New Roman"/>
                      </a:endParaRPr>
                    </a:p>
                  </a:txBody>
                  <a:tcPr marL="68580" marR="68580" marT="0" marB="0"/>
                </a:tc>
                <a:tc>
                  <a:txBody>
                    <a:bodyPr/>
                    <a:lstStyle/>
                    <a:p>
                      <a:pPr algn="r">
                        <a:spcAft>
                          <a:spcPts val="0"/>
                        </a:spcAft>
                      </a:pPr>
                      <a:r>
                        <a:rPr lang="en-GB" sz="1000">
                          <a:effectLst/>
                        </a:rPr>
                        <a:t>3,67</a:t>
                      </a:r>
                      <a:endParaRPr lang="it-IT" sz="1200">
                        <a:effectLst/>
                        <a:latin typeface="Times New Roman"/>
                        <a:ea typeface="Times New Roman"/>
                      </a:endParaRPr>
                    </a:p>
                  </a:txBody>
                  <a:tcPr marL="68580" marR="68580" marT="0" marB="0" anchor="b"/>
                </a:tc>
                <a:tc>
                  <a:txBody>
                    <a:bodyPr/>
                    <a:lstStyle/>
                    <a:p>
                      <a:pPr algn="r">
                        <a:spcAft>
                          <a:spcPts val="0"/>
                        </a:spcAft>
                      </a:pPr>
                      <a:r>
                        <a:rPr lang="en-GB" sz="1000">
                          <a:effectLst/>
                        </a:rPr>
                        <a:t>3,65</a:t>
                      </a:r>
                      <a:endParaRPr lang="it-IT" sz="1200">
                        <a:effectLst/>
                        <a:latin typeface="Times New Roman"/>
                        <a:ea typeface="Times New Roman"/>
                      </a:endParaRPr>
                    </a:p>
                  </a:txBody>
                  <a:tcPr marL="68580" marR="68580" marT="0" marB="0" anchor="b"/>
                </a:tc>
                <a:tc>
                  <a:txBody>
                    <a:bodyPr/>
                    <a:lstStyle/>
                    <a:p>
                      <a:pPr algn="r">
                        <a:spcAft>
                          <a:spcPts val="0"/>
                        </a:spcAft>
                      </a:pPr>
                      <a:r>
                        <a:rPr lang="en-GB" sz="1000">
                          <a:effectLst/>
                        </a:rPr>
                        <a:t>3,70</a:t>
                      </a:r>
                      <a:endParaRPr lang="it-IT" sz="1200">
                        <a:effectLst/>
                        <a:latin typeface="Times New Roman"/>
                        <a:ea typeface="Times New Roman"/>
                      </a:endParaRPr>
                    </a:p>
                  </a:txBody>
                  <a:tcPr marL="68580" marR="68580" marT="0" marB="0" anchor="b"/>
                </a:tc>
                <a:tc>
                  <a:txBody>
                    <a:bodyPr/>
                    <a:lstStyle/>
                    <a:p>
                      <a:pPr algn="r">
                        <a:spcAft>
                          <a:spcPts val="0"/>
                        </a:spcAft>
                      </a:pPr>
                      <a:r>
                        <a:rPr lang="en-GB" sz="1000" dirty="0">
                          <a:effectLst/>
                        </a:rPr>
                        <a:t>3,73</a:t>
                      </a:r>
                      <a:endParaRPr lang="it-IT" sz="1200" dirty="0">
                        <a:effectLst/>
                        <a:latin typeface="Times New Roman"/>
                        <a:ea typeface="Times New Roman"/>
                      </a:endParaRPr>
                    </a:p>
                  </a:txBody>
                  <a:tcPr marL="68580" marR="68580" marT="0" marB="0" anchor="b"/>
                </a:tc>
              </a:tr>
            </a:tbl>
          </a:graphicData>
        </a:graphic>
      </p:graphicFrame>
      <p:sp>
        <p:nvSpPr>
          <p:cNvPr id="5" name="Rettangolo 4"/>
          <p:cNvSpPr/>
          <p:nvPr/>
        </p:nvSpPr>
        <p:spPr>
          <a:xfrm>
            <a:off x="565392" y="3401737"/>
            <a:ext cx="7978314" cy="307777"/>
          </a:xfrm>
          <a:prstGeom prst="rect">
            <a:avLst/>
          </a:prstGeom>
        </p:spPr>
        <p:txBody>
          <a:bodyPr wrap="square">
            <a:spAutoFit/>
          </a:bodyPr>
          <a:lstStyle/>
          <a:p>
            <a:r>
              <a:rPr lang="en-US" sz="1400" b="1" dirty="0"/>
              <a:t>Estimates of “reading books in the last 12 months” variable with different methods </a:t>
            </a:r>
          </a:p>
        </p:txBody>
      </p:sp>
      <p:sp>
        <p:nvSpPr>
          <p:cNvPr id="14" name="CasellaDiTesto 13"/>
          <p:cNvSpPr txBox="1"/>
          <p:nvPr/>
        </p:nvSpPr>
        <p:spPr>
          <a:xfrm>
            <a:off x="1259954" y="35921"/>
            <a:ext cx="7839075" cy="307777"/>
          </a:xfrm>
          <a:prstGeom prst="rect">
            <a:avLst/>
          </a:prstGeom>
          <a:noFill/>
        </p:spPr>
        <p:txBody>
          <a:bodyPr wrap="square" lIns="0" tIns="0" rIns="0" bIns="0" rtlCol="0">
            <a:spAutoFit/>
          </a:bodyPr>
          <a:lstStyle/>
          <a:p>
            <a:pPr algn="r">
              <a:spcAft>
                <a:spcPts val="1000"/>
              </a:spcAft>
              <a:buClr>
                <a:srgbClr val="CF1E24"/>
              </a:buClr>
              <a:buSzPct val="90000"/>
              <a:defRPr/>
            </a:pPr>
            <a:r>
              <a:rPr lang="en-US" altLang="it-IT" sz="2000" b="1" dirty="0">
                <a:solidFill>
                  <a:schemeClr val="bg1"/>
                </a:solidFill>
              </a:rPr>
              <a:t>Methods to assess and adjust mode effect: a case study</a:t>
            </a:r>
          </a:p>
        </p:txBody>
      </p:sp>
    </p:spTree>
    <p:extLst>
      <p:ext uri="{BB962C8B-B14F-4D97-AF65-F5344CB8AC3E}">
        <p14:creationId xmlns:p14="http://schemas.microsoft.com/office/powerpoint/2010/main" val="2953700937"/>
      </p:ext>
    </p:extLst>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213342" y="4645946"/>
            <a:ext cx="4255558" cy="348813"/>
          </a:xfrm>
          <a:prstGeom prst="rect">
            <a:avLst/>
          </a:prstGeom>
          <a:noFill/>
        </p:spPr>
        <p:txBody>
          <a:bodyPr wrap="square" rtlCol="0">
            <a:spAutoFit/>
          </a:bodyPr>
          <a:lstStyle/>
          <a:p>
            <a:pPr>
              <a:lnSpc>
                <a:spcPts val="700"/>
              </a:lnSpc>
              <a:spcAft>
                <a:spcPts val="600"/>
              </a:spcAft>
              <a:buClr>
                <a:srgbClr val="CF1E24"/>
              </a:buClr>
              <a:buSzPct val="90000"/>
              <a:defRPr/>
            </a:pPr>
            <a:r>
              <a:rPr lang="en-US" altLang="it-IT" sz="1000" b="1" dirty="0">
                <a:solidFill>
                  <a:schemeClr val="tx1">
                    <a:lumMod val="75000"/>
                    <a:lumOff val="25000"/>
                  </a:schemeClr>
                </a:solidFill>
              </a:rPr>
              <a:t>MIMOD project </a:t>
            </a:r>
            <a:r>
              <a:rPr lang="en-US" altLang="it-IT" sz="1000" b="1" dirty="0" smtClean="0">
                <a:solidFill>
                  <a:schemeClr val="tx1">
                    <a:lumMod val="75000"/>
                    <a:lumOff val="25000"/>
                  </a:schemeClr>
                </a:solidFill>
              </a:rPr>
              <a:t>- Mixed-Mode </a:t>
            </a:r>
            <a:r>
              <a:rPr lang="en-US" altLang="it-IT" sz="1000" b="1" dirty="0">
                <a:solidFill>
                  <a:schemeClr val="tx1">
                    <a:lumMod val="75000"/>
                    <a:lumOff val="25000"/>
                  </a:schemeClr>
                </a:solidFill>
              </a:rPr>
              <a:t>Designs in Social Surveys</a:t>
            </a:r>
          </a:p>
          <a:p>
            <a:pPr>
              <a:lnSpc>
                <a:spcPts val="700"/>
              </a:lnSpc>
              <a:spcAft>
                <a:spcPts val="1000"/>
              </a:spcAft>
              <a:buClr>
                <a:srgbClr val="CF1E24"/>
              </a:buClr>
              <a:buSzPct val="90000"/>
              <a:defRPr/>
            </a:pPr>
            <a:r>
              <a:rPr lang="it-IT" sz="1000" dirty="0" smtClean="0">
                <a:solidFill>
                  <a:schemeClr val="tx1">
                    <a:lumMod val="75000"/>
                    <a:lumOff val="25000"/>
                  </a:schemeClr>
                </a:solidFill>
              </a:rPr>
              <a:t>Rome, 11-12 April 2019</a:t>
            </a:r>
            <a:endParaRPr lang="it-IT" sz="1000" dirty="0">
              <a:solidFill>
                <a:schemeClr val="tx1">
                  <a:lumMod val="75000"/>
                  <a:lumOff val="25000"/>
                </a:schemeClr>
              </a:solidFill>
            </a:endParaRPr>
          </a:p>
        </p:txBody>
      </p:sp>
      <p:sp>
        <p:nvSpPr>
          <p:cNvPr id="6" name="Titolo 1"/>
          <p:cNvSpPr txBox="1">
            <a:spLocks/>
          </p:cNvSpPr>
          <p:nvPr/>
        </p:nvSpPr>
        <p:spPr>
          <a:xfrm>
            <a:off x="1162543" y="-1"/>
            <a:ext cx="8049193" cy="441134"/>
          </a:xfrm>
          <a:prstGeom prst="rect">
            <a:avLst/>
          </a:prstGeom>
          <a:solidFill>
            <a:srgbClr val="CF1E24"/>
          </a:solidFill>
          <a:ln>
            <a:noFill/>
          </a:ln>
        </p:spPr>
        <p:txBody>
          <a:bodyPr vert="horz" lIns="91396" tIns="45699" rIns="91396" bIns="45699" rtlCol="0" anchor="ctr">
            <a:normAutofit fontScale="6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416797" y="4699870"/>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3"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pic>
        <p:nvPicPr>
          <p:cNvPr id="12" name="Immagine 11" descr="EC logo example - horizontal version"/>
          <p:cNvPicPr/>
          <p:nvPr/>
        </p:nvPicPr>
        <p:blipFill>
          <a:blip r:embed="rId4">
            <a:extLst>
              <a:ext uri="{28A0092B-C50C-407E-A947-70E740481C1C}">
                <a14:useLocalDpi xmlns:a14="http://schemas.microsoft.com/office/drawing/2010/main" val="0"/>
              </a:ext>
            </a:extLst>
          </a:blip>
          <a:srcRect/>
          <a:stretch>
            <a:fillRect/>
          </a:stretch>
        </p:blipFill>
        <p:spPr bwMode="auto">
          <a:xfrm>
            <a:off x="7058343" y="4585529"/>
            <a:ext cx="1545907" cy="412476"/>
          </a:xfrm>
          <a:prstGeom prst="rect">
            <a:avLst/>
          </a:prstGeom>
          <a:noFill/>
          <a:ln>
            <a:noFill/>
          </a:ln>
        </p:spPr>
      </p:pic>
      <p:sp>
        <p:nvSpPr>
          <p:cNvPr id="10" name="Rectangle 2"/>
          <p:cNvSpPr txBox="1">
            <a:spLocks noChangeArrowheads="1"/>
          </p:cNvSpPr>
          <p:nvPr/>
        </p:nvSpPr>
        <p:spPr bwMode="auto">
          <a:xfrm>
            <a:off x="827340" y="365240"/>
            <a:ext cx="8192835" cy="320559"/>
          </a:xfrm>
          <a:prstGeom prst="rect">
            <a:avLst/>
          </a:prstGeom>
          <a:noFill/>
          <a:ln w="9525">
            <a:noFill/>
            <a:miter lim="800000"/>
            <a:headEnd/>
            <a:tailEnd/>
          </a:ln>
        </p:spPr>
        <p:txBody>
          <a:bodyPr/>
          <a:lstStyle/>
          <a:p>
            <a:pPr algn="r" eaLnBrk="0" hangingPunct="0"/>
            <a:r>
              <a:rPr lang="en-GB" altLang="it-IT" sz="1400" b="1" dirty="0" smtClean="0">
                <a:solidFill>
                  <a:srgbClr val="CC0000"/>
                </a:solidFill>
                <a:latin typeface="Calibri" panose="020F0502020204030204" pitchFamily="34" charset="0"/>
                <a:cs typeface="Calibri" panose="020F0502020204030204" pitchFamily="34" charset="0"/>
              </a:rPr>
              <a:t> </a:t>
            </a:r>
            <a:endParaRPr lang="en-US" altLang="it-IT" sz="1400" b="1" dirty="0">
              <a:solidFill>
                <a:srgbClr val="CC0000"/>
              </a:solidFill>
              <a:latin typeface="Calibri" panose="020F0502020204030204" pitchFamily="34" charset="0"/>
              <a:cs typeface="Calibri" panose="020F0502020204030204" pitchFamily="34" charset="0"/>
            </a:endParaRPr>
          </a:p>
        </p:txBody>
      </p:sp>
      <p:sp>
        <p:nvSpPr>
          <p:cNvPr id="9" name="Rectangle 2"/>
          <p:cNvSpPr txBox="1">
            <a:spLocks noChangeArrowheads="1"/>
          </p:cNvSpPr>
          <p:nvPr/>
        </p:nvSpPr>
        <p:spPr bwMode="auto">
          <a:xfrm>
            <a:off x="611188" y="505676"/>
            <a:ext cx="7489825" cy="504825"/>
          </a:xfrm>
          <a:prstGeom prst="rect">
            <a:avLst/>
          </a:prstGeom>
          <a:noFill/>
          <a:ln w="9525">
            <a:noFill/>
            <a:miter lim="800000"/>
            <a:headEnd/>
            <a:tailEnd/>
          </a:ln>
        </p:spPr>
        <p:txBody>
          <a:bodyPr/>
          <a:lstStyle/>
          <a:p>
            <a:pPr algn="ctr" eaLnBrk="0" hangingPunct="0"/>
            <a:r>
              <a:rPr lang="en-GB" altLang="it-IT" sz="1800" b="1" dirty="0">
                <a:latin typeface="Calibri" panose="020F0502020204030204" pitchFamily="34" charset="0"/>
                <a:cs typeface="Calibri" panose="020F0502020204030204" pitchFamily="34" charset="0"/>
              </a:rPr>
              <a:t> </a:t>
            </a:r>
            <a:r>
              <a:rPr lang="en-GB" altLang="it-IT" sz="1800" b="1" dirty="0" smtClean="0">
                <a:latin typeface="Calibri" panose="020F0502020204030204" pitchFamily="34" charset="0"/>
                <a:cs typeface="Calibri" panose="020F0502020204030204" pitchFamily="34" charset="0"/>
              </a:rPr>
              <a:t>6</a:t>
            </a:r>
            <a:r>
              <a:rPr lang="en-US" altLang="it-IT" sz="1800" b="1" dirty="0" smtClean="0">
                <a:latin typeface="Calibri" panose="020F0502020204030204" pitchFamily="34" charset="0"/>
                <a:cs typeface="Calibri" panose="020F0502020204030204" pitchFamily="34" charset="0"/>
              </a:rPr>
              <a:t>. </a:t>
            </a:r>
            <a:r>
              <a:rPr lang="en-US" altLang="it-IT" sz="1800" b="1" dirty="0">
                <a:latin typeface="Calibri" panose="020F0502020204030204" pitchFamily="34" charset="0"/>
                <a:cs typeface="Calibri" panose="020F0502020204030204" pitchFamily="34" charset="0"/>
              </a:rPr>
              <a:t>Final </a:t>
            </a:r>
            <a:r>
              <a:rPr lang="en-US" altLang="it-IT" sz="1800" b="1" dirty="0" smtClean="0">
                <a:latin typeface="Calibri" panose="020F0502020204030204" pitchFamily="34" charset="0"/>
                <a:cs typeface="Calibri" panose="020F0502020204030204" pitchFamily="34" charset="0"/>
              </a:rPr>
              <a:t>considerations</a:t>
            </a:r>
            <a:endParaRPr lang="en-US" altLang="it-IT" sz="1800" b="1" dirty="0">
              <a:latin typeface="Calibri" panose="020F0502020204030204" pitchFamily="34" charset="0"/>
              <a:cs typeface="Calibri" panose="020F0502020204030204" pitchFamily="34" charset="0"/>
            </a:endParaRPr>
          </a:p>
          <a:p>
            <a:pPr eaLnBrk="0" hangingPunct="0"/>
            <a:endParaRPr lang="en-US" altLang="it-IT" sz="1400" b="1" dirty="0">
              <a:solidFill>
                <a:srgbClr val="CC0000"/>
              </a:solidFill>
              <a:latin typeface="Calibri" panose="020F0502020204030204" pitchFamily="34" charset="0"/>
              <a:cs typeface="Calibri" panose="020F0502020204030204" pitchFamily="34" charset="0"/>
            </a:endParaRPr>
          </a:p>
        </p:txBody>
      </p:sp>
      <p:sp>
        <p:nvSpPr>
          <p:cNvPr id="11" name="Rettangolo 10"/>
          <p:cNvSpPr/>
          <p:nvPr/>
        </p:nvSpPr>
        <p:spPr>
          <a:xfrm>
            <a:off x="342900" y="1214571"/>
            <a:ext cx="8441871" cy="3354765"/>
          </a:xfrm>
          <a:prstGeom prst="rect">
            <a:avLst/>
          </a:prstGeom>
        </p:spPr>
        <p:txBody>
          <a:bodyPr wrap="square">
            <a:spAutoFit/>
          </a:bodyPr>
          <a:lstStyle/>
          <a:p>
            <a:pPr marL="447675" indent="-352425" defTabSz="914400">
              <a:spcBef>
                <a:spcPts val="1200"/>
              </a:spcBef>
              <a:buClr>
                <a:srgbClr val="C00000"/>
              </a:buClr>
              <a:buFont typeface="Wingdings" pitchFamily="2" charset="2"/>
              <a:buChar char="q"/>
              <a:defRPr/>
            </a:pPr>
            <a:r>
              <a:rPr lang="en-GB" sz="1400" dirty="0" smtClean="0">
                <a:latin typeface="Calibri" panose="020F0502020204030204" pitchFamily="34" charset="0"/>
                <a:cs typeface="Calibri" panose="020F0502020204030204" pitchFamily="34" charset="0"/>
              </a:rPr>
              <a:t>From the experience of the case study </a:t>
            </a:r>
            <a:r>
              <a:rPr lang="en-GB" sz="1400" dirty="0" smtClean="0">
                <a:latin typeface="Calibri" panose="020F0502020204030204" pitchFamily="34" charset="0"/>
                <a:cs typeface="Calibri" panose="020F0502020204030204" pitchFamily="34" charset="0"/>
              </a:rPr>
              <a:t>we can highlight </a:t>
            </a:r>
            <a:r>
              <a:rPr lang="en-GB" sz="1400" dirty="0" smtClean="0">
                <a:latin typeface="Calibri" panose="020F0502020204030204" pitchFamily="34" charset="0"/>
                <a:cs typeface="Calibri" panose="020F0502020204030204" pitchFamily="34" charset="0"/>
              </a:rPr>
              <a:t>that </a:t>
            </a:r>
            <a:r>
              <a:rPr lang="en-US" sz="1400" dirty="0" smtClean="0">
                <a:latin typeface="Calibri" panose="020F0502020204030204" pitchFamily="34" charset="0"/>
              </a:rPr>
              <a:t>the </a:t>
            </a:r>
            <a:r>
              <a:rPr lang="en-US" sz="1400" dirty="0">
                <a:latin typeface="Calibri" panose="020F0502020204030204" pitchFamily="34" charset="0"/>
              </a:rPr>
              <a:t>introduction of mixed mode has an </a:t>
            </a:r>
            <a:r>
              <a:rPr lang="en-US" sz="1400" b="1" dirty="0">
                <a:latin typeface="Calibri" panose="020F0502020204030204" pitchFamily="34" charset="0"/>
              </a:rPr>
              <a:t>important impact </a:t>
            </a:r>
            <a:r>
              <a:rPr lang="en-US" sz="1400" dirty="0">
                <a:latin typeface="Calibri" panose="020F0502020204030204" pitchFamily="34" charset="0"/>
              </a:rPr>
              <a:t>f</a:t>
            </a:r>
            <a:r>
              <a:rPr lang="en-GB" sz="1400" dirty="0" smtClean="0">
                <a:latin typeface="Calibri" panose="020F0502020204030204" pitchFamily="34" charset="0"/>
                <a:cs typeface="Calibri" panose="020F0502020204030204" pitchFamily="34" charset="0"/>
              </a:rPr>
              <a:t>or </a:t>
            </a:r>
            <a:r>
              <a:rPr lang="en-GB" sz="1400" dirty="0">
                <a:latin typeface="Calibri" panose="020F0502020204030204" pitchFamily="34" charset="0"/>
                <a:cs typeface="Calibri" panose="020F0502020204030204" pitchFamily="34" charset="0"/>
              </a:rPr>
              <a:t>the Aspect of Daily Life </a:t>
            </a:r>
            <a:r>
              <a:rPr lang="en-GB" sz="1400" dirty="0" smtClean="0">
                <a:latin typeface="Calibri" panose="020F0502020204030204" pitchFamily="34" charset="0"/>
                <a:cs typeface="Calibri" panose="020F0502020204030204" pitchFamily="34" charset="0"/>
              </a:rPr>
              <a:t>survey, </a:t>
            </a:r>
            <a:r>
              <a:rPr lang="en-US" sz="1400" dirty="0" smtClean="0">
                <a:latin typeface="Calibri" panose="020F0502020204030204" pitchFamily="34" charset="0"/>
              </a:rPr>
              <a:t>both </a:t>
            </a:r>
            <a:r>
              <a:rPr lang="en-US" sz="1400" dirty="0">
                <a:latin typeface="Calibri" panose="020F0502020204030204" pitchFamily="34" charset="0"/>
              </a:rPr>
              <a:t>on the composition of the sample (and its </a:t>
            </a:r>
            <a:r>
              <a:rPr lang="en-US" sz="1400" dirty="0" smtClean="0">
                <a:latin typeface="Calibri" panose="020F0502020204030204" pitchFamily="34" charset="0"/>
              </a:rPr>
              <a:t>better </a:t>
            </a:r>
            <a:r>
              <a:rPr lang="en-US" sz="1400" b="1" dirty="0" smtClean="0">
                <a:latin typeface="Calibri" panose="020F0502020204030204" pitchFamily="34" charset="0"/>
              </a:rPr>
              <a:t>representativeness</a:t>
            </a:r>
            <a:r>
              <a:rPr lang="en-US" sz="1400" dirty="0">
                <a:latin typeface="Calibri" panose="020F0502020204030204" pitchFamily="34" charset="0"/>
              </a:rPr>
              <a:t>) and on several indicators, </a:t>
            </a:r>
            <a:r>
              <a:rPr lang="en-US" sz="1400" dirty="0" smtClean="0">
                <a:latin typeface="Calibri" panose="020F0502020204030204" pitchFamily="34" charset="0"/>
              </a:rPr>
              <a:t>which seem </a:t>
            </a:r>
            <a:r>
              <a:rPr lang="en-US" sz="1400" dirty="0">
                <a:latin typeface="Calibri" panose="020F0502020204030204" pitchFamily="34" charset="0"/>
              </a:rPr>
              <a:t>to be affected by </a:t>
            </a:r>
            <a:r>
              <a:rPr lang="en-US" sz="1400" b="1" dirty="0">
                <a:latin typeface="Calibri" panose="020F0502020204030204" pitchFamily="34" charset="0"/>
              </a:rPr>
              <a:t>measurement </a:t>
            </a:r>
            <a:r>
              <a:rPr lang="en-US" sz="1400" b="1" dirty="0" smtClean="0">
                <a:latin typeface="Calibri" panose="020F0502020204030204" pitchFamily="34" charset="0"/>
              </a:rPr>
              <a:t>effect,</a:t>
            </a:r>
            <a:r>
              <a:rPr lang="en-US" sz="1400" dirty="0" smtClean="0">
                <a:latin typeface="Calibri" panose="020F0502020204030204" pitchFamily="34" charset="0"/>
              </a:rPr>
              <a:t> not </a:t>
            </a:r>
            <a:r>
              <a:rPr lang="en-US" sz="1400" dirty="0">
                <a:latin typeface="Calibri" panose="020F0502020204030204" pitchFamily="34" charset="0"/>
              </a:rPr>
              <a:t>easily assessed. </a:t>
            </a:r>
            <a:endParaRPr lang="en-US" sz="1400" dirty="0" smtClean="0">
              <a:latin typeface="Calibri" panose="020F0502020204030204" pitchFamily="34" charset="0"/>
            </a:endParaRPr>
          </a:p>
          <a:p>
            <a:pPr marL="808038" indent="-360363">
              <a:spcBef>
                <a:spcPts val="600"/>
              </a:spcBef>
              <a:buClr>
                <a:srgbClr val="C00000"/>
              </a:buClr>
              <a:buFont typeface="Wingdings" panose="05000000000000000000" pitchFamily="2" charset="2"/>
              <a:buChar char="ü"/>
            </a:pPr>
            <a:r>
              <a:rPr lang="en-US" sz="1400" dirty="0" smtClean="0">
                <a:latin typeface="Calibri" panose="020F0502020204030204" pitchFamily="34" charset="0"/>
              </a:rPr>
              <a:t>the </a:t>
            </a:r>
            <a:r>
              <a:rPr lang="en-US" sz="1400" dirty="0">
                <a:latin typeface="Calibri" panose="020F0502020204030204" pitchFamily="34" charset="0"/>
              </a:rPr>
              <a:t>application of all the presented methods is subject to the </a:t>
            </a:r>
            <a:r>
              <a:rPr lang="en-US" sz="1400" b="1" dirty="0">
                <a:latin typeface="Calibri" panose="020F0502020204030204" pitchFamily="34" charset="0"/>
              </a:rPr>
              <a:t>validity of the hypotheses </a:t>
            </a:r>
            <a:r>
              <a:rPr lang="en-US" sz="1400" dirty="0">
                <a:latin typeface="Calibri" panose="020F0502020204030204" pitchFamily="34" charset="0"/>
              </a:rPr>
              <a:t>underlying all these methods and that need to be verified by the researcher as far as </a:t>
            </a:r>
            <a:r>
              <a:rPr lang="en-US" sz="1400" dirty="0" smtClean="0">
                <a:latin typeface="Calibri" panose="020F0502020204030204" pitchFamily="34" charset="0"/>
              </a:rPr>
              <a:t>possible </a:t>
            </a:r>
          </a:p>
          <a:p>
            <a:pPr marL="808038" indent="-360363">
              <a:spcBef>
                <a:spcPts val="600"/>
              </a:spcBef>
              <a:buClr>
                <a:srgbClr val="C00000"/>
              </a:buClr>
              <a:buFont typeface="Wingdings" panose="05000000000000000000" pitchFamily="2" charset="2"/>
              <a:buChar char="ü"/>
            </a:pPr>
            <a:r>
              <a:rPr lang="en-US" sz="1400" dirty="0" smtClean="0">
                <a:latin typeface="Calibri" panose="020F0502020204030204" pitchFamily="34" charset="0"/>
              </a:rPr>
              <a:t>f</a:t>
            </a:r>
            <a:r>
              <a:rPr lang="en-GB" altLang="it-IT" sz="1400" dirty="0" smtClean="0">
                <a:latin typeface="Calibri" panose="020F0502020204030204" pitchFamily="34" charset="0"/>
                <a:cs typeface="Calibri" panose="020F0502020204030204" pitchFamily="34" charset="0"/>
              </a:rPr>
              <a:t>rom </a:t>
            </a:r>
            <a:r>
              <a:rPr lang="en-GB" altLang="it-IT" sz="1400" dirty="0">
                <a:latin typeface="Calibri" panose="020F0502020204030204" pitchFamily="34" charset="0"/>
                <a:cs typeface="Calibri" panose="020F0502020204030204" pitchFamily="34" charset="0"/>
              </a:rPr>
              <a:t>a strictly methodological point of view, the analyses need to </a:t>
            </a:r>
            <a:r>
              <a:rPr lang="en-US" altLang="it-IT" sz="1400" dirty="0">
                <a:latin typeface="Calibri" panose="020F0502020204030204" pitchFamily="34" charset="0"/>
                <a:cs typeface="Calibri" panose="020F0502020204030204" pitchFamily="34" charset="0"/>
              </a:rPr>
              <a:t>taken into account  the sampling variability, by means of a simulation to assess significance of the evaluated mode effects </a:t>
            </a:r>
          </a:p>
          <a:p>
            <a:pPr marL="447675" indent="-352425" defTabSz="914400">
              <a:spcBef>
                <a:spcPts val="1200"/>
              </a:spcBef>
              <a:buClr>
                <a:srgbClr val="C00000"/>
              </a:buClr>
              <a:buFont typeface="Wingdings" pitchFamily="2" charset="2"/>
              <a:buChar char="q"/>
              <a:defRPr/>
            </a:pPr>
            <a:r>
              <a:rPr lang="en-US" sz="1400" dirty="0" smtClean="0">
                <a:latin typeface="Calibri" panose="020F0502020204030204" pitchFamily="34" charset="0"/>
              </a:rPr>
              <a:t>Generally speaking, what </a:t>
            </a:r>
            <a:r>
              <a:rPr lang="en-US" sz="1400" dirty="0">
                <a:latin typeface="Calibri" panose="020F0502020204030204" pitchFamily="34" charset="0"/>
              </a:rPr>
              <a:t>can be </a:t>
            </a:r>
            <a:r>
              <a:rPr lang="en-US" sz="1400" dirty="0" smtClean="0">
                <a:latin typeface="Calibri" panose="020F0502020204030204" pitchFamily="34" charset="0"/>
              </a:rPr>
              <a:t>underlined is </a:t>
            </a:r>
            <a:r>
              <a:rPr lang="en-US" sz="1400" dirty="0">
                <a:latin typeface="Calibri" panose="020F0502020204030204" pitchFamily="34" charset="0"/>
              </a:rPr>
              <a:t>that the underlying </a:t>
            </a:r>
            <a:r>
              <a:rPr lang="en-US" sz="1400" b="1" dirty="0">
                <a:latin typeface="Calibri" panose="020F0502020204030204" pitchFamily="34" charset="0"/>
              </a:rPr>
              <a:t>effort</a:t>
            </a:r>
            <a:r>
              <a:rPr lang="en-US" sz="1400" dirty="0">
                <a:latin typeface="Calibri" panose="020F0502020204030204" pitchFamily="34" charset="0"/>
              </a:rPr>
              <a:t> is </a:t>
            </a:r>
            <a:r>
              <a:rPr lang="en-US" sz="1400" b="1" dirty="0">
                <a:latin typeface="Calibri" panose="020F0502020204030204" pitchFamily="34" charset="0"/>
              </a:rPr>
              <a:t>hardly compatible </a:t>
            </a:r>
            <a:r>
              <a:rPr lang="en-US" sz="1400" dirty="0">
                <a:latin typeface="Calibri" panose="020F0502020204030204" pitchFamily="34" charset="0"/>
              </a:rPr>
              <a:t>with the usual resources and the timing of a statistical process: only in some cases such a deepening is feasible; in general situations an </a:t>
            </a:r>
            <a:r>
              <a:rPr lang="en-US" sz="1400" b="1" dirty="0">
                <a:latin typeface="Calibri" panose="020F0502020204030204" pitchFamily="34" charset="0"/>
              </a:rPr>
              <a:t>accurate planning </a:t>
            </a:r>
            <a:r>
              <a:rPr lang="en-US" sz="1400" dirty="0">
                <a:latin typeface="Calibri" panose="020F0502020204030204" pitchFamily="34" charset="0"/>
              </a:rPr>
              <a:t>of the </a:t>
            </a:r>
            <a:r>
              <a:rPr lang="en-US" sz="1400" b="1" dirty="0">
                <a:latin typeface="Calibri" panose="020F0502020204030204" pitchFamily="34" charset="0"/>
              </a:rPr>
              <a:t>data collection </a:t>
            </a:r>
            <a:r>
              <a:rPr lang="en-US" sz="1400" dirty="0">
                <a:latin typeface="Calibri" panose="020F0502020204030204" pitchFamily="34" charset="0"/>
              </a:rPr>
              <a:t>phase is more advisable, in order to limit as far as possible ex-ante the measurement effect, which is the main drawback of the mixed mode.</a:t>
            </a:r>
            <a:r>
              <a:rPr lang="en-GB" altLang="it-IT" sz="1400" kern="0" dirty="0">
                <a:solidFill>
                  <a:srgbClr val="000000"/>
                </a:solidFill>
                <a:latin typeface="Calibri" panose="020F0502020204030204" pitchFamily="34" charset="0"/>
                <a:ea typeface="Arial Unicode MS" pitchFamily="34" charset="-128"/>
                <a:cs typeface="Calibri" panose="020F0502020204030204" pitchFamily="34" charset="0"/>
              </a:rPr>
              <a:t> </a:t>
            </a:r>
          </a:p>
          <a:p>
            <a:pPr marL="808038" indent="-360363">
              <a:spcBef>
                <a:spcPts val="600"/>
              </a:spcBef>
              <a:buClr>
                <a:srgbClr val="C00000"/>
              </a:buClr>
              <a:buFont typeface="Wingdings" panose="05000000000000000000" pitchFamily="2" charset="2"/>
              <a:buChar char="ü"/>
            </a:pPr>
            <a:endParaRPr lang="en-US" altLang="it-IT" sz="1400" kern="0" dirty="0" smtClean="0">
              <a:solidFill>
                <a:srgbClr val="000000"/>
              </a:solidFill>
              <a:latin typeface="Calibri" panose="020F0502020204030204" pitchFamily="34" charset="0"/>
              <a:ea typeface="Arial Unicode MS" pitchFamily="34" charset="-128"/>
              <a:cs typeface="Calibri" panose="020F0502020204030204" pitchFamily="34" charset="0"/>
            </a:endParaRPr>
          </a:p>
        </p:txBody>
      </p:sp>
      <p:sp>
        <p:nvSpPr>
          <p:cNvPr id="14" name="CasellaDiTesto 13"/>
          <p:cNvSpPr txBox="1"/>
          <p:nvPr/>
        </p:nvSpPr>
        <p:spPr>
          <a:xfrm>
            <a:off x="1259954" y="35921"/>
            <a:ext cx="7839075" cy="307777"/>
          </a:xfrm>
          <a:prstGeom prst="rect">
            <a:avLst/>
          </a:prstGeom>
          <a:noFill/>
        </p:spPr>
        <p:txBody>
          <a:bodyPr wrap="square" lIns="0" tIns="0" rIns="0" bIns="0" rtlCol="0">
            <a:spAutoFit/>
          </a:bodyPr>
          <a:lstStyle/>
          <a:p>
            <a:pPr algn="r">
              <a:spcAft>
                <a:spcPts val="1000"/>
              </a:spcAft>
              <a:buClr>
                <a:srgbClr val="CF1E24"/>
              </a:buClr>
              <a:buSzPct val="90000"/>
              <a:defRPr/>
            </a:pPr>
            <a:r>
              <a:rPr lang="en-US" altLang="it-IT" sz="2000" b="1" dirty="0">
                <a:solidFill>
                  <a:schemeClr val="bg1"/>
                </a:solidFill>
              </a:rPr>
              <a:t>Methods to assess and adjust mode effect: a case study</a:t>
            </a:r>
          </a:p>
        </p:txBody>
      </p:sp>
    </p:spTree>
    <p:extLst>
      <p:ext uri="{BB962C8B-B14F-4D97-AF65-F5344CB8AC3E}">
        <p14:creationId xmlns:p14="http://schemas.microsoft.com/office/powerpoint/2010/main" val="2953700937"/>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1304925" y="791670"/>
            <a:ext cx="7458074" cy="261610"/>
          </a:xfrm>
          <a:prstGeom prst="rect">
            <a:avLst/>
          </a:prstGeom>
          <a:noFill/>
        </p:spPr>
        <p:txBody>
          <a:bodyPr wrap="square" lIns="0" tIns="0" rIns="0" bIns="0" rtlCol="0">
            <a:spAutoFit/>
          </a:bodyPr>
          <a:lstStyle/>
          <a:p>
            <a:pPr>
              <a:spcAft>
                <a:spcPts val="1000"/>
              </a:spcAft>
              <a:buClr>
                <a:srgbClr val="CF1E24"/>
              </a:buClr>
              <a:buSzPct val="90000"/>
              <a:defRPr/>
            </a:pPr>
            <a:r>
              <a:rPr lang="it-IT" sz="1700" b="1" dirty="0" err="1" smtClean="0">
                <a:solidFill>
                  <a:schemeClr val="tx1">
                    <a:lumMod val="75000"/>
                    <a:lumOff val="25000"/>
                  </a:schemeClr>
                </a:solidFill>
                <a:latin typeface="+mj-lt"/>
              </a:rPr>
              <a:t>Outline</a:t>
            </a:r>
            <a:endParaRPr lang="en-US" sz="1700" dirty="0">
              <a:latin typeface="+mj-lt"/>
            </a:endParaRPr>
          </a:p>
        </p:txBody>
      </p:sp>
      <p:sp>
        <p:nvSpPr>
          <p:cNvPr id="4" name="CasellaDiTesto 3"/>
          <p:cNvSpPr txBox="1"/>
          <p:nvPr/>
        </p:nvSpPr>
        <p:spPr>
          <a:xfrm>
            <a:off x="1213342" y="4645946"/>
            <a:ext cx="4255558" cy="348813"/>
          </a:xfrm>
          <a:prstGeom prst="rect">
            <a:avLst/>
          </a:prstGeom>
          <a:noFill/>
        </p:spPr>
        <p:txBody>
          <a:bodyPr wrap="square" rtlCol="0">
            <a:spAutoFit/>
          </a:bodyPr>
          <a:lstStyle/>
          <a:p>
            <a:pPr>
              <a:lnSpc>
                <a:spcPts val="700"/>
              </a:lnSpc>
              <a:spcAft>
                <a:spcPts val="600"/>
              </a:spcAft>
              <a:buClr>
                <a:srgbClr val="CF1E24"/>
              </a:buClr>
              <a:buSzPct val="90000"/>
              <a:defRPr/>
            </a:pPr>
            <a:r>
              <a:rPr lang="en-US" altLang="it-IT" sz="1000" b="1" dirty="0">
                <a:solidFill>
                  <a:schemeClr val="tx1">
                    <a:lumMod val="75000"/>
                    <a:lumOff val="25000"/>
                  </a:schemeClr>
                </a:solidFill>
              </a:rPr>
              <a:t>MIMOD project </a:t>
            </a:r>
            <a:r>
              <a:rPr lang="en-US" altLang="it-IT" sz="1000" b="1" dirty="0" smtClean="0">
                <a:solidFill>
                  <a:schemeClr val="tx1">
                    <a:lumMod val="75000"/>
                    <a:lumOff val="25000"/>
                  </a:schemeClr>
                </a:solidFill>
              </a:rPr>
              <a:t>- Mixed-Mode </a:t>
            </a:r>
            <a:r>
              <a:rPr lang="en-US" altLang="it-IT" sz="1000" b="1" dirty="0">
                <a:solidFill>
                  <a:schemeClr val="tx1">
                    <a:lumMod val="75000"/>
                    <a:lumOff val="25000"/>
                  </a:schemeClr>
                </a:solidFill>
              </a:rPr>
              <a:t>Designs in Social Surveys</a:t>
            </a:r>
          </a:p>
          <a:p>
            <a:pPr>
              <a:lnSpc>
                <a:spcPts val="700"/>
              </a:lnSpc>
              <a:spcAft>
                <a:spcPts val="1000"/>
              </a:spcAft>
              <a:buClr>
                <a:srgbClr val="CF1E24"/>
              </a:buClr>
              <a:buSzPct val="90000"/>
              <a:defRPr/>
            </a:pPr>
            <a:r>
              <a:rPr lang="it-IT" sz="1000" dirty="0" smtClean="0">
                <a:solidFill>
                  <a:schemeClr val="tx1">
                    <a:lumMod val="75000"/>
                    <a:lumOff val="25000"/>
                  </a:schemeClr>
                </a:solidFill>
              </a:rPr>
              <a:t>Rome, 11-12 April 2019</a:t>
            </a:r>
            <a:endParaRPr lang="it-IT" sz="1000" dirty="0">
              <a:solidFill>
                <a:schemeClr val="tx1">
                  <a:lumMod val="75000"/>
                  <a:lumOff val="25000"/>
                </a:schemeClr>
              </a:solidFill>
            </a:endParaRPr>
          </a:p>
        </p:txBody>
      </p:sp>
      <p:sp>
        <p:nvSpPr>
          <p:cNvPr id="6" name="Titolo 1"/>
          <p:cNvSpPr txBox="1">
            <a:spLocks/>
          </p:cNvSpPr>
          <p:nvPr/>
        </p:nvSpPr>
        <p:spPr>
          <a:xfrm>
            <a:off x="1162543" y="-1"/>
            <a:ext cx="8049193" cy="441134"/>
          </a:xfrm>
          <a:prstGeom prst="rect">
            <a:avLst/>
          </a:prstGeom>
          <a:solidFill>
            <a:srgbClr val="CF1E24"/>
          </a:solidFill>
          <a:ln>
            <a:noFill/>
          </a:ln>
        </p:spPr>
        <p:txBody>
          <a:bodyPr vert="horz" lIns="91396" tIns="45699" rIns="91396" bIns="45699" rtlCol="0" anchor="ctr">
            <a:normAutofit fontScale="6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416797" y="4699870"/>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3"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CasellaDiTesto 12"/>
          <p:cNvSpPr txBox="1"/>
          <p:nvPr/>
        </p:nvSpPr>
        <p:spPr>
          <a:xfrm>
            <a:off x="1304925" y="112416"/>
            <a:ext cx="7610474" cy="307777"/>
          </a:xfrm>
          <a:prstGeom prst="rect">
            <a:avLst/>
          </a:prstGeom>
          <a:noFill/>
        </p:spPr>
        <p:txBody>
          <a:bodyPr wrap="square" lIns="0" tIns="0" rIns="0" bIns="0" rtlCol="0">
            <a:spAutoFit/>
          </a:bodyPr>
          <a:lstStyle/>
          <a:p>
            <a:pPr>
              <a:spcAft>
                <a:spcPts val="1000"/>
              </a:spcAft>
              <a:buClr>
                <a:srgbClr val="CF1E24"/>
              </a:buClr>
              <a:buSzPct val="90000"/>
              <a:defRPr/>
            </a:pPr>
            <a:r>
              <a:rPr lang="en-US" sz="2000" b="1" dirty="0" smtClean="0">
                <a:solidFill>
                  <a:schemeClr val="bg1"/>
                </a:solidFill>
                <a:latin typeface="Calibri" pitchFamily="34" charset="0"/>
                <a:cs typeface="Arial Rounded MT Bold"/>
              </a:rPr>
              <a:t>Methods to assess and adjust mode effect: a case study</a:t>
            </a:r>
            <a:endParaRPr lang="it-IT" sz="2000" b="1" dirty="0">
              <a:solidFill>
                <a:schemeClr val="bg1"/>
              </a:solidFill>
              <a:latin typeface="Calibri" pitchFamily="34" charset="0"/>
            </a:endParaRPr>
          </a:p>
        </p:txBody>
      </p:sp>
      <p:pic>
        <p:nvPicPr>
          <p:cNvPr id="12" name="Immagine 11" descr="EC logo example - horizontal version"/>
          <p:cNvPicPr/>
          <p:nvPr/>
        </p:nvPicPr>
        <p:blipFill>
          <a:blip r:embed="rId4">
            <a:extLst>
              <a:ext uri="{28A0092B-C50C-407E-A947-70E740481C1C}">
                <a14:useLocalDpi xmlns:a14="http://schemas.microsoft.com/office/drawing/2010/main" val="0"/>
              </a:ext>
            </a:extLst>
          </a:blip>
          <a:srcRect/>
          <a:stretch>
            <a:fillRect/>
          </a:stretch>
        </p:blipFill>
        <p:spPr bwMode="auto">
          <a:xfrm>
            <a:off x="7058343" y="4585529"/>
            <a:ext cx="1545907" cy="412476"/>
          </a:xfrm>
          <a:prstGeom prst="rect">
            <a:avLst/>
          </a:prstGeom>
          <a:noFill/>
          <a:ln>
            <a:noFill/>
          </a:ln>
        </p:spPr>
      </p:pic>
      <p:sp>
        <p:nvSpPr>
          <p:cNvPr id="10" name="Rectangle 3"/>
          <p:cNvSpPr txBox="1">
            <a:spLocks noChangeArrowheads="1"/>
          </p:cNvSpPr>
          <p:nvPr/>
        </p:nvSpPr>
        <p:spPr bwMode="auto">
          <a:xfrm>
            <a:off x="703263" y="1073823"/>
            <a:ext cx="7607300" cy="3133237"/>
          </a:xfrm>
          <a:prstGeom prst="rect">
            <a:avLst/>
          </a:prstGeom>
          <a:noFill/>
          <a:ln w="9525">
            <a:noFill/>
            <a:miter lim="800000"/>
            <a:headEnd/>
            <a:tailEnd/>
          </a:ln>
        </p:spPr>
        <p:txBody>
          <a:bodyPr/>
          <a:lstStyle/>
          <a:p>
            <a:pPr marL="457200" indent="-457200" eaLnBrk="0" hangingPunct="0">
              <a:lnSpc>
                <a:spcPct val="0"/>
              </a:lnSpc>
              <a:spcBef>
                <a:spcPts val="1200"/>
              </a:spcBef>
              <a:buFont typeface="Arial" charset="0"/>
              <a:buChar char="•"/>
            </a:pPr>
            <a:endParaRPr lang="en-GB" altLang="it-IT" sz="2400" dirty="0">
              <a:latin typeface="Calibri" panose="020F0502020204030204" pitchFamily="34" charset="0"/>
              <a:ea typeface="Arial Unicode MS" pitchFamily="34" charset="-128"/>
              <a:cs typeface="Calibri" panose="020F0502020204030204" pitchFamily="34" charset="0"/>
            </a:endParaRPr>
          </a:p>
          <a:p>
            <a:pPr marL="457200" indent="-457200" eaLnBrk="0" hangingPunct="0">
              <a:lnSpc>
                <a:spcPct val="115000"/>
              </a:lnSpc>
              <a:spcBef>
                <a:spcPts val="1200"/>
              </a:spcBef>
              <a:buClr>
                <a:srgbClr val="AC0000"/>
              </a:buClr>
              <a:buFont typeface="Wingdings" pitchFamily="2" charset="2"/>
              <a:buAutoNum type="arabicPeriod"/>
            </a:pPr>
            <a:r>
              <a:rPr lang="en-US" altLang="it-IT" sz="1800" dirty="0">
                <a:latin typeface="Calibri" panose="020F0502020204030204" pitchFamily="34" charset="0"/>
                <a:ea typeface="Arial Unicode MS" pitchFamily="34" charset="-128"/>
                <a:cs typeface="Calibri" panose="020F0502020204030204" pitchFamily="34" charset="0"/>
              </a:rPr>
              <a:t>The Mixed Mode in ISTAT social surveys</a:t>
            </a:r>
          </a:p>
          <a:p>
            <a:pPr marL="457200" indent="-457200" eaLnBrk="0" hangingPunct="0">
              <a:lnSpc>
                <a:spcPct val="115000"/>
              </a:lnSpc>
              <a:spcBef>
                <a:spcPts val="1200"/>
              </a:spcBef>
              <a:buClr>
                <a:srgbClr val="AC0000"/>
              </a:buClr>
              <a:buFont typeface="Wingdings" pitchFamily="2" charset="2"/>
              <a:buAutoNum type="arabicPeriod"/>
            </a:pPr>
            <a:r>
              <a:rPr lang="en-GB" altLang="it-IT" sz="1800" dirty="0" smtClean="0">
                <a:latin typeface="Calibri" panose="020F0502020204030204" pitchFamily="34" charset="0"/>
                <a:ea typeface="Arial Unicode MS" pitchFamily="34" charset="-128"/>
                <a:cs typeface="Calibri" panose="020F0502020204030204" pitchFamily="34" charset="0"/>
              </a:rPr>
              <a:t>The  setting of the </a:t>
            </a:r>
            <a:r>
              <a:rPr lang="en-US" altLang="it-IT" sz="1800" dirty="0" smtClean="0">
                <a:latin typeface="Calibri" panose="020F0502020204030204" pitchFamily="34" charset="0"/>
                <a:ea typeface="Arial Unicode MS" pitchFamily="34" charset="-128"/>
                <a:cs typeface="Calibri" panose="020F0502020204030204" pitchFamily="34" charset="0"/>
              </a:rPr>
              <a:t>“Multipurpose </a:t>
            </a:r>
            <a:r>
              <a:rPr lang="en-US" altLang="it-IT" sz="1800" dirty="0">
                <a:latin typeface="Calibri" panose="020F0502020204030204" pitchFamily="34" charset="0"/>
                <a:ea typeface="Arial Unicode MS" pitchFamily="34" charset="-128"/>
                <a:cs typeface="Calibri" panose="020F0502020204030204" pitchFamily="34" charset="0"/>
              </a:rPr>
              <a:t>survey on </a:t>
            </a:r>
            <a:r>
              <a:rPr lang="en-US" altLang="it-IT" sz="1800" dirty="0" smtClean="0">
                <a:latin typeface="Calibri" panose="020F0502020204030204" pitchFamily="34" charset="0"/>
                <a:ea typeface="Arial Unicode MS" pitchFamily="34" charset="-128"/>
                <a:cs typeface="Calibri" panose="020F0502020204030204" pitchFamily="34" charset="0"/>
              </a:rPr>
              <a:t>households - Aspects </a:t>
            </a:r>
            <a:r>
              <a:rPr lang="en-US" altLang="it-IT" sz="1800" dirty="0">
                <a:latin typeface="Calibri" panose="020F0502020204030204" pitchFamily="34" charset="0"/>
                <a:ea typeface="Arial Unicode MS" pitchFamily="34" charset="-128"/>
                <a:cs typeface="Calibri" panose="020F0502020204030204" pitchFamily="34" charset="0"/>
              </a:rPr>
              <a:t>of </a:t>
            </a:r>
            <a:r>
              <a:rPr lang="en-US" altLang="it-IT" sz="1800" dirty="0" smtClean="0">
                <a:latin typeface="Calibri" panose="020F0502020204030204" pitchFamily="34" charset="0"/>
                <a:ea typeface="Arial Unicode MS" pitchFamily="34" charset="-128"/>
                <a:cs typeface="Calibri" panose="020F0502020204030204" pitchFamily="34" charset="0"/>
              </a:rPr>
              <a:t>daily life”</a:t>
            </a:r>
            <a:r>
              <a:rPr lang="en-GB" altLang="it-IT" sz="1800" dirty="0" smtClean="0">
                <a:latin typeface="Calibri" panose="020F0502020204030204" pitchFamily="34" charset="0"/>
                <a:ea typeface="Arial Unicode MS" pitchFamily="34" charset="-128"/>
                <a:cs typeface="Calibri" panose="020F0502020204030204" pitchFamily="34" charset="0"/>
              </a:rPr>
              <a:t> and the analysis framework</a:t>
            </a:r>
          </a:p>
          <a:p>
            <a:pPr marL="457200" indent="-457200" eaLnBrk="0" hangingPunct="0">
              <a:lnSpc>
                <a:spcPct val="115000"/>
              </a:lnSpc>
              <a:spcBef>
                <a:spcPts val="1200"/>
              </a:spcBef>
              <a:buClr>
                <a:srgbClr val="AC0000"/>
              </a:buClr>
              <a:buFont typeface="Wingdings" pitchFamily="2" charset="2"/>
              <a:buAutoNum type="arabicPeriod"/>
            </a:pPr>
            <a:r>
              <a:rPr lang="en-US" altLang="it-IT" sz="1800" dirty="0">
                <a:latin typeface="Calibri" panose="020F0502020204030204" pitchFamily="34" charset="0"/>
                <a:ea typeface="Arial Unicode MS" pitchFamily="34" charset="-128"/>
                <a:cs typeface="Calibri" panose="020F0502020204030204" pitchFamily="34" charset="0"/>
              </a:rPr>
              <a:t>T</a:t>
            </a:r>
            <a:r>
              <a:rPr lang="en-US" altLang="it-IT" sz="1800" dirty="0" smtClean="0">
                <a:latin typeface="Calibri" panose="020F0502020204030204" pitchFamily="34" charset="0"/>
                <a:ea typeface="Arial Unicode MS" pitchFamily="34" charset="-128"/>
                <a:cs typeface="Calibri" panose="020F0502020204030204" pitchFamily="34" charset="0"/>
              </a:rPr>
              <a:t>he </a:t>
            </a:r>
            <a:r>
              <a:rPr lang="en-US" altLang="it-IT" sz="1800" dirty="0">
                <a:latin typeface="Calibri" panose="020F0502020204030204" pitchFamily="34" charset="0"/>
                <a:ea typeface="Arial Unicode MS" pitchFamily="34" charset="-128"/>
                <a:cs typeface="Calibri" panose="020F0502020204030204" pitchFamily="34" charset="0"/>
              </a:rPr>
              <a:t>assessment of the introduction of the mixed </a:t>
            </a:r>
            <a:r>
              <a:rPr lang="en-US" altLang="it-IT" sz="1800" dirty="0" smtClean="0">
                <a:latin typeface="Calibri" panose="020F0502020204030204" pitchFamily="34" charset="0"/>
                <a:ea typeface="Arial Unicode MS" pitchFamily="34" charset="-128"/>
                <a:cs typeface="Calibri" panose="020F0502020204030204" pitchFamily="34" charset="0"/>
              </a:rPr>
              <a:t>mode</a:t>
            </a:r>
          </a:p>
          <a:p>
            <a:pPr marL="457200" indent="-457200" eaLnBrk="0" hangingPunct="0">
              <a:lnSpc>
                <a:spcPct val="115000"/>
              </a:lnSpc>
              <a:spcBef>
                <a:spcPts val="1200"/>
              </a:spcBef>
              <a:buClr>
                <a:srgbClr val="AC0000"/>
              </a:buClr>
              <a:buFont typeface="Wingdings" pitchFamily="2" charset="2"/>
              <a:buAutoNum type="arabicPeriod"/>
            </a:pPr>
            <a:r>
              <a:rPr lang="en-US" altLang="it-IT" sz="1800" dirty="0" smtClean="0">
                <a:latin typeface="Calibri" panose="020F0502020204030204" pitchFamily="34" charset="0"/>
                <a:ea typeface="Arial Unicode MS" pitchFamily="34" charset="-128"/>
                <a:cs typeface="Calibri" panose="020F0502020204030204" pitchFamily="34" charset="0"/>
              </a:rPr>
              <a:t>The estimate </a:t>
            </a:r>
            <a:r>
              <a:rPr lang="en-US" altLang="it-IT" sz="1800" dirty="0">
                <a:latin typeface="Calibri" panose="020F0502020204030204" pitchFamily="34" charset="0"/>
                <a:ea typeface="Arial Unicode MS" pitchFamily="34" charset="-128"/>
                <a:cs typeface="Calibri" panose="020F0502020204030204" pitchFamily="34" charset="0"/>
              </a:rPr>
              <a:t>of mode effect (selection and measurement)</a:t>
            </a:r>
            <a:endParaRPr lang="en-US" altLang="it-IT" sz="1800" dirty="0" smtClean="0">
              <a:latin typeface="Calibri" panose="020F0502020204030204" pitchFamily="34" charset="0"/>
              <a:ea typeface="Arial Unicode MS" pitchFamily="34" charset="-128"/>
              <a:cs typeface="Calibri" panose="020F0502020204030204" pitchFamily="34" charset="0"/>
            </a:endParaRPr>
          </a:p>
          <a:p>
            <a:pPr marL="457200" indent="-457200" eaLnBrk="0" hangingPunct="0">
              <a:lnSpc>
                <a:spcPct val="115000"/>
              </a:lnSpc>
              <a:spcBef>
                <a:spcPts val="1200"/>
              </a:spcBef>
              <a:buClr>
                <a:srgbClr val="AC0000"/>
              </a:buClr>
              <a:buFont typeface="Wingdings" pitchFamily="2" charset="2"/>
              <a:buAutoNum type="arabicPeriod"/>
            </a:pPr>
            <a:r>
              <a:rPr lang="en-US" sz="1800" dirty="0" smtClean="0">
                <a:latin typeface="Calibri" panose="020F0502020204030204" pitchFamily="34" charset="0"/>
                <a:ea typeface="Arial Unicode MS" pitchFamily="34" charset="-128"/>
                <a:cs typeface="Calibri" panose="020F0502020204030204" pitchFamily="34" charset="0"/>
              </a:rPr>
              <a:t>The adjustment of mode </a:t>
            </a:r>
            <a:r>
              <a:rPr lang="en-US" sz="1800" dirty="0">
                <a:latin typeface="Calibri" panose="020F0502020204030204" pitchFamily="34" charset="0"/>
                <a:ea typeface="Arial Unicode MS" pitchFamily="34" charset="-128"/>
                <a:cs typeface="Calibri" panose="020F0502020204030204" pitchFamily="34" charset="0"/>
              </a:rPr>
              <a:t>effect </a:t>
            </a:r>
            <a:r>
              <a:rPr lang="en-US" sz="1800" dirty="0" smtClean="0">
                <a:latin typeface="Calibri" panose="020F0502020204030204" pitchFamily="34" charset="0"/>
                <a:ea typeface="Arial Unicode MS" pitchFamily="34" charset="-128"/>
                <a:cs typeface="Calibri" panose="020F0502020204030204" pitchFamily="34" charset="0"/>
              </a:rPr>
              <a:t>with different </a:t>
            </a:r>
            <a:r>
              <a:rPr lang="en-US" sz="1800" dirty="0">
                <a:latin typeface="Calibri" panose="020F0502020204030204" pitchFamily="34" charset="0"/>
                <a:ea typeface="Arial Unicode MS" pitchFamily="34" charset="-128"/>
                <a:cs typeface="Calibri" panose="020F0502020204030204" pitchFamily="34" charset="0"/>
              </a:rPr>
              <a:t>methods </a:t>
            </a:r>
          </a:p>
          <a:p>
            <a:pPr marL="457200" indent="-457200" eaLnBrk="0" hangingPunct="0">
              <a:lnSpc>
                <a:spcPct val="115000"/>
              </a:lnSpc>
              <a:spcBef>
                <a:spcPts val="1200"/>
              </a:spcBef>
              <a:buClr>
                <a:srgbClr val="AC0000"/>
              </a:buClr>
              <a:buFont typeface="Wingdings" pitchFamily="2" charset="2"/>
              <a:buAutoNum type="arabicPeriod"/>
            </a:pPr>
            <a:r>
              <a:rPr lang="en-US" altLang="it-IT" sz="1800" dirty="0" smtClean="0">
                <a:solidFill>
                  <a:schemeClr val="tx1">
                    <a:lumMod val="95000"/>
                    <a:lumOff val="5000"/>
                  </a:schemeClr>
                </a:solidFill>
                <a:latin typeface="Calibri" panose="020F0502020204030204" pitchFamily="34" charset="0"/>
                <a:ea typeface="Arial Unicode MS" pitchFamily="34" charset="-128"/>
                <a:cs typeface="Calibri" panose="020F0502020204030204" pitchFamily="34" charset="0"/>
              </a:rPr>
              <a:t>Final considerations</a:t>
            </a:r>
            <a:endParaRPr lang="en-GB" altLang="it-IT" sz="1800" dirty="0">
              <a:latin typeface="Calibri" panose="020F0502020204030204" pitchFamily="34" charset="0"/>
              <a:ea typeface="Arial Unicode MS" pitchFamily="34" charset="-128"/>
              <a:cs typeface="Calibri" panose="020F0502020204030204" pitchFamily="34" charset="0"/>
            </a:endParaRPr>
          </a:p>
        </p:txBody>
      </p:sp>
    </p:spTree>
    <p:extLst>
      <p:ext uri="{BB962C8B-B14F-4D97-AF65-F5344CB8AC3E}">
        <p14:creationId xmlns:p14="http://schemas.microsoft.com/office/powerpoint/2010/main" val="703295602"/>
      </p:ext>
    </p:extLst>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213342" y="4645946"/>
            <a:ext cx="4255558" cy="348813"/>
          </a:xfrm>
          <a:prstGeom prst="rect">
            <a:avLst/>
          </a:prstGeom>
          <a:noFill/>
        </p:spPr>
        <p:txBody>
          <a:bodyPr wrap="square" rtlCol="0">
            <a:spAutoFit/>
          </a:bodyPr>
          <a:lstStyle/>
          <a:p>
            <a:pPr>
              <a:lnSpc>
                <a:spcPts val="700"/>
              </a:lnSpc>
              <a:spcAft>
                <a:spcPts val="600"/>
              </a:spcAft>
              <a:buClr>
                <a:srgbClr val="CF1E24"/>
              </a:buClr>
              <a:buSzPct val="90000"/>
              <a:defRPr/>
            </a:pPr>
            <a:r>
              <a:rPr lang="en-US" altLang="it-IT" sz="1000" b="1" dirty="0">
                <a:solidFill>
                  <a:schemeClr val="tx1">
                    <a:lumMod val="75000"/>
                    <a:lumOff val="25000"/>
                  </a:schemeClr>
                </a:solidFill>
              </a:rPr>
              <a:t>MIMOD project </a:t>
            </a:r>
            <a:r>
              <a:rPr lang="en-US" altLang="it-IT" sz="1000" b="1" dirty="0" smtClean="0">
                <a:solidFill>
                  <a:schemeClr val="tx1">
                    <a:lumMod val="75000"/>
                    <a:lumOff val="25000"/>
                  </a:schemeClr>
                </a:solidFill>
              </a:rPr>
              <a:t>- Mixed-Mode </a:t>
            </a:r>
            <a:r>
              <a:rPr lang="en-US" altLang="it-IT" sz="1000" b="1" dirty="0">
                <a:solidFill>
                  <a:schemeClr val="tx1">
                    <a:lumMod val="75000"/>
                    <a:lumOff val="25000"/>
                  </a:schemeClr>
                </a:solidFill>
              </a:rPr>
              <a:t>Designs in Social Surveys</a:t>
            </a:r>
          </a:p>
          <a:p>
            <a:pPr>
              <a:lnSpc>
                <a:spcPts val="700"/>
              </a:lnSpc>
              <a:spcAft>
                <a:spcPts val="1000"/>
              </a:spcAft>
              <a:buClr>
                <a:srgbClr val="CF1E24"/>
              </a:buClr>
              <a:buSzPct val="90000"/>
              <a:defRPr/>
            </a:pPr>
            <a:r>
              <a:rPr lang="it-IT" sz="1000" dirty="0" smtClean="0">
                <a:solidFill>
                  <a:schemeClr val="tx1">
                    <a:lumMod val="75000"/>
                    <a:lumOff val="25000"/>
                  </a:schemeClr>
                </a:solidFill>
              </a:rPr>
              <a:t>Rome, 11-12 April 2019</a:t>
            </a:r>
            <a:endParaRPr lang="it-IT" sz="1000" dirty="0">
              <a:solidFill>
                <a:schemeClr val="tx1">
                  <a:lumMod val="75000"/>
                  <a:lumOff val="25000"/>
                </a:schemeClr>
              </a:solidFill>
            </a:endParaRPr>
          </a:p>
        </p:txBody>
      </p:sp>
      <p:sp>
        <p:nvSpPr>
          <p:cNvPr id="6" name="Titolo 1"/>
          <p:cNvSpPr txBox="1">
            <a:spLocks/>
          </p:cNvSpPr>
          <p:nvPr/>
        </p:nvSpPr>
        <p:spPr>
          <a:xfrm>
            <a:off x="1162543" y="-1"/>
            <a:ext cx="8049193" cy="441134"/>
          </a:xfrm>
          <a:prstGeom prst="rect">
            <a:avLst/>
          </a:prstGeom>
          <a:solidFill>
            <a:srgbClr val="CF1E24"/>
          </a:solidFill>
          <a:ln>
            <a:noFill/>
          </a:ln>
        </p:spPr>
        <p:txBody>
          <a:bodyPr vert="horz" lIns="91396" tIns="45699" rIns="91396" bIns="45699" rtlCol="0" anchor="ctr">
            <a:normAutofit fontScale="6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416797" y="4699870"/>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3"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pic>
        <p:nvPicPr>
          <p:cNvPr id="12" name="Immagine 11" descr="EC logo example - horizontal version"/>
          <p:cNvPicPr/>
          <p:nvPr/>
        </p:nvPicPr>
        <p:blipFill>
          <a:blip r:embed="rId4">
            <a:extLst>
              <a:ext uri="{28A0092B-C50C-407E-A947-70E740481C1C}">
                <a14:useLocalDpi xmlns:a14="http://schemas.microsoft.com/office/drawing/2010/main" val="0"/>
              </a:ext>
            </a:extLst>
          </a:blip>
          <a:srcRect/>
          <a:stretch>
            <a:fillRect/>
          </a:stretch>
        </p:blipFill>
        <p:spPr bwMode="auto">
          <a:xfrm>
            <a:off x="7058343" y="4585529"/>
            <a:ext cx="1545907" cy="412476"/>
          </a:xfrm>
          <a:prstGeom prst="rect">
            <a:avLst/>
          </a:prstGeom>
          <a:noFill/>
          <a:ln>
            <a:noFill/>
          </a:ln>
        </p:spPr>
      </p:pic>
      <p:sp>
        <p:nvSpPr>
          <p:cNvPr id="10" name="Rectangle 2"/>
          <p:cNvSpPr txBox="1">
            <a:spLocks noChangeArrowheads="1"/>
          </p:cNvSpPr>
          <p:nvPr/>
        </p:nvSpPr>
        <p:spPr bwMode="auto">
          <a:xfrm>
            <a:off x="827340" y="365240"/>
            <a:ext cx="8192835" cy="320559"/>
          </a:xfrm>
          <a:prstGeom prst="rect">
            <a:avLst/>
          </a:prstGeom>
          <a:noFill/>
          <a:ln w="9525">
            <a:noFill/>
            <a:miter lim="800000"/>
            <a:headEnd/>
            <a:tailEnd/>
          </a:ln>
        </p:spPr>
        <p:txBody>
          <a:bodyPr/>
          <a:lstStyle/>
          <a:p>
            <a:pPr algn="r" eaLnBrk="0" hangingPunct="0"/>
            <a:r>
              <a:rPr lang="en-GB" altLang="it-IT" sz="1400" b="1" dirty="0" smtClean="0">
                <a:solidFill>
                  <a:srgbClr val="CC0000"/>
                </a:solidFill>
                <a:latin typeface="Calibri" panose="020F0502020204030204" pitchFamily="34" charset="0"/>
                <a:cs typeface="Calibri" panose="020F0502020204030204" pitchFamily="34" charset="0"/>
              </a:rPr>
              <a:t> </a:t>
            </a:r>
            <a:endParaRPr lang="en-US" altLang="it-IT" sz="1400" b="1" dirty="0">
              <a:solidFill>
                <a:srgbClr val="CC0000"/>
              </a:solidFill>
              <a:latin typeface="Calibri" panose="020F0502020204030204" pitchFamily="34" charset="0"/>
              <a:cs typeface="Calibri" panose="020F0502020204030204" pitchFamily="34" charset="0"/>
            </a:endParaRPr>
          </a:p>
        </p:txBody>
      </p:sp>
      <p:sp>
        <p:nvSpPr>
          <p:cNvPr id="9" name="Rectangle 2"/>
          <p:cNvSpPr txBox="1">
            <a:spLocks noChangeArrowheads="1"/>
          </p:cNvSpPr>
          <p:nvPr/>
        </p:nvSpPr>
        <p:spPr bwMode="auto">
          <a:xfrm>
            <a:off x="611188" y="505676"/>
            <a:ext cx="7489825" cy="504825"/>
          </a:xfrm>
          <a:prstGeom prst="rect">
            <a:avLst/>
          </a:prstGeom>
          <a:noFill/>
          <a:ln w="9525">
            <a:noFill/>
            <a:miter lim="800000"/>
            <a:headEnd/>
            <a:tailEnd/>
          </a:ln>
        </p:spPr>
        <p:txBody>
          <a:bodyPr/>
          <a:lstStyle/>
          <a:p>
            <a:pPr algn="ctr" eaLnBrk="0" hangingPunct="0"/>
            <a:r>
              <a:rPr lang="en-GB" altLang="it-IT" sz="1800" b="1" dirty="0">
                <a:latin typeface="Calibri" panose="020F0502020204030204" pitchFamily="34" charset="0"/>
                <a:cs typeface="Calibri" panose="020F0502020204030204" pitchFamily="34" charset="0"/>
              </a:rPr>
              <a:t> </a:t>
            </a:r>
            <a:r>
              <a:rPr lang="en-GB" altLang="it-IT" sz="1800" b="1" dirty="0" smtClean="0">
                <a:latin typeface="Calibri" panose="020F0502020204030204" pitchFamily="34" charset="0"/>
                <a:cs typeface="Calibri" panose="020F0502020204030204" pitchFamily="34" charset="0"/>
              </a:rPr>
              <a:t>6</a:t>
            </a:r>
            <a:r>
              <a:rPr lang="en-US" altLang="it-IT" sz="1800" b="1" dirty="0" smtClean="0">
                <a:latin typeface="Calibri" panose="020F0502020204030204" pitchFamily="34" charset="0"/>
                <a:cs typeface="Calibri" panose="020F0502020204030204" pitchFamily="34" charset="0"/>
              </a:rPr>
              <a:t>. </a:t>
            </a:r>
            <a:r>
              <a:rPr lang="en-US" altLang="it-IT" sz="1800" b="1" dirty="0">
                <a:latin typeface="Calibri" panose="020F0502020204030204" pitchFamily="34" charset="0"/>
                <a:cs typeface="Calibri" panose="020F0502020204030204" pitchFamily="34" charset="0"/>
              </a:rPr>
              <a:t>Final </a:t>
            </a:r>
            <a:r>
              <a:rPr lang="en-US" altLang="it-IT" sz="1800" b="1" dirty="0" smtClean="0">
                <a:latin typeface="Calibri" panose="020F0502020204030204" pitchFamily="34" charset="0"/>
                <a:cs typeface="Calibri" panose="020F0502020204030204" pitchFamily="34" charset="0"/>
              </a:rPr>
              <a:t>considerations</a:t>
            </a:r>
            <a:endParaRPr lang="en-US" altLang="it-IT" sz="1800" b="1" dirty="0">
              <a:latin typeface="Calibri" panose="020F0502020204030204" pitchFamily="34" charset="0"/>
              <a:cs typeface="Calibri" panose="020F0502020204030204" pitchFamily="34" charset="0"/>
            </a:endParaRPr>
          </a:p>
          <a:p>
            <a:pPr eaLnBrk="0" hangingPunct="0"/>
            <a:endParaRPr lang="en-US" altLang="it-IT" sz="1400" b="1" dirty="0">
              <a:solidFill>
                <a:srgbClr val="CC0000"/>
              </a:solidFill>
              <a:latin typeface="Calibri" panose="020F0502020204030204" pitchFamily="34" charset="0"/>
              <a:cs typeface="Calibri" panose="020F0502020204030204" pitchFamily="34" charset="0"/>
            </a:endParaRPr>
          </a:p>
        </p:txBody>
      </p:sp>
      <p:sp>
        <p:nvSpPr>
          <p:cNvPr id="11" name="Rettangolo 10"/>
          <p:cNvSpPr/>
          <p:nvPr/>
        </p:nvSpPr>
        <p:spPr>
          <a:xfrm>
            <a:off x="342900" y="1588971"/>
            <a:ext cx="8441871" cy="1615827"/>
          </a:xfrm>
          <a:prstGeom prst="rect">
            <a:avLst/>
          </a:prstGeom>
        </p:spPr>
        <p:txBody>
          <a:bodyPr wrap="square">
            <a:spAutoFit/>
          </a:bodyPr>
          <a:lstStyle/>
          <a:p>
            <a:pPr marL="447675" indent="-352425" defTabSz="914400">
              <a:spcBef>
                <a:spcPts val="1200"/>
              </a:spcBef>
              <a:buClr>
                <a:srgbClr val="C00000"/>
              </a:buClr>
              <a:buFont typeface="Wingdings" pitchFamily="2" charset="2"/>
              <a:buChar char="q"/>
              <a:defRPr/>
            </a:pPr>
            <a:r>
              <a:rPr lang="en-GB" sz="1400" dirty="0">
                <a:latin typeface="Calibri" panose="020F0502020204030204" pitchFamily="34" charset="0"/>
              </a:rPr>
              <a:t>The set of the analyses presented and applied in a specific survey context </a:t>
            </a:r>
            <a:r>
              <a:rPr lang="en-GB" sz="1400" dirty="0" smtClean="0">
                <a:latin typeface="Calibri" panose="020F0502020204030204" pitchFamily="34" charset="0"/>
              </a:rPr>
              <a:t>has been an occasion for ISTAT for experimenting methods, but can </a:t>
            </a:r>
            <a:r>
              <a:rPr lang="en-GB" sz="1400" dirty="0">
                <a:latin typeface="Calibri" panose="020F0502020204030204" pitchFamily="34" charset="0"/>
              </a:rPr>
              <a:t>be considered as a </a:t>
            </a:r>
            <a:r>
              <a:rPr lang="en-GB" sz="1400" b="1" dirty="0">
                <a:latin typeface="Calibri" panose="020F0502020204030204" pitchFamily="34" charset="0"/>
              </a:rPr>
              <a:t>possible checklist</a:t>
            </a:r>
            <a:r>
              <a:rPr lang="en-GB" sz="1400" dirty="0">
                <a:latin typeface="Calibri" panose="020F0502020204030204" pitchFamily="34" charset="0"/>
              </a:rPr>
              <a:t>, a </a:t>
            </a:r>
            <a:r>
              <a:rPr lang="en-GB" sz="1400" b="1" dirty="0">
                <a:latin typeface="Calibri" panose="020F0502020204030204" pitchFamily="34" charset="0"/>
              </a:rPr>
              <a:t>sequence of steps </a:t>
            </a:r>
            <a:r>
              <a:rPr lang="en-GB" sz="1400" dirty="0">
                <a:latin typeface="Calibri" panose="020F0502020204030204" pitchFamily="34" charset="0"/>
              </a:rPr>
              <a:t>usable by researchers of other NSIs to carry out an assessment of mode effect in similar situations. </a:t>
            </a:r>
            <a:endParaRPr lang="en-GB" sz="1400" dirty="0" smtClean="0">
              <a:latin typeface="Calibri" panose="020F0502020204030204" pitchFamily="34" charset="0"/>
            </a:endParaRPr>
          </a:p>
          <a:p>
            <a:pPr marL="447675" indent="-352425" defTabSz="914400">
              <a:spcBef>
                <a:spcPts val="1200"/>
              </a:spcBef>
              <a:buClr>
                <a:srgbClr val="C00000"/>
              </a:buClr>
              <a:buFont typeface="Wingdings" pitchFamily="2" charset="2"/>
              <a:buChar char="q"/>
              <a:defRPr/>
            </a:pPr>
            <a:r>
              <a:rPr lang="en-GB" sz="1400" dirty="0" smtClean="0">
                <a:latin typeface="Calibri" panose="020F0502020204030204" pitchFamily="34" charset="0"/>
              </a:rPr>
              <a:t>The applied methods try </a:t>
            </a:r>
            <a:r>
              <a:rPr lang="en-GB" sz="1400" dirty="0">
                <a:latin typeface="Calibri" panose="020F0502020204030204" pitchFamily="34" charset="0"/>
              </a:rPr>
              <a:t>to cover all the different approaches applicable in this specific survey context, even if without claiming to be </a:t>
            </a:r>
            <a:r>
              <a:rPr lang="en-GB" sz="1400" dirty="0" smtClean="0">
                <a:latin typeface="Calibri" panose="020F0502020204030204" pitchFamily="34" charset="0"/>
              </a:rPr>
              <a:t>exhaustive, being the literature really very wide.</a:t>
            </a:r>
            <a:endParaRPr lang="it-IT" sz="1400" dirty="0">
              <a:latin typeface="Calibri" panose="020F0502020204030204" pitchFamily="34" charset="0"/>
            </a:endParaRPr>
          </a:p>
          <a:p>
            <a:pPr marL="447675">
              <a:spcBef>
                <a:spcPts val="600"/>
              </a:spcBef>
              <a:buClr>
                <a:srgbClr val="C00000"/>
              </a:buClr>
            </a:pPr>
            <a:endParaRPr lang="en-US" altLang="it-IT" sz="1400" kern="0" dirty="0" smtClean="0">
              <a:solidFill>
                <a:srgbClr val="000000"/>
              </a:solidFill>
              <a:latin typeface="Calibri" panose="020F0502020204030204" pitchFamily="34" charset="0"/>
              <a:ea typeface="Arial Unicode MS" pitchFamily="34" charset="-128"/>
              <a:cs typeface="Calibri" panose="020F0502020204030204" pitchFamily="34" charset="0"/>
            </a:endParaRPr>
          </a:p>
        </p:txBody>
      </p:sp>
      <p:sp>
        <p:nvSpPr>
          <p:cNvPr id="14" name="CasellaDiTesto 13"/>
          <p:cNvSpPr txBox="1"/>
          <p:nvPr/>
        </p:nvSpPr>
        <p:spPr>
          <a:xfrm>
            <a:off x="1259954" y="35921"/>
            <a:ext cx="7839075" cy="307777"/>
          </a:xfrm>
          <a:prstGeom prst="rect">
            <a:avLst/>
          </a:prstGeom>
          <a:noFill/>
        </p:spPr>
        <p:txBody>
          <a:bodyPr wrap="square" lIns="0" tIns="0" rIns="0" bIns="0" rtlCol="0">
            <a:spAutoFit/>
          </a:bodyPr>
          <a:lstStyle/>
          <a:p>
            <a:pPr algn="r">
              <a:spcAft>
                <a:spcPts val="1000"/>
              </a:spcAft>
              <a:buClr>
                <a:srgbClr val="CF1E24"/>
              </a:buClr>
              <a:buSzPct val="90000"/>
              <a:defRPr/>
            </a:pPr>
            <a:r>
              <a:rPr lang="en-US" altLang="it-IT" sz="2000" b="1" dirty="0">
                <a:solidFill>
                  <a:schemeClr val="bg1"/>
                </a:solidFill>
              </a:rPr>
              <a:t>Methods to assess and adjust mode effect: a case study</a:t>
            </a:r>
          </a:p>
        </p:txBody>
      </p:sp>
    </p:spTree>
    <p:extLst>
      <p:ext uri="{BB962C8B-B14F-4D97-AF65-F5344CB8AC3E}">
        <p14:creationId xmlns:p14="http://schemas.microsoft.com/office/powerpoint/2010/main" val="1128300327"/>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213342" y="4645946"/>
            <a:ext cx="4255558" cy="348813"/>
          </a:xfrm>
          <a:prstGeom prst="rect">
            <a:avLst/>
          </a:prstGeom>
          <a:noFill/>
        </p:spPr>
        <p:txBody>
          <a:bodyPr wrap="square" rtlCol="0">
            <a:spAutoFit/>
          </a:bodyPr>
          <a:lstStyle/>
          <a:p>
            <a:pPr>
              <a:lnSpc>
                <a:spcPts val="700"/>
              </a:lnSpc>
              <a:spcAft>
                <a:spcPts val="600"/>
              </a:spcAft>
              <a:buClr>
                <a:srgbClr val="CF1E24"/>
              </a:buClr>
              <a:buSzPct val="90000"/>
              <a:defRPr/>
            </a:pPr>
            <a:r>
              <a:rPr lang="en-US" altLang="it-IT" sz="1000" b="1" dirty="0">
                <a:solidFill>
                  <a:schemeClr val="tx1">
                    <a:lumMod val="75000"/>
                    <a:lumOff val="25000"/>
                  </a:schemeClr>
                </a:solidFill>
              </a:rPr>
              <a:t>MIMOD project </a:t>
            </a:r>
            <a:r>
              <a:rPr lang="en-US" altLang="it-IT" sz="1000" b="1" dirty="0" smtClean="0">
                <a:solidFill>
                  <a:schemeClr val="tx1">
                    <a:lumMod val="75000"/>
                    <a:lumOff val="25000"/>
                  </a:schemeClr>
                </a:solidFill>
              </a:rPr>
              <a:t>- Mixed-Mode </a:t>
            </a:r>
            <a:r>
              <a:rPr lang="en-US" altLang="it-IT" sz="1000" b="1" dirty="0">
                <a:solidFill>
                  <a:schemeClr val="tx1">
                    <a:lumMod val="75000"/>
                    <a:lumOff val="25000"/>
                  </a:schemeClr>
                </a:solidFill>
              </a:rPr>
              <a:t>Designs in Social Surveys</a:t>
            </a:r>
          </a:p>
          <a:p>
            <a:pPr>
              <a:lnSpc>
                <a:spcPts val="700"/>
              </a:lnSpc>
              <a:spcAft>
                <a:spcPts val="1000"/>
              </a:spcAft>
              <a:buClr>
                <a:srgbClr val="CF1E24"/>
              </a:buClr>
              <a:buSzPct val="90000"/>
              <a:defRPr/>
            </a:pPr>
            <a:r>
              <a:rPr lang="it-IT" sz="1000" dirty="0" smtClean="0">
                <a:solidFill>
                  <a:schemeClr val="tx1">
                    <a:lumMod val="75000"/>
                    <a:lumOff val="25000"/>
                  </a:schemeClr>
                </a:solidFill>
              </a:rPr>
              <a:t>Rome, 11-12 April 2019</a:t>
            </a:r>
            <a:endParaRPr lang="it-IT" sz="1000" dirty="0">
              <a:solidFill>
                <a:schemeClr val="tx1">
                  <a:lumMod val="75000"/>
                  <a:lumOff val="25000"/>
                </a:schemeClr>
              </a:solidFill>
            </a:endParaRPr>
          </a:p>
        </p:txBody>
      </p:sp>
      <p:sp>
        <p:nvSpPr>
          <p:cNvPr id="6" name="Titolo 1"/>
          <p:cNvSpPr txBox="1">
            <a:spLocks/>
          </p:cNvSpPr>
          <p:nvPr/>
        </p:nvSpPr>
        <p:spPr>
          <a:xfrm>
            <a:off x="1162543" y="-1"/>
            <a:ext cx="8049193" cy="441134"/>
          </a:xfrm>
          <a:prstGeom prst="rect">
            <a:avLst/>
          </a:prstGeom>
          <a:solidFill>
            <a:srgbClr val="CF1E24"/>
          </a:solidFill>
          <a:ln>
            <a:noFill/>
          </a:ln>
        </p:spPr>
        <p:txBody>
          <a:bodyPr vert="horz" lIns="91396" tIns="45699" rIns="91396" bIns="45699" rtlCol="0" anchor="ctr">
            <a:normAutofit fontScale="6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416797" y="4699870"/>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3"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CasellaDiTesto 12"/>
          <p:cNvSpPr txBox="1"/>
          <p:nvPr/>
        </p:nvSpPr>
        <p:spPr>
          <a:xfrm>
            <a:off x="1573875" y="91476"/>
            <a:ext cx="7610474" cy="307777"/>
          </a:xfrm>
          <a:prstGeom prst="rect">
            <a:avLst/>
          </a:prstGeom>
          <a:noFill/>
        </p:spPr>
        <p:txBody>
          <a:bodyPr wrap="square" lIns="0" tIns="0" rIns="0" bIns="0" rtlCol="0">
            <a:spAutoFit/>
          </a:bodyPr>
          <a:lstStyle/>
          <a:p>
            <a:pPr algn="r">
              <a:spcAft>
                <a:spcPts val="1000"/>
              </a:spcAft>
              <a:buClr>
                <a:srgbClr val="CF1E24"/>
              </a:buClr>
              <a:buSzPct val="90000"/>
              <a:defRPr/>
            </a:pPr>
            <a:r>
              <a:rPr lang="en-US" altLang="it-IT" sz="2000" b="1" dirty="0">
                <a:solidFill>
                  <a:schemeClr val="bg1"/>
                </a:solidFill>
                <a:latin typeface="+mj-lt"/>
              </a:rPr>
              <a:t>Methods to assess and adjust mode effect: a case study</a:t>
            </a:r>
          </a:p>
        </p:txBody>
      </p:sp>
      <p:pic>
        <p:nvPicPr>
          <p:cNvPr id="12" name="Immagine 11" descr="EC logo example - horizontal version"/>
          <p:cNvPicPr/>
          <p:nvPr/>
        </p:nvPicPr>
        <p:blipFill>
          <a:blip r:embed="rId4">
            <a:extLst>
              <a:ext uri="{28A0092B-C50C-407E-A947-70E740481C1C}">
                <a14:useLocalDpi xmlns:a14="http://schemas.microsoft.com/office/drawing/2010/main" val="0"/>
              </a:ext>
            </a:extLst>
          </a:blip>
          <a:srcRect/>
          <a:stretch>
            <a:fillRect/>
          </a:stretch>
        </p:blipFill>
        <p:spPr bwMode="auto">
          <a:xfrm>
            <a:off x="7058343" y="4585529"/>
            <a:ext cx="1545907" cy="412476"/>
          </a:xfrm>
          <a:prstGeom prst="rect">
            <a:avLst/>
          </a:prstGeom>
          <a:noFill/>
          <a:ln>
            <a:noFill/>
          </a:ln>
        </p:spPr>
      </p:pic>
      <p:sp>
        <p:nvSpPr>
          <p:cNvPr id="14" name="Rectangle 2"/>
          <p:cNvSpPr txBox="1">
            <a:spLocks noChangeArrowheads="1"/>
          </p:cNvSpPr>
          <p:nvPr/>
        </p:nvSpPr>
        <p:spPr bwMode="auto">
          <a:xfrm>
            <a:off x="535031" y="487682"/>
            <a:ext cx="7489825" cy="504825"/>
          </a:xfrm>
          <a:prstGeom prst="rect">
            <a:avLst/>
          </a:prstGeom>
          <a:noFill/>
          <a:ln w="9525">
            <a:noFill/>
            <a:miter lim="800000"/>
            <a:headEnd/>
            <a:tailEnd/>
          </a:ln>
        </p:spPr>
        <p:txBody>
          <a:bodyPr/>
          <a:lstStyle/>
          <a:p>
            <a:pPr algn="ctr" eaLnBrk="0" hangingPunct="0"/>
            <a:r>
              <a:rPr lang="en-GB" altLang="it-IT" sz="2400" b="1" dirty="0" smtClean="0">
                <a:solidFill>
                  <a:srgbClr val="CC0000"/>
                </a:solidFill>
                <a:latin typeface="Calibri" panose="020F0502020204030204" pitchFamily="34" charset="0"/>
                <a:cs typeface="Calibri" panose="020F0502020204030204" pitchFamily="34" charset="0"/>
              </a:rPr>
              <a:t> </a:t>
            </a:r>
            <a:r>
              <a:rPr lang="en-US" altLang="it-IT" sz="1800" b="1" dirty="0" smtClean="0">
                <a:latin typeface="Calibri" panose="020F0502020204030204" pitchFamily="34" charset="0"/>
                <a:cs typeface="Calibri" panose="020F0502020204030204" pitchFamily="34" charset="0"/>
              </a:rPr>
              <a:t>1. Mixed mode in ISTAT social surveys </a:t>
            </a:r>
            <a:endParaRPr lang="en-US" altLang="it-IT" sz="1800" b="1" dirty="0">
              <a:solidFill>
                <a:srgbClr val="FF0000"/>
              </a:solidFill>
              <a:latin typeface="Calibri" panose="020F0502020204030204" pitchFamily="34" charset="0"/>
              <a:cs typeface="Calibri" panose="020F0502020204030204" pitchFamily="34" charset="0"/>
            </a:endParaRPr>
          </a:p>
          <a:p>
            <a:pPr algn="ctr" eaLnBrk="0" hangingPunct="0"/>
            <a:endParaRPr lang="en-US" altLang="it-IT" sz="2400" b="1" dirty="0">
              <a:latin typeface="Calibri" panose="020F0502020204030204" pitchFamily="34" charset="0"/>
              <a:cs typeface="Calibri" panose="020F0502020204030204" pitchFamily="34" charset="0"/>
            </a:endParaRPr>
          </a:p>
        </p:txBody>
      </p:sp>
      <p:sp>
        <p:nvSpPr>
          <p:cNvPr id="15" name="Rectangle 2"/>
          <p:cNvSpPr txBox="1">
            <a:spLocks noChangeArrowheads="1"/>
          </p:cNvSpPr>
          <p:nvPr/>
        </p:nvSpPr>
        <p:spPr bwMode="auto">
          <a:xfrm>
            <a:off x="305052" y="973640"/>
            <a:ext cx="8719205" cy="3291058"/>
          </a:xfrm>
          <a:prstGeom prst="rect">
            <a:avLst/>
          </a:prstGeom>
          <a:noFill/>
          <a:ln>
            <a:miter lim="800000"/>
            <a:headEnd/>
            <a:tailEnd/>
          </a:ln>
        </p:spPr>
        <p:txBody>
          <a:bodyPr vert="horz" lIns="91396" tIns="45699" rIns="91396" bIns="45699" rtlCol="0">
            <a:noAutofit/>
          </a:bodyPr>
          <a:lstStyle>
            <a:lvl1pPr marL="342745" indent="-342745" algn="l" defTabSz="456981" rtl="0" eaLnBrk="1" latinLnBrk="0" hangingPunct="1">
              <a:spcBef>
                <a:spcPct val="20000"/>
              </a:spcBef>
              <a:buFont typeface="Arial"/>
              <a:buChar char="•"/>
              <a:defRPr sz="3200" kern="1200">
                <a:solidFill>
                  <a:schemeClr val="tx1"/>
                </a:solidFill>
                <a:latin typeface="+mn-lt"/>
                <a:ea typeface="+mn-ea"/>
                <a:cs typeface="+mn-cs"/>
              </a:defRPr>
            </a:lvl1pPr>
            <a:lvl2pPr marL="742613" indent="-285618" algn="l" defTabSz="456981" rtl="0" eaLnBrk="1" latinLnBrk="0" hangingPunct="1">
              <a:spcBef>
                <a:spcPct val="20000"/>
              </a:spcBef>
              <a:buFont typeface="Arial"/>
              <a:buChar char="–"/>
              <a:defRPr sz="2800" kern="1200">
                <a:solidFill>
                  <a:schemeClr val="tx1"/>
                </a:solidFill>
                <a:latin typeface="+mn-lt"/>
                <a:ea typeface="+mn-ea"/>
                <a:cs typeface="+mn-cs"/>
              </a:defRPr>
            </a:lvl2pPr>
            <a:lvl3pPr marL="1142472" indent="-228497" algn="l" defTabSz="456981" rtl="0" eaLnBrk="1" latinLnBrk="0" hangingPunct="1">
              <a:spcBef>
                <a:spcPct val="20000"/>
              </a:spcBef>
              <a:buFont typeface="Arial"/>
              <a:buChar char="•"/>
              <a:defRPr sz="2400" kern="1200">
                <a:solidFill>
                  <a:schemeClr val="tx1"/>
                </a:solidFill>
                <a:latin typeface="+mn-lt"/>
                <a:ea typeface="+mn-ea"/>
                <a:cs typeface="+mn-cs"/>
              </a:defRPr>
            </a:lvl3pPr>
            <a:lvl4pPr marL="1599467" indent="-228497" algn="l" defTabSz="456981" rtl="0" eaLnBrk="1" latinLnBrk="0" hangingPunct="1">
              <a:spcBef>
                <a:spcPct val="20000"/>
              </a:spcBef>
              <a:buFont typeface="Arial"/>
              <a:buChar char="–"/>
              <a:defRPr sz="2000" kern="1200">
                <a:solidFill>
                  <a:schemeClr val="tx1"/>
                </a:solidFill>
                <a:latin typeface="+mn-lt"/>
                <a:ea typeface="+mn-ea"/>
                <a:cs typeface="+mn-cs"/>
              </a:defRPr>
            </a:lvl4pPr>
            <a:lvl5pPr marL="2056455" indent="-228497" algn="l" defTabSz="456981" rtl="0" eaLnBrk="1" latinLnBrk="0" hangingPunct="1">
              <a:spcBef>
                <a:spcPct val="20000"/>
              </a:spcBef>
              <a:buFont typeface="Arial"/>
              <a:buChar char="»"/>
              <a:defRPr sz="2000" kern="1200">
                <a:solidFill>
                  <a:schemeClr val="tx1"/>
                </a:solidFill>
                <a:latin typeface="+mn-lt"/>
                <a:ea typeface="+mn-ea"/>
                <a:cs typeface="+mn-cs"/>
              </a:defRPr>
            </a:lvl5pPr>
            <a:lvl6pPr marL="2513455" indent="-228497" algn="l" defTabSz="456981" rtl="0" eaLnBrk="1" latinLnBrk="0" hangingPunct="1">
              <a:spcBef>
                <a:spcPct val="20000"/>
              </a:spcBef>
              <a:buFont typeface="Arial"/>
              <a:buChar char="•"/>
              <a:defRPr sz="2000" kern="1200">
                <a:solidFill>
                  <a:schemeClr val="tx1"/>
                </a:solidFill>
                <a:latin typeface="+mn-lt"/>
                <a:ea typeface="+mn-ea"/>
                <a:cs typeface="+mn-cs"/>
              </a:defRPr>
            </a:lvl6pPr>
            <a:lvl7pPr marL="2970436" indent="-228497" algn="l" defTabSz="456981" rtl="0" eaLnBrk="1" latinLnBrk="0" hangingPunct="1">
              <a:spcBef>
                <a:spcPct val="20000"/>
              </a:spcBef>
              <a:buFont typeface="Arial"/>
              <a:buChar char="•"/>
              <a:defRPr sz="2000" kern="1200">
                <a:solidFill>
                  <a:schemeClr val="tx1"/>
                </a:solidFill>
                <a:latin typeface="+mn-lt"/>
                <a:ea typeface="+mn-ea"/>
                <a:cs typeface="+mn-cs"/>
              </a:defRPr>
            </a:lvl7pPr>
            <a:lvl8pPr marL="3427431" indent="-228497" algn="l" defTabSz="456981" rtl="0" eaLnBrk="1" latinLnBrk="0" hangingPunct="1">
              <a:spcBef>
                <a:spcPct val="20000"/>
              </a:spcBef>
              <a:buFont typeface="Arial"/>
              <a:buChar char="•"/>
              <a:defRPr sz="2000" kern="1200">
                <a:solidFill>
                  <a:schemeClr val="tx1"/>
                </a:solidFill>
                <a:latin typeface="+mn-lt"/>
                <a:ea typeface="+mn-ea"/>
                <a:cs typeface="+mn-cs"/>
              </a:defRPr>
            </a:lvl8pPr>
            <a:lvl9pPr marL="3884419" indent="-228497" algn="l" defTabSz="456981" rtl="0" eaLnBrk="1" latinLnBrk="0" hangingPunct="1">
              <a:spcBef>
                <a:spcPct val="20000"/>
              </a:spcBef>
              <a:buFont typeface="Arial"/>
              <a:buChar char="•"/>
              <a:defRPr sz="2000" kern="1200">
                <a:solidFill>
                  <a:schemeClr val="tx1"/>
                </a:solidFill>
                <a:latin typeface="+mn-lt"/>
                <a:ea typeface="+mn-ea"/>
                <a:cs typeface="+mn-cs"/>
              </a:defRPr>
            </a:lvl9pPr>
          </a:lstStyle>
          <a:p>
            <a:pPr marL="457200" indent="-361950">
              <a:spcBef>
                <a:spcPct val="50000"/>
              </a:spcBef>
              <a:buClr>
                <a:srgbClr val="C00000"/>
              </a:buClr>
              <a:buFont typeface="Arial"/>
              <a:buNone/>
            </a:pPr>
            <a:r>
              <a:rPr lang="en-US" altLang="it-IT" sz="1600" dirty="0" smtClean="0">
                <a:latin typeface="Calibri" panose="020F0502020204030204" pitchFamily="34" charset="0"/>
                <a:ea typeface="Arial Unicode MS" pitchFamily="34" charset="-128"/>
                <a:cs typeface="Calibri" panose="020F0502020204030204" pitchFamily="34" charset="0"/>
              </a:rPr>
              <a:t>In ISTAT several situations have occurred so far</a:t>
            </a:r>
          </a:p>
          <a:p>
            <a:pPr marL="457200" indent="-361950">
              <a:spcBef>
                <a:spcPts val="1200"/>
              </a:spcBef>
              <a:buClr>
                <a:srgbClr val="C00000"/>
              </a:buClr>
              <a:buFont typeface="Wingdings" pitchFamily="2" charset="2"/>
              <a:buChar char="q"/>
            </a:pPr>
            <a:r>
              <a:rPr lang="en-US" altLang="it-IT" sz="1600" dirty="0" smtClean="0">
                <a:latin typeface="Calibri" panose="020F0502020204030204" pitchFamily="34" charset="0"/>
                <a:ea typeface="Arial Unicode MS" pitchFamily="34" charset="-128"/>
                <a:cs typeface="Calibri" panose="020F0502020204030204" pitchFamily="34" charset="0"/>
              </a:rPr>
              <a:t>Mixed mode used primarily to </a:t>
            </a:r>
            <a:r>
              <a:rPr lang="en-US" altLang="it-IT" sz="1600" b="1" dirty="0" smtClean="0">
                <a:latin typeface="Calibri" panose="020F0502020204030204" pitchFamily="34" charset="0"/>
                <a:ea typeface="Arial Unicode MS" pitchFamily="34" charset="-128"/>
                <a:cs typeface="Calibri" panose="020F0502020204030204" pitchFamily="34" charset="0"/>
              </a:rPr>
              <a:t>address coverage issues </a:t>
            </a:r>
            <a:r>
              <a:rPr lang="en-US" altLang="it-IT" sz="1600" dirty="0" smtClean="0">
                <a:latin typeface="Calibri" panose="020F0502020204030204" pitchFamily="34" charset="0"/>
                <a:ea typeface="Arial Unicode MS" pitchFamily="34" charset="-128"/>
                <a:cs typeface="Calibri" panose="020F0502020204030204" pitchFamily="34" charset="0"/>
              </a:rPr>
              <a:t>of previously mono mode </a:t>
            </a:r>
            <a:r>
              <a:rPr lang="en-US" altLang="it-IT" sz="1600" b="1" dirty="0" smtClean="0">
                <a:latin typeface="Calibri" panose="020F0502020204030204" pitchFamily="34" charset="0"/>
                <a:ea typeface="Arial Unicode MS" pitchFamily="34" charset="-128"/>
                <a:cs typeface="Calibri" panose="020F0502020204030204" pitchFamily="34" charset="0"/>
              </a:rPr>
              <a:t>CATI</a:t>
            </a:r>
            <a:r>
              <a:rPr lang="en-US" altLang="it-IT" sz="1600" dirty="0" smtClean="0">
                <a:latin typeface="Calibri" panose="020F0502020204030204" pitchFamily="34" charset="0"/>
                <a:ea typeface="Arial Unicode MS" pitchFamily="34" charset="-128"/>
                <a:cs typeface="Calibri" panose="020F0502020204030204" pitchFamily="34" charset="0"/>
              </a:rPr>
              <a:t> surveys</a:t>
            </a:r>
          </a:p>
          <a:p>
            <a:pPr marL="857250" lvl="1" indent="-230188">
              <a:spcBef>
                <a:spcPts val="300"/>
              </a:spcBef>
              <a:buClr>
                <a:srgbClr val="C00000"/>
              </a:buClr>
              <a:buFont typeface="Wingdings" panose="05000000000000000000" pitchFamily="2" charset="2"/>
              <a:buChar char="§"/>
            </a:pPr>
            <a:r>
              <a:rPr lang="en-US" altLang="it-IT" sz="1600" dirty="0" smtClean="0">
                <a:latin typeface="Calibri" panose="020F0502020204030204" pitchFamily="34" charset="0"/>
                <a:ea typeface="Arial Unicode MS" pitchFamily="34" charset="-128"/>
                <a:cs typeface="Calibri" panose="020F0502020204030204" pitchFamily="34" charset="0"/>
              </a:rPr>
              <a:t>“University and High school graduates' vocational integration” surveys, sequential CAWI/CATI</a:t>
            </a:r>
          </a:p>
          <a:p>
            <a:pPr marL="857250" lvl="1" indent="-230188">
              <a:spcBef>
                <a:spcPts val="300"/>
              </a:spcBef>
              <a:buClr>
                <a:srgbClr val="C00000"/>
              </a:buClr>
              <a:buFont typeface="Wingdings" panose="05000000000000000000" pitchFamily="2" charset="2"/>
              <a:buChar char="§"/>
            </a:pPr>
            <a:r>
              <a:rPr lang="en-US" altLang="it-IT" sz="1600" dirty="0" smtClean="0">
                <a:latin typeface="Calibri" panose="020F0502020204030204" pitchFamily="34" charset="0"/>
                <a:ea typeface="Arial Unicode MS" pitchFamily="34" charset="-128"/>
                <a:cs typeface="Calibri" panose="020F0502020204030204" pitchFamily="34" charset="0"/>
              </a:rPr>
              <a:t>“Victimization survey”, concurrent CATI/CAPI</a:t>
            </a:r>
          </a:p>
          <a:p>
            <a:pPr marL="457200" indent="-361950">
              <a:spcBef>
                <a:spcPts val="1200"/>
              </a:spcBef>
              <a:buClr>
                <a:srgbClr val="C00000"/>
              </a:buClr>
              <a:buFont typeface="Wingdings" pitchFamily="2" charset="2"/>
              <a:buChar char="q"/>
            </a:pPr>
            <a:r>
              <a:rPr lang="en-US" altLang="it-IT" sz="1600" dirty="0" smtClean="0">
                <a:latin typeface="Calibri" panose="020F0502020204030204" pitchFamily="34" charset="0"/>
                <a:ea typeface="Arial Unicode MS" pitchFamily="34" charset="-128"/>
                <a:cs typeface="Calibri" panose="020F0502020204030204" pitchFamily="34" charset="0"/>
              </a:rPr>
              <a:t>Mixed mode in longitudinal household surveys to </a:t>
            </a:r>
            <a:r>
              <a:rPr lang="en-US" altLang="it-IT" sz="1600" b="1" dirty="0" smtClean="0">
                <a:latin typeface="Calibri" panose="020F0502020204030204" pitchFamily="34" charset="0"/>
                <a:ea typeface="Arial Unicode MS" pitchFamily="34" charset="-128"/>
                <a:cs typeface="Calibri" panose="020F0502020204030204" pitchFamily="34" charset="0"/>
              </a:rPr>
              <a:t>reduce cost </a:t>
            </a:r>
            <a:r>
              <a:rPr lang="en-US" altLang="it-IT" sz="1600" dirty="0" smtClean="0">
                <a:latin typeface="Calibri" panose="020F0502020204030204" pitchFamily="34" charset="0"/>
                <a:ea typeface="Arial Unicode MS" pitchFamily="34" charset="-128"/>
                <a:cs typeface="Calibri" panose="020F0502020204030204" pitchFamily="34" charset="0"/>
              </a:rPr>
              <a:t>and </a:t>
            </a:r>
            <a:r>
              <a:rPr lang="en-US" altLang="it-IT" sz="1600" b="1" dirty="0" smtClean="0">
                <a:latin typeface="Calibri" panose="020F0502020204030204" pitchFamily="34" charset="0"/>
                <a:ea typeface="Arial Unicode MS" pitchFamily="34" charset="-128"/>
                <a:cs typeface="Calibri" panose="020F0502020204030204" pitchFamily="34" charset="0"/>
              </a:rPr>
              <a:t>burden</a:t>
            </a:r>
          </a:p>
          <a:p>
            <a:pPr marL="857250" lvl="1" indent="-230188">
              <a:spcBef>
                <a:spcPts val="300"/>
              </a:spcBef>
              <a:buClr>
                <a:srgbClr val="C00000"/>
              </a:buClr>
              <a:buFont typeface="Wingdings" panose="05000000000000000000" pitchFamily="2" charset="2"/>
              <a:buChar char="§"/>
            </a:pPr>
            <a:r>
              <a:rPr lang="en-US" altLang="it-IT" sz="1600" dirty="0" smtClean="0">
                <a:latin typeface="Calibri" panose="020F0502020204030204" pitchFamily="34" charset="0"/>
                <a:ea typeface="Arial Unicode MS" pitchFamily="34" charset="-128"/>
                <a:cs typeface="Calibri" panose="020F0502020204030204" pitchFamily="34" charset="0"/>
              </a:rPr>
              <a:t>“</a:t>
            </a:r>
            <a:r>
              <a:rPr lang="en-US" altLang="it-IT" sz="1600" dirty="0" err="1" smtClean="0">
                <a:latin typeface="Calibri" panose="020F0502020204030204" pitchFamily="34" charset="0"/>
                <a:ea typeface="Arial Unicode MS" pitchFamily="34" charset="-128"/>
                <a:cs typeface="Calibri" panose="020F0502020204030204" pitchFamily="34" charset="0"/>
              </a:rPr>
              <a:t>Labour</a:t>
            </a:r>
            <a:r>
              <a:rPr lang="en-US" altLang="it-IT" sz="1600" dirty="0" smtClean="0">
                <a:latin typeface="Calibri" panose="020F0502020204030204" pitchFamily="34" charset="0"/>
                <a:ea typeface="Arial Unicode MS" pitchFamily="34" charset="-128"/>
                <a:cs typeface="Calibri" panose="020F0502020204030204" pitchFamily="34" charset="0"/>
              </a:rPr>
              <a:t> Force” Survey and “</a:t>
            </a:r>
            <a:r>
              <a:rPr lang="en-US" altLang="it-IT" sz="1600" dirty="0" err="1" smtClean="0">
                <a:latin typeface="Calibri" panose="020F0502020204030204" pitchFamily="34" charset="0"/>
                <a:ea typeface="Arial Unicode MS" pitchFamily="34" charset="-128"/>
                <a:cs typeface="Calibri" panose="020F0502020204030204" pitchFamily="34" charset="0"/>
              </a:rPr>
              <a:t>Eusilc</a:t>
            </a:r>
            <a:r>
              <a:rPr lang="en-US" altLang="it-IT" sz="1600" dirty="0" smtClean="0">
                <a:latin typeface="Calibri" panose="020F0502020204030204" pitchFamily="34" charset="0"/>
                <a:ea typeface="Arial Unicode MS" pitchFamily="34" charset="-128"/>
                <a:cs typeface="Calibri" panose="020F0502020204030204" pitchFamily="34" charset="0"/>
              </a:rPr>
              <a:t>” CAPI/CATI</a:t>
            </a:r>
          </a:p>
          <a:p>
            <a:pPr marL="457200" indent="-361950">
              <a:spcBef>
                <a:spcPts val="1200"/>
              </a:spcBef>
              <a:buClr>
                <a:srgbClr val="C00000"/>
              </a:buClr>
              <a:buFont typeface="Wingdings" pitchFamily="2" charset="2"/>
              <a:buChar char="q"/>
            </a:pPr>
            <a:r>
              <a:rPr lang="en-US" altLang="it-IT" sz="1600" dirty="0" smtClean="0">
                <a:latin typeface="Calibri" panose="020F0502020204030204" pitchFamily="34" charset="0"/>
                <a:ea typeface="Arial Unicode MS" pitchFamily="34" charset="-128"/>
                <a:cs typeface="Calibri" panose="020F0502020204030204" pitchFamily="34" charset="0"/>
              </a:rPr>
              <a:t>Mixed mode used primarily to </a:t>
            </a:r>
            <a:r>
              <a:rPr lang="en-US" altLang="it-IT" sz="1600" b="1" dirty="0" smtClean="0">
                <a:latin typeface="Calibri" panose="020F0502020204030204" pitchFamily="34" charset="0"/>
                <a:ea typeface="Arial Unicode MS" pitchFamily="34" charset="-128"/>
                <a:cs typeface="Calibri" panose="020F0502020204030204" pitchFamily="34" charset="0"/>
              </a:rPr>
              <a:t>reduce survey cost </a:t>
            </a:r>
            <a:r>
              <a:rPr lang="en-US" altLang="it-IT" sz="1600" dirty="0" smtClean="0">
                <a:latin typeface="Calibri" panose="020F0502020204030204" pitchFamily="34" charset="0"/>
                <a:ea typeface="Arial Unicode MS" pitchFamily="34" charset="-128"/>
                <a:cs typeface="Calibri" panose="020F0502020204030204" pitchFamily="34" charset="0"/>
              </a:rPr>
              <a:t>whereas </a:t>
            </a:r>
            <a:r>
              <a:rPr lang="en-US" altLang="it-IT" sz="1600" b="1" dirty="0" smtClean="0">
                <a:latin typeface="Calibri" panose="020F0502020204030204" pitchFamily="34" charset="0"/>
                <a:ea typeface="Arial Unicode MS" pitchFamily="34" charset="-128"/>
                <a:cs typeface="Calibri" panose="020F0502020204030204" pitchFamily="34" charset="0"/>
              </a:rPr>
              <a:t>expanding population coverage</a:t>
            </a:r>
            <a:r>
              <a:rPr lang="en-US" altLang="it-IT" sz="1600" dirty="0" smtClean="0">
                <a:latin typeface="Calibri" panose="020F0502020204030204" pitchFamily="34" charset="0"/>
                <a:ea typeface="Arial Unicode MS" pitchFamily="34" charset="-128"/>
                <a:cs typeface="Calibri" panose="020F0502020204030204" pitchFamily="34" charset="0"/>
              </a:rPr>
              <a:t>, through the introduction of </a:t>
            </a:r>
            <a:r>
              <a:rPr lang="en-US" altLang="it-IT" sz="1600" b="1" dirty="0" smtClean="0">
                <a:latin typeface="Calibri" panose="020F0502020204030204" pitchFamily="34" charset="0"/>
                <a:ea typeface="Arial Unicode MS" pitchFamily="34" charset="-128"/>
                <a:cs typeface="Calibri" panose="020F0502020204030204" pitchFamily="34" charset="0"/>
              </a:rPr>
              <a:t>CAWI</a:t>
            </a:r>
            <a:r>
              <a:rPr lang="en-US" altLang="it-IT" sz="1600" dirty="0" smtClean="0">
                <a:latin typeface="Calibri" panose="020F0502020204030204" pitchFamily="34" charset="0"/>
                <a:ea typeface="Arial Unicode MS" pitchFamily="34" charset="-128"/>
                <a:cs typeface="Calibri" panose="020F0502020204030204" pitchFamily="34" charset="0"/>
              </a:rPr>
              <a:t> technique in traditionally PAPI surveys</a:t>
            </a:r>
          </a:p>
          <a:p>
            <a:pPr marL="857250" lvl="1" indent="-230188">
              <a:spcBef>
                <a:spcPts val="300"/>
              </a:spcBef>
              <a:buClr>
                <a:srgbClr val="C00000"/>
              </a:buClr>
              <a:buFont typeface="Wingdings" panose="05000000000000000000" pitchFamily="2" charset="2"/>
              <a:buChar char="§"/>
            </a:pPr>
            <a:r>
              <a:rPr lang="en-US" altLang="it-IT" sz="1600" dirty="0" smtClean="0">
                <a:latin typeface="Calibri" panose="020F0502020204030204" pitchFamily="34" charset="0"/>
                <a:ea typeface="Arial Unicode MS" pitchFamily="34" charset="-128"/>
                <a:cs typeface="Calibri" panose="020F0502020204030204" pitchFamily="34" charset="0"/>
              </a:rPr>
              <a:t>“Multipurpose survey on households: Citizens and leisure time” - 2015”, CAWI/PAPI</a:t>
            </a:r>
          </a:p>
          <a:p>
            <a:pPr marL="969962" lvl="1" indent="-342900">
              <a:spcBef>
                <a:spcPts val="300"/>
              </a:spcBef>
              <a:buClr>
                <a:srgbClr val="C00000"/>
              </a:buClr>
              <a:buFont typeface="Wingdings" panose="05000000000000000000" pitchFamily="2" charset="2"/>
              <a:buChar char="Ø"/>
            </a:pPr>
            <a:r>
              <a:rPr lang="en-US" altLang="it-IT" sz="1600" dirty="0" smtClean="0">
                <a:latin typeface="Calibri" panose="020F0502020204030204" pitchFamily="34" charset="0"/>
                <a:ea typeface="Arial Unicode MS" pitchFamily="34" charset="-128"/>
                <a:cs typeface="Calibri" panose="020F0502020204030204" pitchFamily="34" charset="0"/>
              </a:rPr>
              <a:t>“Multipurpose survey on households: Aspects of daily life - 2017” : sequential CAWI/PAPI with a control mono mode sample PAPI</a:t>
            </a:r>
            <a:endParaRPr lang="en-US" altLang="it-IT" sz="1600" dirty="0">
              <a:latin typeface="Calibri" panose="020F0502020204030204" pitchFamily="34" charset="0"/>
              <a:ea typeface="Arial Unicode MS" pitchFamily="34" charset="-128"/>
              <a:cs typeface="Calibri" panose="020F0502020204030204" pitchFamily="34" charset="0"/>
            </a:endParaRPr>
          </a:p>
        </p:txBody>
      </p:sp>
    </p:spTree>
    <p:extLst>
      <p:ext uri="{BB962C8B-B14F-4D97-AF65-F5344CB8AC3E}">
        <p14:creationId xmlns:p14="http://schemas.microsoft.com/office/powerpoint/2010/main" val="3434262169"/>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213342" y="4645946"/>
            <a:ext cx="4255558" cy="348813"/>
          </a:xfrm>
          <a:prstGeom prst="rect">
            <a:avLst/>
          </a:prstGeom>
          <a:noFill/>
        </p:spPr>
        <p:txBody>
          <a:bodyPr wrap="square" rtlCol="0">
            <a:spAutoFit/>
          </a:bodyPr>
          <a:lstStyle/>
          <a:p>
            <a:pPr>
              <a:lnSpc>
                <a:spcPts val="700"/>
              </a:lnSpc>
              <a:spcAft>
                <a:spcPts val="600"/>
              </a:spcAft>
              <a:buClr>
                <a:srgbClr val="CF1E24"/>
              </a:buClr>
              <a:buSzPct val="90000"/>
              <a:defRPr/>
            </a:pPr>
            <a:r>
              <a:rPr lang="en-US" altLang="it-IT" sz="1000" b="1" dirty="0">
                <a:solidFill>
                  <a:schemeClr val="tx1">
                    <a:lumMod val="75000"/>
                    <a:lumOff val="25000"/>
                  </a:schemeClr>
                </a:solidFill>
              </a:rPr>
              <a:t>MIMOD project </a:t>
            </a:r>
            <a:r>
              <a:rPr lang="en-US" altLang="it-IT" sz="1000" b="1" dirty="0" smtClean="0">
                <a:solidFill>
                  <a:schemeClr val="tx1">
                    <a:lumMod val="75000"/>
                    <a:lumOff val="25000"/>
                  </a:schemeClr>
                </a:solidFill>
              </a:rPr>
              <a:t>- Mixed-Mode </a:t>
            </a:r>
            <a:r>
              <a:rPr lang="en-US" altLang="it-IT" sz="1000" b="1" dirty="0">
                <a:solidFill>
                  <a:schemeClr val="tx1">
                    <a:lumMod val="75000"/>
                    <a:lumOff val="25000"/>
                  </a:schemeClr>
                </a:solidFill>
              </a:rPr>
              <a:t>Designs in Social Surveys</a:t>
            </a:r>
          </a:p>
          <a:p>
            <a:pPr>
              <a:lnSpc>
                <a:spcPts val="700"/>
              </a:lnSpc>
              <a:spcAft>
                <a:spcPts val="1000"/>
              </a:spcAft>
              <a:buClr>
                <a:srgbClr val="CF1E24"/>
              </a:buClr>
              <a:buSzPct val="90000"/>
              <a:defRPr/>
            </a:pPr>
            <a:r>
              <a:rPr lang="it-IT" sz="1000" dirty="0" smtClean="0">
                <a:solidFill>
                  <a:schemeClr val="tx1">
                    <a:lumMod val="75000"/>
                    <a:lumOff val="25000"/>
                  </a:schemeClr>
                </a:solidFill>
              </a:rPr>
              <a:t>Rome, 11-12 April 2019</a:t>
            </a:r>
            <a:endParaRPr lang="it-IT" sz="1000" dirty="0">
              <a:solidFill>
                <a:schemeClr val="tx1">
                  <a:lumMod val="75000"/>
                  <a:lumOff val="25000"/>
                </a:schemeClr>
              </a:solidFill>
            </a:endParaRPr>
          </a:p>
        </p:txBody>
      </p:sp>
      <p:sp>
        <p:nvSpPr>
          <p:cNvPr id="6" name="Titolo 1"/>
          <p:cNvSpPr txBox="1">
            <a:spLocks/>
          </p:cNvSpPr>
          <p:nvPr/>
        </p:nvSpPr>
        <p:spPr>
          <a:xfrm>
            <a:off x="1162543" y="-1"/>
            <a:ext cx="8049193" cy="441134"/>
          </a:xfrm>
          <a:prstGeom prst="rect">
            <a:avLst/>
          </a:prstGeom>
          <a:solidFill>
            <a:srgbClr val="CF1E24"/>
          </a:solidFill>
          <a:ln>
            <a:noFill/>
          </a:ln>
        </p:spPr>
        <p:txBody>
          <a:bodyPr vert="horz" lIns="91396" tIns="45699" rIns="91396" bIns="45699" rtlCol="0" anchor="ctr">
            <a:normAutofit fontScale="6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416797" y="4699870"/>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3"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CasellaDiTesto 12"/>
          <p:cNvSpPr txBox="1"/>
          <p:nvPr/>
        </p:nvSpPr>
        <p:spPr>
          <a:xfrm>
            <a:off x="1529050" y="7846"/>
            <a:ext cx="7610474" cy="307777"/>
          </a:xfrm>
          <a:prstGeom prst="rect">
            <a:avLst/>
          </a:prstGeom>
          <a:noFill/>
        </p:spPr>
        <p:txBody>
          <a:bodyPr wrap="square" lIns="0" tIns="0" rIns="0" bIns="0" rtlCol="0">
            <a:spAutoFit/>
          </a:bodyPr>
          <a:lstStyle/>
          <a:p>
            <a:pPr algn="r">
              <a:spcAft>
                <a:spcPts val="1000"/>
              </a:spcAft>
              <a:buClr>
                <a:srgbClr val="CF1E24"/>
              </a:buClr>
              <a:buSzPct val="90000"/>
              <a:defRPr/>
            </a:pPr>
            <a:r>
              <a:rPr lang="en-US" altLang="it-IT" sz="2000" b="1" dirty="0">
                <a:solidFill>
                  <a:schemeClr val="bg1"/>
                </a:solidFill>
              </a:rPr>
              <a:t>Methods to assess and adjust mode effect: a case study</a:t>
            </a:r>
          </a:p>
        </p:txBody>
      </p:sp>
      <p:pic>
        <p:nvPicPr>
          <p:cNvPr id="12" name="Immagine 11" descr="EC logo example - horizontal version"/>
          <p:cNvPicPr/>
          <p:nvPr/>
        </p:nvPicPr>
        <p:blipFill>
          <a:blip r:embed="rId4">
            <a:extLst>
              <a:ext uri="{28A0092B-C50C-407E-A947-70E740481C1C}">
                <a14:useLocalDpi xmlns:a14="http://schemas.microsoft.com/office/drawing/2010/main" val="0"/>
              </a:ext>
            </a:extLst>
          </a:blip>
          <a:srcRect/>
          <a:stretch>
            <a:fillRect/>
          </a:stretch>
        </p:blipFill>
        <p:spPr bwMode="auto">
          <a:xfrm>
            <a:off x="7058343" y="4585529"/>
            <a:ext cx="1545907" cy="412476"/>
          </a:xfrm>
          <a:prstGeom prst="rect">
            <a:avLst/>
          </a:prstGeom>
          <a:noFill/>
          <a:ln>
            <a:noFill/>
          </a:ln>
        </p:spPr>
      </p:pic>
      <p:sp>
        <p:nvSpPr>
          <p:cNvPr id="11" name="Rectangle 2"/>
          <p:cNvSpPr txBox="1">
            <a:spLocks noChangeArrowheads="1"/>
          </p:cNvSpPr>
          <p:nvPr/>
        </p:nvSpPr>
        <p:spPr bwMode="auto">
          <a:xfrm>
            <a:off x="206188" y="801984"/>
            <a:ext cx="8695765" cy="3277636"/>
          </a:xfrm>
          <a:prstGeom prst="rect">
            <a:avLst/>
          </a:prstGeom>
          <a:noFill/>
          <a:ln>
            <a:miter lim="800000"/>
            <a:headEnd/>
            <a:tailEnd/>
          </a:ln>
        </p:spPr>
        <p:txBody>
          <a:bodyPr/>
          <a:lstStyle>
            <a:lvl1pPr marL="342745" indent="-342745" algn="l" defTabSz="456981" rtl="0" eaLnBrk="1" latinLnBrk="0" hangingPunct="1">
              <a:spcBef>
                <a:spcPct val="20000"/>
              </a:spcBef>
              <a:buFont typeface="Arial"/>
              <a:buChar char="•"/>
              <a:defRPr sz="3200" kern="1200">
                <a:solidFill>
                  <a:schemeClr val="tx1"/>
                </a:solidFill>
                <a:latin typeface="+mn-lt"/>
                <a:ea typeface="+mn-ea"/>
                <a:cs typeface="+mn-cs"/>
              </a:defRPr>
            </a:lvl1pPr>
            <a:lvl2pPr marL="742613" indent="-285618" algn="l" defTabSz="456981" rtl="0" eaLnBrk="1" latinLnBrk="0" hangingPunct="1">
              <a:spcBef>
                <a:spcPct val="20000"/>
              </a:spcBef>
              <a:buFont typeface="Arial"/>
              <a:buChar char="–"/>
              <a:defRPr sz="2800" kern="1200">
                <a:solidFill>
                  <a:schemeClr val="tx1"/>
                </a:solidFill>
                <a:latin typeface="+mn-lt"/>
                <a:ea typeface="+mn-ea"/>
                <a:cs typeface="+mn-cs"/>
              </a:defRPr>
            </a:lvl2pPr>
            <a:lvl3pPr marL="1142472" indent="-228497" algn="l" defTabSz="456981" rtl="0" eaLnBrk="1" latinLnBrk="0" hangingPunct="1">
              <a:spcBef>
                <a:spcPct val="20000"/>
              </a:spcBef>
              <a:buFont typeface="Arial"/>
              <a:buChar char="•"/>
              <a:defRPr sz="2400" kern="1200">
                <a:solidFill>
                  <a:schemeClr val="tx1"/>
                </a:solidFill>
                <a:latin typeface="+mn-lt"/>
                <a:ea typeface="+mn-ea"/>
                <a:cs typeface="+mn-cs"/>
              </a:defRPr>
            </a:lvl3pPr>
            <a:lvl4pPr marL="1599467" indent="-228497" algn="l" defTabSz="456981" rtl="0" eaLnBrk="1" latinLnBrk="0" hangingPunct="1">
              <a:spcBef>
                <a:spcPct val="20000"/>
              </a:spcBef>
              <a:buFont typeface="Arial"/>
              <a:buChar char="–"/>
              <a:defRPr sz="2000" kern="1200">
                <a:solidFill>
                  <a:schemeClr val="tx1"/>
                </a:solidFill>
                <a:latin typeface="+mn-lt"/>
                <a:ea typeface="+mn-ea"/>
                <a:cs typeface="+mn-cs"/>
              </a:defRPr>
            </a:lvl4pPr>
            <a:lvl5pPr marL="2056455" indent="-228497" algn="l" defTabSz="456981" rtl="0" eaLnBrk="1" latinLnBrk="0" hangingPunct="1">
              <a:spcBef>
                <a:spcPct val="20000"/>
              </a:spcBef>
              <a:buFont typeface="Arial"/>
              <a:buChar char="»"/>
              <a:defRPr sz="2000" kern="1200">
                <a:solidFill>
                  <a:schemeClr val="tx1"/>
                </a:solidFill>
                <a:latin typeface="+mn-lt"/>
                <a:ea typeface="+mn-ea"/>
                <a:cs typeface="+mn-cs"/>
              </a:defRPr>
            </a:lvl5pPr>
            <a:lvl6pPr marL="2513455" indent="-228497" algn="l" defTabSz="456981" rtl="0" eaLnBrk="1" latinLnBrk="0" hangingPunct="1">
              <a:spcBef>
                <a:spcPct val="20000"/>
              </a:spcBef>
              <a:buFont typeface="Arial"/>
              <a:buChar char="•"/>
              <a:defRPr sz="2000" kern="1200">
                <a:solidFill>
                  <a:schemeClr val="tx1"/>
                </a:solidFill>
                <a:latin typeface="+mn-lt"/>
                <a:ea typeface="+mn-ea"/>
                <a:cs typeface="+mn-cs"/>
              </a:defRPr>
            </a:lvl6pPr>
            <a:lvl7pPr marL="2970436" indent="-228497" algn="l" defTabSz="456981" rtl="0" eaLnBrk="1" latinLnBrk="0" hangingPunct="1">
              <a:spcBef>
                <a:spcPct val="20000"/>
              </a:spcBef>
              <a:buFont typeface="Arial"/>
              <a:buChar char="•"/>
              <a:defRPr sz="2000" kern="1200">
                <a:solidFill>
                  <a:schemeClr val="tx1"/>
                </a:solidFill>
                <a:latin typeface="+mn-lt"/>
                <a:ea typeface="+mn-ea"/>
                <a:cs typeface="+mn-cs"/>
              </a:defRPr>
            </a:lvl7pPr>
            <a:lvl8pPr marL="3427431" indent="-228497" algn="l" defTabSz="456981" rtl="0" eaLnBrk="1" latinLnBrk="0" hangingPunct="1">
              <a:spcBef>
                <a:spcPct val="20000"/>
              </a:spcBef>
              <a:buFont typeface="Arial"/>
              <a:buChar char="•"/>
              <a:defRPr sz="2000" kern="1200">
                <a:solidFill>
                  <a:schemeClr val="tx1"/>
                </a:solidFill>
                <a:latin typeface="+mn-lt"/>
                <a:ea typeface="+mn-ea"/>
                <a:cs typeface="+mn-cs"/>
              </a:defRPr>
            </a:lvl8pPr>
            <a:lvl9pPr marL="3884419" indent="-228497" algn="l" defTabSz="456981" rtl="0" eaLnBrk="1" latinLnBrk="0" hangingPunct="1">
              <a:spcBef>
                <a:spcPct val="20000"/>
              </a:spcBef>
              <a:buFont typeface="Arial"/>
              <a:buChar char="•"/>
              <a:defRPr sz="2000" kern="1200">
                <a:solidFill>
                  <a:schemeClr val="tx1"/>
                </a:solidFill>
                <a:latin typeface="+mn-lt"/>
                <a:ea typeface="+mn-ea"/>
                <a:cs typeface="+mn-cs"/>
              </a:defRPr>
            </a:lvl9pPr>
          </a:lstStyle>
          <a:p>
            <a:pPr marL="0" marR="0" lvl="1" indent="0" algn="l" defTabSz="456981" rtl="0" eaLnBrk="1" fontAlgn="auto" latinLnBrk="0" hangingPunct="1">
              <a:lnSpc>
                <a:spcPct val="100000"/>
              </a:lnSpc>
              <a:spcBef>
                <a:spcPts val="1200"/>
              </a:spcBef>
              <a:spcAft>
                <a:spcPts val="600"/>
              </a:spcAft>
              <a:buClr>
                <a:srgbClr val="C00000"/>
              </a:buClr>
              <a:buSzTx/>
              <a:buFont typeface="Arial"/>
              <a:buNone/>
              <a:tabLst/>
              <a:defRPr/>
            </a:pPr>
            <a:r>
              <a:rPr kumimoji="0" lang="en-US" sz="2000" b="1" i="0" u="none" strike="noStrike" kern="1200" cap="none" spc="0" normalizeH="0" baseline="0" noProof="0" dirty="0" smtClean="0">
                <a:ln>
                  <a:noFill/>
                </a:ln>
                <a:solidFill>
                  <a:sysClr val="windowText" lastClr="000000"/>
                </a:solidFill>
                <a:effectLst/>
                <a:uLnTx/>
                <a:uFillTx/>
                <a:latin typeface="Calibri" panose="020F0502020204030204" pitchFamily="34" charset="0"/>
                <a:ea typeface="Arial Unicode MS" pitchFamily="34" charset="-128"/>
                <a:cs typeface="Calibri" panose="020F0502020204030204" pitchFamily="34" charset="0"/>
              </a:rPr>
              <a:t>	</a:t>
            </a:r>
            <a:r>
              <a:rPr kumimoji="0" lang="en-US" sz="1800" b="1" i="0" u="none" strike="noStrike" kern="1200" cap="none" spc="0" normalizeH="0" baseline="0" noProof="0" dirty="0" smtClean="0">
                <a:ln>
                  <a:noFill/>
                </a:ln>
                <a:solidFill>
                  <a:srgbClr val="1F497D"/>
                </a:solidFill>
                <a:effectLst/>
                <a:uLnTx/>
                <a:uFillTx/>
                <a:latin typeface="Calibri" panose="020F0502020204030204" pitchFamily="34" charset="0"/>
                <a:ea typeface="Arial Unicode MS" pitchFamily="34" charset="-128"/>
                <a:cs typeface="Calibri" panose="020F0502020204030204" pitchFamily="34" charset="0"/>
              </a:rPr>
              <a:t>The sample survey </a:t>
            </a:r>
            <a:r>
              <a:rPr kumimoji="0" lang="en-US" sz="1800" b="0" i="0" u="none" strike="noStrike" kern="1200" cap="none" spc="0" normalizeH="0" baseline="0" noProof="0" dirty="0" smtClean="0">
                <a:ln>
                  <a:noFill/>
                </a:ln>
                <a:solidFill>
                  <a:srgbClr val="1F497D"/>
                </a:solidFill>
                <a:effectLst/>
                <a:uLnTx/>
                <a:uFillTx/>
                <a:latin typeface="Calibri" panose="020F0502020204030204" pitchFamily="34" charset="0"/>
                <a:ea typeface="Arial Unicode MS" pitchFamily="34" charset="-128"/>
                <a:cs typeface="Calibri" panose="020F0502020204030204" pitchFamily="34" charset="0"/>
              </a:rPr>
              <a:t>“</a:t>
            </a:r>
            <a:r>
              <a:rPr kumimoji="0" lang="en-US" altLang="it-IT" sz="1800" b="0" i="0" u="sng" strike="noStrike" kern="1200" cap="none" spc="0" normalizeH="0" baseline="0" noProof="0" dirty="0" smtClean="0">
                <a:ln>
                  <a:noFill/>
                </a:ln>
                <a:solidFill>
                  <a:srgbClr val="1F497D"/>
                </a:solidFill>
                <a:effectLst/>
                <a:uLnTx/>
                <a:uFillTx/>
                <a:latin typeface="Calibri" panose="020F0502020204030204" pitchFamily="34" charset="0"/>
                <a:ea typeface="Arial Unicode MS" pitchFamily="34" charset="-128"/>
                <a:cs typeface="Calibri" panose="020F0502020204030204" pitchFamily="34" charset="0"/>
              </a:rPr>
              <a:t>Multipurpose survey on households: Aspects of daily life</a:t>
            </a:r>
            <a:r>
              <a:rPr kumimoji="0" lang="en-US" altLang="it-IT" sz="1800" b="0" i="0" u="none" strike="noStrike" kern="1200" cap="none" spc="0" normalizeH="0" baseline="0" noProof="0" dirty="0" smtClean="0">
                <a:ln>
                  <a:noFill/>
                </a:ln>
                <a:solidFill>
                  <a:srgbClr val="1F497D"/>
                </a:solidFill>
                <a:effectLst/>
                <a:uLnTx/>
                <a:uFillTx/>
                <a:latin typeface="Calibri" panose="020F0502020204030204" pitchFamily="34" charset="0"/>
                <a:ea typeface="Arial Unicode MS" pitchFamily="34" charset="-128"/>
                <a:cs typeface="Calibri" panose="020F0502020204030204" pitchFamily="34" charset="0"/>
              </a:rPr>
              <a:t>”</a:t>
            </a:r>
            <a:endParaRPr kumimoji="0" lang="en-US" sz="1800" b="0" i="0" u="none" strike="noStrike" kern="1200" cap="none" spc="0" normalizeH="0" baseline="0" noProof="0" dirty="0" smtClean="0">
              <a:ln>
                <a:noFill/>
              </a:ln>
              <a:solidFill>
                <a:srgbClr val="1F497D"/>
              </a:solidFill>
              <a:effectLst/>
              <a:uLnTx/>
              <a:uFillTx/>
              <a:latin typeface="Calibri" panose="020F0502020204030204" pitchFamily="34" charset="0"/>
              <a:ea typeface="Arial Unicode MS" pitchFamily="34" charset="-128"/>
              <a:cs typeface="Calibri" panose="020F0502020204030204" pitchFamily="34" charset="0"/>
            </a:endParaRPr>
          </a:p>
          <a:p>
            <a:pPr marL="615950" marR="0" lvl="0" indent="-342745" algn="l" defTabSz="456981" rtl="0" eaLnBrk="1" fontAlgn="auto" latinLnBrk="0" hangingPunct="1">
              <a:lnSpc>
                <a:spcPct val="100000"/>
              </a:lnSpc>
              <a:spcBef>
                <a:spcPts val="1200"/>
              </a:spcBef>
              <a:spcAft>
                <a:spcPts val="0"/>
              </a:spcAft>
              <a:buClr>
                <a:srgbClr val="C00000"/>
              </a:buClr>
              <a:buSzTx/>
              <a:buFont typeface="Wingdings" panose="05000000000000000000" pitchFamily="2" charset="2"/>
              <a:buChar char="q"/>
              <a:tabLst/>
              <a:defRPr/>
            </a:pPr>
            <a:r>
              <a:rPr kumimoji="0" lang="en-US" sz="1500" b="0" i="0" u="none" strike="noStrike" kern="1200" cap="none" spc="0" normalizeH="0" baseline="0" noProof="0" dirty="0" smtClean="0">
                <a:ln>
                  <a:noFill/>
                </a:ln>
                <a:solidFill>
                  <a:sysClr val="windowText" lastClr="000000"/>
                </a:solidFill>
                <a:effectLst/>
                <a:uLnTx/>
                <a:uFillTx/>
                <a:latin typeface="Calibri" panose="020F0502020204030204" pitchFamily="34" charset="0"/>
              </a:rPr>
              <a:t>Collects information about recreational and cultural activities in free time, such as sports, reading, cinema, music, the Internet, social relations, issues for the quality of life of people </a:t>
            </a:r>
          </a:p>
          <a:p>
            <a:pPr marL="615950" marR="0" lvl="0" indent="-342745" algn="l" defTabSz="456981" rtl="0" eaLnBrk="1" fontAlgn="auto" latinLnBrk="0" hangingPunct="1">
              <a:lnSpc>
                <a:spcPct val="100000"/>
              </a:lnSpc>
              <a:spcBef>
                <a:spcPct val="20000"/>
              </a:spcBef>
              <a:spcAft>
                <a:spcPts val="0"/>
              </a:spcAft>
              <a:buClr>
                <a:srgbClr val="C00000"/>
              </a:buClr>
              <a:buSzTx/>
              <a:buFont typeface="Wingdings" panose="05000000000000000000" pitchFamily="2" charset="2"/>
              <a:buChar char="q"/>
              <a:tabLst/>
              <a:defRPr/>
            </a:pPr>
            <a:r>
              <a:rPr kumimoji="0" lang="en-US" sz="1500" b="0" i="0" u="none" strike="noStrike" kern="1200" cap="none" spc="0" normalizeH="0" baseline="0" noProof="0" dirty="0" smtClean="0">
                <a:ln>
                  <a:noFill/>
                </a:ln>
                <a:solidFill>
                  <a:sysClr val="windowText" lastClr="000000"/>
                </a:solidFill>
                <a:effectLst/>
                <a:uLnTx/>
                <a:uFillTx/>
                <a:latin typeface="Calibri" panose="020F0502020204030204" pitchFamily="34" charset="0"/>
              </a:rPr>
              <a:t>Based </a:t>
            </a:r>
            <a:r>
              <a:rPr kumimoji="0" lang="en-US" sz="1500" b="0" i="0" strike="noStrike" kern="1200" cap="none" spc="0" normalizeH="0" baseline="0" noProof="0" dirty="0" smtClean="0">
                <a:ln>
                  <a:noFill/>
                </a:ln>
                <a:solidFill>
                  <a:sysClr val="windowText" lastClr="000000"/>
                </a:solidFill>
                <a:effectLst/>
                <a:uLnTx/>
                <a:uFillTx/>
                <a:latin typeface="Calibri" panose="020F0502020204030204" pitchFamily="34" charset="0"/>
              </a:rPr>
              <a:t>on a sample of about </a:t>
            </a:r>
            <a:r>
              <a:rPr kumimoji="0" lang="en-US" sz="1500" b="1" i="0" strike="noStrike" kern="1200" cap="none" spc="0" normalizeH="0" baseline="0" noProof="0" dirty="0" smtClean="0">
                <a:ln>
                  <a:noFill/>
                </a:ln>
                <a:solidFill>
                  <a:sysClr val="windowText" lastClr="000000"/>
                </a:solidFill>
                <a:effectLst/>
                <a:uLnTx/>
                <a:uFillTx/>
                <a:latin typeface="Calibri" panose="020F0502020204030204" pitchFamily="34" charset="0"/>
              </a:rPr>
              <a:t>24.000 households</a:t>
            </a:r>
            <a:r>
              <a:rPr kumimoji="0" lang="en-US" sz="1500" b="0" i="0" strike="noStrike" kern="1200" cap="none" spc="0" normalizeH="0" baseline="0" noProof="0" dirty="0" smtClean="0">
                <a:ln>
                  <a:noFill/>
                </a:ln>
                <a:solidFill>
                  <a:sysClr val="windowText" lastClr="000000"/>
                </a:solidFill>
                <a:effectLst/>
                <a:uLnTx/>
                <a:uFillTx/>
                <a:latin typeface="Calibri" panose="020F0502020204030204" pitchFamily="34" charset="0"/>
              </a:rPr>
              <a:t>, </a:t>
            </a:r>
            <a:r>
              <a:rPr kumimoji="0" lang="en-US" sz="1500" b="0" i="0" u="none" strike="noStrike" kern="1200" cap="none" spc="0" normalizeH="0" baseline="0" noProof="0" dirty="0" smtClean="0">
                <a:ln>
                  <a:noFill/>
                </a:ln>
                <a:solidFill>
                  <a:sysClr val="windowText" lastClr="000000"/>
                </a:solidFill>
                <a:effectLst/>
                <a:uLnTx/>
                <a:uFillTx/>
                <a:latin typeface="Calibri" panose="020F0502020204030204" pitchFamily="34" charset="0"/>
              </a:rPr>
              <a:t>selected through a two stage sample design (municipalities/households) from the centralized municipal register (LAC)</a:t>
            </a:r>
          </a:p>
          <a:p>
            <a:pPr marL="615950" marR="0" lvl="0" indent="-342745" algn="l" defTabSz="456981" rtl="0" eaLnBrk="1" fontAlgn="auto" latinLnBrk="0" hangingPunct="1">
              <a:lnSpc>
                <a:spcPct val="100000"/>
              </a:lnSpc>
              <a:spcBef>
                <a:spcPct val="20000"/>
              </a:spcBef>
              <a:spcAft>
                <a:spcPts val="0"/>
              </a:spcAft>
              <a:buClr>
                <a:srgbClr val="C00000"/>
              </a:buClr>
              <a:buSzTx/>
              <a:buFont typeface="Wingdings" panose="05000000000000000000" pitchFamily="2" charset="2"/>
              <a:buChar char="q"/>
              <a:tabLst/>
              <a:defRPr/>
            </a:pPr>
            <a:r>
              <a:rPr kumimoji="0" lang="en-US" sz="1500" b="0" i="0" u="none" strike="noStrike" kern="1200" cap="none" spc="0" normalizeH="0" baseline="0" noProof="0" dirty="0" smtClean="0">
                <a:ln>
                  <a:noFill/>
                </a:ln>
                <a:solidFill>
                  <a:sysClr val="windowText" lastClr="000000"/>
                </a:solidFill>
                <a:effectLst/>
                <a:uLnTx/>
                <a:uFillTx/>
                <a:latin typeface="Calibri" panose="020F0502020204030204" pitchFamily="34" charset="0"/>
              </a:rPr>
              <a:t>Mixed technique: sequential web-PAPI</a:t>
            </a:r>
          </a:p>
          <a:p>
            <a:pPr marL="969963" marR="0" lvl="0" indent="-342745" algn="l" defTabSz="456981" rtl="0" eaLnBrk="1" fontAlgn="auto" latinLnBrk="0" hangingPunct="1">
              <a:lnSpc>
                <a:spcPct val="100000"/>
              </a:lnSpc>
              <a:spcBef>
                <a:spcPct val="20000"/>
              </a:spcBef>
              <a:spcAft>
                <a:spcPts val="0"/>
              </a:spcAft>
              <a:buClr>
                <a:srgbClr val="C00000"/>
              </a:buClr>
              <a:buSzTx/>
              <a:buFont typeface="Wingdings" panose="05000000000000000000" pitchFamily="2" charset="2"/>
              <a:buChar char="ü"/>
              <a:tabLst/>
              <a:defRPr/>
            </a:pPr>
            <a:r>
              <a:rPr kumimoji="0" lang="en-US" sz="1500" b="0" i="0" u="none" strike="noStrike" kern="1200" cap="none" spc="0" normalizeH="0" baseline="0" noProof="0" dirty="0" smtClean="0">
                <a:ln>
                  <a:noFill/>
                </a:ln>
                <a:solidFill>
                  <a:sysClr val="windowText" lastClr="000000"/>
                </a:solidFill>
                <a:effectLst/>
                <a:uLnTx/>
                <a:uFillTx/>
                <a:latin typeface="Calibri" panose="020F0502020204030204" pitchFamily="34" charset="0"/>
              </a:rPr>
              <a:t>A self-compiled questionnaire (web) proposed in the inviting letter sent by ISTAT and after, on non respondent households, direct interview with a questionnaire on paper with an interviewer (PAPI)</a:t>
            </a:r>
          </a:p>
          <a:p>
            <a:pPr marL="615950" marR="0" lvl="0" indent="-342745" algn="l" defTabSz="456981" rtl="0" eaLnBrk="1" fontAlgn="auto" latinLnBrk="0" hangingPunct="1">
              <a:lnSpc>
                <a:spcPct val="100000"/>
              </a:lnSpc>
              <a:spcBef>
                <a:spcPct val="20000"/>
              </a:spcBef>
              <a:spcAft>
                <a:spcPts val="0"/>
              </a:spcAft>
              <a:buClr>
                <a:srgbClr val="C00000"/>
              </a:buClr>
              <a:buSzTx/>
              <a:buFont typeface="Wingdings" panose="05000000000000000000" pitchFamily="2" charset="2"/>
              <a:buChar char="q"/>
              <a:tabLst/>
              <a:defRPr/>
            </a:pPr>
            <a:r>
              <a:rPr kumimoji="0" lang="it-IT" sz="1500" b="0" i="0" u="none" strike="noStrike" kern="1200" cap="none" spc="0" normalizeH="0" baseline="0" noProof="0" dirty="0" smtClean="0">
                <a:ln>
                  <a:noFill/>
                </a:ln>
                <a:solidFill>
                  <a:sysClr val="windowText" lastClr="000000"/>
                </a:solidFill>
                <a:effectLst/>
                <a:uLnTx/>
                <a:uFillTx/>
                <a:latin typeface="Calibri" panose="020F0502020204030204" pitchFamily="34" charset="0"/>
              </a:rPr>
              <a:t>In 2017: </a:t>
            </a:r>
            <a:r>
              <a:rPr kumimoji="0" lang="it-IT" sz="1500" b="1" i="0" u="none" strike="noStrike" kern="1200" cap="none" spc="0" normalizeH="0" baseline="0" noProof="0" dirty="0" err="1" smtClean="0">
                <a:ln>
                  <a:noFill/>
                </a:ln>
                <a:solidFill>
                  <a:sysClr val="windowText" lastClr="000000"/>
                </a:solidFill>
                <a:effectLst/>
                <a:uLnTx/>
                <a:uFillTx/>
                <a:latin typeface="Calibri" panose="020F0502020204030204" pitchFamily="34" charset="0"/>
              </a:rPr>
              <a:t>experimental</a:t>
            </a:r>
            <a:r>
              <a:rPr kumimoji="0" lang="it-IT" sz="1500" b="1" i="0" u="none" strike="noStrike" kern="1200" cap="none" spc="0" normalizeH="0" baseline="0" noProof="0" dirty="0" smtClean="0">
                <a:ln>
                  <a:noFill/>
                </a:ln>
                <a:solidFill>
                  <a:sysClr val="windowText" lastClr="000000"/>
                </a:solidFill>
                <a:effectLst/>
                <a:uLnTx/>
                <a:uFillTx/>
                <a:latin typeface="Calibri" panose="020F0502020204030204" pitchFamily="34" charset="0"/>
              </a:rPr>
              <a:t> set up</a:t>
            </a:r>
            <a:r>
              <a:rPr kumimoji="0" lang="it-IT" sz="1500" b="0" i="0" u="none" strike="noStrike" kern="1200" cap="none" spc="0" normalizeH="0" baseline="0" noProof="0" dirty="0" smtClean="0">
                <a:ln>
                  <a:noFill/>
                </a:ln>
                <a:solidFill>
                  <a:sysClr val="windowText" lastClr="000000"/>
                </a:solidFill>
                <a:effectLst/>
                <a:uLnTx/>
                <a:uFillTx/>
                <a:latin typeface="Calibri" panose="020F0502020204030204" pitchFamily="34" charset="0"/>
              </a:rPr>
              <a:t>: </a:t>
            </a:r>
            <a:r>
              <a:rPr kumimoji="0" lang="it-IT" sz="1500" b="1" i="0" u="none" strike="noStrike" kern="1200" cap="none" spc="0" normalizeH="0" baseline="0" noProof="0" dirty="0" err="1" smtClean="0">
                <a:ln>
                  <a:noFill/>
                </a:ln>
                <a:solidFill>
                  <a:sysClr val="windowText" lastClr="000000"/>
                </a:solidFill>
                <a:effectLst/>
                <a:uLnTx/>
                <a:uFillTx/>
                <a:latin typeface="Calibri" panose="020F0502020204030204" pitchFamily="34" charset="0"/>
              </a:rPr>
              <a:t>sequential</a:t>
            </a:r>
            <a:r>
              <a:rPr kumimoji="0" lang="it-IT" sz="1500" b="1" i="0" u="none" strike="noStrike" kern="1200" cap="none" spc="0" normalizeH="0" baseline="0" noProof="0" dirty="0" smtClean="0">
                <a:ln>
                  <a:noFill/>
                </a:ln>
                <a:solidFill>
                  <a:sysClr val="windowText" lastClr="000000"/>
                </a:solidFill>
                <a:effectLst/>
                <a:uLnTx/>
                <a:uFillTx/>
                <a:latin typeface="Calibri" panose="020F0502020204030204" pitchFamily="34" charset="0"/>
              </a:rPr>
              <a:t> </a:t>
            </a:r>
            <a:r>
              <a:rPr kumimoji="0" lang="en-US" sz="1500" b="1" i="0" u="none" strike="noStrike" kern="1200" cap="none" spc="0" normalizeH="0" baseline="0" noProof="0" dirty="0" smtClean="0">
                <a:ln>
                  <a:noFill/>
                </a:ln>
                <a:solidFill>
                  <a:sysClr val="windowText" lastClr="000000"/>
                </a:solidFill>
                <a:effectLst/>
                <a:uLnTx/>
                <a:uFillTx/>
                <a:latin typeface="Calibri" panose="020F0502020204030204" pitchFamily="34" charset="0"/>
              </a:rPr>
              <a:t>web</a:t>
            </a:r>
            <a:r>
              <a:rPr kumimoji="0" lang="it-IT" sz="1500" b="1" i="0" u="none" strike="noStrike" kern="1200" cap="none" spc="0" normalizeH="0" baseline="0" noProof="0" dirty="0" smtClean="0">
                <a:ln>
                  <a:noFill/>
                </a:ln>
                <a:solidFill>
                  <a:sysClr val="windowText" lastClr="000000"/>
                </a:solidFill>
                <a:effectLst/>
                <a:uLnTx/>
                <a:uFillTx/>
                <a:latin typeface="Calibri" panose="020F0502020204030204" pitchFamily="34" charset="0"/>
              </a:rPr>
              <a:t>/PAPI (MM) </a:t>
            </a:r>
            <a:r>
              <a:rPr kumimoji="0" lang="it-IT" sz="1500" b="0" i="0" u="none" strike="noStrike" kern="1200" cap="none" spc="0" normalizeH="0" baseline="0" noProof="0" dirty="0" smtClean="0">
                <a:ln>
                  <a:noFill/>
                </a:ln>
                <a:solidFill>
                  <a:sysClr val="windowText" lastClr="000000"/>
                </a:solidFill>
                <a:effectLst/>
                <a:uLnTx/>
                <a:uFillTx/>
                <a:latin typeface="Calibri" panose="020F0502020204030204" pitchFamily="34" charset="0"/>
              </a:rPr>
              <a:t>with a </a:t>
            </a:r>
            <a:r>
              <a:rPr kumimoji="0" lang="it-IT" sz="1500" b="1" i="0" u="none" strike="noStrike" kern="1200" cap="none" spc="0" normalizeH="0" baseline="0" noProof="0" dirty="0" smtClean="0">
                <a:ln>
                  <a:noFill/>
                </a:ln>
                <a:solidFill>
                  <a:sysClr val="windowText" lastClr="000000"/>
                </a:solidFill>
                <a:effectLst/>
                <a:uLnTx/>
                <a:uFillTx/>
                <a:latin typeface="Calibri" panose="020F0502020204030204" pitchFamily="34" charset="0"/>
              </a:rPr>
              <a:t>control single mode </a:t>
            </a:r>
            <a:r>
              <a:rPr kumimoji="0" lang="it-IT" sz="1500" b="0" i="0" u="none" strike="noStrike" kern="1200" cap="none" spc="0" normalizeH="0" baseline="0" noProof="0" dirty="0" smtClean="0">
                <a:ln>
                  <a:noFill/>
                </a:ln>
                <a:solidFill>
                  <a:sysClr val="windowText" lastClr="000000"/>
                </a:solidFill>
                <a:effectLst/>
                <a:uLnTx/>
                <a:uFillTx/>
                <a:latin typeface="Calibri" panose="020F0502020204030204" pitchFamily="34" charset="0"/>
              </a:rPr>
              <a:t>sample PAPI (</a:t>
            </a:r>
            <a:r>
              <a:rPr kumimoji="0" lang="it-IT" sz="1500" b="1" i="0" u="none" strike="noStrike" kern="1200" cap="none" spc="0" normalizeH="0" baseline="0" noProof="0" dirty="0" smtClean="0">
                <a:ln>
                  <a:noFill/>
                </a:ln>
                <a:solidFill>
                  <a:sysClr val="windowText" lastClr="000000"/>
                </a:solidFill>
                <a:effectLst/>
                <a:uLnTx/>
                <a:uFillTx/>
                <a:latin typeface="Calibri" panose="020F0502020204030204" pitchFamily="34" charset="0"/>
              </a:rPr>
              <a:t>SM</a:t>
            </a:r>
            <a:r>
              <a:rPr kumimoji="0" lang="it-IT" sz="1500" b="0" i="0" u="none" strike="noStrike" kern="1200" cap="none" spc="0" normalizeH="0" baseline="0" noProof="0" dirty="0" smtClean="0">
                <a:ln>
                  <a:noFill/>
                </a:ln>
                <a:solidFill>
                  <a:sysClr val="windowText" lastClr="000000"/>
                </a:solidFill>
                <a:effectLst/>
                <a:uLnTx/>
                <a:uFillTx/>
                <a:latin typeface="Calibri" panose="020F0502020204030204" pitchFamily="34" charset="0"/>
              </a:rPr>
              <a:t>)</a:t>
            </a:r>
          </a:p>
          <a:p>
            <a:pPr marL="615950" marR="0" lvl="1" indent="-342900" algn="l" defTabSz="456981" rtl="0" eaLnBrk="1" fontAlgn="auto" latinLnBrk="0" hangingPunct="1">
              <a:lnSpc>
                <a:spcPct val="100000"/>
              </a:lnSpc>
              <a:spcBef>
                <a:spcPct val="20000"/>
              </a:spcBef>
              <a:spcAft>
                <a:spcPts val="0"/>
              </a:spcAft>
              <a:buClr>
                <a:srgbClr val="C00000"/>
              </a:buClr>
              <a:buSzTx/>
              <a:buFont typeface="Wingdings" panose="05000000000000000000" pitchFamily="2" charset="2"/>
              <a:buChar char="q"/>
              <a:tabLst/>
              <a:defRPr/>
            </a:pPr>
            <a:r>
              <a:rPr kumimoji="0" lang="en-US" sz="1500" b="0" i="0" u="none" strike="noStrike" kern="1200" cap="none" spc="0" normalizeH="0" baseline="0" noProof="0" dirty="0" smtClean="0">
                <a:ln>
                  <a:noFill/>
                </a:ln>
                <a:solidFill>
                  <a:sysClr val="windowText" lastClr="000000"/>
                </a:solidFill>
                <a:effectLst/>
                <a:uLnTx/>
                <a:uFillTx/>
                <a:latin typeface="Calibri" panose="020F0502020204030204" pitchFamily="34" charset="0"/>
                <a:ea typeface="Arial Unicode MS" pitchFamily="34" charset="-128"/>
                <a:cs typeface="Calibri" panose="020F0502020204030204" pitchFamily="34" charset="0"/>
              </a:rPr>
              <a:t>The selected </a:t>
            </a:r>
            <a:r>
              <a:rPr kumimoji="0" lang="en-US" sz="1500" b="1" i="0" u="none" strike="noStrike" kern="1200" cap="none" spc="0" normalizeH="0" baseline="0" noProof="0" dirty="0" smtClean="0">
                <a:ln>
                  <a:noFill/>
                </a:ln>
                <a:solidFill>
                  <a:sysClr val="windowText" lastClr="000000"/>
                </a:solidFill>
                <a:effectLst/>
                <a:uLnTx/>
                <a:uFillTx/>
                <a:latin typeface="Calibri" panose="020F0502020204030204" pitchFamily="34" charset="0"/>
                <a:ea typeface="Arial Unicode MS" pitchFamily="34" charset="-128"/>
                <a:cs typeface="Calibri" panose="020F0502020204030204" pitchFamily="34" charset="0"/>
              </a:rPr>
              <a:t>sample</a:t>
            </a:r>
            <a:r>
              <a:rPr kumimoji="0" lang="en-US" sz="1500" b="0" i="0" u="none" strike="noStrike" kern="1200" cap="none" spc="0" normalizeH="0" baseline="0" noProof="0" dirty="0" smtClean="0">
                <a:ln>
                  <a:noFill/>
                </a:ln>
                <a:solidFill>
                  <a:sysClr val="windowText" lastClr="000000"/>
                </a:solidFill>
                <a:effectLst/>
                <a:uLnTx/>
                <a:uFillTx/>
                <a:latin typeface="Calibri" panose="020F0502020204030204" pitchFamily="34" charset="0"/>
                <a:ea typeface="Arial Unicode MS" pitchFamily="34" charset="-128"/>
                <a:cs typeface="Calibri" panose="020F0502020204030204" pitchFamily="34" charset="0"/>
              </a:rPr>
              <a:t> of individuals was </a:t>
            </a:r>
            <a:r>
              <a:rPr kumimoji="0" lang="en-US" sz="1500" b="1" i="0" u="none" strike="noStrike" kern="1200" cap="none" spc="0" normalizeH="0" baseline="0" noProof="0" dirty="0" smtClean="0">
                <a:ln>
                  <a:noFill/>
                </a:ln>
                <a:solidFill>
                  <a:sysClr val="windowText" lastClr="000000"/>
                </a:solidFill>
                <a:effectLst/>
                <a:uLnTx/>
                <a:uFillTx/>
                <a:latin typeface="Calibri" panose="020F0502020204030204" pitchFamily="34" charset="0"/>
                <a:ea typeface="Arial Unicode MS" pitchFamily="34" charset="-128"/>
                <a:cs typeface="Calibri" panose="020F0502020204030204" pitchFamily="34" charset="0"/>
              </a:rPr>
              <a:t>linked to an administrative data base</a:t>
            </a:r>
            <a:r>
              <a:rPr kumimoji="0" lang="en-US" sz="1500" b="0" i="0" u="none" strike="noStrike" kern="1200" cap="none" spc="0" normalizeH="0" baseline="0" noProof="0" dirty="0" smtClean="0">
                <a:ln>
                  <a:noFill/>
                </a:ln>
                <a:solidFill>
                  <a:sysClr val="windowText" lastClr="000000"/>
                </a:solidFill>
                <a:effectLst/>
                <a:uLnTx/>
                <a:uFillTx/>
                <a:latin typeface="Calibri" panose="020F0502020204030204" pitchFamily="34" charset="0"/>
                <a:ea typeface="Arial Unicode MS" pitchFamily="34" charset="-128"/>
                <a:cs typeface="Calibri" panose="020F0502020204030204" pitchFamily="34" charset="0"/>
              </a:rPr>
              <a:t> (</a:t>
            </a:r>
            <a:r>
              <a:rPr kumimoji="0" lang="en-US" sz="1500" b="0" i="0" u="none" strike="noStrike" kern="1200" cap="none" spc="0" normalizeH="0" baseline="0" noProof="0" dirty="0" err="1" smtClean="0">
                <a:ln>
                  <a:noFill/>
                </a:ln>
                <a:solidFill>
                  <a:sysClr val="windowText" lastClr="000000"/>
                </a:solidFill>
                <a:effectLst/>
                <a:uLnTx/>
                <a:uFillTx/>
                <a:latin typeface="Calibri" panose="020F0502020204030204" pitchFamily="34" charset="0"/>
                <a:ea typeface="Arial Unicode MS" pitchFamily="34" charset="-128"/>
                <a:cs typeface="Calibri" panose="020F0502020204030204" pitchFamily="34" charset="0"/>
              </a:rPr>
              <a:t>Archimede</a:t>
            </a:r>
            <a:r>
              <a:rPr kumimoji="0" lang="en-US" sz="1500" b="0" i="0" u="none" strike="noStrike" kern="1200" cap="none" spc="0" normalizeH="0" baseline="0" noProof="0" dirty="0" smtClean="0">
                <a:ln>
                  <a:noFill/>
                </a:ln>
                <a:solidFill>
                  <a:sysClr val="windowText" lastClr="000000"/>
                </a:solidFill>
                <a:effectLst/>
                <a:uLnTx/>
                <a:uFillTx/>
                <a:latin typeface="Calibri" panose="020F0502020204030204" pitchFamily="34" charset="0"/>
                <a:ea typeface="Arial Unicode MS" pitchFamily="34" charset="-128"/>
                <a:cs typeface="Calibri" panose="020F0502020204030204" pitchFamily="34" charset="0"/>
              </a:rPr>
              <a:t> Project) </a:t>
            </a:r>
            <a:r>
              <a:rPr kumimoji="0" lang="en-US" sz="1500" b="0" i="0" u="none" strike="noStrike" kern="1200" cap="none" spc="0" normalizeH="0" baseline="0" noProof="0" dirty="0" smtClean="0">
                <a:ln>
                  <a:noFill/>
                </a:ln>
                <a:solidFill>
                  <a:sysClr val="windowText" lastClr="000000"/>
                </a:solidFill>
                <a:effectLst/>
                <a:uLnTx/>
                <a:uFillTx/>
                <a:latin typeface="Calibri" panose="020F0502020204030204" pitchFamily="34" charset="0"/>
              </a:rPr>
              <a:t>through the individual code available from the selection frame to obtain external auxiliary variables</a:t>
            </a:r>
            <a:endParaRPr kumimoji="0" lang="it-IT" sz="1500" b="0" i="0" u="none" strike="noStrike" kern="1200" cap="none" spc="0" normalizeH="0" baseline="0" noProof="0" dirty="0">
              <a:ln>
                <a:noFill/>
              </a:ln>
              <a:solidFill>
                <a:sysClr val="windowText" lastClr="000000"/>
              </a:solidFill>
              <a:effectLst/>
              <a:uLnTx/>
              <a:uFillTx/>
              <a:latin typeface="Calibri" panose="020F0502020204030204" pitchFamily="34" charset="0"/>
            </a:endParaRPr>
          </a:p>
        </p:txBody>
      </p:sp>
      <p:sp>
        <p:nvSpPr>
          <p:cNvPr id="14" name="Rectangle 2"/>
          <p:cNvSpPr txBox="1">
            <a:spLocks noChangeArrowheads="1"/>
          </p:cNvSpPr>
          <p:nvPr/>
        </p:nvSpPr>
        <p:spPr bwMode="auto">
          <a:xfrm>
            <a:off x="827340" y="347680"/>
            <a:ext cx="7489825" cy="504825"/>
          </a:xfrm>
          <a:prstGeom prst="rect">
            <a:avLst/>
          </a:prstGeom>
          <a:noFill/>
          <a:ln w="9525">
            <a:noFill/>
            <a:miter lim="800000"/>
            <a:headEnd/>
            <a:tailEnd/>
          </a:ln>
        </p:spPr>
        <p:txBody>
          <a:bodyPr/>
          <a:lstStyle/>
          <a:p>
            <a:pPr algn="ctr" eaLnBrk="0" hangingPunct="0"/>
            <a:r>
              <a:rPr lang="en-GB" altLang="it-IT" sz="2400" b="1" dirty="0" smtClean="0">
                <a:solidFill>
                  <a:srgbClr val="CC0000"/>
                </a:solidFill>
                <a:latin typeface="Calibri" panose="020F0502020204030204" pitchFamily="34" charset="0"/>
                <a:cs typeface="Calibri" panose="020F0502020204030204" pitchFamily="34" charset="0"/>
              </a:rPr>
              <a:t> </a:t>
            </a:r>
            <a:r>
              <a:rPr lang="en-US" altLang="it-IT" sz="1800" b="1" dirty="0" smtClean="0">
                <a:latin typeface="Calibri" panose="020F0502020204030204" pitchFamily="34" charset="0"/>
                <a:cs typeface="Calibri" panose="020F0502020204030204" pitchFamily="34" charset="0"/>
              </a:rPr>
              <a:t>2. Survey settings and analysis framework</a:t>
            </a:r>
            <a:endParaRPr lang="en-US" altLang="it-IT" sz="2400" b="1" dirty="0">
              <a:solidFill>
                <a:srgbClr val="CC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88105998"/>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582214" y="902035"/>
            <a:ext cx="7962076" cy="261610"/>
          </a:xfrm>
          <a:prstGeom prst="rect">
            <a:avLst/>
          </a:prstGeom>
          <a:noFill/>
        </p:spPr>
        <p:txBody>
          <a:bodyPr wrap="square" lIns="0" tIns="0" rIns="0" bIns="0" rtlCol="0">
            <a:spAutoFit/>
          </a:bodyPr>
          <a:lstStyle/>
          <a:p>
            <a:pPr>
              <a:spcAft>
                <a:spcPts val="1000"/>
              </a:spcAft>
              <a:buClr>
                <a:srgbClr val="CF1E24"/>
              </a:buClr>
              <a:buSzPct val="90000"/>
              <a:defRPr/>
            </a:pPr>
            <a:r>
              <a:rPr lang="en-US" sz="1700" b="1" dirty="0">
                <a:solidFill>
                  <a:srgbClr val="4479CB"/>
                </a:solidFill>
                <a:latin typeface="+mj-lt"/>
              </a:rPr>
              <a:t>S</a:t>
            </a:r>
            <a:r>
              <a:rPr lang="en-US" sz="1700" b="1" dirty="0" smtClean="0">
                <a:solidFill>
                  <a:srgbClr val="4479CB"/>
                </a:solidFill>
                <a:latin typeface="+mj-lt"/>
              </a:rPr>
              <a:t>ummary scheme of the experimental context</a:t>
            </a:r>
            <a:endParaRPr lang="it-IT" sz="1700" b="1" dirty="0" smtClean="0">
              <a:solidFill>
                <a:srgbClr val="4479CB"/>
              </a:solidFill>
              <a:latin typeface="+mj-lt"/>
            </a:endParaRPr>
          </a:p>
        </p:txBody>
      </p:sp>
      <p:sp>
        <p:nvSpPr>
          <p:cNvPr id="4" name="CasellaDiTesto 3"/>
          <p:cNvSpPr txBox="1"/>
          <p:nvPr/>
        </p:nvSpPr>
        <p:spPr>
          <a:xfrm>
            <a:off x="1213342" y="4645946"/>
            <a:ext cx="4255558" cy="348813"/>
          </a:xfrm>
          <a:prstGeom prst="rect">
            <a:avLst/>
          </a:prstGeom>
          <a:noFill/>
        </p:spPr>
        <p:txBody>
          <a:bodyPr wrap="square" rtlCol="0">
            <a:spAutoFit/>
          </a:bodyPr>
          <a:lstStyle/>
          <a:p>
            <a:pPr>
              <a:lnSpc>
                <a:spcPts val="700"/>
              </a:lnSpc>
              <a:spcAft>
                <a:spcPts val="600"/>
              </a:spcAft>
              <a:buClr>
                <a:srgbClr val="CF1E24"/>
              </a:buClr>
              <a:buSzPct val="90000"/>
              <a:defRPr/>
            </a:pPr>
            <a:r>
              <a:rPr lang="en-US" altLang="it-IT" sz="1000" b="1" dirty="0">
                <a:solidFill>
                  <a:schemeClr val="tx1">
                    <a:lumMod val="75000"/>
                    <a:lumOff val="25000"/>
                  </a:schemeClr>
                </a:solidFill>
              </a:rPr>
              <a:t>MIMOD project </a:t>
            </a:r>
            <a:r>
              <a:rPr lang="en-US" altLang="it-IT" sz="1000" b="1" dirty="0" smtClean="0">
                <a:solidFill>
                  <a:schemeClr val="tx1">
                    <a:lumMod val="75000"/>
                    <a:lumOff val="25000"/>
                  </a:schemeClr>
                </a:solidFill>
              </a:rPr>
              <a:t>- Mixed-Mode </a:t>
            </a:r>
            <a:r>
              <a:rPr lang="en-US" altLang="it-IT" sz="1000" b="1" dirty="0">
                <a:solidFill>
                  <a:schemeClr val="tx1">
                    <a:lumMod val="75000"/>
                    <a:lumOff val="25000"/>
                  </a:schemeClr>
                </a:solidFill>
              </a:rPr>
              <a:t>Designs in Social Surveys</a:t>
            </a:r>
          </a:p>
          <a:p>
            <a:pPr>
              <a:lnSpc>
                <a:spcPts val="700"/>
              </a:lnSpc>
              <a:spcAft>
                <a:spcPts val="1000"/>
              </a:spcAft>
              <a:buClr>
                <a:srgbClr val="CF1E24"/>
              </a:buClr>
              <a:buSzPct val="90000"/>
              <a:defRPr/>
            </a:pPr>
            <a:r>
              <a:rPr lang="it-IT" sz="1000" dirty="0" smtClean="0">
                <a:solidFill>
                  <a:schemeClr val="tx1">
                    <a:lumMod val="75000"/>
                    <a:lumOff val="25000"/>
                  </a:schemeClr>
                </a:solidFill>
              </a:rPr>
              <a:t>Rome, 11-12 April 2019</a:t>
            </a:r>
            <a:endParaRPr lang="it-IT" sz="1000" dirty="0">
              <a:solidFill>
                <a:schemeClr val="tx1">
                  <a:lumMod val="75000"/>
                  <a:lumOff val="25000"/>
                </a:schemeClr>
              </a:solidFill>
            </a:endParaRPr>
          </a:p>
        </p:txBody>
      </p:sp>
      <p:sp>
        <p:nvSpPr>
          <p:cNvPr id="6" name="Titolo 1"/>
          <p:cNvSpPr txBox="1">
            <a:spLocks/>
          </p:cNvSpPr>
          <p:nvPr/>
        </p:nvSpPr>
        <p:spPr>
          <a:xfrm>
            <a:off x="1162543" y="-1"/>
            <a:ext cx="8049193" cy="441134"/>
          </a:xfrm>
          <a:prstGeom prst="rect">
            <a:avLst/>
          </a:prstGeom>
          <a:solidFill>
            <a:srgbClr val="CF1E24"/>
          </a:solidFill>
          <a:ln>
            <a:noFill/>
          </a:ln>
        </p:spPr>
        <p:txBody>
          <a:bodyPr vert="horz" lIns="91396" tIns="45699" rIns="91396" bIns="45699" rtlCol="0" anchor="ctr">
            <a:normAutofit fontScale="6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416797" y="4699870"/>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3"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CasellaDiTesto 12"/>
          <p:cNvSpPr txBox="1"/>
          <p:nvPr/>
        </p:nvSpPr>
        <p:spPr>
          <a:xfrm>
            <a:off x="1555945" y="7846"/>
            <a:ext cx="7610474" cy="307777"/>
          </a:xfrm>
          <a:prstGeom prst="rect">
            <a:avLst/>
          </a:prstGeom>
          <a:noFill/>
        </p:spPr>
        <p:txBody>
          <a:bodyPr wrap="square" lIns="0" tIns="0" rIns="0" bIns="0" rtlCol="0">
            <a:spAutoFit/>
          </a:bodyPr>
          <a:lstStyle/>
          <a:p>
            <a:pPr algn="r">
              <a:spcAft>
                <a:spcPts val="1000"/>
              </a:spcAft>
              <a:buClr>
                <a:srgbClr val="CF1E24"/>
              </a:buClr>
              <a:buSzPct val="90000"/>
              <a:defRPr/>
            </a:pPr>
            <a:r>
              <a:rPr lang="en-US" altLang="it-IT" sz="2000" b="1" dirty="0">
                <a:solidFill>
                  <a:schemeClr val="bg1"/>
                </a:solidFill>
              </a:rPr>
              <a:t>Methods to assess and adjust mode effect: a case study</a:t>
            </a:r>
          </a:p>
        </p:txBody>
      </p:sp>
      <p:pic>
        <p:nvPicPr>
          <p:cNvPr id="12" name="Immagine 11" descr="EC logo example - horizontal version"/>
          <p:cNvPicPr/>
          <p:nvPr/>
        </p:nvPicPr>
        <p:blipFill>
          <a:blip r:embed="rId4">
            <a:extLst>
              <a:ext uri="{28A0092B-C50C-407E-A947-70E740481C1C}">
                <a14:useLocalDpi xmlns:a14="http://schemas.microsoft.com/office/drawing/2010/main" val="0"/>
              </a:ext>
            </a:extLst>
          </a:blip>
          <a:srcRect/>
          <a:stretch>
            <a:fillRect/>
          </a:stretch>
        </p:blipFill>
        <p:spPr bwMode="auto">
          <a:xfrm>
            <a:off x="7058343" y="4585529"/>
            <a:ext cx="1545907" cy="412476"/>
          </a:xfrm>
          <a:prstGeom prst="rect">
            <a:avLst/>
          </a:prstGeom>
          <a:noFill/>
          <a:ln>
            <a:noFill/>
          </a:ln>
        </p:spPr>
      </p:pic>
      <p:graphicFrame>
        <p:nvGraphicFramePr>
          <p:cNvPr id="5" name="Tabella 4"/>
          <p:cNvGraphicFramePr>
            <a:graphicFrameLocks noGrp="1"/>
          </p:cNvGraphicFramePr>
          <p:nvPr>
            <p:extLst>
              <p:ext uri="{D42A27DB-BD31-4B8C-83A1-F6EECF244321}">
                <p14:modId xmlns:p14="http://schemas.microsoft.com/office/powerpoint/2010/main" val="87617987"/>
              </p:ext>
            </p:extLst>
          </p:nvPr>
        </p:nvGraphicFramePr>
        <p:xfrm>
          <a:off x="642174" y="1272348"/>
          <a:ext cx="8112082" cy="3052315"/>
        </p:xfrm>
        <a:graphic>
          <a:graphicData uri="http://schemas.openxmlformats.org/drawingml/2006/table">
            <a:tbl>
              <a:tblPr firstRow="1" firstCol="1" bandRow="1">
                <a:tableStyleId>{5C22544A-7EE6-4342-B048-85BDC9FD1C3A}</a:tableStyleId>
              </a:tblPr>
              <a:tblGrid>
                <a:gridCol w="3208225"/>
                <a:gridCol w="4903857"/>
              </a:tblGrid>
              <a:tr h="809215">
                <a:tc>
                  <a:txBody>
                    <a:bodyPr/>
                    <a:lstStyle/>
                    <a:p>
                      <a:pPr marL="0" marR="0" indent="0" algn="l" defTabSz="456981" rtl="0" eaLnBrk="1" fontAlgn="auto" latinLnBrk="0" hangingPunct="1">
                        <a:lnSpc>
                          <a:spcPct val="100000"/>
                        </a:lnSpc>
                        <a:spcBef>
                          <a:spcPts val="0"/>
                        </a:spcBef>
                        <a:spcAft>
                          <a:spcPts val="0"/>
                        </a:spcAft>
                        <a:buClrTx/>
                        <a:buSzTx/>
                        <a:buFontTx/>
                        <a:buNone/>
                        <a:tabLst/>
                        <a:defRPr/>
                      </a:pPr>
                      <a:r>
                        <a:rPr lang="it-IT" sz="1600" dirty="0" err="1" smtClean="0">
                          <a:effectLst/>
                        </a:rPr>
                        <a:t>Parallel</a:t>
                      </a:r>
                      <a:r>
                        <a:rPr lang="it-IT" sz="1600" dirty="0" smtClean="0">
                          <a:effectLst/>
                        </a:rPr>
                        <a:t> </a:t>
                      </a:r>
                      <a:r>
                        <a:rPr lang="it-IT" sz="1600" dirty="0" err="1" smtClean="0">
                          <a:effectLst/>
                        </a:rPr>
                        <a:t>independent</a:t>
                      </a:r>
                      <a:r>
                        <a:rPr lang="it-IT" sz="1600" baseline="0" dirty="0" smtClean="0">
                          <a:effectLst/>
                        </a:rPr>
                        <a:t> </a:t>
                      </a:r>
                      <a:r>
                        <a:rPr lang="it-IT" sz="1600" baseline="0" dirty="0" err="1" smtClean="0">
                          <a:effectLst/>
                        </a:rPr>
                        <a:t>samples</a:t>
                      </a:r>
                      <a:endParaRPr lang="it-IT" sz="1600" dirty="0" smtClean="0">
                        <a:effectLst/>
                        <a:latin typeface="+mn-lt"/>
                        <a:ea typeface="Times New Roman"/>
                        <a:cs typeface="Times New Roman"/>
                      </a:endParaRPr>
                    </a:p>
                    <a:p>
                      <a:pPr algn="l">
                        <a:spcAft>
                          <a:spcPts val="0"/>
                        </a:spcAft>
                      </a:pPr>
                      <a:r>
                        <a:rPr lang="en-US" sz="1600" b="1" kern="1200" dirty="0" smtClean="0">
                          <a:solidFill>
                            <a:schemeClr val="lt1"/>
                          </a:solidFill>
                          <a:effectLst/>
                          <a:latin typeface="+mn-lt"/>
                          <a:ea typeface="+mn-ea"/>
                          <a:cs typeface="+mn-cs"/>
                        </a:rPr>
                        <a:t>(single mode SM, mixed mode MM) </a:t>
                      </a:r>
                      <a:endParaRPr lang="it-IT" sz="1600" b="1" kern="1200" dirty="0">
                        <a:solidFill>
                          <a:schemeClr val="lt1"/>
                        </a:solidFill>
                        <a:effectLst/>
                        <a:latin typeface="+mn-lt"/>
                        <a:ea typeface="+mn-ea"/>
                        <a:cs typeface="+mn-cs"/>
                      </a:endParaRPr>
                    </a:p>
                  </a:txBody>
                  <a:tcPr marL="68580" marR="68580" marT="0" marB="0"/>
                </a:tc>
                <a:tc>
                  <a:txBody>
                    <a:bodyPr/>
                    <a:lstStyle/>
                    <a:p>
                      <a:pPr>
                        <a:spcAft>
                          <a:spcPts val="0"/>
                        </a:spcAft>
                      </a:pPr>
                      <a:r>
                        <a:rPr lang="en-GB" sz="1600" dirty="0" smtClean="0">
                          <a:effectLst/>
                        </a:rPr>
                        <a:t>Mixed-mode</a:t>
                      </a:r>
                      <a:r>
                        <a:rPr lang="en-GB" sz="1600" baseline="0" dirty="0" smtClean="0">
                          <a:effectLst/>
                        </a:rPr>
                        <a:t>: </a:t>
                      </a:r>
                      <a:r>
                        <a:rPr lang="en-GB" sz="1600" dirty="0" smtClean="0">
                          <a:effectLst/>
                        </a:rPr>
                        <a:t>Sequential web-PAPI;</a:t>
                      </a:r>
                    </a:p>
                    <a:p>
                      <a:pPr>
                        <a:spcAft>
                          <a:spcPts val="0"/>
                        </a:spcAft>
                      </a:pPr>
                      <a:r>
                        <a:rPr lang="en-GB" sz="1600" dirty="0" smtClean="0">
                          <a:effectLst/>
                        </a:rPr>
                        <a:t>Single mode: PAPI</a:t>
                      </a:r>
                      <a:endParaRPr lang="it-IT" sz="1600" dirty="0" smtClean="0">
                        <a:effectLst/>
                        <a:latin typeface="+mn-lt"/>
                        <a:ea typeface="Times New Roman"/>
                        <a:cs typeface="Times New Roman"/>
                      </a:endParaRPr>
                    </a:p>
                    <a:p>
                      <a:pPr>
                        <a:spcAft>
                          <a:spcPts val="0"/>
                        </a:spcAft>
                      </a:pPr>
                      <a:endParaRPr lang="it-IT" sz="1600" dirty="0">
                        <a:effectLst/>
                        <a:latin typeface="Calibri"/>
                        <a:ea typeface="Times New Roman"/>
                        <a:cs typeface="Times New Roman"/>
                      </a:endParaRPr>
                    </a:p>
                  </a:txBody>
                  <a:tcPr marL="68580" marR="68580" marT="0" marB="0"/>
                </a:tc>
              </a:tr>
              <a:tr h="758639">
                <a:tc>
                  <a:txBody>
                    <a:bodyPr/>
                    <a:lstStyle/>
                    <a:p>
                      <a:pPr>
                        <a:spcAft>
                          <a:spcPts val="0"/>
                        </a:spcAft>
                      </a:pPr>
                      <a:r>
                        <a:rPr lang="en-GB" sz="1600" dirty="0">
                          <a:effectLst/>
                        </a:rPr>
                        <a:t>Main goal of the analyses</a:t>
                      </a:r>
                      <a:endParaRPr lang="it-IT" sz="1600" dirty="0">
                        <a:effectLst/>
                        <a:latin typeface="Calibri"/>
                        <a:ea typeface="Times New Roman"/>
                        <a:cs typeface="Times New Roman"/>
                      </a:endParaRPr>
                    </a:p>
                  </a:txBody>
                  <a:tcPr marL="68580" marR="68580" marT="0" marB="0"/>
                </a:tc>
                <a:tc>
                  <a:txBody>
                    <a:bodyPr/>
                    <a:lstStyle/>
                    <a:p>
                      <a:pPr marL="179388" lvl="0" indent="-179388" algn="l" defTabSz="456981" rtl="0" eaLnBrk="1" latinLnBrk="0" hangingPunct="1">
                        <a:spcAft>
                          <a:spcPts val="0"/>
                        </a:spcAft>
                        <a:buFont typeface="Symbol"/>
                        <a:buChar char=""/>
                      </a:pPr>
                      <a:r>
                        <a:rPr lang="en-GB" sz="1500" kern="1200" dirty="0">
                          <a:solidFill>
                            <a:schemeClr val="dk1"/>
                          </a:solidFill>
                          <a:effectLst/>
                          <a:latin typeface="+mn-lt"/>
                          <a:ea typeface="+mn-ea"/>
                          <a:cs typeface="+mn-cs"/>
                        </a:rPr>
                        <a:t>Evaluation of the switching from single to mixed </a:t>
                      </a:r>
                      <a:r>
                        <a:rPr lang="en-GB" sz="1500" kern="1200" dirty="0" smtClean="0">
                          <a:solidFill>
                            <a:schemeClr val="dk1"/>
                          </a:solidFill>
                          <a:effectLst/>
                          <a:latin typeface="+mn-lt"/>
                          <a:ea typeface="+mn-ea"/>
                          <a:cs typeface="+mn-cs"/>
                        </a:rPr>
                        <a:t>mode </a:t>
                      </a:r>
                    </a:p>
                    <a:p>
                      <a:pPr marL="179388" lvl="0" indent="-179388" algn="l" defTabSz="456981" rtl="0" eaLnBrk="1" latinLnBrk="0" hangingPunct="1">
                        <a:spcAft>
                          <a:spcPts val="0"/>
                        </a:spcAft>
                        <a:buFont typeface="Symbol"/>
                        <a:buChar char=""/>
                      </a:pPr>
                      <a:r>
                        <a:rPr lang="en-GB" sz="1500" kern="1200" dirty="0" smtClean="0">
                          <a:solidFill>
                            <a:schemeClr val="dk1"/>
                          </a:solidFill>
                          <a:effectLst/>
                          <a:latin typeface="+mn-lt"/>
                          <a:ea typeface="+mn-ea"/>
                          <a:cs typeface="+mn-cs"/>
                        </a:rPr>
                        <a:t>Evaluation </a:t>
                      </a:r>
                      <a:r>
                        <a:rPr lang="en-GB" sz="1500" kern="1200" dirty="0">
                          <a:solidFill>
                            <a:schemeClr val="dk1"/>
                          </a:solidFill>
                          <a:effectLst/>
                          <a:latin typeface="+mn-lt"/>
                          <a:ea typeface="+mn-ea"/>
                          <a:cs typeface="+mn-cs"/>
                        </a:rPr>
                        <a:t>of total non-sampling </a:t>
                      </a:r>
                      <a:r>
                        <a:rPr lang="en-GB" sz="1500" kern="1200" dirty="0" smtClean="0">
                          <a:solidFill>
                            <a:schemeClr val="dk1"/>
                          </a:solidFill>
                          <a:effectLst/>
                          <a:latin typeface="+mn-lt"/>
                          <a:ea typeface="+mn-ea"/>
                          <a:cs typeface="+mn-cs"/>
                        </a:rPr>
                        <a:t>error components (measurement) </a:t>
                      </a:r>
                      <a:endParaRPr lang="it-IT" sz="1500" kern="1200" dirty="0">
                        <a:solidFill>
                          <a:schemeClr val="dk1"/>
                        </a:solidFill>
                        <a:effectLst/>
                        <a:latin typeface="+mn-lt"/>
                        <a:ea typeface="+mn-ea"/>
                        <a:cs typeface="+mn-cs"/>
                      </a:endParaRPr>
                    </a:p>
                  </a:txBody>
                  <a:tcPr marL="68580" marR="68580" marT="0" marB="0"/>
                </a:tc>
              </a:tr>
              <a:tr h="362911">
                <a:tc>
                  <a:txBody>
                    <a:bodyPr/>
                    <a:lstStyle/>
                    <a:p>
                      <a:pPr>
                        <a:spcAft>
                          <a:spcPts val="0"/>
                        </a:spcAft>
                      </a:pPr>
                      <a:r>
                        <a:rPr lang="en-GB" sz="1600">
                          <a:effectLst/>
                        </a:rPr>
                        <a:t>Theoretical context</a:t>
                      </a:r>
                      <a:endParaRPr lang="it-IT" sz="1600">
                        <a:effectLst/>
                        <a:latin typeface="Calibri"/>
                        <a:ea typeface="Times New Roman"/>
                        <a:cs typeface="Times New Roman"/>
                      </a:endParaRPr>
                    </a:p>
                  </a:txBody>
                  <a:tcPr marL="68580" marR="68580" marT="0" marB="0"/>
                </a:tc>
                <a:tc>
                  <a:txBody>
                    <a:bodyPr/>
                    <a:lstStyle/>
                    <a:p>
                      <a:pPr>
                        <a:spcAft>
                          <a:spcPts val="0"/>
                        </a:spcAft>
                      </a:pPr>
                      <a:r>
                        <a:rPr lang="en-GB" sz="1500" dirty="0" err="1" smtClean="0">
                          <a:effectLst/>
                        </a:rPr>
                        <a:t>Counterfactua</a:t>
                      </a:r>
                      <a:r>
                        <a:rPr lang="en-GB" sz="1500" dirty="0" smtClean="0">
                          <a:effectLst/>
                        </a:rPr>
                        <a:t>/</a:t>
                      </a:r>
                      <a:r>
                        <a:rPr lang="en-GB" sz="1500" dirty="0" err="1" smtClean="0">
                          <a:effectLst/>
                        </a:rPr>
                        <a:t>Instrumentall</a:t>
                      </a:r>
                      <a:r>
                        <a:rPr lang="en-GB" sz="1500" dirty="0" smtClean="0">
                          <a:effectLst/>
                        </a:rPr>
                        <a:t> approaches</a:t>
                      </a:r>
                      <a:endParaRPr lang="it-IT" sz="1500" dirty="0">
                        <a:effectLst/>
                        <a:latin typeface="Calibri"/>
                        <a:ea typeface="Times New Roman"/>
                        <a:cs typeface="Times New Roman"/>
                      </a:endParaRPr>
                    </a:p>
                  </a:txBody>
                  <a:tcPr marL="68580" marR="68580" marT="0" marB="0"/>
                </a:tc>
              </a:tr>
              <a:tr h="362911">
                <a:tc>
                  <a:txBody>
                    <a:bodyPr/>
                    <a:lstStyle/>
                    <a:p>
                      <a:pPr>
                        <a:spcAft>
                          <a:spcPts val="0"/>
                        </a:spcAft>
                      </a:pPr>
                      <a:r>
                        <a:rPr lang="en-GB" sz="1600">
                          <a:effectLst/>
                        </a:rPr>
                        <a:t>Available auxiliary information</a:t>
                      </a:r>
                      <a:endParaRPr lang="it-IT" sz="1600">
                        <a:effectLst/>
                        <a:latin typeface="Calibri"/>
                        <a:ea typeface="Times New Roman"/>
                        <a:cs typeface="Times New Roman"/>
                      </a:endParaRPr>
                    </a:p>
                  </a:txBody>
                  <a:tcPr marL="68580" marR="68580" marT="0" marB="0"/>
                </a:tc>
                <a:tc>
                  <a:txBody>
                    <a:bodyPr/>
                    <a:lstStyle/>
                    <a:p>
                      <a:pPr>
                        <a:spcAft>
                          <a:spcPts val="0"/>
                        </a:spcAft>
                      </a:pPr>
                      <a:r>
                        <a:rPr lang="en-GB" sz="1500" dirty="0">
                          <a:effectLst/>
                        </a:rPr>
                        <a:t>Register demo-social covariates</a:t>
                      </a:r>
                      <a:endParaRPr lang="it-IT" sz="1500" dirty="0">
                        <a:effectLst/>
                        <a:latin typeface="Calibri"/>
                        <a:ea typeface="Times New Roman"/>
                        <a:cs typeface="Times New Roman"/>
                      </a:endParaRPr>
                    </a:p>
                  </a:txBody>
                  <a:tcPr marL="68580" marR="68580" marT="0" marB="0"/>
                </a:tc>
              </a:tr>
              <a:tr h="758639">
                <a:tc>
                  <a:txBody>
                    <a:bodyPr/>
                    <a:lstStyle/>
                    <a:p>
                      <a:pPr>
                        <a:spcAft>
                          <a:spcPts val="0"/>
                        </a:spcAft>
                      </a:pPr>
                      <a:r>
                        <a:rPr lang="en-GB" sz="1600" dirty="0">
                          <a:effectLst/>
                        </a:rPr>
                        <a:t>Phases of the analyses</a:t>
                      </a:r>
                      <a:endParaRPr lang="it-IT" sz="1600" dirty="0">
                        <a:effectLst/>
                        <a:latin typeface="Calibri"/>
                        <a:ea typeface="Times New Roman"/>
                        <a:cs typeface="Times New Roman"/>
                      </a:endParaRPr>
                    </a:p>
                  </a:txBody>
                  <a:tcPr marL="68580" marR="68580" marT="0" marB="0"/>
                </a:tc>
                <a:tc>
                  <a:txBody>
                    <a:bodyPr/>
                    <a:lstStyle/>
                    <a:p>
                      <a:pPr marL="179388" lvl="0" indent="-179388">
                        <a:spcAft>
                          <a:spcPts val="0"/>
                        </a:spcAft>
                        <a:buFont typeface="Symbol"/>
                        <a:buChar char=""/>
                      </a:pPr>
                      <a:r>
                        <a:rPr lang="en-GB" sz="1500" dirty="0">
                          <a:effectLst/>
                        </a:rPr>
                        <a:t>Comparison between the SM and MM samples </a:t>
                      </a:r>
                      <a:endParaRPr lang="it-IT" sz="1500" dirty="0">
                        <a:effectLst/>
                      </a:endParaRPr>
                    </a:p>
                    <a:p>
                      <a:pPr marL="179388" lvl="0" indent="-179388">
                        <a:spcAft>
                          <a:spcPts val="0"/>
                        </a:spcAft>
                        <a:buFont typeface="Symbol"/>
                        <a:buChar char=""/>
                      </a:pPr>
                      <a:r>
                        <a:rPr lang="en-GB" sz="1500" dirty="0">
                          <a:effectLst/>
                        </a:rPr>
                        <a:t>Assessment of the mode effect in the MM design</a:t>
                      </a:r>
                      <a:endParaRPr lang="it-IT" sz="1500" dirty="0">
                        <a:effectLst/>
                      </a:endParaRPr>
                    </a:p>
                    <a:p>
                      <a:pPr marL="179388" lvl="0" indent="-179388">
                        <a:spcAft>
                          <a:spcPts val="0"/>
                        </a:spcAft>
                        <a:buFont typeface="Symbol"/>
                        <a:buChar char=""/>
                      </a:pPr>
                      <a:r>
                        <a:rPr lang="en-GB" sz="1500" dirty="0">
                          <a:effectLst/>
                        </a:rPr>
                        <a:t>Adjusting for mode effect in the MM design</a:t>
                      </a:r>
                      <a:endParaRPr lang="it-IT" sz="1500" dirty="0">
                        <a:effectLst/>
                        <a:latin typeface="Calibri"/>
                        <a:ea typeface="Times New Roman"/>
                        <a:cs typeface="Times New Roman"/>
                      </a:endParaRPr>
                    </a:p>
                  </a:txBody>
                  <a:tcPr marL="68580" marR="68580" marT="0" marB="0"/>
                </a:tc>
              </a:tr>
            </a:tbl>
          </a:graphicData>
        </a:graphic>
      </p:graphicFrame>
      <p:sp>
        <p:nvSpPr>
          <p:cNvPr id="10" name="Rectangle 2"/>
          <p:cNvSpPr txBox="1">
            <a:spLocks noChangeArrowheads="1"/>
          </p:cNvSpPr>
          <p:nvPr/>
        </p:nvSpPr>
        <p:spPr bwMode="auto">
          <a:xfrm>
            <a:off x="269215" y="406466"/>
            <a:ext cx="8731910" cy="277083"/>
          </a:xfrm>
          <a:prstGeom prst="rect">
            <a:avLst/>
          </a:prstGeom>
          <a:noFill/>
          <a:ln w="9525">
            <a:noFill/>
            <a:miter lim="800000"/>
            <a:headEnd/>
            <a:tailEnd/>
          </a:ln>
        </p:spPr>
        <p:txBody>
          <a:bodyPr/>
          <a:lstStyle/>
          <a:p>
            <a:pPr algn="r" eaLnBrk="0" hangingPunct="0"/>
            <a:r>
              <a:rPr lang="en-US" altLang="it-IT" sz="1600" b="1" dirty="0">
                <a:latin typeface="Calibri" panose="020F0502020204030204" pitchFamily="34" charset="0"/>
                <a:cs typeface="Calibri" panose="020F0502020204030204" pitchFamily="34" charset="0"/>
              </a:rPr>
              <a:t>2. S</a:t>
            </a:r>
            <a:r>
              <a:rPr lang="en-US" altLang="it-IT" sz="1600" b="1" dirty="0" smtClean="0">
                <a:latin typeface="Calibri" panose="020F0502020204030204" pitchFamily="34" charset="0"/>
                <a:cs typeface="Calibri" panose="020F0502020204030204" pitchFamily="34" charset="0"/>
              </a:rPr>
              <a:t>urvey </a:t>
            </a:r>
            <a:r>
              <a:rPr lang="en-US" altLang="it-IT" sz="1600" b="1" dirty="0">
                <a:latin typeface="Calibri" panose="020F0502020204030204" pitchFamily="34" charset="0"/>
                <a:cs typeface="Calibri" panose="020F0502020204030204" pitchFamily="34" charset="0"/>
              </a:rPr>
              <a:t>settings and analysis framework</a:t>
            </a:r>
          </a:p>
        </p:txBody>
      </p:sp>
    </p:spTree>
    <p:extLst>
      <p:ext uri="{BB962C8B-B14F-4D97-AF65-F5344CB8AC3E}">
        <p14:creationId xmlns:p14="http://schemas.microsoft.com/office/powerpoint/2010/main" val="3524173019"/>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213342" y="4645946"/>
            <a:ext cx="4255558" cy="348813"/>
          </a:xfrm>
          <a:prstGeom prst="rect">
            <a:avLst/>
          </a:prstGeom>
          <a:noFill/>
        </p:spPr>
        <p:txBody>
          <a:bodyPr wrap="square" rtlCol="0">
            <a:spAutoFit/>
          </a:bodyPr>
          <a:lstStyle/>
          <a:p>
            <a:pPr>
              <a:lnSpc>
                <a:spcPts val="700"/>
              </a:lnSpc>
              <a:spcAft>
                <a:spcPts val="600"/>
              </a:spcAft>
              <a:buClr>
                <a:srgbClr val="CF1E24"/>
              </a:buClr>
              <a:buSzPct val="90000"/>
              <a:defRPr/>
            </a:pPr>
            <a:r>
              <a:rPr lang="en-US" altLang="it-IT" sz="1000" b="1" dirty="0">
                <a:solidFill>
                  <a:schemeClr val="tx1">
                    <a:lumMod val="75000"/>
                    <a:lumOff val="25000"/>
                  </a:schemeClr>
                </a:solidFill>
              </a:rPr>
              <a:t>MIMOD project </a:t>
            </a:r>
            <a:r>
              <a:rPr lang="en-US" altLang="it-IT" sz="1000" b="1" dirty="0" smtClean="0">
                <a:solidFill>
                  <a:schemeClr val="tx1">
                    <a:lumMod val="75000"/>
                    <a:lumOff val="25000"/>
                  </a:schemeClr>
                </a:solidFill>
              </a:rPr>
              <a:t>- Mixed-Mode </a:t>
            </a:r>
            <a:r>
              <a:rPr lang="en-US" altLang="it-IT" sz="1000" b="1" dirty="0">
                <a:solidFill>
                  <a:schemeClr val="tx1">
                    <a:lumMod val="75000"/>
                    <a:lumOff val="25000"/>
                  </a:schemeClr>
                </a:solidFill>
              </a:rPr>
              <a:t>Designs in Social Surveys</a:t>
            </a:r>
          </a:p>
          <a:p>
            <a:pPr>
              <a:lnSpc>
                <a:spcPts val="700"/>
              </a:lnSpc>
              <a:spcAft>
                <a:spcPts val="1000"/>
              </a:spcAft>
              <a:buClr>
                <a:srgbClr val="CF1E24"/>
              </a:buClr>
              <a:buSzPct val="90000"/>
              <a:defRPr/>
            </a:pPr>
            <a:r>
              <a:rPr lang="it-IT" sz="1000" dirty="0" smtClean="0">
                <a:solidFill>
                  <a:schemeClr val="tx1">
                    <a:lumMod val="75000"/>
                    <a:lumOff val="25000"/>
                  </a:schemeClr>
                </a:solidFill>
              </a:rPr>
              <a:t>Rome, 11-12 April 2019</a:t>
            </a:r>
            <a:endParaRPr lang="it-IT" sz="1000" dirty="0">
              <a:solidFill>
                <a:schemeClr val="tx1">
                  <a:lumMod val="75000"/>
                  <a:lumOff val="25000"/>
                </a:schemeClr>
              </a:solidFill>
            </a:endParaRPr>
          </a:p>
        </p:txBody>
      </p:sp>
      <p:sp>
        <p:nvSpPr>
          <p:cNvPr id="6" name="Titolo 1"/>
          <p:cNvSpPr txBox="1">
            <a:spLocks/>
          </p:cNvSpPr>
          <p:nvPr/>
        </p:nvSpPr>
        <p:spPr>
          <a:xfrm>
            <a:off x="1162543" y="-1"/>
            <a:ext cx="8049193" cy="441134"/>
          </a:xfrm>
          <a:prstGeom prst="rect">
            <a:avLst/>
          </a:prstGeom>
          <a:solidFill>
            <a:srgbClr val="CF1E24"/>
          </a:solidFill>
          <a:ln>
            <a:noFill/>
          </a:ln>
        </p:spPr>
        <p:txBody>
          <a:bodyPr vert="horz" lIns="91396" tIns="45699" rIns="91396" bIns="45699" rtlCol="0" anchor="ctr">
            <a:normAutofit fontScale="6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416797" y="4699870"/>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3"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pic>
        <p:nvPicPr>
          <p:cNvPr id="12" name="Immagine 11" descr="EC logo example - horizontal version"/>
          <p:cNvPicPr/>
          <p:nvPr/>
        </p:nvPicPr>
        <p:blipFill>
          <a:blip r:embed="rId4">
            <a:extLst>
              <a:ext uri="{28A0092B-C50C-407E-A947-70E740481C1C}">
                <a14:useLocalDpi xmlns:a14="http://schemas.microsoft.com/office/drawing/2010/main" val="0"/>
              </a:ext>
            </a:extLst>
          </a:blip>
          <a:srcRect/>
          <a:stretch>
            <a:fillRect/>
          </a:stretch>
        </p:blipFill>
        <p:spPr bwMode="auto">
          <a:xfrm>
            <a:off x="7058343" y="4585529"/>
            <a:ext cx="1545907" cy="412476"/>
          </a:xfrm>
          <a:prstGeom prst="rect">
            <a:avLst/>
          </a:prstGeom>
          <a:noFill/>
          <a:ln>
            <a:noFill/>
          </a:ln>
        </p:spPr>
      </p:pic>
      <p:sp>
        <p:nvSpPr>
          <p:cNvPr id="14" name="CasellaDiTesto 13"/>
          <p:cNvSpPr txBox="1"/>
          <p:nvPr/>
        </p:nvSpPr>
        <p:spPr>
          <a:xfrm>
            <a:off x="545911" y="683549"/>
            <a:ext cx="8229599" cy="4193456"/>
          </a:xfrm>
          <a:prstGeom prst="rect">
            <a:avLst/>
          </a:prstGeom>
          <a:noFill/>
        </p:spPr>
        <p:txBody>
          <a:bodyPr wrap="square" rtlCol="0">
            <a:spAutoFit/>
          </a:bodyPr>
          <a:lstStyle/>
          <a:p>
            <a:pPr>
              <a:spcBef>
                <a:spcPts val="1200"/>
              </a:spcBef>
              <a:spcAft>
                <a:spcPts val="600"/>
              </a:spcAft>
              <a:buClr>
                <a:srgbClr val="C00000"/>
              </a:buClr>
            </a:pPr>
            <a:r>
              <a:rPr lang="en-US" sz="1500" b="1" dirty="0">
                <a:solidFill>
                  <a:schemeClr val="tx2"/>
                </a:solidFill>
                <a:latin typeface="Calibri" panose="020F0502020204030204" pitchFamily="34" charset="0"/>
              </a:rPr>
              <a:t>Theoretical framework</a:t>
            </a:r>
            <a:endParaRPr lang="en-US" sz="1500" b="1" dirty="0" smtClean="0">
              <a:solidFill>
                <a:schemeClr val="tx2"/>
              </a:solidFill>
              <a:latin typeface="Calibri" panose="020F0502020204030204" pitchFamily="34" charset="0"/>
            </a:endParaRPr>
          </a:p>
          <a:p>
            <a:pPr marL="285750" indent="-285750">
              <a:spcBef>
                <a:spcPts val="900"/>
              </a:spcBef>
              <a:buClr>
                <a:srgbClr val="C00000"/>
              </a:buClr>
              <a:buFont typeface="Wingdings" panose="05000000000000000000" pitchFamily="2" charset="2"/>
              <a:buChar char="q"/>
            </a:pPr>
            <a:r>
              <a:rPr lang="en-US" sz="1500" dirty="0" smtClean="0">
                <a:latin typeface="Calibri" panose="020F0502020204030204" pitchFamily="34" charset="0"/>
              </a:rPr>
              <a:t>From an inferential point of view the </a:t>
            </a:r>
            <a:r>
              <a:rPr lang="en-US" sz="1500" b="1" dirty="0" smtClean="0">
                <a:latin typeface="Calibri" panose="020F0502020204030204" pitchFamily="34" charset="0"/>
              </a:rPr>
              <a:t>selection and measurement effects</a:t>
            </a:r>
            <a:r>
              <a:rPr lang="en-US" sz="1500" dirty="0" smtClean="0">
                <a:latin typeface="Calibri" panose="020F0502020204030204" pitchFamily="34" charset="0"/>
              </a:rPr>
              <a:t> need to be investigated separately, to obtain a correct formulation of the total non-sampling error and to apply methods to adjust the estimates of the parameters of interest for the bias effects</a:t>
            </a:r>
          </a:p>
          <a:p>
            <a:pPr marL="285750" indent="-285750">
              <a:spcBef>
                <a:spcPts val="900"/>
              </a:spcBef>
              <a:buClr>
                <a:srgbClr val="C00000"/>
              </a:buClr>
              <a:buFont typeface="Wingdings" panose="05000000000000000000" pitchFamily="2" charset="2"/>
              <a:buChar char="q"/>
            </a:pPr>
            <a:r>
              <a:rPr lang="en-US" sz="1500" dirty="0" smtClean="0">
                <a:latin typeface="Calibri" panose="020F0502020204030204" pitchFamily="34" charset="0"/>
              </a:rPr>
              <a:t>The problem of the </a:t>
            </a:r>
            <a:r>
              <a:rPr lang="en-US" sz="1500" b="1" dirty="0" smtClean="0">
                <a:latin typeface="Calibri" panose="020F0502020204030204" pitchFamily="34" charset="0"/>
              </a:rPr>
              <a:t>confounding</a:t>
            </a:r>
            <a:r>
              <a:rPr lang="en-US" sz="1500" dirty="0" smtClean="0">
                <a:latin typeface="Calibri" panose="020F0502020204030204" pitchFamily="34" charset="0"/>
              </a:rPr>
              <a:t> between the two effects is the central theme of the theory of </a:t>
            </a:r>
            <a:r>
              <a:rPr lang="en-US" sz="1500" b="1" dirty="0" smtClean="0">
                <a:latin typeface="Calibri" panose="020F0502020204030204" pitchFamily="34" charset="0"/>
              </a:rPr>
              <a:t>causal inference</a:t>
            </a:r>
          </a:p>
          <a:p>
            <a:pPr marL="625475" indent="-358775">
              <a:spcBef>
                <a:spcPts val="600"/>
              </a:spcBef>
              <a:buClr>
                <a:srgbClr val="C00000"/>
              </a:buClr>
              <a:buFont typeface="Wingdings" panose="05000000000000000000" pitchFamily="2" charset="2"/>
              <a:buChar char="Ø"/>
            </a:pPr>
            <a:r>
              <a:rPr lang="en-US" sz="1500" dirty="0" smtClean="0">
                <a:latin typeface="Calibri" panose="020F0502020204030204" pitchFamily="34" charset="0"/>
              </a:rPr>
              <a:t>The </a:t>
            </a:r>
            <a:r>
              <a:rPr lang="en-US" sz="1500" b="1" dirty="0" smtClean="0">
                <a:latin typeface="Calibri" panose="020F0502020204030204" pitchFamily="34" charset="0"/>
              </a:rPr>
              <a:t>measurement error</a:t>
            </a:r>
            <a:r>
              <a:rPr lang="en-US" sz="1500" dirty="0" smtClean="0">
                <a:latin typeface="Calibri" panose="020F0502020204030204" pitchFamily="34" charset="0"/>
              </a:rPr>
              <a:t> is conceptualized as a </a:t>
            </a:r>
            <a:r>
              <a:rPr lang="en-US" sz="1500" b="1" dirty="0" smtClean="0">
                <a:latin typeface="Calibri" panose="020F0502020204030204" pitchFamily="34" charset="0"/>
              </a:rPr>
              <a:t>causal effect </a:t>
            </a:r>
            <a:r>
              <a:rPr lang="en-US" sz="1500" dirty="0" smtClean="0">
                <a:latin typeface="Calibri" panose="020F0502020204030204" pitchFamily="34" charset="0"/>
              </a:rPr>
              <a:t>of the mode on the survey variable, while the </a:t>
            </a:r>
            <a:r>
              <a:rPr lang="en-US" sz="1500" b="1" dirty="0" smtClean="0">
                <a:latin typeface="Calibri" panose="020F0502020204030204" pitchFamily="34" charset="0"/>
              </a:rPr>
              <a:t>selection effect </a:t>
            </a:r>
            <a:r>
              <a:rPr lang="en-US" sz="1500" dirty="0" smtClean="0">
                <a:latin typeface="Calibri" panose="020F0502020204030204" pitchFamily="34" charset="0"/>
              </a:rPr>
              <a:t>is seen as a spurious correlation between the target variable and the mode </a:t>
            </a:r>
          </a:p>
          <a:p>
            <a:pPr marL="625475" indent="-358775">
              <a:spcBef>
                <a:spcPts val="600"/>
              </a:spcBef>
              <a:buClr>
                <a:srgbClr val="C00000"/>
              </a:buClr>
              <a:buFont typeface="Wingdings" panose="05000000000000000000" pitchFamily="2" charset="2"/>
              <a:buChar char="Ø"/>
            </a:pPr>
            <a:r>
              <a:rPr lang="en-US" sz="1500" dirty="0" smtClean="0">
                <a:latin typeface="Calibri" panose="020F0502020204030204" pitchFamily="34" charset="0"/>
              </a:rPr>
              <a:t>For the estimation of the two effects causal inference is used according to a </a:t>
            </a:r>
            <a:r>
              <a:rPr lang="en-US" sz="1500" b="1" dirty="0" smtClean="0">
                <a:latin typeface="Calibri" panose="020F0502020204030204" pitchFamily="34" charset="0"/>
              </a:rPr>
              <a:t>counterfactual perspective</a:t>
            </a:r>
            <a:r>
              <a:rPr lang="en-US" sz="1500" dirty="0" smtClean="0">
                <a:latin typeface="Calibri" panose="020F0502020204030204" pitchFamily="34" charset="0"/>
              </a:rPr>
              <a:t>: the existence of a potential result not really observed (the value that the respondent would have provided with the other mode) is hypothesized</a:t>
            </a:r>
          </a:p>
          <a:p>
            <a:pPr marL="285750" lvl="0" indent="-285750">
              <a:spcBef>
                <a:spcPts val="900"/>
              </a:spcBef>
              <a:buClr>
                <a:srgbClr val="C00000"/>
              </a:buClr>
              <a:buFont typeface="Wingdings" panose="05000000000000000000" pitchFamily="2" charset="2"/>
              <a:buChar char="q"/>
            </a:pPr>
            <a:r>
              <a:rPr lang="en-US" sz="1500" dirty="0" smtClean="0">
                <a:solidFill>
                  <a:prstClr val="black"/>
                </a:solidFill>
                <a:latin typeface="Calibri" panose="020F0502020204030204" pitchFamily="34" charset="0"/>
              </a:rPr>
              <a:t>An alternative approach is based on the use of </a:t>
            </a:r>
            <a:r>
              <a:rPr lang="en-US" sz="1500" b="1" dirty="0" smtClean="0">
                <a:solidFill>
                  <a:prstClr val="black"/>
                </a:solidFill>
                <a:latin typeface="Calibri" panose="020F0502020204030204" pitchFamily="34" charset="0"/>
              </a:rPr>
              <a:t>instrumental variables</a:t>
            </a:r>
            <a:r>
              <a:rPr lang="en-US" sz="1500" dirty="0" smtClean="0">
                <a:solidFill>
                  <a:prstClr val="black"/>
                </a:solidFill>
                <a:latin typeface="Calibri" panose="020F0502020204030204" pitchFamily="34" charset="0"/>
              </a:rPr>
              <a:t>, when a benchmark survey is available</a:t>
            </a:r>
            <a:endParaRPr lang="en-US" sz="1500" b="1" dirty="0">
              <a:solidFill>
                <a:prstClr val="black"/>
              </a:solidFill>
              <a:latin typeface="Calibri" panose="020F0502020204030204" pitchFamily="34" charset="0"/>
            </a:endParaRPr>
          </a:p>
          <a:p>
            <a:pPr marL="266700">
              <a:spcBef>
                <a:spcPts val="600"/>
              </a:spcBef>
              <a:buClr>
                <a:srgbClr val="C00000"/>
              </a:buClr>
            </a:pPr>
            <a:endParaRPr lang="en-US" sz="1400" dirty="0" smtClean="0">
              <a:latin typeface="Calibri" panose="020F0502020204030204" pitchFamily="34" charset="0"/>
            </a:endParaRPr>
          </a:p>
        </p:txBody>
      </p:sp>
      <p:sp>
        <p:nvSpPr>
          <p:cNvPr id="11" name="CasellaDiTesto 10"/>
          <p:cNvSpPr txBox="1"/>
          <p:nvPr/>
        </p:nvSpPr>
        <p:spPr>
          <a:xfrm>
            <a:off x="1567250" y="35921"/>
            <a:ext cx="7610474" cy="307777"/>
          </a:xfrm>
          <a:prstGeom prst="rect">
            <a:avLst/>
          </a:prstGeom>
          <a:noFill/>
        </p:spPr>
        <p:txBody>
          <a:bodyPr wrap="square" lIns="0" tIns="0" rIns="0" bIns="0" rtlCol="0">
            <a:spAutoFit/>
          </a:bodyPr>
          <a:lstStyle/>
          <a:p>
            <a:pPr algn="r">
              <a:spcAft>
                <a:spcPts val="1000"/>
              </a:spcAft>
              <a:buClr>
                <a:srgbClr val="CF1E24"/>
              </a:buClr>
              <a:buSzPct val="90000"/>
              <a:defRPr/>
            </a:pPr>
            <a:r>
              <a:rPr lang="en-US" altLang="it-IT" sz="2000" b="1" dirty="0">
                <a:solidFill>
                  <a:schemeClr val="bg1"/>
                </a:solidFill>
              </a:rPr>
              <a:t>Methods to assess and adjust mode effect: a case study</a:t>
            </a:r>
          </a:p>
        </p:txBody>
      </p:sp>
      <p:sp>
        <p:nvSpPr>
          <p:cNvPr id="15" name="Rectangle 2"/>
          <p:cNvSpPr txBox="1">
            <a:spLocks noChangeArrowheads="1"/>
          </p:cNvSpPr>
          <p:nvPr/>
        </p:nvSpPr>
        <p:spPr bwMode="auto">
          <a:xfrm>
            <a:off x="269215" y="406466"/>
            <a:ext cx="8731910" cy="277083"/>
          </a:xfrm>
          <a:prstGeom prst="rect">
            <a:avLst/>
          </a:prstGeom>
          <a:noFill/>
          <a:ln w="9525">
            <a:noFill/>
            <a:miter lim="800000"/>
            <a:headEnd/>
            <a:tailEnd/>
          </a:ln>
        </p:spPr>
        <p:txBody>
          <a:bodyPr/>
          <a:lstStyle/>
          <a:p>
            <a:pPr algn="r" eaLnBrk="0" hangingPunct="0"/>
            <a:r>
              <a:rPr lang="en-US" altLang="it-IT" sz="1600" b="1" dirty="0">
                <a:latin typeface="Calibri" panose="020F0502020204030204" pitchFamily="34" charset="0"/>
                <a:cs typeface="Calibri" panose="020F0502020204030204" pitchFamily="34" charset="0"/>
              </a:rPr>
              <a:t>2. S</a:t>
            </a:r>
            <a:r>
              <a:rPr lang="en-US" altLang="it-IT" sz="1600" b="1" dirty="0" smtClean="0">
                <a:latin typeface="Calibri" panose="020F0502020204030204" pitchFamily="34" charset="0"/>
                <a:cs typeface="Calibri" panose="020F0502020204030204" pitchFamily="34" charset="0"/>
              </a:rPr>
              <a:t>urvey </a:t>
            </a:r>
            <a:r>
              <a:rPr lang="en-US" altLang="it-IT" sz="1600" b="1" dirty="0">
                <a:latin typeface="Calibri" panose="020F0502020204030204" pitchFamily="34" charset="0"/>
                <a:cs typeface="Calibri" panose="020F0502020204030204" pitchFamily="34" charset="0"/>
              </a:rPr>
              <a:t>settings and analysis framework</a:t>
            </a:r>
          </a:p>
        </p:txBody>
      </p:sp>
    </p:spTree>
    <p:extLst>
      <p:ext uri="{BB962C8B-B14F-4D97-AF65-F5344CB8AC3E}">
        <p14:creationId xmlns:p14="http://schemas.microsoft.com/office/powerpoint/2010/main" val="783152406"/>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213342" y="4645946"/>
            <a:ext cx="4255558" cy="348813"/>
          </a:xfrm>
          <a:prstGeom prst="rect">
            <a:avLst/>
          </a:prstGeom>
          <a:noFill/>
        </p:spPr>
        <p:txBody>
          <a:bodyPr wrap="square" rtlCol="0">
            <a:spAutoFit/>
          </a:bodyPr>
          <a:lstStyle/>
          <a:p>
            <a:pPr>
              <a:lnSpc>
                <a:spcPts val="700"/>
              </a:lnSpc>
              <a:spcAft>
                <a:spcPts val="600"/>
              </a:spcAft>
              <a:buClr>
                <a:srgbClr val="CF1E24"/>
              </a:buClr>
              <a:buSzPct val="90000"/>
              <a:defRPr/>
            </a:pPr>
            <a:r>
              <a:rPr lang="en-US" altLang="it-IT" sz="1000" b="1" dirty="0">
                <a:solidFill>
                  <a:schemeClr val="tx1">
                    <a:lumMod val="75000"/>
                    <a:lumOff val="25000"/>
                  </a:schemeClr>
                </a:solidFill>
              </a:rPr>
              <a:t>MIMOD project </a:t>
            </a:r>
            <a:r>
              <a:rPr lang="en-US" altLang="it-IT" sz="1000" b="1" dirty="0" smtClean="0">
                <a:solidFill>
                  <a:schemeClr val="tx1">
                    <a:lumMod val="75000"/>
                    <a:lumOff val="25000"/>
                  </a:schemeClr>
                </a:solidFill>
              </a:rPr>
              <a:t>- Mixed-Mode </a:t>
            </a:r>
            <a:r>
              <a:rPr lang="en-US" altLang="it-IT" sz="1000" b="1" dirty="0">
                <a:solidFill>
                  <a:schemeClr val="tx1">
                    <a:lumMod val="75000"/>
                    <a:lumOff val="25000"/>
                  </a:schemeClr>
                </a:solidFill>
              </a:rPr>
              <a:t>Designs in Social Surveys</a:t>
            </a:r>
          </a:p>
          <a:p>
            <a:pPr>
              <a:lnSpc>
                <a:spcPts val="700"/>
              </a:lnSpc>
              <a:spcAft>
                <a:spcPts val="1000"/>
              </a:spcAft>
              <a:buClr>
                <a:srgbClr val="CF1E24"/>
              </a:buClr>
              <a:buSzPct val="90000"/>
              <a:defRPr/>
            </a:pPr>
            <a:r>
              <a:rPr lang="it-IT" sz="1000" dirty="0" smtClean="0">
                <a:solidFill>
                  <a:schemeClr val="tx1">
                    <a:lumMod val="75000"/>
                    <a:lumOff val="25000"/>
                  </a:schemeClr>
                </a:solidFill>
              </a:rPr>
              <a:t>Rome, 11-12 April 2019</a:t>
            </a:r>
            <a:endParaRPr lang="it-IT" sz="1000" dirty="0">
              <a:solidFill>
                <a:schemeClr val="tx1">
                  <a:lumMod val="75000"/>
                  <a:lumOff val="25000"/>
                </a:schemeClr>
              </a:solidFill>
            </a:endParaRPr>
          </a:p>
        </p:txBody>
      </p:sp>
      <p:sp>
        <p:nvSpPr>
          <p:cNvPr id="6" name="Titolo 1"/>
          <p:cNvSpPr txBox="1">
            <a:spLocks/>
          </p:cNvSpPr>
          <p:nvPr/>
        </p:nvSpPr>
        <p:spPr>
          <a:xfrm>
            <a:off x="1162543" y="-1"/>
            <a:ext cx="8049193" cy="441134"/>
          </a:xfrm>
          <a:prstGeom prst="rect">
            <a:avLst/>
          </a:prstGeom>
          <a:solidFill>
            <a:srgbClr val="CF1E24"/>
          </a:solidFill>
          <a:ln>
            <a:noFill/>
          </a:ln>
        </p:spPr>
        <p:txBody>
          <a:bodyPr vert="horz" lIns="91396" tIns="45699" rIns="91396" bIns="45699" rtlCol="0" anchor="ctr">
            <a:normAutofit fontScale="6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416797" y="4699870"/>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3"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pic>
        <p:nvPicPr>
          <p:cNvPr id="12" name="Immagine 11" descr="EC logo example - horizontal version"/>
          <p:cNvPicPr/>
          <p:nvPr/>
        </p:nvPicPr>
        <p:blipFill>
          <a:blip r:embed="rId4">
            <a:extLst>
              <a:ext uri="{28A0092B-C50C-407E-A947-70E740481C1C}">
                <a14:useLocalDpi xmlns:a14="http://schemas.microsoft.com/office/drawing/2010/main" val="0"/>
              </a:ext>
            </a:extLst>
          </a:blip>
          <a:srcRect/>
          <a:stretch>
            <a:fillRect/>
          </a:stretch>
        </p:blipFill>
        <p:spPr bwMode="auto">
          <a:xfrm>
            <a:off x="7058343" y="4585529"/>
            <a:ext cx="1545907" cy="412476"/>
          </a:xfrm>
          <a:prstGeom prst="rect">
            <a:avLst/>
          </a:prstGeom>
          <a:noFill/>
          <a:ln>
            <a:noFill/>
          </a:ln>
        </p:spPr>
      </p:pic>
      <p:sp>
        <p:nvSpPr>
          <p:cNvPr id="9" name="Rectangle 2"/>
          <p:cNvSpPr txBox="1">
            <a:spLocks noChangeArrowheads="1"/>
          </p:cNvSpPr>
          <p:nvPr/>
        </p:nvSpPr>
        <p:spPr bwMode="auto">
          <a:xfrm>
            <a:off x="475013" y="825938"/>
            <a:ext cx="8300852" cy="3558909"/>
          </a:xfrm>
          <a:prstGeom prst="rect">
            <a:avLst/>
          </a:prstGeom>
          <a:noFill/>
          <a:ln>
            <a:miter lim="800000"/>
            <a:headEnd/>
            <a:tailEnd/>
          </a:ln>
        </p:spPr>
        <p:txBody>
          <a:bodyPr vert="horz" lIns="91396" tIns="45699" rIns="91396" bIns="45699" rtlCol="0">
            <a:normAutofit/>
          </a:bodyPr>
          <a:lstStyle>
            <a:lvl1pPr marL="342745" indent="-342745" algn="l" defTabSz="456981" rtl="0" eaLnBrk="1" latinLnBrk="0" hangingPunct="1">
              <a:spcBef>
                <a:spcPct val="20000"/>
              </a:spcBef>
              <a:buFont typeface="Arial"/>
              <a:buChar char="•"/>
              <a:defRPr sz="3200" kern="1200">
                <a:solidFill>
                  <a:schemeClr val="tx1"/>
                </a:solidFill>
                <a:latin typeface="+mn-lt"/>
                <a:ea typeface="+mn-ea"/>
                <a:cs typeface="+mn-cs"/>
              </a:defRPr>
            </a:lvl1pPr>
            <a:lvl2pPr marL="742613" indent="-285618" algn="l" defTabSz="456981" rtl="0" eaLnBrk="1" latinLnBrk="0" hangingPunct="1">
              <a:spcBef>
                <a:spcPct val="20000"/>
              </a:spcBef>
              <a:buFont typeface="Arial"/>
              <a:buChar char="–"/>
              <a:defRPr sz="2800" kern="1200">
                <a:solidFill>
                  <a:schemeClr val="tx1"/>
                </a:solidFill>
                <a:latin typeface="+mn-lt"/>
                <a:ea typeface="+mn-ea"/>
                <a:cs typeface="+mn-cs"/>
              </a:defRPr>
            </a:lvl2pPr>
            <a:lvl3pPr marL="1142472" indent="-228497" algn="l" defTabSz="456981" rtl="0" eaLnBrk="1" latinLnBrk="0" hangingPunct="1">
              <a:spcBef>
                <a:spcPct val="20000"/>
              </a:spcBef>
              <a:buFont typeface="Arial"/>
              <a:buChar char="•"/>
              <a:defRPr sz="2400" kern="1200">
                <a:solidFill>
                  <a:schemeClr val="tx1"/>
                </a:solidFill>
                <a:latin typeface="+mn-lt"/>
                <a:ea typeface="+mn-ea"/>
                <a:cs typeface="+mn-cs"/>
              </a:defRPr>
            </a:lvl3pPr>
            <a:lvl4pPr marL="1599467" indent="-228497" algn="l" defTabSz="456981" rtl="0" eaLnBrk="1" latinLnBrk="0" hangingPunct="1">
              <a:spcBef>
                <a:spcPct val="20000"/>
              </a:spcBef>
              <a:buFont typeface="Arial"/>
              <a:buChar char="–"/>
              <a:defRPr sz="2000" kern="1200">
                <a:solidFill>
                  <a:schemeClr val="tx1"/>
                </a:solidFill>
                <a:latin typeface="+mn-lt"/>
                <a:ea typeface="+mn-ea"/>
                <a:cs typeface="+mn-cs"/>
              </a:defRPr>
            </a:lvl4pPr>
            <a:lvl5pPr marL="2056455" indent="-228497" algn="l" defTabSz="456981" rtl="0" eaLnBrk="1" latinLnBrk="0" hangingPunct="1">
              <a:spcBef>
                <a:spcPct val="20000"/>
              </a:spcBef>
              <a:buFont typeface="Arial"/>
              <a:buChar char="»"/>
              <a:defRPr sz="2000" kern="1200">
                <a:solidFill>
                  <a:schemeClr val="tx1"/>
                </a:solidFill>
                <a:latin typeface="+mn-lt"/>
                <a:ea typeface="+mn-ea"/>
                <a:cs typeface="+mn-cs"/>
              </a:defRPr>
            </a:lvl5pPr>
            <a:lvl6pPr marL="2513455" indent="-228497" algn="l" defTabSz="456981" rtl="0" eaLnBrk="1" latinLnBrk="0" hangingPunct="1">
              <a:spcBef>
                <a:spcPct val="20000"/>
              </a:spcBef>
              <a:buFont typeface="Arial"/>
              <a:buChar char="•"/>
              <a:defRPr sz="2000" kern="1200">
                <a:solidFill>
                  <a:schemeClr val="tx1"/>
                </a:solidFill>
                <a:latin typeface="+mn-lt"/>
                <a:ea typeface="+mn-ea"/>
                <a:cs typeface="+mn-cs"/>
              </a:defRPr>
            </a:lvl6pPr>
            <a:lvl7pPr marL="2970436" indent="-228497" algn="l" defTabSz="456981" rtl="0" eaLnBrk="1" latinLnBrk="0" hangingPunct="1">
              <a:spcBef>
                <a:spcPct val="20000"/>
              </a:spcBef>
              <a:buFont typeface="Arial"/>
              <a:buChar char="•"/>
              <a:defRPr sz="2000" kern="1200">
                <a:solidFill>
                  <a:schemeClr val="tx1"/>
                </a:solidFill>
                <a:latin typeface="+mn-lt"/>
                <a:ea typeface="+mn-ea"/>
                <a:cs typeface="+mn-cs"/>
              </a:defRPr>
            </a:lvl7pPr>
            <a:lvl8pPr marL="3427431" indent="-228497" algn="l" defTabSz="456981" rtl="0" eaLnBrk="1" latinLnBrk="0" hangingPunct="1">
              <a:spcBef>
                <a:spcPct val="20000"/>
              </a:spcBef>
              <a:buFont typeface="Arial"/>
              <a:buChar char="•"/>
              <a:defRPr sz="2000" kern="1200">
                <a:solidFill>
                  <a:schemeClr val="tx1"/>
                </a:solidFill>
                <a:latin typeface="+mn-lt"/>
                <a:ea typeface="+mn-ea"/>
                <a:cs typeface="+mn-cs"/>
              </a:defRPr>
            </a:lvl8pPr>
            <a:lvl9pPr marL="3884419" indent="-228497" algn="l" defTabSz="456981" rtl="0" eaLnBrk="1" latinLnBrk="0" hangingPunct="1">
              <a:spcBef>
                <a:spcPct val="20000"/>
              </a:spcBef>
              <a:buFont typeface="Arial"/>
              <a:buChar char="•"/>
              <a:defRPr sz="2000" kern="1200">
                <a:solidFill>
                  <a:schemeClr val="tx1"/>
                </a:solidFill>
                <a:latin typeface="+mn-lt"/>
                <a:ea typeface="+mn-ea"/>
                <a:cs typeface="+mn-cs"/>
              </a:defRPr>
            </a:lvl9pPr>
          </a:lstStyle>
          <a:p>
            <a:pPr marL="85725" indent="0">
              <a:spcAft>
                <a:spcPts val="1800"/>
              </a:spcAft>
              <a:buClr>
                <a:srgbClr val="C00000"/>
              </a:buClr>
              <a:buFont typeface="Arial"/>
              <a:buNone/>
            </a:pPr>
            <a:r>
              <a:rPr lang="en-US" altLang="it-IT" sz="1800" b="1" dirty="0" smtClean="0">
                <a:solidFill>
                  <a:schemeClr val="tx2"/>
                </a:solidFill>
                <a:latin typeface="Calibri" panose="020F0502020204030204" pitchFamily="34" charset="0"/>
                <a:cs typeface="Calibri" panose="020F0502020204030204" pitchFamily="34" charset="0"/>
              </a:rPr>
              <a:t>Analysis framework</a:t>
            </a:r>
            <a:endParaRPr lang="en-US" altLang="it-IT" sz="1500" b="1" dirty="0" smtClean="0">
              <a:solidFill>
                <a:schemeClr val="tx2"/>
              </a:solidFill>
              <a:latin typeface="Calibri" panose="020F0502020204030204" pitchFamily="34" charset="0"/>
              <a:cs typeface="Calibri" panose="020F0502020204030204" pitchFamily="34" charset="0"/>
            </a:endParaRPr>
          </a:p>
          <a:p>
            <a:pPr marL="85725" indent="0">
              <a:spcAft>
                <a:spcPts val="600"/>
              </a:spcAft>
              <a:buClr>
                <a:srgbClr val="C00000"/>
              </a:buClr>
              <a:buFont typeface="Arial"/>
              <a:buNone/>
            </a:pPr>
            <a:r>
              <a:rPr lang="en-US" sz="1500" dirty="0" smtClean="0">
                <a:latin typeface="Calibri" panose="020F0502020204030204" pitchFamily="34" charset="0"/>
                <a:ea typeface="Arial Unicode MS" panose="020B0604020202020204" pitchFamily="34" charset="-128"/>
                <a:cs typeface="Calibri" panose="020F0502020204030204" pitchFamily="34" charset="0"/>
              </a:rPr>
              <a:t>In this experimental setting, the study is developed on </a:t>
            </a:r>
            <a:r>
              <a:rPr lang="en-US" sz="1500" u="sng" dirty="0" smtClean="0">
                <a:latin typeface="Calibri" panose="020F0502020204030204" pitchFamily="34" charset="0"/>
                <a:ea typeface="Arial Unicode MS" panose="020B0604020202020204" pitchFamily="34" charset="-128"/>
                <a:cs typeface="Calibri" panose="020F0502020204030204" pitchFamily="34" charset="0"/>
              </a:rPr>
              <a:t>two main levels of analysis</a:t>
            </a:r>
            <a:r>
              <a:rPr lang="en-US" sz="1500" dirty="0" smtClean="0">
                <a:latin typeface="Calibri" panose="020F0502020204030204" pitchFamily="34" charset="0"/>
                <a:ea typeface="Arial Unicode MS" panose="020B0604020202020204" pitchFamily="34" charset="-128"/>
                <a:cs typeface="Calibri" panose="020F0502020204030204" pitchFamily="34" charset="0"/>
              </a:rPr>
              <a:t>, which can be considered an analysis check list for similar situations</a:t>
            </a:r>
          </a:p>
          <a:p>
            <a:pPr marL="450850" lvl="2" indent="-368300">
              <a:buClr>
                <a:srgbClr val="C00000"/>
              </a:buClr>
              <a:buFont typeface="+mj-lt"/>
              <a:buAutoNum type="arabicParenR"/>
            </a:pPr>
            <a:r>
              <a:rPr lang="en-US" sz="1500" dirty="0" smtClean="0">
                <a:latin typeface="Calibri" panose="020F0502020204030204" pitchFamily="34" charset="0"/>
                <a:ea typeface="Arial Unicode MS" panose="020B0604020202020204" pitchFamily="34" charset="-128"/>
                <a:cs typeface="Calibri" panose="020F0502020204030204" pitchFamily="34" charset="0"/>
              </a:rPr>
              <a:t>the </a:t>
            </a:r>
            <a:r>
              <a:rPr lang="en-US" sz="1500" b="1" dirty="0" smtClean="0">
                <a:latin typeface="Calibri" panose="020F0502020204030204" pitchFamily="34" charset="0"/>
                <a:ea typeface="Arial Unicode MS" panose="020B0604020202020204" pitchFamily="34" charset="-128"/>
                <a:cs typeface="Calibri" panose="020F0502020204030204" pitchFamily="34" charset="0"/>
              </a:rPr>
              <a:t>first level</a:t>
            </a:r>
            <a:r>
              <a:rPr lang="en-US" sz="1500" u="sng" dirty="0" smtClean="0">
                <a:latin typeface="Calibri" panose="020F0502020204030204" pitchFamily="34" charset="0"/>
                <a:ea typeface="Arial Unicode MS" panose="020B0604020202020204" pitchFamily="34" charset="-128"/>
                <a:cs typeface="Calibri" panose="020F0502020204030204" pitchFamily="34" charset="0"/>
              </a:rPr>
              <a:t> </a:t>
            </a:r>
            <a:r>
              <a:rPr lang="en-US" sz="1500" dirty="0" smtClean="0">
                <a:latin typeface="Calibri" panose="020F0502020204030204" pitchFamily="34" charset="0"/>
                <a:ea typeface="Arial Unicode MS" panose="020B0604020202020204" pitchFamily="34" charset="-128"/>
                <a:cs typeface="Calibri" panose="020F0502020204030204" pitchFamily="34" charset="0"/>
              </a:rPr>
              <a:t>is based on the </a:t>
            </a:r>
            <a:r>
              <a:rPr lang="en-US" sz="1500" b="1" dirty="0" smtClean="0">
                <a:latin typeface="Calibri" panose="020F0502020204030204" pitchFamily="34" charset="0"/>
                <a:ea typeface="Arial Unicode MS" panose="020B0604020202020204" pitchFamily="34" charset="-128"/>
                <a:cs typeface="Calibri" panose="020F0502020204030204" pitchFamily="34" charset="0"/>
              </a:rPr>
              <a:t>comparison between the two samples </a:t>
            </a:r>
            <a:r>
              <a:rPr lang="en-US" sz="1500" dirty="0" smtClean="0">
                <a:latin typeface="Calibri" panose="020F0502020204030204" pitchFamily="34" charset="0"/>
                <a:ea typeface="Arial Unicode MS" panose="020B0604020202020204" pitchFamily="34" charset="-128"/>
                <a:cs typeface="Calibri" panose="020F0502020204030204" pitchFamily="34" charset="0"/>
              </a:rPr>
              <a:t>SM and MM, to evaluate the </a:t>
            </a:r>
            <a:r>
              <a:rPr lang="en-US" sz="1500" b="1" dirty="0" smtClean="0">
                <a:latin typeface="Calibri" panose="020F0502020204030204" pitchFamily="34" charset="0"/>
                <a:ea typeface="Arial Unicode MS" panose="020B0604020202020204" pitchFamily="34" charset="-128"/>
                <a:cs typeface="Calibri" panose="020F0502020204030204" pitchFamily="34" charset="0"/>
              </a:rPr>
              <a:t>impact on the estimates </a:t>
            </a:r>
            <a:r>
              <a:rPr lang="en-US" sz="1500" dirty="0" smtClean="0">
                <a:latin typeface="Calibri" panose="020F0502020204030204" pitchFamily="34" charset="0"/>
                <a:ea typeface="Arial Unicode MS" panose="020B0604020202020204" pitchFamily="34" charset="-128"/>
                <a:cs typeface="Calibri" panose="020F0502020204030204" pitchFamily="34" charset="0"/>
              </a:rPr>
              <a:t>due to the introduction of </a:t>
            </a:r>
            <a:r>
              <a:rPr lang="en-US" sz="1500" b="1" dirty="0" smtClean="0">
                <a:latin typeface="Calibri" panose="020F0502020204030204" pitchFamily="34" charset="0"/>
                <a:ea typeface="Arial Unicode MS" panose="020B0604020202020204" pitchFamily="34" charset="-128"/>
                <a:cs typeface="Calibri" panose="020F0502020204030204" pitchFamily="34" charset="0"/>
              </a:rPr>
              <a:t>mixed mode </a:t>
            </a:r>
          </a:p>
          <a:p>
            <a:pPr marL="628650" lvl="3" indent="-177800" defTabSz="352425">
              <a:buClr>
                <a:srgbClr val="C00000"/>
              </a:buClr>
              <a:buFont typeface="Wingdings" panose="05000000000000000000" pitchFamily="2" charset="2"/>
              <a:buChar char="§"/>
            </a:pPr>
            <a:r>
              <a:rPr lang="en-GB" sz="1500" u="sng" dirty="0" smtClean="0">
                <a:latin typeface="Calibri" panose="020F0502020204030204" pitchFamily="34" charset="0"/>
                <a:ea typeface="Arial Unicode MS" panose="020B0604020202020204" pitchFamily="34" charset="-128"/>
                <a:cs typeface="Calibri" panose="020F0502020204030204" pitchFamily="34" charset="0"/>
              </a:rPr>
              <a:t>tests</a:t>
            </a:r>
            <a:r>
              <a:rPr lang="en-GB" sz="1500" dirty="0" smtClean="0">
                <a:latin typeface="Calibri" panose="020F0502020204030204" pitchFamily="34" charset="0"/>
                <a:ea typeface="Arial Unicode MS" panose="020B0604020202020204" pitchFamily="34" charset="-128"/>
                <a:cs typeface="Calibri" panose="020F0502020204030204" pitchFamily="34" charset="0"/>
              </a:rPr>
              <a:t> were performed on the </a:t>
            </a:r>
            <a:r>
              <a:rPr lang="en-GB" sz="1500" b="1" dirty="0" smtClean="0">
                <a:latin typeface="Calibri" panose="020F0502020204030204" pitchFamily="34" charset="0"/>
                <a:ea typeface="Arial Unicode MS" panose="020B0604020202020204" pitchFamily="34" charset="-128"/>
                <a:cs typeface="Calibri" panose="020F0502020204030204" pitchFamily="34" charset="0"/>
              </a:rPr>
              <a:t>differences</a:t>
            </a:r>
            <a:r>
              <a:rPr lang="en-GB" sz="1500" dirty="0" smtClean="0">
                <a:latin typeface="Calibri" panose="020F0502020204030204" pitchFamily="34" charset="0"/>
                <a:ea typeface="Arial Unicode MS" panose="020B0604020202020204" pitchFamily="34" charset="-128"/>
                <a:cs typeface="Calibri" panose="020F0502020204030204" pitchFamily="34" charset="0"/>
              </a:rPr>
              <a:t> in the estimates from the two sample, SM and MM</a:t>
            </a:r>
          </a:p>
          <a:p>
            <a:pPr marL="628650" lvl="3" indent="-177800" defTabSz="352425">
              <a:buClr>
                <a:srgbClr val="C00000"/>
              </a:buClr>
              <a:buFont typeface="Wingdings" panose="05000000000000000000" pitchFamily="2" charset="2"/>
              <a:buChar char="§"/>
            </a:pPr>
            <a:r>
              <a:rPr lang="en-GB" sz="1500" dirty="0" smtClean="0">
                <a:latin typeface="Calibri" panose="020F0502020204030204" pitchFamily="34" charset="0"/>
                <a:ea typeface="Arial Unicode MS" panose="020B0604020202020204" pitchFamily="34" charset="-128"/>
                <a:cs typeface="Calibri" panose="020F0502020204030204" pitchFamily="34" charset="0"/>
              </a:rPr>
              <a:t>analyses were conducted to </a:t>
            </a:r>
            <a:r>
              <a:rPr lang="en-GB" sz="1500" b="1" dirty="0" smtClean="0">
                <a:latin typeface="Calibri" panose="020F0502020204030204" pitchFamily="34" charset="0"/>
                <a:ea typeface="Arial Unicode MS" panose="020B0604020202020204" pitchFamily="34" charset="-128"/>
                <a:cs typeface="Calibri" panose="020F0502020204030204" pitchFamily="34" charset="0"/>
              </a:rPr>
              <a:t>study the bias </a:t>
            </a:r>
            <a:r>
              <a:rPr lang="en-GB" sz="1500" dirty="0" smtClean="0">
                <a:latin typeface="Calibri" panose="020F0502020204030204" pitchFamily="34" charset="0"/>
                <a:ea typeface="Arial Unicode MS" panose="020B0604020202020204" pitchFamily="34" charset="-128"/>
                <a:cs typeface="Calibri" panose="020F0502020204030204" pitchFamily="34" charset="0"/>
              </a:rPr>
              <a:t>caused by the </a:t>
            </a:r>
            <a:r>
              <a:rPr lang="en-GB" sz="1500" b="1" dirty="0" smtClean="0">
                <a:latin typeface="Calibri" panose="020F0502020204030204" pitchFamily="34" charset="0"/>
                <a:ea typeface="Arial Unicode MS" panose="020B0604020202020204" pitchFamily="34" charset="-128"/>
                <a:cs typeface="Calibri" panose="020F0502020204030204" pitchFamily="34" charset="0"/>
              </a:rPr>
              <a:t>total nonresponse </a:t>
            </a:r>
            <a:r>
              <a:rPr lang="en-GB" sz="1500" dirty="0" smtClean="0">
                <a:latin typeface="Calibri" panose="020F0502020204030204" pitchFamily="34" charset="0"/>
                <a:ea typeface="Arial Unicode MS" panose="020B0604020202020204" pitchFamily="34" charset="-128"/>
                <a:cs typeface="Calibri" panose="020F0502020204030204" pitchFamily="34" charset="0"/>
              </a:rPr>
              <a:t>in the two samples </a:t>
            </a:r>
          </a:p>
          <a:p>
            <a:pPr marL="1162050" lvl="4" indent="-266700" defTabSz="352425">
              <a:buClr>
                <a:srgbClr val="C00000"/>
              </a:buClr>
              <a:buFont typeface="Wingdings" panose="05000000000000000000" pitchFamily="2" charset="2"/>
              <a:buChar char="ü"/>
            </a:pPr>
            <a:r>
              <a:rPr lang="en-GB" sz="1500" b="1" dirty="0" smtClean="0">
                <a:latin typeface="Calibri" panose="020F0502020204030204" pitchFamily="34" charset="0"/>
                <a:ea typeface="Arial Unicode MS" panose="020B0604020202020204" pitchFamily="34" charset="-128"/>
                <a:cs typeface="Calibri" panose="020F0502020204030204" pitchFamily="34" charset="0"/>
              </a:rPr>
              <a:t>Total response rates and indicators of response representativeness </a:t>
            </a:r>
            <a:r>
              <a:rPr lang="en-GB" sz="1500" dirty="0" smtClean="0">
                <a:latin typeface="Calibri" panose="020F0502020204030204" pitchFamily="34" charset="0"/>
                <a:ea typeface="Arial Unicode MS" panose="020B0604020202020204" pitchFamily="34" charset="-128"/>
                <a:cs typeface="Calibri" panose="020F0502020204030204" pitchFamily="34" charset="0"/>
              </a:rPr>
              <a:t>were evaluated in order to identify differences (especially in terms of magnitude of the bias) that could explain  the differences in the estimates of the survey produced with the SM and MM samples</a:t>
            </a:r>
            <a:r>
              <a:rPr lang="en-US" sz="1500" dirty="0" smtClean="0">
                <a:latin typeface="Calibri" panose="020F0502020204030204" pitchFamily="34" charset="0"/>
                <a:ea typeface="Arial Unicode MS" panose="020B0604020202020204" pitchFamily="34" charset="-128"/>
                <a:cs typeface="Calibri" panose="020F0502020204030204" pitchFamily="34" charset="0"/>
              </a:rPr>
              <a:t> </a:t>
            </a:r>
            <a:endParaRPr lang="it-IT" sz="1500" dirty="0">
              <a:latin typeface="Calibri" panose="020F0502020204030204" pitchFamily="34" charset="0"/>
              <a:ea typeface="Arial Unicode MS" panose="020B0604020202020204" pitchFamily="34" charset="-128"/>
              <a:cs typeface="Calibri" panose="020F0502020204030204" pitchFamily="34" charset="0"/>
            </a:endParaRPr>
          </a:p>
        </p:txBody>
      </p:sp>
      <p:sp>
        <p:nvSpPr>
          <p:cNvPr id="10" name="Rectangle 2"/>
          <p:cNvSpPr txBox="1">
            <a:spLocks noChangeArrowheads="1"/>
          </p:cNvSpPr>
          <p:nvPr/>
        </p:nvSpPr>
        <p:spPr bwMode="auto">
          <a:xfrm>
            <a:off x="269215" y="406466"/>
            <a:ext cx="8731910" cy="522000"/>
          </a:xfrm>
          <a:prstGeom prst="rect">
            <a:avLst/>
          </a:prstGeom>
          <a:noFill/>
          <a:ln w="9525">
            <a:noFill/>
            <a:miter lim="800000"/>
            <a:headEnd/>
            <a:tailEnd/>
          </a:ln>
        </p:spPr>
        <p:txBody>
          <a:bodyPr/>
          <a:lstStyle/>
          <a:p>
            <a:pPr algn="r" eaLnBrk="0" hangingPunct="0"/>
            <a:r>
              <a:rPr lang="en-US" altLang="it-IT" sz="1600" b="1" dirty="0">
                <a:latin typeface="Calibri" panose="020F0502020204030204" pitchFamily="34" charset="0"/>
                <a:cs typeface="Calibri" panose="020F0502020204030204" pitchFamily="34" charset="0"/>
              </a:rPr>
              <a:t>2. S</a:t>
            </a:r>
            <a:r>
              <a:rPr lang="en-US" altLang="it-IT" sz="1600" b="1" dirty="0" smtClean="0">
                <a:latin typeface="Calibri" panose="020F0502020204030204" pitchFamily="34" charset="0"/>
                <a:cs typeface="Calibri" panose="020F0502020204030204" pitchFamily="34" charset="0"/>
              </a:rPr>
              <a:t>urvey </a:t>
            </a:r>
            <a:r>
              <a:rPr lang="en-US" altLang="it-IT" sz="1600" b="1" dirty="0">
                <a:latin typeface="Calibri" panose="020F0502020204030204" pitchFamily="34" charset="0"/>
                <a:cs typeface="Calibri" panose="020F0502020204030204" pitchFamily="34" charset="0"/>
              </a:rPr>
              <a:t>settings and analysis framework</a:t>
            </a:r>
          </a:p>
        </p:txBody>
      </p:sp>
      <p:sp>
        <p:nvSpPr>
          <p:cNvPr id="11" name="CasellaDiTesto 10"/>
          <p:cNvSpPr txBox="1"/>
          <p:nvPr/>
        </p:nvSpPr>
        <p:spPr>
          <a:xfrm>
            <a:off x="1574745" y="-1554"/>
            <a:ext cx="7610474" cy="307777"/>
          </a:xfrm>
          <a:prstGeom prst="rect">
            <a:avLst/>
          </a:prstGeom>
          <a:noFill/>
        </p:spPr>
        <p:txBody>
          <a:bodyPr wrap="square" lIns="0" tIns="0" rIns="0" bIns="0" rtlCol="0">
            <a:spAutoFit/>
          </a:bodyPr>
          <a:lstStyle/>
          <a:p>
            <a:pPr algn="r">
              <a:spcAft>
                <a:spcPts val="1000"/>
              </a:spcAft>
              <a:buClr>
                <a:srgbClr val="CF1E24"/>
              </a:buClr>
              <a:buSzPct val="90000"/>
              <a:defRPr/>
            </a:pPr>
            <a:r>
              <a:rPr lang="en-US" altLang="it-IT" sz="2000" b="1" dirty="0">
                <a:solidFill>
                  <a:schemeClr val="bg1"/>
                </a:solidFill>
              </a:rPr>
              <a:t>Methods to assess and adjust mode effect: a case study</a:t>
            </a:r>
          </a:p>
        </p:txBody>
      </p:sp>
    </p:spTree>
    <p:extLst>
      <p:ext uri="{BB962C8B-B14F-4D97-AF65-F5344CB8AC3E}">
        <p14:creationId xmlns:p14="http://schemas.microsoft.com/office/powerpoint/2010/main" val="2588105998"/>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213342" y="4645946"/>
            <a:ext cx="4255558" cy="348813"/>
          </a:xfrm>
          <a:prstGeom prst="rect">
            <a:avLst/>
          </a:prstGeom>
          <a:noFill/>
        </p:spPr>
        <p:txBody>
          <a:bodyPr wrap="square" rtlCol="0">
            <a:spAutoFit/>
          </a:bodyPr>
          <a:lstStyle/>
          <a:p>
            <a:pPr>
              <a:lnSpc>
                <a:spcPts val="700"/>
              </a:lnSpc>
              <a:spcAft>
                <a:spcPts val="600"/>
              </a:spcAft>
              <a:buClr>
                <a:srgbClr val="CF1E24"/>
              </a:buClr>
              <a:buSzPct val="90000"/>
              <a:defRPr/>
            </a:pPr>
            <a:r>
              <a:rPr lang="en-US" altLang="it-IT" sz="1000" b="1" dirty="0">
                <a:solidFill>
                  <a:schemeClr val="tx1">
                    <a:lumMod val="75000"/>
                    <a:lumOff val="25000"/>
                  </a:schemeClr>
                </a:solidFill>
              </a:rPr>
              <a:t>MIMOD project </a:t>
            </a:r>
            <a:r>
              <a:rPr lang="en-US" altLang="it-IT" sz="1000" b="1" dirty="0" smtClean="0">
                <a:solidFill>
                  <a:schemeClr val="tx1">
                    <a:lumMod val="75000"/>
                    <a:lumOff val="25000"/>
                  </a:schemeClr>
                </a:solidFill>
              </a:rPr>
              <a:t>- Mixed-Mode </a:t>
            </a:r>
            <a:r>
              <a:rPr lang="en-US" altLang="it-IT" sz="1000" b="1" dirty="0">
                <a:solidFill>
                  <a:schemeClr val="tx1">
                    <a:lumMod val="75000"/>
                    <a:lumOff val="25000"/>
                  </a:schemeClr>
                </a:solidFill>
              </a:rPr>
              <a:t>Designs in Social Surveys</a:t>
            </a:r>
          </a:p>
          <a:p>
            <a:pPr>
              <a:lnSpc>
                <a:spcPts val="700"/>
              </a:lnSpc>
              <a:spcAft>
                <a:spcPts val="1000"/>
              </a:spcAft>
              <a:buClr>
                <a:srgbClr val="CF1E24"/>
              </a:buClr>
              <a:buSzPct val="90000"/>
              <a:defRPr/>
            </a:pPr>
            <a:r>
              <a:rPr lang="it-IT" sz="1000" dirty="0" smtClean="0">
                <a:solidFill>
                  <a:schemeClr val="tx1">
                    <a:lumMod val="75000"/>
                    <a:lumOff val="25000"/>
                  </a:schemeClr>
                </a:solidFill>
              </a:rPr>
              <a:t>Rome, 11-12 April 2019</a:t>
            </a:r>
            <a:endParaRPr lang="it-IT" sz="1000" dirty="0">
              <a:solidFill>
                <a:schemeClr val="tx1">
                  <a:lumMod val="75000"/>
                  <a:lumOff val="25000"/>
                </a:schemeClr>
              </a:solidFill>
            </a:endParaRPr>
          </a:p>
        </p:txBody>
      </p:sp>
      <p:sp>
        <p:nvSpPr>
          <p:cNvPr id="6" name="Titolo 1"/>
          <p:cNvSpPr txBox="1">
            <a:spLocks/>
          </p:cNvSpPr>
          <p:nvPr/>
        </p:nvSpPr>
        <p:spPr>
          <a:xfrm>
            <a:off x="1162543" y="-1"/>
            <a:ext cx="8049193" cy="441134"/>
          </a:xfrm>
          <a:prstGeom prst="rect">
            <a:avLst/>
          </a:prstGeom>
          <a:solidFill>
            <a:srgbClr val="CF1E24"/>
          </a:solidFill>
          <a:ln>
            <a:noFill/>
          </a:ln>
        </p:spPr>
        <p:txBody>
          <a:bodyPr vert="horz" lIns="91396" tIns="45699" rIns="91396" bIns="45699" rtlCol="0" anchor="ctr">
            <a:normAutofit fontScale="6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416797" y="4699870"/>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3"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pic>
        <p:nvPicPr>
          <p:cNvPr id="12" name="Immagine 11" descr="EC logo example - horizontal version"/>
          <p:cNvPicPr/>
          <p:nvPr/>
        </p:nvPicPr>
        <p:blipFill>
          <a:blip r:embed="rId4">
            <a:extLst>
              <a:ext uri="{28A0092B-C50C-407E-A947-70E740481C1C}">
                <a14:useLocalDpi xmlns:a14="http://schemas.microsoft.com/office/drawing/2010/main" val="0"/>
              </a:ext>
            </a:extLst>
          </a:blip>
          <a:srcRect/>
          <a:stretch>
            <a:fillRect/>
          </a:stretch>
        </p:blipFill>
        <p:spPr bwMode="auto">
          <a:xfrm>
            <a:off x="7058343" y="4585529"/>
            <a:ext cx="1545907" cy="412476"/>
          </a:xfrm>
          <a:prstGeom prst="rect">
            <a:avLst/>
          </a:prstGeom>
          <a:noFill/>
          <a:ln>
            <a:noFill/>
          </a:ln>
        </p:spPr>
      </p:pic>
      <p:sp>
        <p:nvSpPr>
          <p:cNvPr id="9" name="Rectangle 2"/>
          <p:cNvSpPr txBox="1">
            <a:spLocks noChangeArrowheads="1"/>
          </p:cNvSpPr>
          <p:nvPr/>
        </p:nvSpPr>
        <p:spPr bwMode="auto">
          <a:xfrm>
            <a:off x="269215" y="590568"/>
            <a:ext cx="8506650" cy="3739095"/>
          </a:xfrm>
          <a:prstGeom prst="rect">
            <a:avLst/>
          </a:prstGeom>
          <a:noFill/>
          <a:ln>
            <a:miter lim="800000"/>
            <a:headEnd/>
            <a:tailEnd/>
          </a:ln>
        </p:spPr>
        <p:txBody>
          <a:bodyPr vert="horz" lIns="91396" tIns="45699" rIns="91396" bIns="45699" rtlCol="0">
            <a:normAutofit fontScale="85000" lnSpcReduction="20000"/>
          </a:bodyPr>
          <a:lstStyle>
            <a:lvl1pPr marL="342745" indent="-342745" algn="l" defTabSz="456981" rtl="0" eaLnBrk="1" latinLnBrk="0" hangingPunct="1">
              <a:spcBef>
                <a:spcPct val="20000"/>
              </a:spcBef>
              <a:buFont typeface="Arial"/>
              <a:buChar char="•"/>
              <a:defRPr sz="3200" kern="1200">
                <a:solidFill>
                  <a:schemeClr val="tx1"/>
                </a:solidFill>
                <a:latin typeface="+mn-lt"/>
                <a:ea typeface="+mn-ea"/>
                <a:cs typeface="+mn-cs"/>
              </a:defRPr>
            </a:lvl1pPr>
            <a:lvl2pPr marL="742613" indent="-285618" algn="l" defTabSz="456981" rtl="0" eaLnBrk="1" latinLnBrk="0" hangingPunct="1">
              <a:spcBef>
                <a:spcPct val="20000"/>
              </a:spcBef>
              <a:buFont typeface="Arial"/>
              <a:buChar char="–"/>
              <a:defRPr sz="2800" kern="1200">
                <a:solidFill>
                  <a:schemeClr val="tx1"/>
                </a:solidFill>
                <a:latin typeface="+mn-lt"/>
                <a:ea typeface="+mn-ea"/>
                <a:cs typeface="+mn-cs"/>
              </a:defRPr>
            </a:lvl2pPr>
            <a:lvl3pPr marL="1142472" indent="-228497" algn="l" defTabSz="456981" rtl="0" eaLnBrk="1" latinLnBrk="0" hangingPunct="1">
              <a:spcBef>
                <a:spcPct val="20000"/>
              </a:spcBef>
              <a:buFont typeface="Arial"/>
              <a:buChar char="•"/>
              <a:defRPr sz="2400" kern="1200">
                <a:solidFill>
                  <a:schemeClr val="tx1"/>
                </a:solidFill>
                <a:latin typeface="+mn-lt"/>
                <a:ea typeface="+mn-ea"/>
                <a:cs typeface="+mn-cs"/>
              </a:defRPr>
            </a:lvl3pPr>
            <a:lvl4pPr marL="1599467" indent="-228497" algn="l" defTabSz="456981" rtl="0" eaLnBrk="1" latinLnBrk="0" hangingPunct="1">
              <a:spcBef>
                <a:spcPct val="20000"/>
              </a:spcBef>
              <a:buFont typeface="Arial"/>
              <a:buChar char="–"/>
              <a:defRPr sz="2000" kern="1200">
                <a:solidFill>
                  <a:schemeClr val="tx1"/>
                </a:solidFill>
                <a:latin typeface="+mn-lt"/>
                <a:ea typeface="+mn-ea"/>
                <a:cs typeface="+mn-cs"/>
              </a:defRPr>
            </a:lvl4pPr>
            <a:lvl5pPr marL="2056455" indent="-228497" algn="l" defTabSz="456981" rtl="0" eaLnBrk="1" latinLnBrk="0" hangingPunct="1">
              <a:spcBef>
                <a:spcPct val="20000"/>
              </a:spcBef>
              <a:buFont typeface="Arial"/>
              <a:buChar char="»"/>
              <a:defRPr sz="2000" kern="1200">
                <a:solidFill>
                  <a:schemeClr val="tx1"/>
                </a:solidFill>
                <a:latin typeface="+mn-lt"/>
                <a:ea typeface="+mn-ea"/>
                <a:cs typeface="+mn-cs"/>
              </a:defRPr>
            </a:lvl5pPr>
            <a:lvl6pPr marL="2513455" indent="-228497" algn="l" defTabSz="456981" rtl="0" eaLnBrk="1" latinLnBrk="0" hangingPunct="1">
              <a:spcBef>
                <a:spcPct val="20000"/>
              </a:spcBef>
              <a:buFont typeface="Arial"/>
              <a:buChar char="•"/>
              <a:defRPr sz="2000" kern="1200">
                <a:solidFill>
                  <a:schemeClr val="tx1"/>
                </a:solidFill>
                <a:latin typeface="+mn-lt"/>
                <a:ea typeface="+mn-ea"/>
                <a:cs typeface="+mn-cs"/>
              </a:defRPr>
            </a:lvl6pPr>
            <a:lvl7pPr marL="2970436" indent="-228497" algn="l" defTabSz="456981" rtl="0" eaLnBrk="1" latinLnBrk="0" hangingPunct="1">
              <a:spcBef>
                <a:spcPct val="20000"/>
              </a:spcBef>
              <a:buFont typeface="Arial"/>
              <a:buChar char="•"/>
              <a:defRPr sz="2000" kern="1200">
                <a:solidFill>
                  <a:schemeClr val="tx1"/>
                </a:solidFill>
                <a:latin typeface="+mn-lt"/>
                <a:ea typeface="+mn-ea"/>
                <a:cs typeface="+mn-cs"/>
              </a:defRPr>
            </a:lvl7pPr>
            <a:lvl8pPr marL="3427431" indent="-228497" algn="l" defTabSz="456981" rtl="0" eaLnBrk="1" latinLnBrk="0" hangingPunct="1">
              <a:spcBef>
                <a:spcPct val="20000"/>
              </a:spcBef>
              <a:buFont typeface="Arial"/>
              <a:buChar char="•"/>
              <a:defRPr sz="2000" kern="1200">
                <a:solidFill>
                  <a:schemeClr val="tx1"/>
                </a:solidFill>
                <a:latin typeface="+mn-lt"/>
                <a:ea typeface="+mn-ea"/>
                <a:cs typeface="+mn-cs"/>
              </a:defRPr>
            </a:lvl8pPr>
            <a:lvl9pPr marL="3884419" indent="-228497" algn="l" defTabSz="456981" rtl="0" eaLnBrk="1" latinLnBrk="0" hangingPunct="1">
              <a:spcBef>
                <a:spcPct val="20000"/>
              </a:spcBef>
              <a:buFont typeface="Arial"/>
              <a:buChar char="•"/>
              <a:defRPr sz="2000" kern="1200">
                <a:solidFill>
                  <a:schemeClr val="tx1"/>
                </a:solidFill>
                <a:latin typeface="+mn-lt"/>
                <a:ea typeface="+mn-ea"/>
                <a:cs typeface="+mn-cs"/>
              </a:defRPr>
            </a:lvl9pPr>
          </a:lstStyle>
          <a:p>
            <a:pPr marL="82550" lvl="2" indent="0">
              <a:spcAft>
                <a:spcPts val="1200"/>
              </a:spcAft>
              <a:buClr>
                <a:srgbClr val="C00000"/>
              </a:buClr>
              <a:buFont typeface="Arial"/>
              <a:buNone/>
            </a:pPr>
            <a:r>
              <a:rPr lang="en-US" altLang="it-IT" sz="1600" b="1" dirty="0" smtClean="0">
                <a:solidFill>
                  <a:schemeClr val="tx2"/>
                </a:solidFill>
                <a:latin typeface="Calibri" panose="020F0502020204030204" pitchFamily="34" charset="0"/>
                <a:cs typeface="Calibri" panose="020F0502020204030204" pitchFamily="34" charset="0"/>
              </a:rPr>
              <a:t>Analysis framework</a:t>
            </a:r>
          </a:p>
          <a:p>
            <a:pPr marL="450850" lvl="2" indent="-368300">
              <a:lnSpc>
                <a:spcPct val="120000"/>
              </a:lnSpc>
              <a:buClr>
                <a:srgbClr val="C00000"/>
              </a:buClr>
              <a:buFont typeface="+mj-lt"/>
              <a:buAutoNum type="arabicParenR" startAt="2"/>
            </a:pPr>
            <a:r>
              <a:rPr lang="en-US" sz="1600" dirty="0" smtClean="0">
                <a:latin typeface="Calibri" panose="020F0502020204030204" pitchFamily="34" charset="0"/>
                <a:ea typeface="Arial Unicode MS" panose="020B0604020202020204" pitchFamily="34" charset="-128"/>
                <a:cs typeface="Calibri" panose="020F0502020204030204" pitchFamily="34" charset="0"/>
              </a:rPr>
              <a:t>the </a:t>
            </a:r>
            <a:r>
              <a:rPr lang="en-US" sz="1600" b="1" dirty="0" smtClean="0">
                <a:latin typeface="Calibri" panose="020F0502020204030204" pitchFamily="34" charset="0"/>
                <a:ea typeface="Arial Unicode MS" panose="020B0604020202020204" pitchFamily="34" charset="-128"/>
                <a:cs typeface="Calibri" panose="020F0502020204030204" pitchFamily="34" charset="0"/>
              </a:rPr>
              <a:t>second level </a:t>
            </a:r>
            <a:r>
              <a:rPr lang="en-US" sz="1600" dirty="0" smtClean="0">
                <a:latin typeface="Calibri" panose="020F0502020204030204" pitchFamily="34" charset="0"/>
                <a:ea typeface="Arial Unicode MS" panose="020B0604020202020204" pitchFamily="34" charset="-128"/>
                <a:cs typeface="Calibri" panose="020F0502020204030204" pitchFamily="34" charset="0"/>
              </a:rPr>
              <a:t>investigates </a:t>
            </a:r>
            <a:r>
              <a:rPr lang="en-US" sz="1600" b="1" dirty="0" smtClean="0">
                <a:latin typeface="Calibri" panose="020F0502020204030204" pitchFamily="34" charset="0"/>
                <a:ea typeface="Arial Unicode MS" panose="020B0604020202020204" pitchFamily="34" charset="-128"/>
                <a:cs typeface="Calibri" panose="020F0502020204030204" pitchFamily="34" charset="0"/>
              </a:rPr>
              <a:t>the mode effect</a:t>
            </a:r>
            <a:r>
              <a:rPr lang="en-US" sz="1600" dirty="0" smtClean="0">
                <a:latin typeface="Calibri" panose="020F0502020204030204" pitchFamily="34" charset="0"/>
                <a:ea typeface="Arial Unicode MS" panose="020B0604020202020204" pitchFamily="34" charset="-128"/>
                <a:cs typeface="Calibri" panose="020F0502020204030204" pitchFamily="34" charset="0"/>
              </a:rPr>
              <a:t> (selection and measurement) of the samples of respondents web and PAPI in the </a:t>
            </a:r>
            <a:r>
              <a:rPr lang="en-US" sz="1600" b="1" dirty="0" smtClean="0">
                <a:latin typeface="Calibri" panose="020F0502020204030204" pitchFamily="34" charset="0"/>
                <a:ea typeface="Arial Unicode MS" panose="020B0604020202020204" pitchFamily="34" charset="-128"/>
                <a:cs typeface="Calibri" panose="020F0502020204030204" pitchFamily="34" charset="0"/>
              </a:rPr>
              <a:t>MM design</a:t>
            </a:r>
            <a:r>
              <a:rPr lang="en-US" sz="1600" dirty="0" smtClean="0">
                <a:latin typeface="Calibri" panose="020F0502020204030204" pitchFamily="34" charset="0"/>
                <a:ea typeface="Arial Unicode MS" panose="020B0604020202020204" pitchFamily="34" charset="-128"/>
                <a:cs typeface="Calibri" panose="020F0502020204030204" pitchFamily="34" charset="0"/>
              </a:rPr>
              <a:t>, to analyze the reasons that determine significant differences in the estimates</a:t>
            </a:r>
          </a:p>
          <a:p>
            <a:pPr marL="1169988" lvl="4" indent="-261938" defTabSz="352425">
              <a:lnSpc>
                <a:spcPct val="120000"/>
              </a:lnSpc>
              <a:buClr>
                <a:srgbClr val="C00000"/>
              </a:buClr>
              <a:buFont typeface="Wingdings" panose="05000000000000000000" pitchFamily="2" charset="2"/>
              <a:buChar char="§"/>
            </a:pPr>
            <a:r>
              <a:rPr lang="en-GB" sz="1600" b="1" dirty="0" smtClean="0">
                <a:latin typeface="Calibri" panose="020F0502020204030204" pitchFamily="34" charset="0"/>
                <a:ea typeface="Arial Unicode MS" panose="020B0604020202020204" pitchFamily="34" charset="-128"/>
                <a:cs typeface="Calibri" panose="020F0502020204030204" pitchFamily="34" charset="0"/>
              </a:rPr>
              <a:t>propensity score </a:t>
            </a:r>
            <a:r>
              <a:rPr lang="en-US" sz="1600" dirty="0" smtClean="0">
                <a:latin typeface="Calibri" panose="020F0502020204030204" pitchFamily="34" charset="0"/>
                <a:ea typeface="Arial Unicode MS" panose="020B0604020202020204" pitchFamily="34" charset="-128"/>
                <a:cs typeface="Calibri" panose="020F0502020204030204" pitchFamily="34" charset="0"/>
              </a:rPr>
              <a:t>(Rosenbaum and Rubin, 1983)</a:t>
            </a:r>
            <a:r>
              <a:rPr lang="en-GB" sz="1600" dirty="0" smtClean="0">
                <a:latin typeface="Calibri" panose="020F0502020204030204" pitchFamily="34" charset="0"/>
                <a:ea typeface="Arial Unicode MS" panose="020B0604020202020204" pitchFamily="34" charset="-128"/>
                <a:cs typeface="Calibri" panose="020F0502020204030204" pitchFamily="34" charset="0"/>
              </a:rPr>
              <a:t> to estimate the selection effect and the measurement effect in MM </a:t>
            </a:r>
            <a:r>
              <a:rPr lang="en-GB" sz="1600" dirty="0">
                <a:latin typeface="Calibri" panose="020F0502020204030204" pitchFamily="34" charset="0"/>
                <a:ea typeface="Arial Unicode MS" panose="020B0604020202020204" pitchFamily="34" charset="-128"/>
                <a:cs typeface="Calibri" panose="020F0502020204030204" pitchFamily="34" charset="0"/>
              </a:rPr>
              <a:t>sample, </a:t>
            </a:r>
            <a:r>
              <a:rPr lang="en-GB" sz="1600" dirty="0" smtClean="0">
                <a:latin typeface="Calibri" panose="020F0502020204030204" pitchFamily="34" charset="0"/>
                <a:ea typeface="Arial Unicode MS" panose="020B0604020202020204" pitchFamily="34" charset="-128"/>
                <a:cs typeface="Calibri" panose="020F0502020204030204" pitchFamily="34" charset="0"/>
              </a:rPr>
              <a:t>making </a:t>
            </a:r>
            <a:r>
              <a:rPr lang="en-GB" sz="1600" dirty="0">
                <a:latin typeface="Calibri" panose="020F0502020204030204" pitchFamily="34" charset="0"/>
                <a:ea typeface="Arial Unicode MS" panose="020B0604020202020204" pitchFamily="34" charset="-128"/>
                <a:cs typeface="Calibri" panose="020F0502020204030204" pitchFamily="34" charset="0"/>
              </a:rPr>
              <a:t>the samples of respondents web and PAPI </a:t>
            </a:r>
            <a:r>
              <a:rPr lang="en-GB" sz="1600" dirty="0" smtClean="0">
                <a:latin typeface="Calibri" panose="020F0502020204030204" pitchFamily="34" charset="0"/>
                <a:ea typeface="Arial Unicode MS" panose="020B0604020202020204" pitchFamily="34" charset="-128"/>
                <a:cs typeface="Calibri" panose="020F0502020204030204" pitchFamily="34" charset="0"/>
              </a:rPr>
              <a:t>comparable</a:t>
            </a:r>
          </a:p>
          <a:p>
            <a:pPr marL="1169988" lvl="4" indent="-261938" defTabSz="352425">
              <a:lnSpc>
                <a:spcPct val="120000"/>
              </a:lnSpc>
              <a:buClr>
                <a:srgbClr val="C00000"/>
              </a:buClr>
              <a:buFont typeface="Wingdings" panose="05000000000000000000" pitchFamily="2" charset="2"/>
              <a:buChar char="§"/>
            </a:pPr>
            <a:r>
              <a:rPr lang="en-GB" sz="1600" b="1" dirty="0" smtClean="0">
                <a:latin typeface="Calibri" panose="020F0502020204030204" pitchFamily="34" charset="0"/>
              </a:rPr>
              <a:t>instrumental </a:t>
            </a:r>
            <a:r>
              <a:rPr lang="en-US" sz="1600" b="1" dirty="0" smtClean="0">
                <a:latin typeface="Calibri" panose="020F0502020204030204" pitchFamily="34" charset="0"/>
              </a:rPr>
              <a:t>variable </a:t>
            </a:r>
            <a:r>
              <a:rPr lang="en-US" sz="1600" dirty="0" smtClean="0">
                <a:latin typeface="Calibri" panose="020F0502020204030204" pitchFamily="34" charset="0"/>
              </a:rPr>
              <a:t>approach proposed by </a:t>
            </a:r>
            <a:r>
              <a:rPr lang="en-US" sz="1600" dirty="0" err="1" smtClean="0">
                <a:latin typeface="Calibri" panose="020F0502020204030204" pitchFamily="34" charset="0"/>
              </a:rPr>
              <a:t>Vannieuwenhuyze</a:t>
            </a:r>
            <a:r>
              <a:rPr lang="en-US" sz="1600" dirty="0" smtClean="0">
                <a:latin typeface="Calibri" panose="020F0502020204030204" pitchFamily="34" charset="0"/>
              </a:rPr>
              <a:t> et al. (2010) has been applied to SM and MM samples, using SM are benchmark mode</a:t>
            </a:r>
          </a:p>
          <a:p>
            <a:pPr marL="1169988" lvl="4" indent="-261938" defTabSz="352425">
              <a:lnSpc>
                <a:spcPct val="120000"/>
              </a:lnSpc>
              <a:buClr>
                <a:srgbClr val="C00000"/>
              </a:buClr>
              <a:buFont typeface="Wingdings" panose="05000000000000000000" pitchFamily="2" charset="2"/>
              <a:buChar char="§"/>
            </a:pPr>
            <a:r>
              <a:rPr lang="en-US" sz="1600" dirty="0" smtClean="0"/>
              <a:t>analysis of the </a:t>
            </a:r>
            <a:r>
              <a:rPr lang="en-US" sz="1600" b="1" dirty="0" smtClean="0"/>
              <a:t>equivalence of the measurements </a:t>
            </a:r>
            <a:r>
              <a:rPr lang="en-US" sz="1600" dirty="0" smtClean="0"/>
              <a:t>in MM surveys, using Multi-group confirmatory factor analysis, to identify the latent structure of the phenomenon</a:t>
            </a:r>
            <a:endParaRPr lang="en-US" sz="1600" dirty="0" smtClean="0">
              <a:latin typeface="Calibri" panose="020F0502020204030204" pitchFamily="34" charset="0"/>
              <a:ea typeface="Arial Unicode MS" panose="020B0604020202020204" pitchFamily="34" charset="-128"/>
              <a:cs typeface="Calibri" panose="020F0502020204030204" pitchFamily="34" charset="0"/>
            </a:endParaRPr>
          </a:p>
          <a:p>
            <a:pPr marL="450850" lvl="1" indent="-368300">
              <a:lnSpc>
                <a:spcPct val="120000"/>
              </a:lnSpc>
              <a:spcBef>
                <a:spcPts val="1200"/>
              </a:spcBef>
              <a:buClr>
                <a:srgbClr val="C00000"/>
              </a:buClr>
              <a:buFont typeface="Wingdings" panose="05000000000000000000" pitchFamily="2" charset="2"/>
              <a:buChar char="q"/>
            </a:pPr>
            <a:r>
              <a:rPr lang="en-US" sz="1600" dirty="0" smtClean="0">
                <a:latin typeface="Calibri" panose="020F0502020204030204" pitchFamily="34" charset="0"/>
                <a:ea typeface="Arial Unicode MS" panose="020B0604020202020204" pitchFamily="34" charset="-128"/>
                <a:cs typeface="Calibri" panose="020F0502020204030204" pitchFamily="34" charset="0"/>
              </a:rPr>
              <a:t>Finally the estimates deriving from the application of different </a:t>
            </a:r>
            <a:r>
              <a:rPr lang="en-US" sz="1600" b="1" dirty="0" smtClean="0">
                <a:latin typeface="Calibri" panose="020F0502020204030204" pitchFamily="34" charset="0"/>
                <a:ea typeface="Arial Unicode MS" panose="020B0604020202020204" pitchFamily="34" charset="-128"/>
                <a:cs typeface="Calibri" panose="020F0502020204030204" pitchFamily="34" charset="0"/>
              </a:rPr>
              <a:t>adjustment methods </a:t>
            </a:r>
            <a:r>
              <a:rPr lang="en-US" sz="1600" dirty="0" smtClean="0">
                <a:latin typeface="Calibri" panose="020F0502020204030204" pitchFamily="34" charset="0"/>
                <a:ea typeface="Arial Unicode MS" panose="020B0604020202020204" pitchFamily="34" charset="-128"/>
                <a:cs typeface="Calibri" panose="020F0502020204030204" pitchFamily="34" charset="0"/>
              </a:rPr>
              <a:t>are compared</a:t>
            </a:r>
          </a:p>
          <a:p>
            <a:pPr marL="895350" lvl="3" indent="-266700" defTabSz="352425">
              <a:lnSpc>
                <a:spcPct val="120000"/>
              </a:lnSpc>
              <a:buClr>
                <a:srgbClr val="C00000"/>
              </a:buClr>
              <a:buFont typeface="Wingdings" panose="05000000000000000000" pitchFamily="2" charset="2"/>
              <a:buChar char="§"/>
            </a:pPr>
            <a:r>
              <a:rPr lang="en-US" sz="1600" dirty="0" smtClean="0">
                <a:latin typeface="Calibri" panose="020F0502020204030204" pitchFamily="34" charset="0"/>
                <a:ea typeface="Arial Unicode MS" panose="020B0604020202020204" pitchFamily="34" charset="-128"/>
                <a:cs typeface="Calibri" panose="020F0502020204030204" pitchFamily="34" charset="0"/>
              </a:rPr>
              <a:t>Calibration on fixed mode proportions (</a:t>
            </a:r>
            <a:r>
              <a:rPr lang="en-US" sz="1600" dirty="0" err="1" smtClean="0">
                <a:latin typeface="Calibri" panose="020F0502020204030204" pitchFamily="34" charset="0"/>
                <a:ea typeface="Arial Unicode MS" panose="020B0604020202020204" pitchFamily="34" charset="-128"/>
                <a:cs typeface="Calibri" panose="020F0502020204030204" pitchFamily="34" charset="0"/>
              </a:rPr>
              <a:t>Buelens</a:t>
            </a:r>
            <a:r>
              <a:rPr lang="en-US" sz="1600" dirty="0" smtClean="0">
                <a:latin typeface="Calibri" panose="020F0502020204030204" pitchFamily="34" charset="0"/>
                <a:ea typeface="Arial Unicode MS" panose="020B0604020202020204" pitchFamily="34" charset="-128"/>
                <a:cs typeface="Calibri" panose="020F0502020204030204" pitchFamily="34" charset="0"/>
              </a:rPr>
              <a:t> et al 2015)</a:t>
            </a:r>
          </a:p>
          <a:p>
            <a:pPr marL="895350" lvl="3" indent="-266700" defTabSz="352425">
              <a:lnSpc>
                <a:spcPct val="120000"/>
              </a:lnSpc>
              <a:buClr>
                <a:srgbClr val="C00000"/>
              </a:buClr>
              <a:buFont typeface="Wingdings" panose="05000000000000000000" pitchFamily="2" charset="2"/>
              <a:buChar char="§"/>
            </a:pPr>
            <a:r>
              <a:rPr lang="en-US" sz="1600" dirty="0" smtClean="0">
                <a:latin typeface="Calibri" panose="020F0502020204030204" pitchFamily="34" charset="0"/>
                <a:ea typeface="Arial Unicode MS" panose="020B0604020202020204" pitchFamily="34" charset="-128"/>
                <a:cs typeface="Calibri" panose="020F0502020204030204" pitchFamily="34" charset="0"/>
              </a:rPr>
              <a:t>Calibration using selection effect correction factors (PS)</a:t>
            </a:r>
          </a:p>
          <a:p>
            <a:pPr marL="895350" lvl="3" indent="-266700" defTabSz="352425">
              <a:lnSpc>
                <a:spcPct val="120000"/>
              </a:lnSpc>
              <a:buClr>
                <a:srgbClr val="C00000"/>
              </a:buClr>
              <a:buFont typeface="Wingdings" panose="05000000000000000000" pitchFamily="2" charset="2"/>
              <a:buChar char="§"/>
            </a:pPr>
            <a:r>
              <a:rPr lang="en-US" sz="1600" dirty="0" smtClean="0">
                <a:latin typeface="Calibri" panose="020F0502020204030204" pitchFamily="34" charset="0"/>
                <a:ea typeface="Arial Unicode MS" panose="020B0604020202020204" pitchFamily="34" charset="-128"/>
                <a:cs typeface="Calibri" panose="020F0502020204030204" pitchFamily="34" charset="0"/>
              </a:rPr>
              <a:t>Standard calibration</a:t>
            </a:r>
            <a:endParaRPr lang="en-US" sz="1600" dirty="0">
              <a:latin typeface="Calibri" panose="020F0502020204030204" pitchFamily="34" charset="0"/>
              <a:ea typeface="Arial Unicode MS" panose="020B0604020202020204" pitchFamily="34" charset="-128"/>
              <a:cs typeface="Calibri" panose="020F0502020204030204" pitchFamily="34" charset="0"/>
            </a:endParaRPr>
          </a:p>
        </p:txBody>
      </p:sp>
      <p:sp>
        <p:nvSpPr>
          <p:cNvPr id="10" name="Rectangle 2"/>
          <p:cNvSpPr txBox="1">
            <a:spLocks noChangeArrowheads="1"/>
          </p:cNvSpPr>
          <p:nvPr/>
        </p:nvSpPr>
        <p:spPr bwMode="auto">
          <a:xfrm>
            <a:off x="311447" y="441133"/>
            <a:ext cx="8731910" cy="375854"/>
          </a:xfrm>
          <a:prstGeom prst="rect">
            <a:avLst/>
          </a:prstGeom>
          <a:noFill/>
          <a:ln w="9525">
            <a:noFill/>
            <a:miter lim="800000"/>
            <a:headEnd/>
            <a:tailEnd/>
          </a:ln>
        </p:spPr>
        <p:txBody>
          <a:bodyPr/>
          <a:lstStyle/>
          <a:p>
            <a:pPr algn="r" eaLnBrk="0" hangingPunct="0"/>
            <a:r>
              <a:rPr lang="en-US" altLang="it-IT" sz="1600" b="1" dirty="0">
                <a:latin typeface="Calibri" panose="020F0502020204030204" pitchFamily="34" charset="0"/>
                <a:cs typeface="Calibri" panose="020F0502020204030204" pitchFamily="34" charset="0"/>
              </a:rPr>
              <a:t>2. S</a:t>
            </a:r>
            <a:r>
              <a:rPr lang="en-US" altLang="it-IT" sz="1600" b="1" dirty="0" smtClean="0">
                <a:latin typeface="Calibri" panose="020F0502020204030204" pitchFamily="34" charset="0"/>
                <a:cs typeface="Calibri" panose="020F0502020204030204" pitchFamily="34" charset="0"/>
              </a:rPr>
              <a:t>urvey </a:t>
            </a:r>
            <a:r>
              <a:rPr lang="en-US" altLang="it-IT" sz="1600" b="1" dirty="0">
                <a:latin typeface="Calibri" panose="020F0502020204030204" pitchFamily="34" charset="0"/>
                <a:cs typeface="Calibri" panose="020F0502020204030204" pitchFamily="34" charset="0"/>
              </a:rPr>
              <a:t>settings and analysis framework</a:t>
            </a:r>
          </a:p>
        </p:txBody>
      </p:sp>
      <p:sp>
        <p:nvSpPr>
          <p:cNvPr id="11" name="CasellaDiTesto 10"/>
          <p:cNvSpPr txBox="1"/>
          <p:nvPr/>
        </p:nvSpPr>
        <p:spPr>
          <a:xfrm>
            <a:off x="1574745" y="-1554"/>
            <a:ext cx="7610474" cy="307777"/>
          </a:xfrm>
          <a:prstGeom prst="rect">
            <a:avLst/>
          </a:prstGeom>
          <a:noFill/>
        </p:spPr>
        <p:txBody>
          <a:bodyPr wrap="square" lIns="0" tIns="0" rIns="0" bIns="0" rtlCol="0">
            <a:spAutoFit/>
          </a:bodyPr>
          <a:lstStyle/>
          <a:p>
            <a:pPr algn="r">
              <a:spcAft>
                <a:spcPts val="1000"/>
              </a:spcAft>
              <a:buClr>
                <a:srgbClr val="CF1E24"/>
              </a:buClr>
              <a:buSzPct val="90000"/>
              <a:defRPr/>
            </a:pPr>
            <a:r>
              <a:rPr lang="en-US" altLang="it-IT" sz="2000" b="1" dirty="0">
                <a:solidFill>
                  <a:schemeClr val="bg1"/>
                </a:solidFill>
              </a:rPr>
              <a:t>Methods to assess and adjust mode effect: a case study</a:t>
            </a:r>
          </a:p>
        </p:txBody>
      </p:sp>
    </p:spTree>
    <p:extLst>
      <p:ext uri="{BB962C8B-B14F-4D97-AF65-F5344CB8AC3E}">
        <p14:creationId xmlns:p14="http://schemas.microsoft.com/office/powerpoint/2010/main" val="2588105998"/>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453365" y="547370"/>
            <a:ext cx="7458074" cy="261610"/>
          </a:xfrm>
          <a:prstGeom prst="rect">
            <a:avLst/>
          </a:prstGeom>
          <a:noFill/>
        </p:spPr>
        <p:txBody>
          <a:bodyPr wrap="square" lIns="0" tIns="0" rIns="0" bIns="0" rtlCol="0">
            <a:spAutoFit/>
          </a:bodyPr>
          <a:lstStyle/>
          <a:p>
            <a:pPr>
              <a:spcAft>
                <a:spcPts val="1000"/>
              </a:spcAft>
              <a:buClr>
                <a:srgbClr val="CF1E24"/>
              </a:buClr>
              <a:buSzPct val="90000"/>
              <a:defRPr/>
            </a:pPr>
            <a:r>
              <a:rPr lang="en-US" sz="1700" b="1" dirty="0">
                <a:solidFill>
                  <a:schemeClr val="tx1">
                    <a:lumMod val="75000"/>
                    <a:lumOff val="25000"/>
                  </a:schemeClr>
                </a:solidFill>
                <a:latin typeface="+mj-lt"/>
              </a:rPr>
              <a:t>Operational steps of the analysis</a:t>
            </a:r>
            <a:endParaRPr lang="it-IT" sz="1700" b="1" dirty="0" smtClean="0">
              <a:solidFill>
                <a:schemeClr val="tx1">
                  <a:lumMod val="75000"/>
                  <a:lumOff val="25000"/>
                </a:schemeClr>
              </a:solidFill>
              <a:latin typeface="+mj-lt"/>
            </a:endParaRPr>
          </a:p>
        </p:txBody>
      </p:sp>
      <p:sp>
        <p:nvSpPr>
          <p:cNvPr id="4" name="CasellaDiTesto 3"/>
          <p:cNvSpPr txBox="1"/>
          <p:nvPr/>
        </p:nvSpPr>
        <p:spPr>
          <a:xfrm>
            <a:off x="1213342" y="4694806"/>
            <a:ext cx="4255558" cy="348813"/>
          </a:xfrm>
          <a:prstGeom prst="rect">
            <a:avLst/>
          </a:prstGeom>
          <a:noFill/>
        </p:spPr>
        <p:txBody>
          <a:bodyPr wrap="square" rtlCol="0">
            <a:spAutoFit/>
          </a:bodyPr>
          <a:lstStyle/>
          <a:p>
            <a:pPr>
              <a:lnSpc>
                <a:spcPts val="700"/>
              </a:lnSpc>
              <a:spcAft>
                <a:spcPts val="600"/>
              </a:spcAft>
              <a:buClr>
                <a:srgbClr val="CF1E24"/>
              </a:buClr>
              <a:buSzPct val="90000"/>
              <a:defRPr/>
            </a:pPr>
            <a:r>
              <a:rPr lang="en-US" altLang="it-IT" sz="1000" b="1" dirty="0">
                <a:solidFill>
                  <a:schemeClr val="tx1">
                    <a:lumMod val="75000"/>
                    <a:lumOff val="25000"/>
                  </a:schemeClr>
                </a:solidFill>
              </a:rPr>
              <a:t>MIMOD project </a:t>
            </a:r>
            <a:r>
              <a:rPr lang="en-US" altLang="it-IT" sz="1000" b="1" dirty="0" smtClean="0">
                <a:solidFill>
                  <a:schemeClr val="tx1">
                    <a:lumMod val="75000"/>
                    <a:lumOff val="25000"/>
                  </a:schemeClr>
                </a:solidFill>
              </a:rPr>
              <a:t>- Mixed-Mode </a:t>
            </a:r>
            <a:r>
              <a:rPr lang="en-US" altLang="it-IT" sz="1000" b="1" dirty="0">
                <a:solidFill>
                  <a:schemeClr val="tx1">
                    <a:lumMod val="75000"/>
                    <a:lumOff val="25000"/>
                  </a:schemeClr>
                </a:solidFill>
              </a:rPr>
              <a:t>Designs in Social Surveys</a:t>
            </a:r>
          </a:p>
          <a:p>
            <a:pPr>
              <a:lnSpc>
                <a:spcPts val="700"/>
              </a:lnSpc>
              <a:spcAft>
                <a:spcPts val="1000"/>
              </a:spcAft>
              <a:buClr>
                <a:srgbClr val="CF1E24"/>
              </a:buClr>
              <a:buSzPct val="90000"/>
              <a:defRPr/>
            </a:pPr>
            <a:r>
              <a:rPr lang="it-IT" sz="1000" dirty="0" smtClean="0">
                <a:solidFill>
                  <a:schemeClr val="tx1">
                    <a:lumMod val="75000"/>
                    <a:lumOff val="25000"/>
                  </a:schemeClr>
                </a:solidFill>
              </a:rPr>
              <a:t>Rome, 11-12 April 2019</a:t>
            </a:r>
            <a:endParaRPr lang="it-IT" sz="1000" dirty="0">
              <a:solidFill>
                <a:schemeClr val="tx1">
                  <a:lumMod val="75000"/>
                  <a:lumOff val="25000"/>
                </a:schemeClr>
              </a:solidFill>
            </a:endParaRPr>
          </a:p>
        </p:txBody>
      </p:sp>
      <p:sp>
        <p:nvSpPr>
          <p:cNvPr id="6" name="Titolo 1"/>
          <p:cNvSpPr txBox="1">
            <a:spLocks/>
          </p:cNvSpPr>
          <p:nvPr/>
        </p:nvSpPr>
        <p:spPr>
          <a:xfrm>
            <a:off x="1162543" y="-1"/>
            <a:ext cx="8049193" cy="441134"/>
          </a:xfrm>
          <a:prstGeom prst="rect">
            <a:avLst/>
          </a:prstGeom>
          <a:solidFill>
            <a:srgbClr val="CF1E24"/>
          </a:solidFill>
          <a:ln>
            <a:noFill/>
          </a:ln>
        </p:spPr>
        <p:txBody>
          <a:bodyPr vert="horz" lIns="91396" tIns="45699" rIns="91396" bIns="45699" rtlCol="0" anchor="ctr">
            <a:normAutofit fontScale="6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it-IT" dirty="0"/>
          </a:p>
        </p:txBody>
      </p:sp>
      <p:pic>
        <p:nvPicPr>
          <p:cNvPr id="7"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416797" y="4699870"/>
            <a:ext cx="1358411" cy="23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ttore 1 7"/>
          <p:cNvCxnSpPr/>
          <p:nvPr/>
        </p:nvCxnSpPr>
        <p:spPr>
          <a:xfrm>
            <a:off x="1162543" y="4566327"/>
            <a:ext cx="8150793" cy="0"/>
          </a:xfrm>
          <a:prstGeom prst="line">
            <a:avLst/>
          </a:prstGeom>
          <a:ln w="12700"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pic>
        <p:nvPicPr>
          <p:cNvPr id="12" name="Immagine 11" descr="EC logo example - horizontal version"/>
          <p:cNvPicPr/>
          <p:nvPr/>
        </p:nvPicPr>
        <p:blipFill>
          <a:blip r:embed="rId4">
            <a:extLst>
              <a:ext uri="{28A0092B-C50C-407E-A947-70E740481C1C}">
                <a14:useLocalDpi xmlns:a14="http://schemas.microsoft.com/office/drawing/2010/main" val="0"/>
              </a:ext>
            </a:extLst>
          </a:blip>
          <a:srcRect/>
          <a:stretch>
            <a:fillRect/>
          </a:stretch>
        </p:blipFill>
        <p:spPr bwMode="auto">
          <a:xfrm>
            <a:off x="7058343" y="4585529"/>
            <a:ext cx="1545907" cy="412476"/>
          </a:xfrm>
          <a:prstGeom prst="rect">
            <a:avLst/>
          </a:prstGeom>
          <a:noFill/>
          <a:ln>
            <a:noFill/>
          </a:ln>
        </p:spPr>
      </p:pic>
      <p:graphicFrame>
        <p:nvGraphicFramePr>
          <p:cNvPr id="14" name="Tabella 13"/>
          <p:cNvGraphicFramePr>
            <a:graphicFrameLocks noGrp="1"/>
          </p:cNvGraphicFramePr>
          <p:nvPr>
            <p:extLst>
              <p:ext uri="{D42A27DB-BD31-4B8C-83A1-F6EECF244321}">
                <p14:modId xmlns:p14="http://schemas.microsoft.com/office/powerpoint/2010/main" val="3206800038"/>
              </p:ext>
            </p:extLst>
          </p:nvPr>
        </p:nvGraphicFramePr>
        <p:xfrm>
          <a:off x="460687" y="830639"/>
          <a:ext cx="8390146" cy="3617239"/>
        </p:xfrm>
        <a:graphic>
          <a:graphicData uri="http://schemas.openxmlformats.org/drawingml/2006/table">
            <a:tbl>
              <a:tblPr firstRow="1" firstCol="1" bandRow="1">
                <a:tableStyleId>{5C22544A-7EE6-4342-B048-85BDC9FD1C3A}</a:tableStyleId>
              </a:tblPr>
              <a:tblGrid>
                <a:gridCol w="314110"/>
                <a:gridCol w="3148892"/>
                <a:gridCol w="2482907"/>
                <a:gridCol w="2444237"/>
              </a:tblGrid>
              <a:tr h="179303">
                <a:tc>
                  <a:txBody>
                    <a:bodyPr/>
                    <a:lstStyle/>
                    <a:p>
                      <a:pPr>
                        <a:spcAft>
                          <a:spcPts val="0"/>
                        </a:spcAft>
                      </a:pPr>
                      <a:r>
                        <a:rPr lang="en-GB" sz="1000" dirty="0">
                          <a:effectLst/>
                        </a:rPr>
                        <a:t> </a:t>
                      </a:r>
                      <a:endParaRPr lang="it-IT" sz="1000" dirty="0">
                        <a:effectLst/>
                        <a:latin typeface="Calibri"/>
                        <a:ea typeface="Times New Roman"/>
                        <a:cs typeface="Times New Roman"/>
                      </a:endParaRPr>
                    </a:p>
                  </a:txBody>
                  <a:tcPr marL="33865" marR="33865" marT="0" marB="0"/>
                </a:tc>
                <a:tc>
                  <a:txBody>
                    <a:bodyPr/>
                    <a:lstStyle/>
                    <a:p>
                      <a:pPr>
                        <a:spcAft>
                          <a:spcPts val="0"/>
                        </a:spcAft>
                      </a:pPr>
                      <a:r>
                        <a:rPr lang="en-GB" sz="1000" dirty="0">
                          <a:effectLst/>
                        </a:rPr>
                        <a:t>Method</a:t>
                      </a:r>
                      <a:endParaRPr lang="it-IT" sz="1000" dirty="0">
                        <a:effectLst/>
                        <a:latin typeface="Calibri"/>
                        <a:ea typeface="Times New Roman"/>
                        <a:cs typeface="Times New Roman"/>
                      </a:endParaRPr>
                    </a:p>
                  </a:txBody>
                  <a:tcPr marL="33865" marR="33865" marT="0" marB="0"/>
                </a:tc>
                <a:tc>
                  <a:txBody>
                    <a:bodyPr/>
                    <a:lstStyle/>
                    <a:p>
                      <a:pPr>
                        <a:spcAft>
                          <a:spcPts val="0"/>
                        </a:spcAft>
                      </a:pPr>
                      <a:r>
                        <a:rPr lang="en-GB" sz="1000">
                          <a:effectLst/>
                        </a:rPr>
                        <a:t>Objective</a:t>
                      </a:r>
                      <a:endParaRPr lang="it-IT" sz="1000">
                        <a:effectLst/>
                        <a:latin typeface="Calibri"/>
                        <a:ea typeface="Times New Roman"/>
                        <a:cs typeface="Times New Roman"/>
                      </a:endParaRPr>
                    </a:p>
                  </a:txBody>
                  <a:tcPr marL="33865" marR="33865" marT="0" marB="0"/>
                </a:tc>
                <a:tc>
                  <a:txBody>
                    <a:bodyPr/>
                    <a:lstStyle/>
                    <a:p>
                      <a:pPr>
                        <a:spcAft>
                          <a:spcPts val="0"/>
                        </a:spcAft>
                      </a:pPr>
                      <a:r>
                        <a:rPr lang="en-GB" sz="1000">
                          <a:effectLst/>
                        </a:rPr>
                        <a:t>Assumptions/Conditions</a:t>
                      </a:r>
                      <a:endParaRPr lang="it-IT" sz="1000">
                        <a:effectLst/>
                        <a:latin typeface="Calibri"/>
                        <a:ea typeface="Times New Roman"/>
                        <a:cs typeface="Times New Roman"/>
                      </a:endParaRPr>
                    </a:p>
                  </a:txBody>
                  <a:tcPr marL="33865" marR="33865" marT="0" marB="0"/>
                </a:tc>
              </a:tr>
              <a:tr h="485320">
                <a:tc rowSpan="3">
                  <a:txBody>
                    <a:bodyPr/>
                    <a:lstStyle/>
                    <a:p>
                      <a:pPr marL="71755" marR="71755" algn="ctr">
                        <a:spcAft>
                          <a:spcPts val="0"/>
                        </a:spcAft>
                      </a:pPr>
                      <a:r>
                        <a:rPr lang="en-GB" sz="1000" dirty="0">
                          <a:effectLst/>
                        </a:rPr>
                        <a:t>First Step</a:t>
                      </a:r>
                      <a:r>
                        <a:rPr lang="it-IT" sz="1000" dirty="0">
                          <a:effectLst/>
                        </a:rPr>
                        <a:t> </a:t>
                      </a:r>
                      <a:endParaRPr lang="it-IT" sz="1000" dirty="0">
                        <a:effectLst/>
                        <a:latin typeface="Calibri"/>
                        <a:ea typeface="Times New Roman"/>
                        <a:cs typeface="Times New Roman"/>
                      </a:endParaRPr>
                    </a:p>
                  </a:txBody>
                  <a:tcPr marL="33865" marR="33865" marT="0" marB="0" vert="vert270" anchor="ctr"/>
                </a:tc>
                <a:tc>
                  <a:txBody>
                    <a:bodyPr/>
                    <a:lstStyle/>
                    <a:p>
                      <a:pPr marL="0" lvl="0" indent="0">
                        <a:spcAft>
                          <a:spcPts val="0"/>
                        </a:spcAft>
                        <a:buFont typeface="+mj-lt"/>
                        <a:buNone/>
                      </a:pPr>
                      <a:r>
                        <a:rPr lang="en-GB" sz="1000" dirty="0" smtClean="0">
                          <a:effectLst/>
                        </a:rPr>
                        <a:t>1) Tests </a:t>
                      </a:r>
                      <a:r>
                        <a:rPr lang="en-GB" sz="1000" dirty="0">
                          <a:effectLst/>
                        </a:rPr>
                        <a:t>on the differences in the estimates calculated on the two sample for a set of relevant survey variables</a:t>
                      </a:r>
                      <a:endParaRPr lang="it-IT" sz="1000" dirty="0">
                        <a:effectLst/>
                        <a:latin typeface="Calibri"/>
                        <a:ea typeface="Times New Roman"/>
                        <a:cs typeface="Times New Roman"/>
                      </a:endParaRPr>
                    </a:p>
                  </a:txBody>
                  <a:tcPr marL="33865" marR="33865" marT="0" marB="0"/>
                </a:tc>
                <a:tc>
                  <a:txBody>
                    <a:bodyPr/>
                    <a:lstStyle/>
                    <a:p>
                      <a:pPr>
                        <a:spcAft>
                          <a:spcPts val="0"/>
                        </a:spcAft>
                      </a:pPr>
                      <a:r>
                        <a:rPr lang="en-GB" sz="1000" dirty="0">
                          <a:effectLst/>
                        </a:rPr>
                        <a:t>Highlighting the variables for which a suspect of mode effect was significant</a:t>
                      </a:r>
                      <a:endParaRPr lang="it-IT" sz="1000" dirty="0">
                        <a:effectLst/>
                        <a:latin typeface="Calibri"/>
                        <a:ea typeface="Times New Roman"/>
                        <a:cs typeface="Times New Roman"/>
                      </a:endParaRPr>
                    </a:p>
                  </a:txBody>
                  <a:tcPr marL="33865" marR="33865" marT="0" marB="0"/>
                </a:tc>
                <a:tc>
                  <a:txBody>
                    <a:bodyPr/>
                    <a:lstStyle/>
                    <a:p>
                      <a:pPr>
                        <a:spcAft>
                          <a:spcPts val="0"/>
                        </a:spcAft>
                      </a:pPr>
                      <a:r>
                        <a:rPr lang="en-GB" sz="1000" dirty="0">
                          <a:effectLst/>
                        </a:rPr>
                        <a:t>Independence between the two samples</a:t>
                      </a:r>
                      <a:endParaRPr lang="it-IT" sz="1000" dirty="0">
                        <a:effectLst/>
                        <a:latin typeface="Calibri"/>
                        <a:ea typeface="Times New Roman"/>
                        <a:cs typeface="Times New Roman"/>
                      </a:endParaRPr>
                    </a:p>
                  </a:txBody>
                  <a:tcPr marL="33865" marR="33865" marT="0" marB="0" anchor="ctr"/>
                </a:tc>
              </a:tr>
              <a:tr h="724427">
                <a:tc vMerge="1">
                  <a:txBody>
                    <a:bodyPr/>
                    <a:lstStyle/>
                    <a:p>
                      <a:endParaRPr lang="it-IT"/>
                    </a:p>
                  </a:txBody>
                  <a:tcPr/>
                </a:tc>
                <a:tc>
                  <a:txBody>
                    <a:bodyPr/>
                    <a:lstStyle/>
                    <a:p>
                      <a:pPr marL="0" lvl="0" indent="0">
                        <a:spcAft>
                          <a:spcPts val="0"/>
                        </a:spcAft>
                        <a:buFont typeface="+mj-lt"/>
                        <a:buNone/>
                      </a:pPr>
                      <a:r>
                        <a:rPr lang="en-GB" sz="1000" dirty="0" smtClean="0">
                          <a:effectLst/>
                        </a:rPr>
                        <a:t>2) Tests </a:t>
                      </a:r>
                      <a:r>
                        <a:rPr lang="en-GB" sz="1000" dirty="0">
                          <a:effectLst/>
                        </a:rPr>
                        <a:t>on the response rates in the SM and </a:t>
                      </a:r>
                      <a:r>
                        <a:rPr lang="en-GB" sz="1000" dirty="0" smtClean="0">
                          <a:effectLst/>
                        </a:rPr>
                        <a:t>MM sample</a:t>
                      </a:r>
                      <a:endParaRPr lang="it-IT" sz="1000" dirty="0">
                        <a:effectLst/>
                      </a:endParaRPr>
                    </a:p>
                    <a:p>
                      <a:pPr marL="0" lvl="0" indent="0">
                        <a:spcAft>
                          <a:spcPts val="0"/>
                        </a:spcAft>
                        <a:buFont typeface="+mj-lt"/>
                        <a:buNone/>
                      </a:pPr>
                      <a:r>
                        <a:rPr lang="en-GB" sz="1000" dirty="0" smtClean="0">
                          <a:effectLst/>
                        </a:rPr>
                        <a:t>3) Indicators </a:t>
                      </a:r>
                      <a:r>
                        <a:rPr lang="en-GB" sz="1000" dirty="0">
                          <a:effectLst/>
                        </a:rPr>
                        <a:t>of representativeness</a:t>
                      </a:r>
                      <a:endParaRPr lang="it-IT" sz="1000" dirty="0">
                        <a:effectLst/>
                      </a:endParaRPr>
                    </a:p>
                    <a:p>
                      <a:pPr marL="0" lvl="0" indent="0">
                        <a:spcAft>
                          <a:spcPts val="0"/>
                        </a:spcAft>
                        <a:buFont typeface="+mj-lt"/>
                        <a:buNone/>
                      </a:pPr>
                      <a:r>
                        <a:rPr lang="en-GB" sz="1000" dirty="0" smtClean="0">
                          <a:effectLst/>
                        </a:rPr>
                        <a:t>4) Tests </a:t>
                      </a:r>
                      <a:r>
                        <a:rPr lang="en-GB" sz="1000" dirty="0">
                          <a:effectLst/>
                        </a:rPr>
                        <a:t>on the differences on estimates of benchmark variables known for selected sample units</a:t>
                      </a:r>
                      <a:endParaRPr lang="it-IT" sz="1000" dirty="0">
                        <a:effectLst/>
                        <a:latin typeface="Calibri"/>
                        <a:ea typeface="Times New Roman"/>
                        <a:cs typeface="Times New Roman"/>
                      </a:endParaRPr>
                    </a:p>
                  </a:txBody>
                  <a:tcPr marL="33865" marR="33865" marT="0" marB="0"/>
                </a:tc>
                <a:tc>
                  <a:txBody>
                    <a:bodyPr/>
                    <a:lstStyle/>
                    <a:p>
                      <a:pPr>
                        <a:spcAft>
                          <a:spcPts val="0"/>
                        </a:spcAft>
                      </a:pPr>
                      <a:r>
                        <a:rPr lang="en-GB" sz="1000" dirty="0">
                          <a:effectLst/>
                        </a:rPr>
                        <a:t>Analysis of the response processes and evaluation of the bias caused by the total nonresponse</a:t>
                      </a:r>
                      <a:endParaRPr lang="it-IT" sz="1000" dirty="0">
                        <a:effectLst/>
                        <a:latin typeface="Calibri"/>
                        <a:ea typeface="Times New Roman"/>
                        <a:cs typeface="Times New Roman"/>
                      </a:endParaRPr>
                    </a:p>
                  </a:txBody>
                  <a:tcPr marL="33865" marR="33865" marT="0" marB="0"/>
                </a:tc>
                <a:tc>
                  <a:txBody>
                    <a:bodyPr/>
                    <a:lstStyle/>
                    <a:p>
                      <a:pPr>
                        <a:spcAft>
                          <a:spcPts val="0"/>
                        </a:spcAft>
                      </a:pPr>
                      <a:r>
                        <a:rPr lang="en-GB" sz="1000" dirty="0">
                          <a:effectLst/>
                        </a:rPr>
                        <a:t>Independence between the two samples; </a:t>
                      </a:r>
                      <a:endParaRPr lang="it-IT" sz="1000" dirty="0">
                        <a:effectLst/>
                      </a:endParaRPr>
                    </a:p>
                    <a:p>
                      <a:pPr>
                        <a:spcAft>
                          <a:spcPts val="0"/>
                        </a:spcAft>
                      </a:pPr>
                      <a:r>
                        <a:rPr lang="en-GB" sz="1000" dirty="0">
                          <a:effectLst/>
                        </a:rPr>
                        <a:t>MAR assumption for the response models</a:t>
                      </a:r>
                      <a:endParaRPr lang="it-IT" sz="1000" dirty="0">
                        <a:effectLst/>
                        <a:latin typeface="Calibri"/>
                        <a:ea typeface="Times New Roman"/>
                        <a:cs typeface="Times New Roman"/>
                      </a:endParaRPr>
                    </a:p>
                  </a:txBody>
                  <a:tcPr marL="33865" marR="33865" marT="0" marB="0" anchor="ctr"/>
                </a:tc>
              </a:tr>
              <a:tr h="337061">
                <a:tc vMerge="1">
                  <a:txBody>
                    <a:bodyPr/>
                    <a:lstStyle/>
                    <a:p>
                      <a:endParaRPr lang="it-IT"/>
                    </a:p>
                  </a:txBody>
                  <a:tcPr/>
                </a:tc>
                <a:tc>
                  <a:txBody>
                    <a:bodyPr/>
                    <a:lstStyle/>
                    <a:p>
                      <a:pPr marL="0" lvl="0" indent="0">
                        <a:spcAft>
                          <a:spcPts val="0"/>
                        </a:spcAft>
                        <a:buFont typeface="+mj-lt"/>
                        <a:buNone/>
                      </a:pPr>
                      <a:r>
                        <a:rPr lang="en-GB" sz="1000" dirty="0" smtClean="0">
                          <a:effectLst/>
                        </a:rPr>
                        <a:t>5) Instrumental </a:t>
                      </a:r>
                      <a:r>
                        <a:rPr lang="en-GB" sz="1000" dirty="0">
                          <a:effectLst/>
                        </a:rPr>
                        <a:t>variable approach </a:t>
                      </a:r>
                      <a:endParaRPr lang="it-IT" sz="1000" dirty="0">
                        <a:effectLst/>
                        <a:latin typeface="Calibri"/>
                        <a:ea typeface="Times New Roman"/>
                        <a:cs typeface="Times New Roman"/>
                      </a:endParaRPr>
                    </a:p>
                  </a:txBody>
                  <a:tcPr marL="33865" marR="33865" marT="0" marB="0" anchor="ctr"/>
                </a:tc>
                <a:tc>
                  <a:txBody>
                    <a:bodyPr/>
                    <a:lstStyle/>
                    <a:p>
                      <a:pPr>
                        <a:spcAft>
                          <a:spcPts val="0"/>
                        </a:spcAft>
                      </a:pPr>
                      <a:r>
                        <a:rPr lang="en-GB" sz="1000" dirty="0">
                          <a:effectLst/>
                        </a:rPr>
                        <a:t>Disentangling measurement and selection effects</a:t>
                      </a:r>
                      <a:endParaRPr lang="it-IT" sz="1000" dirty="0">
                        <a:effectLst/>
                        <a:latin typeface="Calibri"/>
                        <a:ea typeface="Times New Roman"/>
                        <a:cs typeface="Times New Roman"/>
                      </a:endParaRPr>
                    </a:p>
                  </a:txBody>
                  <a:tcPr marL="33865" marR="33865" marT="0" marB="0"/>
                </a:tc>
                <a:tc>
                  <a:txBody>
                    <a:bodyPr/>
                    <a:lstStyle/>
                    <a:p>
                      <a:pPr>
                        <a:spcAft>
                          <a:spcPts val="0"/>
                        </a:spcAft>
                      </a:pPr>
                      <a:r>
                        <a:rPr lang="en-GB" sz="1000" dirty="0" err="1">
                          <a:effectLst/>
                        </a:rPr>
                        <a:t>Representativity</a:t>
                      </a:r>
                      <a:r>
                        <a:rPr lang="en-GB" sz="1000" dirty="0">
                          <a:effectLst/>
                        </a:rPr>
                        <a:t> assumption</a:t>
                      </a:r>
                      <a:endParaRPr lang="it-IT" sz="1000" dirty="0">
                        <a:effectLst/>
                        <a:latin typeface="Calibri"/>
                        <a:ea typeface="Times New Roman"/>
                        <a:cs typeface="Times New Roman"/>
                      </a:endParaRPr>
                    </a:p>
                  </a:txBody>
                  <a:tcPr marL="33865" marR="33865" marT="0" marB="0" anchor="ctr"/>
                </a:tc>
              </a:tr>
              <a:tr h="448258">
                <a:tc rowSpan="2">
                  <a:txBody>
                    <a:bodyPr/>
                    <a:lstStyle/>
                    <a:p>
                      <a:pPr marL="71755" marR="71755" algn="ctr">
                        <a:spcAft>
                          <a:spcPts val="0"/>
                        </a:spcAft>
                      </a:pPr>
                      <a:r>
                        <a:rPr lang="en-GB" sz="1000">
                          <a:effectLst/>
                        </a:rPr>
                        <a:t>Second Step</a:t>
                      </a:r>
                      <a:r>
                        <a:rPr lang="it-IT" sz="1000">
                          <a:effectLst/>
                        </a:rPr>
                        <a:t> </a:t>
                      </a:r>
                      <a:endParaRPr lang="it-IT" sz="1000">
                        <a:effectLst/>
                        <a:latin typeface="Calibri"/>
                        <a:ea typeface="Times New Roman"/>
                        <a:cs typeface="Times New Roman"/>
                      </a:endParaRPr>
                    </a:p>
                  </a:txBody>
                  <a:tcPr marL="33865" marR="33865" marT="0" marB="0" vert="vert270"/>
                </a:tc>
                <a:tc>
                  <a:txBody>
                    <a:bodyPr/>
                    <a:lstStyle/>
                    <a:p>
                      <a:pPr marL="0" lvl="0" indent="0">
                        <a:spcAft>
                          <a:spcPts val="0"/>
                        </a:spcAft>
                        <a:buFont typeface="+mj-lt"/>
                        <a:buNone/>
                      </a:pPr>
                      <a:r>
                        <a:rPr lang="en-GB" sz="1000" dirty="0" smtClean="0">
                          <a:effectLst/>
                        </a:rPr>
                        <a:t>6) Propensity </a:t>
                      </a:r>
                      <a:r>
                        <a:rPr lang="en-GB" sz="1000" dirty="0">
                          <a:effectLst/>
                        </a:rPr>
                        <a:t>score</a:t>
                      </a:r>
                      <a:endParaRPr lang="it-IT" sz="1000" dirty="0">
                        <a:effectLst/>
                        <a:latin typeface="Calibri"/>
                        <a:ea typeface="Times New Roman"/>
                        <a:cs typeface="Times New Roman"/>
                      </a:endParaRPr>
                    </a:p>
                  </a:txBody>
                  <a:tcPr marL="33865" marR="33865" marT="0" marB="0" anchor="ctr"/>
                </a:tc>
                <a:tc>
                  <a:txBody>
                    <a:bodyPr/>
                    <a:lstStyle/>
                    <a:p>
                      <a:pPr>
                        <a:spcAft>
                          <a:spcPts val="0"/>
                        </a:spcAft>
                      </a:pPr>
                      <a:r>
                        <a:rPr lang="en-GB" sz="1000" dirty="0">
                          <a:effectLst/>
                        </a:rPr>
                        <a:t>Disentangling measurement and selection effects</a:t>
                      </a:r>
                      <a:endParaRPr lang="it-IT" sz="1000" dirty="0">
                        <a:effectLst/>
                        <a:latin typeface="Calibri"/>
                        <a:ea typeface="Times New Roman"/>
                        <a:cs typeface="Times New Roman"/>
                      </a:endParaRPr>
                    </a:p>
                  </a:txBody>
                  <a:tcPr marL="33865" marR="33865" marT="0" marB="0"/>
                </a:tc>
                <a:tc>
                  <a:txBody>
                    <a:bodyPr/>
                    <a:lstStyle/>
                    <a:p>
                      <a:pPr>
                        <a:spcAft>
                          <a:spcPts val="0"/>
                        </a:spcAft>
                      </a:pPr>
                      <a:r>
                        <a:rPr lang="en-GB" sz="1000" dirty="0">
                          <a:effectLst/>
                        </a:rPr>
                        <a:t>MAR assumption for the response models;</a:t>
                      </a:r>
                      <a:endParaRPr lang="it-IT" sz="1000" dirty="0">
                        <a:effectLst/>
                      </a:endParaRPr>
                    </a:p>
                    <a:p>
                      <a:pPr>
                        <a:spcAft>
                          <a:spcPts val="0"/>
                        </a:spcAft>
                      </a:pPr>
                      <a:r>
                        <a:rPr lang="en-GB" sz="1000" dirty="0">
                          <a:effectLst/>
                        </a:rPr>
                        <a:t>Balancing assumption</a:t>
                      </a:r>
                      <a:endParaRPr lang="it-IT" sz="1000" dirty="0">
                        <a:effectLst/>
                        <a:latin typeface="Calibri"/>
                        <a:ea typeface="Times New Roman"/>
                        <a:cs typeface="Times New Roman"/>
                      </a:endParaRPr>
                    </a:p>
                  </a:txBody>
                  <a:tcPr marL="33865" marR="33865" marT="0" marB="0" anchor="ctr"/>
                </a:tc>
              </a:tr>
              <a:tr h="478088">
                <a:tc vMerge="1">
                  <a:txBody>
                    <a:bodyPr/>
                    <a:lstStyle/>
                    <a:p>
                      <a:endParaRPr lang="it-IT"/>
                    </a:p>
                  </a:txBody>
                  <a:tcPr/>
                </a:tc>
                <a:tc>
                  <a:txBody>
                    <a:bodyPr/>
                    <a:lstStyle/>
                    <a:p>
                      <a:pPr marL="0" lvl="0" indent="0">
                        <a:spcAft>
                          <a:spcPts val="0"/>
                        </a:spcAft>
                        <a:buFont typeface="+mj-lt"/>
                        <a:buNone/>
                      </a:pPr>
                      <a:r>
                        <a:rPr lang="en-GB" sz="1000" dirty="0" smtClean="0">
                          <a:effectLst/>
                        </a:rPr>
                        <a:t>7) Multi-group </a:t>
                      </a:r>
                      <a:r>
                        <a:rPr lang="en-GB" sz="1000" dirty="0">
                          <a:effectLst/>
                        </a:rPr>
                        <a:t>confirmatory factor analysis</a:t>
                      </a:r>
                      <a:endParaRPr lang="it-IT" sz="1000" dirty="0">
                        <a:effectLst/>
                        <a:latin typeface="Calibri"/>
                        <a:ea typeface="Times New Roman"/>
                        <a:cs typeface="Times New Roman"/>
                      </a:endParaRPr>
                    </a:p>
                  </a:txBody>
                  <a:tcPr marL="33865" marR="33865" marT="0" marB="0" anchor="ctr"/>
                </a:tc>
                <a:tc>
                  <a:txBody>
                    <a:bodyPr/>
                    <a:lstStyle/>
                    <a:p>
                      <a:pPr>
                        <a:spcAft>
                          <a:spcPts val="0"/>
                        </a:spcAft>
                      </a:pPr>
                      <a:r>
                        <a:rPr lang="en-GB" sz="1000" dirty="0">
                          <a:effectLst/>
                        </a:rPr>
                        <a:t>Analysis of the equivalence of the measurements in surveys</a:t>
                      </a:r>
                      <a:endParaRPr lang="it-IT" sz="1000" dirty="0">
                        <a:effectLst/>
                        <a:latin typeface="Calibri"/>
                        <a:ea typeface="Times New Roman"/>
                        <a:cs typeface="Times New Roman"/>
                      </a:endParaRPr>
                    </a:p>
                  </a:txBody>
                  <a:tcPr marL="33865" marR="33865" marT="0" marB="0"/>
                </a:tc>
                <a:tc>
                  <a:txBody>
                    <a:bodyPr/>
                    <a:lstStyle/>
                    <a:p>
                      <a:pPr>
                        <a:spcAft>
                          <a:spcPts val="0"/>
                        </a:spcAft>
                      </a:pPr>
                      <a:r>
                        <a:rPr lang="en-GB" sz="1000" dirty="0">
                          <a:effectLst/>
                        </a:rPr>
                        <a:t>Identification of the latent structure of the phenomenon</a:t>
                      </a:r>
                      <a:endParaRPr lang="it-IT" sz="1000" dirty="0">
                        <a:effectLst/>
                        <a:latin typeface="Calibri"/>
                        <a:ea typeface="Times New Roman"/>
                        <a:cs typeface="Times New Roman"/>
                      </a:endParaRPr>
                    </a:p>
                  </a:txBody>
                  <a:tcPr marL="33865" marR="33865" marT="0" marB="0" anchor="ctr"/>
                </a:tc>
              </a:tr>
              <a:tr h="448258">
                <a:tc rowSpan="3">
                  <a:txBody>
                    <a:bodyPr/>
                    <a:lstStyle/>
                    <a:p>
                      <a:pPr marL="71755" marR="71755" algn="ctr">
                        <a:spcAft>
                          <a:spcPts val="0"/>
                        </a:spcAft>
                      </a:pPr>
                      <a:r>
                        <a:rPr lang="en-GB" sz="1000" dirty="0">
                          <a:effectLst/>
                        </a:rPr>
                        <a:t>Third Step</a:t>
                      </a:r>
                      <a:r>
                        <a:rPr lang="it-IT" sz="1000" dirty="0">
                          <a:effectLst/>
                        </a:rPr>
                        <a:t> </a:t>
                      </a:r>
                      <a:endParaRPr lang="it-IT" sz="1000" dirty="0">
                        <a:effectLst/>
                        <a:latin typeface="Calibri"/>
                        <a:ea typeface="Times New Roman"/>
                        <a:cs typeface="Times New Roman"/>
                      </a:endParaRPr>
                    </a:p>
                  </a:txBody>
                  <a:tcPr marL="33865" marR="33865" marT="0" marB="0" vert="vert270"/>
                </a:tc>
                <a:tc>
                  <a:txBody>
                    <a:bodyPr/>
                    <a:lstStyle/>
                    <a:p>
                      <a:pPr marL="0" lvl="0" indent="0">
                        <a:spcAft>
                          <a:spcPts val="0"/>
                        </a:spcAft>
                        <a:buFont typeface="+mj-lt"/>
                        <a:buNone/>
                      </a:pPr>
                      <a:r>
                        <a:rPr lang="en-GB" sz="1000" dirty="0" smtClean="0">
                          <a:effectLst/>
                        </a:rPr>
                        <a:t>8) Weighting </a:t>
                      </a:r>
                      <a:r>
                        <a:rPr lang="en-GB" sz="1000" dirty="0">
                          <a:effectLst/>
                        </a:rPr>
                        <a:t>methods as propensity score, calibration</a:t>
                      </a:r>
                      <a:endParaRPr lang="it-IT" sz="1000" dirty="0">
                        <a:effectLst/>
                        <a:latin typeface="Calibri"/>
                        <a:ea typeface="Times New Roman"/>
                        <a:cs typeface="Times New Roman"/>
                      </a:endParaRPr>
                    </a:p>
                  </a:txBody>
                  <a:tcPr marL="33865" marR="33865" marT="0" marB="0" anchor="ctr"/>
                </a:tc>
                <a:tc>
                  <a:txBody>
                    <a:bodyPr/>
                    <a:lstStyle/>
                    <a:p>
                      <a:pPr>
                        <a:spcAft>
                          <a:spcPts val="0"/>
                        </a:spcAft>
                      </a:pPr>
                      <a:r>
                        <a:rPr lang="en-GB" sz="1000" dirty="0">
                          <a:effectLst/>
                        </a:rPr>
                        <a:t>To adjust selection effect</a:t>
                      </a:r>
                      <a:endParaRPr lang="it-IT" sz="1000" dirty="0">
                        <a:effectLst/>
                        <a:latin typeface="Calibri"/>
                        <a:ea typeface="Times New Roman"/>
                        <a:cs typeface="Times New Roman"/>
                      </a:endParaRPr>
                    </a:p>
                  </a:txBody>
                  <a:tcPr marL="33865" marR="33865" marT="0" marB="0" anchor="ctr"/>
                </a:tc>
                <a:tc>
                  <a:txBody>
                    <a:bodyPr/>
                    <a:lstStyle/>
                    <a:p>
                      <a:pPr>
                        <a:spcAft>
                          <a:spcPts val="0"/>
                        </a:spcAft>
                      </a:pPr>
                      <a:r>
                        <a:rPr lang="en-GB" sz="1000" dirty="0" err="1">
                          <a:effectLst/>
                        </a:rPr>
                        <a:t>Ignorability</a:t>
                      </a:r>
                      <a:r>
                        <a:rPr lang="en-GB" sz="1000" dirty="0">
                          <a:effectLst/>
                        </a:rPr>
                        <a:t> of selection mechanism;</a:t>
                      </a:r>
                      <a:endParaRPr lang="it-IT" sz="1000" dirty="0">
                        <a:effectLst/>
                      </a:endParaRPr>
                    </a:p>
                    <a:p>
                      <a:pPr>
                        <a:spcAft>
                          <a:spcPts val="0"/>
                        </a:spcAft>
                      </a:pPr>
                      <a:r>
                        <a:rPr lang="en-GB" sz="1000" dirty="0">
                          <a:effectLst/>
                        </a:rPr>
                        <a:t>Measurement error negligible</a:t>
                      </a:r>
                      <a:endParaRPr lang="it-IT" sz="1000" dirty="0">
                        <a:effectLst/>
                        <a:latin typeface="Calibri"/>
                        <a:ea typeface="Times New Roman"/>
                        <a:cs typeface="Times New Roman"/>
                      </a:endParaRPr>
                    </a:p>
                  </a:txBody>
                  <a:tcPr marL="33865" marR="33865" marT="0" marB="0" anchor="ctr"/>
                </a:tc>
              </a:tr>
              <a:tr h="268955">
                <a:tc vMerge="1">
                  <a:txBody>
                    <a:bodyPr/>
                    <a:lstStyle/>
                    <a:p>
                      <a:endParaRPr lang="it-IT"/>
                    </a:p>
                  </a:txBody>
                  <a:tcPr/>
                </a:tc>
                <a:tc>
                  <a:txBody>
                    <a:bodyPr/>
                    <a:lstStyle/>
                    <a:p>
                      <a:pPr marL="0" lvl="0" indent="0">
                        <a:spcAft>
                          <a:spcPts val="0"/>
                        </a:spcAft>
                        <a:buFont typeface="+mj-lt"/>
                        <a:buNone/>
                      </a:pPr>
                      <a:r>
                        <a:rPr lang="en-GB" sz="1000" dirty="0" smtClean="0">
                          <a:effectLst/>
                        </a:rPr>
                        <a:t>9) Mode </a:t>
                      </a:r>
                      <a:r>
                        <a:rPr lang="en-GB" sz="1000" dirty="0">
                          <a:effectLst/>
                        </a:rPr>
                        <a:t>calibration </a:t>
                      </a:r>
                      <a:endParaRPr lang="it-IT" sz="1000" dirty="0">
                        <a:effectLst/>
                        <a:latin typeface="Calibri"/>
                        <a:ea typeface="Times New Roman"/>
                        <a:cs typeface="Times New Roman"/>
                      </a:endParaRPr>
                    </a:p>
                  </a:txBody>
                  <a:tcPr marL="33865" marR="33865" marT="0" marB="0" anchor="ctr"/>
                </a:tc>
                <a:tc>
                  <a:txBody>
                    <a:bodyPr/>
                    <a:lstStyle/>
                    <a:p>
                      <a:pPr>
                        <a:spcAft>
                          <a:spcPts val="0"/>
                        </a:spcAft>
                      </a:pPr>
                      <a:r>
                        <a:rPr lang="en-GB" sz="1000" dirty="0">
                          <a:effectLst/>
                        </a:rPr>
                        <a:t>To stabilize the total measurement error</a:t>
                      </a:r>
                      <a:endParaRPr lang="it-IT" sz="1000" dirty="0">
                        <a:effectLst/>
                        <a:latin typeface="Calibri"/>
                        <a:ea typeface="Times New Roman"/>
                        <a:cs typeface="Times New Roman"/>
                      </a:endParaRPr>
                    </a:p>
                  </a:txBody>
                  <a:tcPr marL="33865" marR="33865" marT="0" marB="0"/>
                </a:tc>
                <a:tc>
                  <a:txBody>
                    <a:bodyPr/>
                    <a:lstStyle/>
                    <a:p>
                      <a:pPr>
                        <a:spcAft>
                          <a:spcPts val="0"/>
                        </a:spcAft>
                      </a:pPr>
                      <a:r>
                        <a:rPr lang="en-GB" sz="1000" dirty="0">
                          <a:effectLst/>
                        </a:rPr>
                        <a:t>Invariance over time of measurement error</a:t>
                      </a:r>
                      <a:endParaRPr lang="it-IT" sz="1000" dirty="0">
                        <a:effectLst/>
                        <a:latin typeface="Calibri"/>
                        <a:ea typeface="Times New Roman"/>
                        <a:cs typeface="Times New Roman"/>
                      </a:endParaRPr>
                    </a:p>
                  </a:txBody>
                  <a:tcPr marL="33865" marR="33865" marT="0" marB="0" anchor="ctr"/>
                </a:tc>
              </a:tr>
              <a:tr h="247569">
                <a:tc vMerge="1">
                  <a:txBody>
                    <a:bodyPr/>
                    <a:lstStyle/>
                    <a:p>
                      <a:endParaRPr lang="it-IT"/>
                    </a:p>
                  </a:txBody>
                  <a:tcPr/>
                </a:tc>
                <a:tc>
                  <a:txBody>
                    <a:bodyPr/>
                    <a:lstStyle/>
                    <a:p>
                      <a:pPr marL="0" lvl="0" indent="0">
                        <a:spcAft>
                          <a:spcPts val="0"/>
                        </a:spcAft>
                        <a:buFont typeface="+mj-lt"/>
                        <a:buNone/>
                      </a:pPr>
                      <a:r>
                        <a:rPr lang="en-GB" sz="1000" dirty="0" smtClean="0">
                          <a:effectLst/>
                        </a:rPr>
                        <a:t>10) Multiple </a:t>
                      </a:r>
                      <a:r>
                        <a:rPr lang="en-GB" sz="1000" dirty="0">
                          <a:effectLst/>
                        </a:rPr>
                        <a:t>imputation (standard)</a:t>
                      </a:r>
                      <a:endParaRPr lang="it-IT" sz="1000" dirty="0">
                        <a:effectLst/>
                        <a:latin typeface="Calibri"/>
                        <a:ea typeface="Times New Roman"/>
                        <a:cs typeface="Times New Roman"/>
                      </a:endParaRPr>
                    </a:p>
                  </a:txBody>
                  <a:tcPr marL="33865" marR="33865" marT="0" marB="0" anchor="ctr"/>
                </a:tc>
                <a:tc>
                  <a:txBody>
                    <a:bodyPr/>
                    <a:lstStyle/>
                    <a:p>
                      <a:pPr>
                        <a:spcAft>
                          <a:spcPts val="0"/>
                        </a:spcAft>
                      </a:pPr>
                      <a:r>
                        <a:rPr lang="en-GB" sz="1000" dirty="0">
                          <a:effectLst/>
                        </a:rPr>
                        <a:t>To adjust measurement effect</a:t>
                      </a:r>
                      <a:endParaRPr lang="it-IT" sz="1000" dirty="0">
                        <a:effectLst/>
                        <a:latin typeface="Calibri"/>
                        <a:ea typeface="Times New Roman"/>
                        <a:cs typeface="Times New Roman"/>
                      </a:endParaRPr>
                    </a:p>
                  </a:txBody>
                  <a:tcPr marL="33865" marR="33865" marT="0" marB="0"/>
                </a:tc>
                <a:tc>
                  <a:txBody>
                    <a:bodyPr/>
                    <a:lstStyle/>
                    <a:p>
                      <a:pPr>
                        <a:spcAft>
                          <a:spcPts val="0"/>
                        </a:spcAft>
                      </a:pPr>
                      <a:r>
                        <a:rPr lang="en-GB" sz="1000" dirty="0">
                          <a:effectLst/>
                        </a:rPr>
                        <a:t>MAR assumption</a:t>
                      </a:r>
                      <a:endParaRPr lang="it-IT" sz="1000" dirty="0">
                        <a:effectLst/>
                        <a:latin typeface="Calibri"/>
                        <a:ea typeface="Times New Roman"/>
                        <a:cs typeface="Times New Roman"/>
                      </a:endParaRPr>
                    </a:p>
                  </a:txBody>
                  <a:tcPr marL="33865" marR="33865" marT="0" marB="0" anchor="ctr"/>
                </a:tc>
              </a:tr>
            </a:tbl>
          </a:graphicData>
        </a:graphic>
      </p:graphicFrame>
      <p:sp>
        <p:nvSpPr>
          <p:cNvPr id="10" name="CasellaDiTesto 9"/>
          <p:cNvSpPr txBox="1"/>
          <p:nvPr/>
        </p:nvSpPr>
        <p:spPr>
          <a:xfrm>
            <a:off x="1574745" y="-1554"/>
            <a:ext cx="7610474" cy="307777"/>
          </a:xfrm>
          <a:prstGeom prst="rect">
            <a:avLst/>
          </a:prstGeom>
          <a:noFill/>
        </p:spPr>
        <p:txBody>
          <a:bodyPr wrap="square" lIns="0" tIns="0" rIns="0" bIns="0" rtlCol="0">
            <a:spAutoFit/>
          </a:bodyPr>
          <a:lstStyle/>
          <a:p>
            <a:pPr algn="r">
              <a:spcAft>
                <a:spcPts val="1000"/>
              </a:spcAft>
              <a:buClr>
                <a:srgbClr val="CF1E24"/>
              </a:buClr>
              <a:buSzPct val="90000"/>
              <a:defRPr/>
            </a:pPr>
            <a:r>
              <a:rPr lang="en-US" altLang="it-IT" sz="2000" b="1" dirty="0">
                <a:solidFill>
                  <a:schemeClr val="bg1"/>
                </a:solidFill>
              </a:rPr>
              <a:t>Methods to assess and adjust mode effect: a case study</a:t>
            </a:r>
          </a:p>
        </p:txBody>
      </p:sp>
    </p:spTree>
    <p:extLst>
      <p:ext uri="{BB962C8B-B14F-4D97-AF65-F5344CB8AC3E}">
        <p14:creationId xmlns:p14="http://schemas.microsoft.com/office/powerpoint/2010/main" val="412164081"/>
      </p:ext>
    </p:extLst>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85000"/>
          </a:schemeClr>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SottoCategoria xmlns="679261c3-551f-4e86-913f-177e0e529669">-</SottoCategoria>
    <Categoria xmlns="c58f2efd-82a8-4ecf-b395-8c25e928921d">Power Point</Categoria>
    <_dlc_DocId xmlns="459159c4-d20a-4ff3-9b11-fbd127bd52e5">INTRANET-14-77</_dlc_DocId>
    <_dlc_DocIdUrl xmlns="459159c4-d20a-4ff3-9b11-fbd127bd52e5">
      <Url>https://intranet.istat.it/Collaborativi/_layouts/15/DocIdRedir.aspx?ID=INTRANET-14-77</Url>
      <Description>INTRANET-14-77</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o" ma:contentTypeID="0x010100661A2BE3120D674DA36C11D6006822D4" ma:contentTypeVersion="3" ma:contentTypeDescription="Creare un nuovo documento." ma:contentTypeScope="" ma:versionID="2ad8b07f9840a1ce9cd199d874146b74">
  <xsd:schema xmlns:xsd="http://www.w3.org/2001/XMLSchema" xmlns:xs="http://www.w3.org/2001/XMLSchema" xmlns:p="http://schemas.microsoft.com/office/2006/metadata/properties" xmlns:ns2="c58f2efd-82a8-4ecf-b395-8c25e928921d" xmlns:ns3="459159c4-d20a-4ff3-9b11-fbd127bd52e5" xmlns:ns4="679261c3-551f-4e86-913f-177e0e529669" targetNamespace="http://schemas.microsoft.com/office/2006/metadata/properties" ma:root="true" ma:fieldsID="fffb0e16fb90ffea59fef1085e90ecca" ns2:_="" ns3:_="" ns4:_="">
    <xsd:import namespace="c58f2efd-82a8-4ecf-b395-8c25e928921d"/>
    <xsd:import namespace="459159c4-d20a-4ff3-9b11-fbd127bd52e5"/>
    <xsd:import namespace="679261c3-551f-4e86-913f-177e0e529669"/>
    <xsd:element name="properties">
      <xsd:complexType>
        <xsd:sequence>
          <xsd:element name="documentManagement">
            <xsd:complexType>
              <xsd:all>
                <xsd:element ref="ns2:Categoria"/>
                <xsd:element ref="ns3:_dlc_DocId" minOccurs="0"/>
                <xsd:element ref="ns3:_dlc_DocIdUrl" minOccurs="0"/>
                <xsd:element ref="ns3:_dlc_DocIdPersistId" minOccurs="0"/>
                <xsd:element ref="ns4:SottoCategori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8f2efd-82a8-4ecf-b395-8c25e928921d" elementFormDefault="qualified">
    <xsd:import namespace="http://schemas.microsoft.com/office/2006/documentManagement/types"/>
    <xsd:import namespace="http://schemas.microsoft.com/office/infopath/2007/PartnerControls"/>
    <xsd:element name="Categoria" ma:index="8" ma:displayName="Categoria" ma:default="Logo" ma:format="Dropdown" ma:internalName="Categoria">
      <xsd:simpleType>
        <xsd:restriction base="dms:Choice">
          <xsd:enumeration value="Logo"/>
          <xsd:enumeration value="Carta intestata con protocollo"/>
          <xsd:enumeration value="Carta intestata senza protocollo"/>
          <xsd:enumeration value="Power Point"/>
          <xsd:enumeration value="Libri digitali e cartacei"/>
          <xsd:enumeration value="Tavole di dati online"/>
          <xsd:enumeration value="Grafici interattivi"/>
          <xsd:enumeration value="Strumenti di comunicazione per i Censimenti permanenti"/>
          <xsd:enumeration value="Strumenti di comunicazione relativi al Censimento generale dell'Agricoltura 2020"/>
          <xsd:enumeration value="Censimenti permanenti"/>
        </xsd:restriction>
      </xsd:simpleType>
    </xsd:element>
  </xsd:schema>
  <xsd:schema xmlns:xsd="http://www.w3.org/2001/XMLSchema" xmlns:xs="http://www.w3.org/2001/XMLSchema" xmlns:dms="http://schemas.microsoft.com/office/2006/documentManagement/types" xmlns:pc="http://schemas.microsoft.com/office/infopath/2007/PartnerControls" targetNamespace="459159c4-d20a-4ff3-9b11-fbd127bd52e5" elementFormDefault="qualified">
    <xsd:import namespace="http://schemas.microsoft.com/office/2006/documentManagement/types"/>
    <xsd:import namespace="http://schemas.microsoft.com/office/infopath/2007/PartnerControls"/>
    <xsd:element name="_dlc_DocId" ma:index="9" nillable="true" ma:displayName="Valore ID documento" ma:description="Valore dell'ID documento assegnato all'elemento." ma:internalName="_dlc_DocId" ma:readOnly="true">
      <xsd:simpleType>
        <xsd:restriction base="dms:Text"/>
      </xsd:simpleType>
    </xsd:element>
    <xsd:element name="_dlc_DocIdUrl" ma:index="10" nillable="true" ma:displayName="ID documento" ma:description="Collegamento permanente al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79261c3-551f-4e86-913f-177e0e529669" elementFormDefault="qualified">
    <xsd:import namespace="http://schemas.microsoft.com/office/2006/documentManagement/types"/>
    <xsd:import namespace="http://schemas.microsoft.com/office/infopath/2007/PartnerControls"/>
    <xsd:element name="SottoCategoria" ma:index="12" nillable="true" ma:displayName="Sottocategoria" ma:default="-" ma:format="Dropdown" ma:internalName="SottoCategoria">
      <xsd:simpleType>
        <xsd:restriction base="dms:Choice">
          <xsd:enumeration value="-"/>
          <xsd:enumeration value="1- CP Generico"/>
          <xsd:enumeration value="2- CP Popolazione"/>
          <xsd:enumeration value="3- CP Imprese"/>
          <xsd:enumeration value="4- CP Istituzioni pubbliche"/>
          <xsd:enumeration value="5- CP Istituzioni non profit"/>
          <xsd:enumeration value="6- CP Agricoltura"/>
          <xsd:enumeration value="7- CP Agricoltura2020"/>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A0E81DE-5F0B-421A-93B4-EF95C1639E19}">
  <ds:schemaRefs>
    <ds:schemaRef ds:uri="http://purl.org/dc/dcmitype/"/>
    <ds:schemaRef ds:uri="679261c3-551f-4e86-913f-177e0e529669"/>
    <ds:schemaRef ds:uri="http://purl.org/dc/elements/1.1/"/>
    <ds:schemaRef ds:uri="http://schemas.microsoft.com/office/infopath/2007/PartnerControls"/>
    <ds:schemaRef ds:uri="http://schemas.microsoft.com/office/2006/documentManagement/types"/>
    <ds:schemaRef ds:uri="http://schemas.openxmlformats.org/package/2006/metadata/core-properties"/>
    <ds:schemaRef ds:uri="http://schemas.microsoft.com/office/2006/metadata/properties"/>
    <ds:schemaRef ds:uri="459159c4-d20a-4ff3-9b11-fbd127bd52e5"/>
    <ds:schemaRef ds:uri="c58f2efd-82a8-4ecf-b395-8c25e928921d"/>
    <ds:schemaRef ds:uri="http://www.w3.org/XML/1998/namespace"/>
    <ds:schemaRef ds:uri="http://purl.org/dc/terms/"/>
  </ds:schemaRefs>
</ds:datastoreItem>
</file>

<file path=customXml/itemProps2.xml><?xml version="1.0" encoding="utf-8"?>
<ds:datastoreItem xmlns:ds="http://schemas.openxmlformats.org/officeDocument/2006/customXml" ds:itemID="{8C1F3400-3218-46A8-B7DF-4CAC3240349B}">
  <ds:schemaRefs>
    <ds:schemaRef ds:uri="http://schemas.microsoft.com/sharepoint/events"/>
  </ds:schemaRefs>
</ds:datastoreItem>
</file>

<file path=customXml/itemProps3.xml><?xml version="1.0" encoding="utf-8"?>
<ds:datastoreItem xmlns:ds="http://schemas.openxmlformats.org/officeDocument/2006/customXml" ds:itemID="{DAAA0DE0-1792-4461-8C0E-C44FDC2F5E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8f2efd-82a8-4ecf-b395-8c25e928921d"/>
    <ds:schemaRef ds:uri="459159c4-d20a-4ff3-9b11-fbd127bd52e5"/>
    <ds:schemaRef ds:uri="679261c3-551f-4e86-913f-177e0e5296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A8E1E69A-D261-41D1-B2E5-EDFC0C28DA6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Waveform</Template>
  <TotalTime>21706</TotalTime>
  <Words>3025</Words>
  <Application>Microsoft Office PowerPoint</Application>
  <PresentationFormat>Presentazione su schermo (16:9)</PresentationFormat>
  <Paragraphs>367</Paragraphs>
  <Slides>20</Slides>
  <Notes>20</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20</vt:i4>
      </vt:variant>
    </vt:vector>
  </HeadingPairs>
  <TitlesOfParts>
    <vt:vector size="22" baseType="lpstr">
      <vt:lpstr>Tema di Office</vt:lpstr>
      <vt:lpstr>Equazione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slide</dc:title>
  <dc:creator>elena grimaccia</dc:creator>
  <cp:lastModifiedBy>Claudia De Vitiis</cp:lastModifiedBy>
  <cp:revision>1372</cp:revision>
  <cp:lastPrinted>2019-04-09T13:20:59Z</cp:lastPrinted>
  <dcterms:created xsi:type="dcterms:W3CDTF">2015-05-13T08:31:54Z</dcterms:created>
  <dcterms:modified xsi:type="dcterms:W3CDTF">2019-04-10T15:24:46Z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0x010100661A2BE3120D674DA36C11D6006822D4</vt:lpwstr>
  </property>
  <property fmtid="{D5CDD505-2E9C-101B-9397-08002B2CF9AE}" pid="3" name="_dlc_DocIdItemGuid">
    <vt:lpwstr>9e0de80d-cc6b-4586-a7d5-f445339ce8d5</vt:lpwstr>
  </property>
</Properties>
</file>