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31"/>
  </p:notesMasterIdLst>
  <p:handoutMasterIdLst>
    <p:handoutMasterId r:id="rId32"/>
  </p:handoutMasterIdLst>
  <p:sldIdLst>
    <p:sldId id="533" r:id="rId6"/>
    <p:sldId id="521" r:id="rId7"/>
    <p:sldId id="523" r:id="rId8"/>
    <p:sldId id="530" r:id="rId9"/>
    <p:sldId id="526" r:id="rId10"/>
    <p:sldId id="572" r:id="rId11"/>
    <p:sldId id="580" r:id="rId12"/>
    <p:sldId id="581" r:id="rId13"/>
    <p:sldId id="579" r:id="rId14"/>
    <p:sldId id="577" r:id="rId15"/>
    <p:sldId id="534" r:id="rId16"/>
    <p:sldId id="570" r:id="rId17"/>
    <p:sldId id="584" r:id="rId18"/>
    <p:sldId id="585" r:id="rId19"/>
    <p:sldId id="547" r:id="rId20"/>
    <p:sldId id="553" r:id="rId21"/>
    <p:sldId id="562" r:id="rId22"/>
    <p:sldId id="563" r:id="rId23"/>
    <p:sldId id="564" r:id="rId24"/>
    <p:sldId id="565" r:id="rId25"/>
    <p:sldId id="566" r:id="rId26"/>
    <p:sldId id="571" r:id="rId27"/>
    <p:sldId id="551" r:id="rId28"/>
    <p:sldId id="550" r:id="rId29"/>
    <p:sldId id="569" r:id="rId30"/>
  </p:sldIdLst>
  <p:sldSz cx="9144000" cy="5143500" type="screen16x9"/>
  <p:notesSz cx="6645275" cy="9775825"/>
  <p:defaultTextStyle>
    <a:defPPr>
      <a:defRPr lang="it-IT"/>
    </a:defPPr>
    <a:lvl1pPr marL="0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969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7964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4945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194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893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5928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411">
          <p15:clr>
            <a:srgbClr val="A4A3A4"/>
          </p15:clr>
        </p15:guide>
        <p15:guide id="2" orient="horz" pos="2132">
          <p15:clr>
            <a:srgbClr val="A4A3A4"/>
          </p15:clr>
        </p15:guide>
        <p15:guide id="3" pos="838">
          <p15:clr>
            <a:srgbClr val="A4A3A4"/>
          </p15:clr>
        </p15:guide>
        <p15:guide id="4" orient="horz" pos="1350">
          <p15:clr>
            <a:srgbClr val="A4A3A4"/>
          </p15:clr>
        </p15:guide>
        <p15:guide id="5" pos="3009">
          <p15:clr>
            <a:srgbClr val="A4A3A4"/>
          </p15:clr>
        </p15:guide>
        <p15:guide id="6" orient="horz" pos="3121">
          <p15:clr>
            <a:srgbClr val="A4A3A4"/>
          </p15:clr>
        </p15:guide>
        <p15:guide id="7" orient="horz" pos="177">
          <p15:clr>
            <a:srgbClr val="A4A3A4"/>
          </p15:clr>
        </p15:guide>
        <p15:guide id="8" pos="3706">
          <p15:clr>
            <a:srgbClr val="A4A3A4"/>
          </p15:clr>
        </p15:guide>
        <p15:guide id="9" pos="82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38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  <p15:guide id="5" orient="horz" pos="3079">
          <p15:clr>
            <a:srgbClr val="A4A3A4"/>
          </p15:clr>
        </p15:guide>
        <p15:guide id="6" pos="2090">
          <p15:clr>
            <a:srgbClr val="A4A3A4"/>
          </p15:clr>
        </p15:guide>
        <p15:guide id="7" pos="209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isabetta segre" initials="" lastIdx="0" clrIdx="0"/>
  <p:cmAuthor id="1" name="Annalisa Cicerchia" initials="AC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0000FF"/>
    <a:srgbClr val="660033"/>
    <a:srgbClr val="F4C34F"/>
    <a:srgbClr val="FDB409"/>
    <a:srgbClr val="AE1023"/>
    <a:srgbClr val="CF1E24"/>
    <a:srgbClr val="4479CB"/>
    <a:srgbClr val="CB6131"/>
    <a:srgbClr val="FFFF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Stile 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Stile scuro 1 - Color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7" autoAdjust="0"/>
    <p:restoredTop sz="96374" autoAdjust="0"/>
  </p:normalViewPr>
  <p:slideViewPr>
    <p:cSldViewPr snapToGrid="0" snapToObjects="1" showGuides="1">
      <p:cViewPr varScale="1">
        <p:scale>
          <a:sx n="136" d="100"/>
          <a:sy n="136" d="100"/>
        </p:scale>
        <p:origin x="-90" y="-96"/>
      </p:cViewPr>
      <p:guideLst>
        <p:guide orient="horz" pos="3411"/>
        <p:guide orient="horz" pos="2132"/>
        <p:guide orient="horz" pos="1350"/>
        <p:guide orient="horz" pos="3121"/>
        <p:guide orient="horz" pos="177"/>
        <p:guide pos="838"/>
        <p:guide pos="3009"/>
        <p:guide pos="3706"/>
        <p:guide pos="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1938" y="708"/>
      </p:cViewPr>
      <p:guideLst>
        <p:guide orient="horz" pos="3126"/>
        <p:guide orient="horz" pos="3127"/>
        <p:guide orient="horz" pos="3079"/>
        <p:guide pos="2138"/>
        <p:guide pos="2141"/>
        <p:guide pos="2090"/>
        <p:guide pos="209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79619" cy="488791"/>
          </a:xfrm>
          <a:prstGeom prst="rect">
            <a:avLst/>
          </a:prstGeom>
        </p:spPr>
        <p:txBody>
          <a:bodyPr vert="horz" lIns="91463" tIns="45731" rIns="91463" bIns="4573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64120" y="1"/>
            <a:ext cx="2879619" cy="488791"/>
          </a:xfrm>
          <a:prstGeom prst="rect">
            <a:avLst/>
          </a:prstGeom>
        </p:spPr>
        <p:txBody>
          <a:bodyPr vert="horz" lIns="91463" tIns="45731" rIns="91463" bIns="45731" rtlCol="0"/>
          <a:lstStyle>
            <a:lvl1pPr algn="r">
              <a:defRPr sz="1200"/>
            </a:lvl1pPr>
          </a:lstStyle>
          <a:p>
            <a:fld id="{97E234F1-5CD4-4491-B051-D7AA0C744754}" type="datetimeFigureOut">
              <a:rPr lang="it-IT" smtClean="0"/>
              <a:pPr/>
              <a:t>11/04/2019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285338"/>
            <a:ext cx="2879619" cy="488791"/>
          </a:xfrm>
          <a:prstGeom prst="rect">
            <a:avLst/>
          </a:prstGeom>
        </p:spPr>
        <p:txBody>
          <a:bodyPr vert="horz" lIns="91463" tIns="45731" rIns="91463" bIns="4573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64120" y="9285338"/>
            <a:ext cx="2879619" cy="488791"/>
          </a:xfrm>
          <a:prstGeom prst="rect">
            <a:avLst/>
          </a:prstGeom>
        </p:spPr>
        <p:txBody>
          <a:bodyPr vert="horz" lIns="91463" tIns="45731" rIns="91463" bIns="45731" rtlCol="0" anchor="b"/>
          <a:lstStyle>
            <a:lvl1pPr algn="r">
              <a:defRPr sz="1200"/>
            </a:lvl1pPr>
          </a:lstStyle>
          <a:p>
            <a:fld id="{B8DE55D1-629F-49A4-9FDE-99C53E24F79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3334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79619" cy="488791"/>
          </a:xfrm>
          <a:prstGeom prst="rect">
            <a:avLst/>
          </a:prstGeom>
        </p:spPr>
        <p:txBody>
          <a:bodyPr vert="horz" lIns="91463" tIns="45731" rIns="91463" bIns="4573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64120" y="1"/>
            <a:ext cx="2879619" cy="488791"/>
          </a:xfrm>
          <a:prstGeom prst="rect">
            <a:avLst/>
          </a:prstGeom>
        </p:spPr>
        <p:txBody>
          <a:bodyPr vert="horz" lIns="91463" tIns="45731" rIns="91463" bIns="45731" rtlCol="0"/>
          <a:lstStyle>
            <a:lvl1pPr algn="r">
              <a:defRPr sz="1200"/>
            </a:lvl1pPr>
          </a:lstStyle>
          <a:p>
            <a:fld id="{03675B2E-259A-455A-90BD-8AAEC99B0A21}" type="datetimeFigureOut">
              <a:rPr lang="it-IT" smtClean="0"/>
              <a:pPr/>
              <a:t>11/04/2019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5088" y="733425"/>
            <a:ext cx="6515100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3" tIns="45731" rIns="91463" bIns="4573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4528" y="4643517"/>
            <a:ext cx="5316220" cy="4399121"/>
          </a:xfrm>
          <a:prstGeom prst="rect">
            <a:avLst/>
          </a:prstGeom>
        </p:spPr>
        <p:txBody>
          <a:bodyPr vert="horz" lIns="91463" tIns="45731" rIns="91463" bIns="45731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285338"/>
            <a:ext cx="2879619" cy="488791"/>
          </a:xfrm>
          <a:prstGeom prst="rect">
            <a:avLst/>
          </a:prstGeom>
        </p:spPr>
        <p:txBody>
          <a:bodyPr vert="horz" lIns="91463" tIns="45731" rIns="91463" bIns="4573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64120" y="9285338"/>
            <a:ext cx="2879619" cy="488791"/>
          </a:xfrm>
          <a:prstGeom prst="rect">
            <a:avLst/>
          </a:prstGeom>
        </p:spPr>
        <p:txBody>
          <a:bodyPr vert="horz" lIns="91463" tIns="45731" rIns="91463" bIns="45731" rtlCol="0" anchor="b"/>
          <a:lstStyle>
            <a:lvl1pPr algn="r">
              <a:defRPr sz="1200"/>
            </a:lvl1pPr>
          </a:lstStyle>
          <a:p>
            <a:fld id="{A0CDC2D9-3DBA-4042-BDB9-A8016BB39CB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14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="" xmlns:a16="http://schemas.microsoft.com/office/drawing/2014/main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29428" indent="-28054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22197" indent="-22443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71076" indent="-22443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19955" indent="-22443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68834" indent="-224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17713" indent="-224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66592" indent="-224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15471" indent="-224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1</a:t>
            </a:fld>
            <a:endParaRPr lang="it-IT" altLang="it-IT" sz="1200"/>
          </a:p>
        </p:txBody>
      </p:sp>
      <p:sp>
        <p:nvSpPr>
          <p:cNvPr id="16386" name="Rectangle 2">
            <a:extLst>
              <a:ext uri="{FF2B5EF4-FFF2-40B4-BE49-F238E27FC236}">
                <a16:creationId xmlns="" xmlns:a16="http://schemas.microsoft.com/office/drawing/2014/main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="" xmlns:a16="http://schemas.microsoft.com/office/drawing/2014/main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78720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="" xmlns:a16="http://schemas.microsoft.com/office/drawing/2014/main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29428" indent="-28054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22197" indent="-22443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71076" indent="-22443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19955" indent="-22443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68834" indent="-224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17713" indent="-224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66592" indent="-224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15471" indent="-224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11</a:t>
            </a:fld>
            <a:endParaRPr lang="it-IT" altLang="it-IT" sz="1200"/>
          </a:p>
        </p:txBody>
      </p:sp>
      <p:sp>
        <p:nvSpPr>
          <p:cNvPr id="16386" name="Rectangle 2">
            <a:extLst>
              <a:ext uri="{FF2B5EF4-FFF2-40B4-BE49-F238E27FC236}">
                <a16:creationId xmlns="" xmlns:a16="http://schemas.microsoft.com/office/drawing/2014/main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="" xmlns:a16="http://schemas.microsoft.com/office/drawing/2014/main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7872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3856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70787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1207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15793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81106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64528" y="4559470"/>
            <a:ext cx="5316220" cy="4399121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35"/>
            <a:ext cx="7772400" cy="1102519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75CD-D97A-42E3-A261-F6AF80EA1DCD}" type="datetime1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02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32-2590-4AB6-A2A4-267ACA49E8F6}" type="datetime1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06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83"/>
            <a:ext cx="2057400" cy="4388644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83"/>
            <a:ext cx="6019800" cy="438864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8BEB-58C6-41C9-A476-75C9D3D8F8A1}" type="datetime1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9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F934-1F2E-4757-894E-F700EFA038F3}" type="datetime1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8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9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8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9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79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49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19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893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59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040-A7BC-45C8-B5D2-3669F4F8F866}" type="datetime1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63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1B89-622F-49F4-B6E0-9C1974EC759C}" type="datetime1">
              <a:rPr lang="it-IT" smtClean="0"/>
              <a:t>11/04/2019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60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30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CB0-BD7A-46BE-AA45-931A9647994E}" type="datetime1">
              <a:rPr lang="it-IT" smtClean="0"/>
              <a:t>11/04/2019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53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2310-E375-432E-BF38-809E27DAFF4E}" type="datetime1">
              <a:rPr lang="it-IT" smtClean="0"/>
              <a:t>11/04/2019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950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B2B7B-AE80-4687-80AE-8EA82F4E098D}" type="datetime1">
              <a:rPr lang="it-IT" smtClean="0"/>
              <a:t>11/04/2019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78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13" y="204789"/>
            <a:ext cx="3008312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0480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13" y="1076328"/>
            <a:ext cx="3008312" cy="351829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A53E0-FC4E-4B7F-8057-B77F70D6E236}" type="datetime1">
              <a:rPr lang="it-IT" smtClean="0"/>
              <a:t>11/04/2019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10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9" y="3600454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9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981" indent="0">
              <a:buNone/>
              <a:defRPr sz="2800"/>
            </a:lvl2pPr>
            <a:lvl3pPr marL="913981" indent="0">
              <a:buNone/>
              <a:defRPr sz="2400"/>
            </a:lvl3pPr>
            <a:lvl4pPr marL="1370969" indent="0">
              <a:buNone/>
              <a:defRPr sz="2000"/>
            </a:lvl4pPr>
            <a:lvl5pPr marL="1827964" indent="0">
              <a:buNone/>
              <a:defRPr sz="2000"/>
            </a:lvl5pPr>
            <a:lvl6pPr marL="2284945" indent="0">
              <a:buNone/>
              <a:defRPr sz="2000"/>
            </a:lvl6pPr>
            <a:lvl7pPr marL="2741943" indent="0">
              <a:buNone/>
              <a:defRPr sz="2000"/>
            </a:lvl7pPr>
            <a:lvl8pPr marL="3198933" indent="0">
              <a:buNone/>
              <a:defRPr sz="2000"/>
            </a:lvl8pPr>
            <a:lvl9pPr marL="3655928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9" y="4025517"/>
            <a:ext cx="5486400" cy="60364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5BA9-3404-40F9-B634-F63589F63DDE}" type="datetime1">
              <a:rPr lang="it-IT" smtClean="0"/>
              <a:t>11/04/2019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81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396" tIns="45699" rIns="91396" bIns="45699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4"/>
            <a:ext cx="8229600" cy="3394472"/>
          </a:xfrm>
          <a:prstGeom prst="rect">
            <a:avLst/>
          </a:prstGeom>
        </p:spPr>
        <p:txBody>
          <a:bodyPr vert="horz" lIns="91396" tIns="45699" rIns="91396" bIns="45699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178DA-C07C-4612-802D-8780D03DB2F3}" type="datetime1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1" y="4767267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39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45698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45" indent="-342745" algn="l" defTabSz="456981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13" indent="-285618" algn="l" defTabSz="456981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72" indent="-228497" algn="l" defTabSz="45698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67" indent="-228497" algn="l" defTabSz="456981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55" indent="-228497" algn="l" defTabSz="456981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55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36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31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19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9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64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45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4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3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28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emf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emf"/><Relationship Id="rId9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13">
            <a:extLst>
              <a:ext uri="{FF2B5EF4-FFF2-40B4-BE49-F238E27FC236}">
                <a16:creationId xmlns="" xmlns:a16="http://schemas.microsoft.com/office/drawing/2014/main" id="{F80A6B41-1D3D-894F-80B3-7BBC6A29C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952" y="2762783"/>
            <a:ext cx="8469299" cy="1102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ts val="3060"/>
              </a:lnSpc>
              <a:defRPr/>
            </a:pPr>
            <a:r>
              <a:rPr lang="en-US" sz="3000" b="1" dirty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Mode bias/mode effect and its adjustment</a:t>
            </a:r>
            <a:r>
              <a:rPr lang="it-IT" sz="3000" b="1" dirty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: General </a:t>
            </a:r>
            <a:r>
              <a:rPr lang="it-IT" sz="3000" b="1" dirty="0" err="1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Overview</a:t>
            </a:r>
            <a:endParaRPr lang="it-IT" sz="3000" b="1" dirty="0">
              <a:solidFill>
                <a:srgbClr val="CA0A24"/>
              </a:solidFill>
              <a:latin typeface="Trebuchet MS" panose="020B0703020202090204" pitchFamily="34" charset="0"/>
              <a:cs typeface="Arial Rounded MT Bold"/>
            </a:endParaRPr>
          </a:p>
          <a:p>
            <a:pPr>
              <a:lnSpc>
                <a:spcPts val="3060"/>
              </a:lnSpc>
              <a:defRPr/>
            </a:pPr>
            <a:r>
              <a:rPr lang="it-IT" sz="3000" b="1" dirty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WP2</a:t>
            </a:r>
          </a:p>
        </p:txBody>
      </p:sp>
      <p:sp>
        <p:nvSpPr>
          <p:cNvPr id="2054" name="Text Box 15">
            <a:extLst>
              <a:ext uri="{FF2B5EF4-FFF2-40B4-BE49-F238E27FC236}">
                <a16:creationId xmlns="" xmlns:a16="http://schemas.microsoft.com/office/drawing/2014/main" id="{68230B5C-6CE0-FC4C-B193-F0875173D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2680" y="102240"/>
            <a:ext cx="1974203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ROME</a:t>
            </a:r>
          </a:p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April 11</a:t>
            </a:r>
            <a:r>
              <a:rPr lang="it-IT" sz="1500" baseline="300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th | </a:t>
            </a: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12</a:t>
            </a:r>
            <a:r>
              <a:rPr lang="it-IT" sz="1500" baseline="300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th   </a:t>
            </a: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2019</a:t>
            </a:r>
            <a:endParaRPr lang="it-IT" sz="1500" baseline="30000" dirty="0">
              <a:solidFill>
                <a:schemeClr val="bg1">
                  <a:lumMod val="50000"/>
                </a:schemeClr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r>
              <a:rPr lang="it-IT" sz="2700" b="1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MIMOD</a:t>
            </a:r>
          </a:p>
          <a:p>
            <a:pPr>
              <a:defRPr/>
            </a:pPr>
            <a:r>
              <a:rPr lang="it-IT" sz="1800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Mixed-Mode </a:t>
            </a:r>
            <a:r>
              <a:rPr lang="it-IT" sz="1800" dirty="0" err="1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Designs</a:t>
            </a:r>
            <a:r>
              <a:rPr lang="it-IT" sz="1800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 for Social </a:t>
            </a:r>
            <a:r>
              <a:rPr lang="it-IT" sz="1800" dirty="0" err="1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Surveys</a:t>
            </a:r>
            <a:endParaRPr lang="it-IT" sz="1800" dirty="0">
              <a:solidFill>
                <a:srgbClr val="00529C"/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endParaRPr lang="it-IT" sz="1800" dirty="0">
              <a:solidFill>
                <a:srgbClr val="00529C"/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FINAL WORKSHOP</a:t>
            </a:r>
          </a:p>
        </p:txBody>
      </p:sp>
      <p:sp>
        <p:nvSpPr>
          <p:cNvPr id="2055" name="Text Box 16">
            <a:extLst>
              <a:ext uri="{FF2B5EF4-FFF2-40B4-BE49-F238E27FC236}">
                <a16:creationId xmlns="" xmlns:a16="http://schemas.microsoft.com/office/drawing/2014/main" id="{EB9C99B0-8318-BA41-BB4A-226A0DD20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12" y="3965840"/>
            <a:ext cx="8296977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Orietta Luzi</a:t>
            </a:r>
          </a:p>
          <a:p>
            <a:pPr>
              <a:defRPr/>
            </a:pPr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Istat</a:t>
            </a:r>
          </a:p>
          <a:p>
            <a:pPr>
              <a:spcBef>
                <a:spcPts val="600"/>
              </a:spcBef>
              <a:defRPr/>
            </a:pPr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</a:endParaRPr>
          </a:p>
        </p:txBody>
      </p:sp>
      <p:sp>
        <p:nvSpPr>
          <p:cNvPr id="12" name="Line 5">
            <a:extLst>
              <a:ext uri="{FF2B5EF4-FFF2-40B4-BE49-F238E27FC236}">
                <a16:creationId xmlns="" xmlns:a16="http://schemas.microsoft.com/office/drawing/2014/main" id="{1015FD01-6A29-8F4A-AC2F-07FE2053B7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954" y="4514219"/>
            <a:ext cx="8378335" cy="3971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wrap="none" lIns="68580" tIns="34290" rIns="68580" bIns="34290" anchor="ctr"/>
          <a:lstStyle/>
          <a:p>
            <a:pPr>
              <a:defRPr/>
            </a:pPr>
            <a:endParaRPr lang="it-IT" sz="1800" dirty="0"/>
          </a:p>
        </p:txBody>
      </p:sp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CA591B10-3FF6-0448-B1AA-D79B87972FE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-26719" y="-74651"/>
            <a:ext cx="6599194" cy="2643002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</p:pic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347C0623-8E40-5349-B333-F498F7FC24F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113" y="4653425"/>
            <a:ext cx="638175" cy="442913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320" y="4553538"/>
            <a:ext cx="1137254" cy="533333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536" y="4552185"/>
            <a:ext cx="1257784" cy="603250"/>
          </a:xfrm>
          <a:prstGeom prst="rect">
            <a:avLst/>
          </a:prstGeom>
        </p:spPr>
      </p:pic>
      <p:pic>
        <p:nvPicPr>
          <p:cNvPr id="11" name="Immagine 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67138" y="474001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4499" y="4697659"/>
            <a:ext cx="1143000" cy="33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02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zoom/>
      </p:transition>
    </mc:Choice>
    <mc:Fallback xmlns="">
      <p:transition spd="slow" advClick="0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17220" y="714659"/>
            <a:ext cx="8145781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  <a:buClr>
                <a:srgbClr val="CF1E24"/>
              </a:buClr>
              <a:buSzPct val="90000"/>
              <a:defRPr/>
            </a:pP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Overview on current methodologies to deal with mode effect in MM </a:t>
            </a:r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surveys:                </a:t>
            </a:r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Main </a:t>
            </a: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evidences from the </a:t>
            </a:r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Literature review</a:t>
            </a:r>
            <a:endParaRPr lang="en-US" sz="17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285750" indent="-285750">
              <a:spcAft>
                <a:spcPts val="1200"/>
              </a:spcAft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993366"/>
                </a:solidFill>
              </a:rPr>
              <a:t>Mode assessment </a:t>
            </a:r>
            <a:r>
              <a:rPr lang="en-US" sz="1600" dirty="0"/>
              <a:t>studies are often limited to quantifying</a:t>
            </a:r>
            <a:r>
              <a:rPr lang="en-US" sz="1600" dirty="0">
                <a:solidFill>
                  <a:srgbClr val="660033"/>
                </a:solidFill>
              </a:rPr>
              <a:t> </a:t>
            </a:r>
            <a:r>
              <a:rPr lang="en-US" sz="1600" dirty="0"/>
              <a:t>the</a:t>
            </a:r>
            <a:r>
              <a:rPr lang="en-US" sz="1600" dirty="0">
                <a:solidFill>
                  <a:srgbClr val="660033"/>
                </a:solidFill>
              </a:rPr>
              <a:t> total mode </a:t>
            </a:r>
            <a:r>
              <a:rPr lang="en-US" sz="1600" dirty="0" smtClean="0">
                <a:solidFill>
                  <a:srgbClr val="660033"/>
                </a:solidFill>
              </a:rPr>
              <a:t>effect</a:t>
            </a:r>
            <a:endParaRPr lang="en-US" sz="16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/>
              <a:t>2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7191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</a:rPr>
              <a:t>Mode bias/mode effect and its adjustment: General Overview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ttangolo 4"/>
          <p:cNvSpPr/>
          <p:nvPr/>
        </p:nvSpPr>
        <p:spPr>
          <a:xfrm>
            <a:off x="516468" y="1898547"/>
            <a:ext cx="82888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000"/>
              </a:spcAft>
              <a:buSzPct val="90000"/>
              <a:buFont typeface="Arial" panose="020B0604020202020204" pitchFamily="34" charset="0"/>
              <a:buChar char="•"/>
              <a:defRPr/>
            </a:pPr>
            <a:r>
              <a:rPr lang="en-GB" sz="1600" dirty="0"/>
              <a:t>Accordingly with </a:t>
            </a:r>
            <a:r>
              <a:rPr lang="en-US" sz="1600" dirty="0"/>
              <a:t>t</a:t>
            </a:r>
            <a:r>
              <a:rPr lang="en-GB" sz="1600" dirty="0"/>
              <a:t>he MIMOD </a:t>
            </a:r>
            <a:r>
              <a:rPr lang="en-GB" sz="1600" dirty="0" smtClean="0"/>
              <a:t>survey, </a:t>
            </a:r>
            <a:r>
              <a:rPr lang="en-GB" sz="1600" dirty="0"/>
              <a:t>literature review highlights that </a:t>
            </a:r>
            <a:r>
              <a:rPr lang="en-GB" sz="1600" dirty="0">
                <a:solidFill>
                  <a:srgbClr val="993366"/>
                </a:solidFill>
              </a:rPr>
              <a:t>mode effect assessment methods are more widespread than mode effect adjustment techniques</a:t>
            </a:r>
            <a:r>
              <a:rPr lang="en-GB" sz="1600" dirty="0">
                <a:solidFill>
                  <a:srgbClr val="660033"/>
                </a:solidFill>
              </a:rPr>
              <a:t>: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469472" y="2624345"/>
            <a:ext cx="814578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742731" lvl="1" indent="-285750">
              <a:spcAft>
                <a:spcPts val="1000"/>
              </a:spcAft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sz="1600" dirty="0" smtClean="0"/>
              <a:t>Adjustment </a:t>
            </a:r>
            <a:r>
              <a:rPr lang="en-US" sz="1600" dirty="0"/>
              <a:t>methods </a:t>
            </a:r>
            <a:r>
              <a:rPr lang="en-US" sz="1600" dirty="0" smtClean="0"/>
              <a:t>require </a:t>
            </a:r>
            <a:r>
              <a:rPr lang="en-US" sz="1600" dirty="0"/>
              <a:t>mode effects </a:t>
            </a:r>
            <a:r>
              <a:rPr lang="en-US" sz="1600" dirty="0">
                <a:solidFill>
                  <a:srgbClr val="993366"/>
                </a:solidFill>
              </a:rPr>
              <a:t>to be separable </a:t>
            </a:r>
            <a:r>
              <a:rPr lang="en-US" sz="1600" dirty="0"/>
              <a:t>into </a:t>
            </a:r>
            <a:r>
              <a:rPr lang="en-US" sz="1600" dirty="0">
                <a:solidFill>
                  <a:srgbClr val="993366"/>
                </a:solidFill>
              </a:rPr>
              <a:t>selection</a:t>
            </a:r>
            <a:r>
              <a:rPr lang="en-US" sz="1600" dirty="0"/>
              <a:t> and </a:t>
            </a:r>
            <a:r>
              <a:rPr lang="en-US" sz="1600" dirty="0">
                <a:solidFill>
                  <a:srgbClr val="993366"/>
                </a:solidFill>
              </a:rPr>
              <a:t>measurement</a:t>
            </a:r>
            <a:r>
              <a:rPr lang="en-US" sz="1600" dirty="0"/>
              <a:t> </a:t>
            </a:r>
            <a:r>
              <a:rPr lang="en-US" sz="1600" dirty="0" smtClean="0"/>
              <a:t>effects </a:t>
            </a:r>
            <a:r>
              <a:rPr lang="en-GB" sz="1600" dirty="0" smtClean="0"/>
              <a:t>and this is</a:t>
            </a:r>
            <a:r>
              <a:rPr lang="en-GB" sz="1600" dirty="0" smtClean="0">
                <a:solidFill>
                  <a:srgbClr val="660033"/>
                </a:solidFill>
              </a:rPr>
              <a:t> </a:t>
            </a:r>
            <a:r>
              <a:rPr lang="en-GB" sz="1600" dirty="0">
                <a:solidFill>
                  <a:srgbClr val="993366"/>
                </a:solidFill>
              </a:rPr>
              <a:t>not always done </a:t>
            </a:r>
            <a:r>
              <a:rPr lang="en-US" sz="1600" dirty="0"/>
              <a:t>in the </a:t>
            </a:r>
            <a:r>
              <a:rPr lang="en-US" sz="1600" dirty="0" smtClean="0"/>
              <a:t>analyzed literature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460999" y="3288672"/>
            <a:ext cx="814578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742731" lvl="1" indent="-285750">
              <a:spcAft>
                <a:spcPts val="600"/>
              </a:spcAft>
              <a:buSzPct val="90000"/>
              <a:buFont typeface="Wingdings" panose="05000000000000000000" pitchFamily="2" charset="2"/>
              <a:buChar char="ü"/>
              <a:defRPr/>
            </a:pPr>
            <a:r>
              <a:rPr lang="en-GB" sz="1600" dirty="0"/>
              <a:t>An important reason is that </a:t>
            </a:r>
            <a:r>
              <a:rPr lang="en-GB" sz="1600" dirty="0">
                <a:solidFill>
                  <a:srgbClr val="993366"/>
                </a:solidFill>
              </a:rPr>
              <a:t>it is difficult to separate selection from  measurement effects</a:t>
            </a:r>
            <a:r>
              <a:rPr lang="en-GB" sz="1600" dirty="0"/>
              <a:t>, but easy to assess their combined effect. </a:t>
            </a:r>
            <a:r>
              <a:rPr lang="en-GB" sz="1600" dirty="0" smtClean="0"/>
              <a:t>The </a:t>
            </a:r>
            <a:r>
              <a:rPr lang="en-GB" sz="1600" dirty="0"/>
              <a:t>two effects </a:t>
            </a:r>
            <a:r>
              <a:rPr lang="en-GB" sz="1600" dirty="0" smtClean="0"/>
              <a:t>are said to be  </a:t>
            </a:r>
            <a:r>
              <a:rPr lang="en-GB" sz="1600" dirty="0" smtClean="0">
                <a:solidFill>
                  <a:srgbClr val="993366"/>
                </a:solidFill>
              </a:rPr>
              <a:t>confounded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5989264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1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13">
            <a:extLst>
              <a:ext uri="{FF2B5EF4-FFF2-40B4-BE49-F238E27FC236}">
                <a16:creationId xmlns="" xmlns:a16="http://schemas.microsoft.com/office/drawing/2014/main" id="{F80A6B41-1D3D-894F-80B3-7BBC6A29C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952" y="2762783"/>
            <a:ext cx="8469299" cy="1102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ts val="3060"/>
              </a:lnSpc>
              <a:defRPr/>
            </a:pPr>
            <a:r>
              <a:rPr lang="en-US" sz="3000" b="1" dirty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Key issues and main decisions in mode </a:t>
            </a:r>
          </a:p>
          <a:p>
            <a:pPr>
              <a:lnSpc>
                <a:spcPts val="3060"/>
              </a:lnSpc>
              <a:defRPr/>
            </a:pPr>
            <a:r>
              <a:rPr lang="en-US" sz="3000" b="1" dirty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effect detection and adjustment</a:t>
            </a:r>
            <a:endParaRPr lang="it-IT" sz="3000" b="1" dirty="0">
              <a:solidFill>
                <a:srgbClr val="CA0A24"/>
              </a:solidFill>
              <a:latin typeface="Trebuchet MS" panose="020B0703020202090204" pitchFamily="34" charset="0"/>
              <a:cs typeface="Arial Rounded MT Bold"/>
            </a:endParaRPr>
          </a:p>
          <a:p>
            <a:pPr>
              <a:lnSpc>
                <a:spcPts val="3060"/>
              </a:lnSpc>
              <a:defRPr/>
            </a:pPr>
            <a:r>
              <a:rPr lang="it-IT" sz="3000" b="1" dirty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WP2</a:t>
            </a:r>
          </a:p>
        </p:txBody>
      </p:sp>
      <p:sp>
        <p:nvSpPr>
          <p:cNvPr id="2054" name="Text Box 15">
            <a:extLst>
              <a:ext uri="{FF2B5EF4-FFF2-40B4-BE49-F238E27FC236}">
                <a16:creationId xmlns="" xmlns:a16="http://schemas.microsoft.com/office/drawing/2014/main" id="{68230B5C-6CE0-FC4C-B193-F0875173D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2680" y="102240"/>
            <a:ext cx="1974203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ROME</a:t>
            </a:r>
          </a:p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April 11</a:t>
            </a:r>
            <a:r>
              <a:rPr lang="it-IT" sz="1500" baseline="300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th | </a:t>
            </a: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12</a:t>
            </a:r>
            <a:r>
              <a:rPr lang="it-IT" sz="1500" baseline="300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th   </a:t>
            </a: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2019</a:t>
            </a:r>
            <a:endParaRPr lang="it-IT" sz="1500" baseline="30000" dirty="0">
              <a:solidFill>
                <a:schemeClr val="bg1">
                  <a:lumMod val="50000"/>
                </a:schemeClr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r>
              <a:rPr lang="it-IT" sz="2700" b="1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MIMOD</a:t>
            </a:r>
          </a:p>
          <a:p>
            <a:pPr>
              <a:defRPr/>
            </a:pPr>
            <a:r>
              <a:rPr lang="it-IT" sz="1800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Mixed-Mode </a:t>
            </a:r>
            <a:r>
              <a:rPr lang="it-IT" sz="1800" dirty="0" err="1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Designs</a:t>
            </a:r>
            <a:r>
              <a:rPr lang="it-IT" sz="1800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 for Social </a:t>
            </a:r>
            <a:r>
              <a:rPr lang="it-IT" sz="1800" dirty="0" err="1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Surveys</a:t>
            </a:r>
            <a:endParaRPr lang="it-IT" sz="1800" dirty="0">
              <a:solidFill>
                <a:srgbClr val="00529C"/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endParaRPr lang="it-IT" sz="1800" dirty="0">
              <a:solidFill>
                <a:srgbClr val="00529C"/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FINAL WORKSHOP</a:t>
            </a:r>
          </a:p>
        </p:txBody>
      </p:sp>
      <p:sp>
        <p:nvSpPr>
          <p:cNvPr id="2055" name="Text Box 16">
            <a:extLst>
              <a:ext uri="{FF2B5EF4-FFF2-40B4-BE49-F238E27FC236}">
                <a16:creationId xmlns="" xmlns:a16="http://schemas.microsoft.com/office/drawing/2014/main" id="{EB9C99B0-8318-BA41-BB4A-226A0DD20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12" y="3965840"/>
            <a:ext cx="8296977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Orietta Luzi</a:t>
            </a:r>
          </a:p>
          <a:p>
            <a:pPr>
              <a:defRPr/>
            </a:pPr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Istat</a:t>
            </a:r>
          </a:p>
          <a:p>
            <a:pPr>
              <a:spcBef>
                <a:spcPts val="600"/>
              </a:spcBef>
              <a:defRPr/>
            </a:pPr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</a:endParaRPr>
          </a:p>
        </p:txBody>
      </p:sp>
      <p:sp>
        <p:nvSpPr>
          <p:cNvPr id="12" name="Line 5">
            <a:extLst>
              <a:ext uri="{FF2B5EF4-FFF2-40B4-BE49-F238E27FC236}">
                <a16:creationId xmlns="" xmlns:a16="http://schemas.microsoft.com/office/drawing/2014/main" id="{1015FD01-6A29-8F4A-AC2F-07FE2053B7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954" y="4514219"/>
            <a:ext cx="8378335" cy="3971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wrap="none" lIns="68580" tIns="34290" rIns="68580" bIns="34290" anchor="ctr"/>
          <a:lstStyle/>
          <a:p>
            <a:pPr>
              <a:defRPr/>
            </a:pPr>
            <a:endParaRPr lang="it-IT" sz="1800" dirty="0"/>
          </a:p>
        </p:txBody>
      </p:sp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CA591B10-3FF6-0448-B1AA-D79B87972FE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-26719" y="-74651"/>
            <a:ext cx="6599194" cy="2643002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</p:pic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347C0623-8E40-5349-B333-F498F7FC24F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113" y="4653425"/>
            <a:ext cx="638175" cy="442913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320" y="4553538"/>
            <a:ext cx="1137254" cy="533333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536" y="4552185"/>
            <a:ext cx="1257784" cy="603250"/>
          </a:xfrm>
          <a:prstGeom prst="rect">
            <a:avLst/>
          </a:prstGeom>
        </p:spPr>
      </p:pic>
      <p:pic>
        <p:nvPicPr>
          <p:cNvPr id="11" name="Immagine 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67138" y="474001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4499" y="4697659"/>
            <a:ext cx="1143000" cy="33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01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zoom/>
      </p:transition>
    </mc:Choice>
    <mc:Fallback xmlns="">
      <p:transition spd="slow" advClick="0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7191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Key issues and main decisions in mode effect detection and adjustment</a:t>
            </a: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asellaDiTesto 9"/>
          <p:cNvSpPr txBox="1"/>
          <p:nvPr/>
        </p:nvSpPr>
        <p:spPr>
          <a:xfrm>
            <a:off x="473145" y="571840"/>
            <a:ext cx="745807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Methodological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strategies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deal with mode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effect</a:t>
            </a:r>
            <a:r>
              <a:rPr lang="en-US" sz="1800" b="1" dirty="0" smtClean="0"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: key issues</a:t>
            </a:r>
            <a:endParaRPr lang="en-US" sz="1800" b="1" dirty="0">
              <a:latin typeface="Calibri" panose="020F0502020204030204" pitchFamily="34" charset="0"/>
              <a:ea typeface="Arial Unicode MS" pitchFamily="34" charset="-128"/>
              <a:cs typeface="Calibri" panose="020F050202020403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21181" y="1004555"/>
            <a:ext cx="8284191" cy="315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lIns="91396" tIns="45699" rIns="91396" bIns="45699" rtlCol="0">
            <a:normAutofit fontScale="92500" lnSpcReduction="10000"/>
          </a:bodyPr>
          <a:lstStyle>
            <a:lvl1pPr marL="342745" indent="-342745" algn="l" defTabSz="456981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613" indent="-285618" algn="l" defTabSz="456981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472" indent="-228497" algn="l" defTabSz="456981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467" indent="-228497" algn="l" defTabSz="456981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455" indent="-228497" algn="l" defTabSz="456981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455" indent="-228497" algn="l" defTabSz="45698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436" indent="-228497" algn="l" defTabSz="45698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431" indent="-228497" algn="l" defTabSz="45698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419" indent="-228497" algn="l" defTabSz="45698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GB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MM </a:t>
            </a:r>
            <a:r>
              <a:rPr lang="en-GB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is </a:t>
            </a:r>
            <a:r>
              <a:rPr lang="en-GB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used t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 </a:t>
            </a:r>
            <a:r>
              <a:rPr lang="en-US" altLang="it-IT" sz="1600" dirty="0">
                <a:solidFill>
                  <a:srgbClr val="993366"/>
                </a:solidFill>
                <a:latin typeface="+mj-lt"/>
              </a:rPr>
              <a:t>contrast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600" dirty="0">
                <a:solidFill>
                  <a:srgbClr val="993366"/>
                </a:solidFill>
                <a:latin typeface="+mj-lt"/>
              </a:rPr>
              <a:t>declining response rates and </a:t>
            </a:r>
            <a:r>
              <a:rPr lang="en-US" altLang="it-IT" sz="1600" dirty="0" smtClean="0">
                <a:solidFill>
                  <a:srgbClr val="993366"/>
                </a:solidFill>
                <a:latin typeface="+mj-lt"/>
              </a:rPr>
              <a:t>coverage 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and to </a:t>
            </a:r>
            <a:r>
              <a:rPr lang="en-US" altLang="it-IT" sz="1600" dirty="0">
                <a:solidFill>
                  <a:srgbClr val="993366"/>
                </a:solidFill>
                <a:latin typeface="+mj-lt"/>
              </a:rPr>
              <a:t>reduce the total </a:t>
            </a:r>
            <a:r>
              <a:rPr lang="en-US" altLang="it-IT" sz="1600" dirty="0" smtClean="0">
                <a:solidFill>
                  <a:srgbClr val="993366"/>
                </a:solidFill>
                <a:latin typeface="+mj-lt"/>
              </a:rPr>
              <a:t>survey costs</a:t>
            </a:r>
            <a:endParaRPr lang="en-US" altLang="it-IT" sz="1600" dirty="0">
              <a:solidFill>
                <a:srgbClr val="993366"/>
              </a:solidFill>
              <a:latin typeface="+mj-lt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421040" y="1401549"/>
            <a:ext cx="84380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8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GB" alt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Main </a:t>
            </a:r>
            <a:r>
              <a:rPr lang="en-GB" altLang="it-I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methodological </a:t>
            </a:r>
            <a:r>
              <a:rPr lang="en-GB" alt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drawbacks </a:t>
            </a:r>
            <a:r>
              <a:rPr lang="en-GB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 </a:t>
            </a:r>
            <a:r>
              <a:rPr lang="en-GB" alt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MM</a:t>
            </a:r>
            <a:r>
              <a:rPr lang="en-GB" altLang="it-IT" sz="1600" dirty="0"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:</a:t>
            </a:r>
          </a:p>
          <a:p>
            <a:pPr marL="799881" lvl="1" indent="-342900">
              <a:spcBef>
                <a:spcPts val="600"/>
              </a:spcBef>
              <a:buClr>
                <a:srgbClr val="C00000"/>
              </a:buClr>
              <a:buFont typeface="+mj-lt"/>
              <a:buAutoNum type="arabicParenR"/>
            </a:pPr>
            <a:r>
              <a:rPr lang="en-US" altLang="it-IT" sz="1600" dirty="0"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Difficulty of </a:t>
            </a:r>
            <a:r>
              <a:rPr lang="en-US" altLang="it-IT" sz="1600" dirty="0">
                <a:solidFill>
                  <a:srgbClr val="993366"/>
                </a:solidFill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controlling over mode effects </a:t>
            </a:r>
            <a:r>
              <a:rPr lang="en-US" altLang="it-IT" sz="1600" dirty="0"/>
              <a:t>and their </a:t>
            </a:r>
            <a:r>
              <a:rPr lang="en-US" sz="1600" dirty="0">
                <a:solidFill>
                  <a:srgbClr val="993366"/>
                </a:solidFill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biasing effects </a:t>
            </a:r>
            <a:r>
              <a:rPr lang="en-US" sz="1600" dirty="0"/>
              <a:t>on survey </a:t>
            </a:r>
            <a:r>
              <a:rPr lang="en-US" sz="1600" dirty="0" smtClean="0"/>
              <a:t>estimates</a:t>
            </a:r>
            <a:endParaRPr lang="en-US" altLang="it-IT" sz="1600" dirty="0">
              <a:solidFill>
                <a:srgbClr val="993366"/>
              </a:solidFill>
              <a:latin typeface="Calibri" panose="020F0502020204030204" pitchFamily="34" charset="0"/>
              <a:ea typeface="Arial Unicode MS" pitchFamily="34" charset="-128"/>
              <a:cs typeface="Calibri" panose="020F0502020204030204" pitchFamily="34" charset="0"/>
            </a:endParaRPr>
          </a:p>
          <a:p>
            <a:pPr marL="799881" lvl="1" indent="-342900">
              <a:spcBef>
                <a:spcPts val="600"/>
              </a:spcBef>
              <a:buClr>
                <a:srgbClr val="C00000"/>
              </a:buClr>
              <a:buFont typeface="+mj-lt"/>
              <a:buAutoNum type="arabicParenR"/>
            </a:pPr>
            <a:r>
              <a:rPr lang="en-US" altLang="it-IT" sz="1600" dirty="0"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The </a:t>
            </a:r>
            <a:r>
              <a:rPr lang="en-US" altLang="it-IT" sz="1600" dirty="0">
                <a:solidFill>
                  <a:srgbClr val="993366"/>
                </a:solidFill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confounding </a:t>
            </a:r>
            <a:r>
              <a:rPr lang="en-US" altLang="it-IT" sz="1600" dirty="0"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of 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selection and measurement </a:t>
            </a:r>
            <a:r>
              <a:rPr lang="en-US" altLang="it-IT" sz="1600" dirty="0"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effects </a:t>
            </a:r>
            <a:endParaRPr lang="en-US" altLang="it-IT" sz="1600" dirty="0" smtClean="0">
              <a:latin typeface="Calibri" panose="020F0502020204030204" pitchFamily="34" charset="0"/>
              <a:ea typeface="Arial Unicode MS" pitchFamily="34" charset="-128"/>
              <a:cs typeface="Calibri" panose="020F0502020204030204" pitchFamily="34" charset="0"/>
            </a:endParaRPr>
          </a:p>
          <a:p>
            <a:pPr marL="998338" lvl="2" indent="-179388">
              <a:spcBef>
                <a:spcPts val="600"/>
              </a:spcBef>
              <a:buClr>
                <a:srgbClr val="993366"/>
              </a:buClr>
              <a:buFont typeface="Arial" panose="020B0604020202020204" pitchFamily="34" charset="0"/>
              <a:buChar char="•"/>
            </a:pPr>
            <a:r>
              <a:rPr lang="en-US" altLang="it-IT" sz="1400" dirty="0"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Mode effect refers strictly to </a:t>
            </a:r>
            <a:r>
              <a:rPr lang="en-US" altLang="it-IT" sz="1400" b="1" dirty="0"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measurement differences</a:t>
            </a:r>
            <a:r>
              <a:rPr lang="en-US" altLang="it-IT" sz="1400" dirty="0"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 due to the mode of survey administration </a:t>
            </a:r>
          </a:p>
          <a:p>
            <a:pPr marL="998338" lvl="2" indent="-179388">
              <a:spcBef>
                <a:spcPts val="6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it-IT" sz="1400" dirty="0" smtClean="0"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The </a:t>
            </a:r>
            <a:r>
              <a:rPr lang="en-US" altLang="it-IT" sz="1400" b="1" dirty="0"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selection </a:t>
            </a:r>
            <a:r>
              <a:rPr lang="en-US" altLang="it-IT" sz="1400" b="1" dirty="0" smtClean="0"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effect</a:t>
            </a:r>
            <a:r>
              <a:rPr lang="en-US" altLang="it-IT" sz="1400" dirty="0" smtClean="0"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, </a:t>
            </a:r>
            <a:r>
              <a:rPr lang="en-US" altLang="it-IT" sz="1400" dirty="0"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due to the differences in the distributions of respondents to the different </a:t>
            </a:r>
            <a:r>
              <a:rPr lang="en-US" altLang="it-IT" sz="1400" dirty="0" smtClean="0"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modes</a:t>
            </a:r>
            <a:endParaRPr lang="en-US" altLang="it-IT" sz="1600" dirty="0" smtClean="0">
              <a:latin typeface="Calibri" panose="020F0502020204030204" pitchFamily="34" charset="0"/>
              <a:ea typeface="Arial Unicode MS" pitchFamily="34" charset="-128"/>
              <a:cs typeface="Calibri" panose="020F050202020403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88245" y="3986004"/>
            <a:ext cx="8117127" cy="584775"/>
          </a:xfrm>
          <a:prstGeom prst="rect">
            <a:avLst/>
          </a:prstGeom>
          <a:ln w="12700">
            <a:solidFill>
              <a:srgbClr val="993366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 smtClean="0"/>
              <a:t>Appropriate </a:t>
            </a:r>
            <a:r>
              <a:rPr lang="en-US" sz="1600" b="1" dirty="0" smtClean="0"/>
              <a:t>methodological strategies </a:t>
            </a:r>
            <a:r>
              <a:rPr lang="en-US" sz="1600" dirty="0" smtClean="0"/>
              <a:t>are necessary to </a:t>
            </a:r>
            <a:r>
              <a:rPr lang="en-US" sz="1600" dirty="0"/>
              <a:t>properly </a:t>
            </a:r>
            <a:r>
              <a:rPr lang="en-US" sz="1600" b="1" dirty="0" smtClean="0"/>
              <a:t>assess </a:t>
            </a:r>
            <a:r>
              <a:rPr lang="en-US" sz="1600" dirty="0"/>
              <a:t>and </a:t>
            </a:r>
            <a:r>
              <a:rPr lang="en-US" sz="1600" b="1" dirty="0" smtClean="0"/>
              <a:t>adjust mode </a:t>
            </a:r>
            <a:r>
              <a:rPr lang="en-US" sz="1600" b="1" smtClean="0"/>
              <a:t>effects </a:t>
            </a:r>
            <a:r>
              <a:rPr lang="en-US" sz="1600" smtClean="0"/>
              <a:t>to </a:t>
            </a:r>
            <a:r>
              <a:rPr lang="en-US" sz="1600" dirty="0" smtClean="0"/>
              <a:t>ensure accurate and consistent estimates</a:t>
            </a:r>
            <a:endParaRPr lang="en-US" sz="12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473144" y="3238567"/>
            <a:ext cx="8296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altLang="it-IT" sz="1600" dirty="0"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Especially in </a:t>
            </a:r>
            <a:r>
              <a:rPr lang="en-US" altLang="it-IT" sz="1600" dirty="0">
                <a:solidFill>
                  <a:srgbClr val="993366"/>
                </a:solidFill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repeated </a:t>
            </a:r>
            <a:r>
              <a:rPr lang="en-US" altLang="it-IT" sz="1600" dirty="0" smtClean="0">
                <a:solidFill>
                  <a:srgbClr val="993366"/>
                </a:solidFill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surveys</a:t>
            </a:r>
            <a:r>
              <a:rPr lang="en-US" altLang="it-IT" sz="1600" dirty="0" smtClean="0"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, </a:t>
            </a:r>
            <a:r>
              <a:rPr lang="en-US" altLang="it-IT" sz="1600" dirty="0"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estimates must be </a:t>
            </a:r>
            <a:r>
              <a:rPr lang="en-US" altLang="it-IT" sz="1600" dirty="0">
                <a:solidFill>
                  <a:srgbClr val="993366"/>
                </a:solidFill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consistent and comparable</a:t>
            </a:r>
            <a:r>
              <a:rPr lang="en-US" altLang="it-IT" sz="1600" dirty="0"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, for ensuring that changes in the time series are exclusively due to </a:t>
            </a:r>
            <a:r>
              <a:rPr lang="en-US" altLang="it-IT" sz="1600" dirty="0">
                <a:solidFill>
                  <a:srgbClr val="993366"/>
                </a:solidFill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real changes </a:t>
            </a:r>
            <a:r>
              <a:rPr lang="en-US" altLang="it-IT" sz="1600" dirty="0"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of the observed </a:t>
            </a:r>
            <a:r>
              <a:rPr lang="en-US" altLang="it-IT" sz="1600" dirty="0" smtClean="0"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phenomena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910409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/>
      <p:bldP spid="3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767465" y="822035"/>
            <a:ext cx="745807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buClr>
                <a:srgbClr val="CF1E24"/>
              </a:buClr>
              <a:buSzPct val="90000"/>
              <a:defRPr/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General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“guidelines”</a:t>
            </a:r>
            <a:endParaRPr lang="en-US" sz="17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70876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7191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Key issues and main decisions in mode effect detection and adjustment</a:t>
            </a: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ttangolo 9"/>
          <p:cNvSpPr/>
          <p:nvPr/>
        </p:nvSpPr>
        <p:spPr>
          <a:xfrm>
            <a:off x="767465" y="1573224"/>
            <a:ext cx="7880593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Methodological strategies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deal with mode bias/mode effect: key decisions</a:t>
            </a:r>
          </a:p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Methodological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strategies to deal with mode bias/mode effect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key elements </a:t>
            </a:r>
          </a:p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Methods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deal with mode effects</a:t>
            </a:r>
          </a:p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Assessing and adjusting mode effects: some key aspects</a:t>
            </a:r>
          </a:p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Check-list for the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design of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strategy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deal with mode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bias/mode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effects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7388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54073" y="831460"/>
            <a:ext cx="7600456" cy="27443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Methodological strategies to deal with mode </a:t>
            </a: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bias/mode </a:t>
            </a:r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effect: Key decisions</a:t>
            </a:r>
            <a:endParaRPr lang="en-US" sz="1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CF1E24"/>
              </a:buClr>
              <a:buSzPct val="90000"/>
              <a:defRPr/>
            </a:pP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>
              <a:buClr>
                <a:srgbClr val="CF1E24"/>
              </a:buClr>
              <a:buSzPct val="90000"/>
              <a:defRPr/>
            </a:pPr>
            <a:r>
              <a:rPr lang="en-US" sz="1700" dirty="0" smtClean="0"/>
              <a:t>Deciding </a:t>
            </a:r>
            <a:r>
              <a:rPr lang="en-US" sz="1700" dirty="0">
                <a:solidFill>
                  <a:srgbClr val="993366"/>
                </a:solidFill>
              </a:rPr>
              <a:t>if and how to estimate </a:t>
            </a:r>
            <a:r>
              <a:rPr lang="en-US" sz="1700" dirty="0"/>
              <a:t>mode effects </a:t>
            </a:r>
            <a:r>
              <a:rPr lang="en-US" sz="1700" dirty="0">
                <a:solidFill>
                  <a:srgbClr val="660033"/>
                </a:solidFill>
              </a:rPr>
              <a:t>and/or to adjust </a:t>
            </a:r>
            <a:r>
              <a:rPr lang="en-US" sz="1700" dirty="0"/>
              <a:t>for their biasing </a:t>
            </a:r>
            <a:r>
              <a:rPr lang="en-US" sz="1700" dirty="0" smtClean="0"/>
              <a:t>effects</a:t>
            </a:r>
            <a:endParaRPr lang="en-US" sz="1700" dirty="0"/>
          </a:p>
          <a:p>
            <a:endParaRPr lang="it-IT" sz="1200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993366"/>
                </a:solidFill>
              </a:rPr>
              <a:t>quality criterion </a:t>
            </a:r>
            <a:r>
              <a:rPr lang="en-US" sz="1700" dirty="0"/>
              <a:t>(e.g. the MSE) against a cost limit: how to assess whether mode effect adjustment is beneficial? </a:t>
            </a:r>
            <a:endParaRPr lang="it-IT" sz="1700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993366"/>
                </a:solidFill>
              </a:rPr>
              <a:t>multi-dimensionality</a:t>
            </a:r>
            <a:r>
              <a:rPr lang="en-US" sz="1700" dirty="0"/>
              <a:t> of a survey: what key estimates and population parameters of interest need to be evaluated?</a:t>
            </a:r>
            <a:endParaRPr lang="it-IT" sz="17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993366"/>
                </a:solidFill>
              </a:rPr>
              <a:t>time perspective</a:t>
            </a:r>
            <a:r>
              <a:rPr lang="en-US" sz="1700" dirty="0"/>
              <a:t>: is the survey </a:t>
            </a:r>
            <a:r>
              <a:rPr lang="en-US" sz="1700" dirty="0" smtClean="0"/>
              <a:t>repeated, </a:t>
            </a:r>
            <a:r>
              <a:rPr lang="en-US" sz="1700" dirty="0"/>
              <a:t>can effects be assumed </a:t>
            </a:r>
            <a:r>
              <a:rPr lang="en-US" sz="1700" dirty="0" smtClean="0"/>
              <a:t>constant, which actions are planned for future survey repetitions?</a:t>
            </a:r>
            <a:endParaRPr lang="en-US" sz="1700" dirty="0">
              <a:solidFill>
                <a:srgbClr val="50515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/>
              <a:t>2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7191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Key issues and main decisions in mode effect detection and adjustment</a:t>
            </a: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24777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830580" y="819590"/>
            <a:ext cx="7932419" cy="32675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Methodological </a:t>
            </a:r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strategies to </a:t>
            </a: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deal with mode bias/mode effect: key elements </a:t>
            </a:r>
          </a:p>
          <a:p>
            <a:endParaRPr lang="en-US" sz="1200" dirty="0"/>
          </a:p>
          <a:p>
            <a:r>
              <a:rPr lang="en-US" sz="1800" b="1" dirty="0">
                <a:solidFill>
                  <a:srgbClr val="993366"/>
                </a:solidFill>
              </a:rPr>
              <a:t>Main requirements </a:t>
            </a:r>
            <a:r>
              <a:rPr lang="en-US" sz="1800" dirty="0"/>
              <a:t>to be defined:</a:t>
            </a:r>
          </a:p>
          <a:p>
            <a:endParaRPr lang="en-US" sz="1400" dirty="0"/>
          </a:p>
          <a:p>
            <a:pPr marL="446088" lvl="0" indent="-265113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b="1" dirty="0">
                <a:solidFill>
                  <a:srgbClr val="993366"/>
                </a:solidFill>
              </a:rPr>
              <a:t>A </a:t>
            </a:r>
            <a:r>
              <a:rPr lang="en-US" sz="1800" b="1" dirty="0" smtClean="0">
                <a:solidFill>
                  <a:srgbClr val="993366"/>
                </a:solidFill>
              </a:rPr>
              <a:t>“design” </a:t>
            </a:r>
            <a:r>
              <a:rPr lang="en-US" sz="1800" dirty="0"/>
              <a:t>to control for mode bias/mode effects</a:t>
            </a:r>
          </a:p>
          <a:p>
            <a:pPr marL="446088" lvl="0" indent="-265113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800" dirty="0"/>
              <a:t>Appropriate</a:t>
            </a:r>
            <a:r>
              <a:rPr lang="en-US" sz="1800" b="1" dirty="0" smtClean="0">
                <a:solidFill>
                  <a:srgbClr val="993366"/>
                </a:solidFill>
              </a:rPr>
              <a:t> auxiliary </a:t>
            </a:r>
            <a:r>
              <a:rPr lang="en-US" sz="1800" b="1" dirty="0">
                <a:solidFill>
                  <a:srgbClr val="993366"/>
                </a:solidFill>
              </a:rPr>
              <a:t>variables </a:t>
            </a:r>
            <a:r>
              <a:rPr lang="en-US" sz="1800" dirty="0"/>
              <a:t>(from administrative data/frame data/</a:t>
            </a:r>
            <a:r>
              <a:rPr lang="en-US" sz="1800" dirty="0" err="1"/>
              <a:t>paradata</a:t>
            </a:r>
            <a:r>
              <a:rPr lang="en-US" sz="1800" dirty="0"/>
              <a:t>) referred to as covariates that are </a:t>
            </a:r>
            <a:r>
              <a:rPr lang="en-US" sz="1800" u="sng" dirty="0"/>
              <a:t>mode-insensitive</a:t>
            </a:r>
            <a:r>
              <a:rPr lang="en-US" sz="1800" dirty="0"/>
              <a:t> and </a:t>
            </a:r>
            <a:r>
              <a:rPr lang="en-US" sz="1800" u="sng" dirty="0"/>
              <a:t>informative</a:t>
            </a:r>
            <a:r>
              <a:rPr lang="en-US" sz="1800" dirty="0"/>
              <a:t> about </a:t>
            </a:r>
          </a:p>
          <a:p>
            <a:pPr marL="809625" lvl="0" indent="-363538">
              <a:spcBef>
                <a:spcPts val="600"/>
              </a:spcBef>
              <a:buFont typeface="Courier New" pitchFamily="49" charset="0"/>
              <a:buChar char="o"/>
            </a:pPr>
            <a:r>
              <a:rPr lang="en-US" sz="1800" i="1" dirty="0"/>
              <a:t>Mode selection</a:t>
            </a:r>
          </a:p>
          <a:p>
            <a:pPr marL="809625" lvl="0" indent="-363538">
              <a:spcAft>
                <a:spcPts val="1200"/>
              </a:spcAft>
              <a:buFont typeface="Courier New" pitchFamily="49" charset="0"/>
              <a:buChar char="o"/>
            </a:pPr>
            <a:r>
              <a:rPr lang="en-US" sz="1800" i="1" dirty="0"/>
              <a:t>Mode measurement</a:t>
            </a:r>
          </a:p>
          <a:p>
            <a:pPr marL="446088" lvl="0" indent="-265113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800" b="1" dirty="0">
                <a:solidFill>
                  <a:srgbClr val="993366"/>
                </a:solidFill>
              </a:rPr>
              <a:t>A set of assumptions </a:t>
            </a:r>
            <a:r>
              <a:rPr lang="en-US" sz="1800" dirty="0"/>
              <a:t>(depend on the type of auxiliary data and type of design)</a:t>
            </a:r>
            <a:endParaRPr lang="en-US" sz="1800" dirty="0">
              <a:solidFill>
                <a:srgbClr val="50515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/>
              <a:t>2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7191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Key issues and main decisions in mode effect detection and adjustment</a:t>
            </a: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90428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62543" y="819590"/>
            <a:ext cx="7458074" cy="26058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The design: strategies to control for mode bias/mode effect</a:t>
            </a:r>
          </a:p>
          <a:p>
            <a:endParaRPr lang="en-US" sz="1800" i="1" dirty="0"/>
          </a:p>
          <a:p>
            <a:r>
              <a:rPr lang="en-US" sz="1800" b="1" i="1" dirty="0">
                <a:solidFill>
                  <a:srgbClr val="660033"/>
                </a:solidFill>
              </a:rPr>
              <a:t>Experimental designs</a:t>
            </a:r>
            <a:r>
              <a:rPr lang="en-US" sz="1800" b="1" dirty="0">
                <a:solidFill>
                  <a:srgbClr val="660033"/>
                </a:solidFill>
              </a:rPr>
              <a:t> </a:t>
            </a:r>
            <a:r>
              <a:rPr lang="en-US" sz="1800" dirty="0"/>
              <a:t>allow controlling for selection effects, and hence the unbiased assessment of measurement differences between </a:t>
            </a:r>
            <a:r>
              <a:rPr lang="en-US" sz="1800" dirty="0" smtClean="0"/>
              <a:t>modes. </a:t>
            </a:r>
            <a:r>
              <a:rPr lang="en-US" sz="1800" dirty="0"/>
              <a:t>Experimental designs </a:t>
            </a:r>
            <a:r>
              <a:rPr lang="en-US" sz="1800" dirty="0" smtClean="0"/>
              <a:t>are </a:t>
            </a:r>
            <a:r>
              <a:rPr lang="en-US" sz="1800" dirty="0"/>
              <a:t>rather </a:t>
            </a:r>
            <a:r>
              <a:rPr lang="en-US" sz="1800" dirty="0" smtClean="0"/>
              <a:t>“rare” because of costs.   </a:t>
            </a:r>
            <a:endParaRPr lang="en-US" sz="1800" dirty="0"/>
          </a:p>
          <a:p>
            <a:endParaRPr lang="it-IT" sz="1800" dirty="0"/>
          </a:p>
          <a:p>
            <a:r>
              <a:rPr lang="en-US" sz="1800" b="1" i="1" dirty="0">
                <a:solidFill>
                  <a:srgbClr val="660033"/>
                </a:solidFill>
              </a:rPr>
              <a:t>Observational studies</a:t>
            </a:r>
            <a:r>
              <a:rPr lang="en-US" sz="1800" b="1" dirty="0">
                <a:solidFill>
                  <a:srgbClr val="660033"/>
                </a:solidFill>
              </a:rPr>
              <a:t> </a:t>
            </a:r>
            <a:r>
              <a:rPr lang="en-US" sz="1800" dirty="0"/>
              <a:t>require covariates that explain the selection mechanisms. If available, differences between mode groups are attributed to measurement differences, conditional on the (error free) </a:t>
            </a:r>
            <a:r>
              <a:rPr lang="en-US" sz="1800" i="1" dirty="0"/>
              <a:t>covariates</a:t>
            </a:r>
            <a:r>
              <a:rPr lang="en-US" sz="1800" dirty="0"/>
              <a:t>. </a:t>
            </a:r>
            <a:endParaRPr lang="en-US" sz="1800" dirty="0">
              <a:solidFill>
                <a:srgbClr val="50515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/>
              <a:t>2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7191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Key issues and main decisions in mode effect detection and adjustment</a:t>
            </a: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41064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37125" y="673010"/>
            <a:ext cx="7458074" cy="261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design: strategies to control for mode bias/mode </a:t>
            </a:r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effect - A</a:t>
            </a:r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general </a:t>
            </a:r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scheme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7191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Key issues and main decisions in mode effect detection and adjustment</a:t>
            </a: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052901"/>
              </p:ext>
            </p:extLst>
          </p:nvPr>
        </p:nvGraphicFramePr>
        <p:xfrm>
          <a:off x="457200" y="1345407"/>
          <a:ext cx="8229600" cy="2933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666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629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88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Design type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Objective</a:t>
                      </a:r>
                      <a:endParaRPr lang="it-IT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Experimental 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L="63119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400" dirty="0">
                          <a:effectLst/>
                        </a:rPr>
                        <a:t>Re-interview study - repeated measurement designs (Deliverable 2)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538163" indent="0"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To assess mode effect</a:t>
                      </a:r>
                      <a:endParaRPr lang="it-IT" sz="1400" dirty="0">
                        <a:effectLst/>
                      </a:endParaRPr>
                    </a:p>
                    <a:p>
                      <a:pPr marL="538163" marR="0" indent="0" algn="l" defTabSz="4569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</a:rPr>
                        <a:t>To adjust </a:t>
                      </a:r>
                      <a:r>
                        <a:rPr lang="en-GB" sz="1400" dirty="0" smtClean="0">
                          <a:effectLst/>
                        </a:rPr>
                        <a:t>for mode </a:t>
                      </a:r>
                      <a:r>
                        <a:rPr lang="en-GB" sz="1400" dirty="0">
                          <a:effectLst/>
                        </a:rPr>
                        <a:t>effect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 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L="631190" marR="0" indent="-342900" algn="l" defTabSz="4569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en-GB" sz="1400" dirty="0">
                          <a:effectLst/>
                        </a:rPr>
                        <a:t>Parallel independent designs - single mode  and  mixed mode samples - (Deliverable 3)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3215">
                <a:tc>
                  <a:txBody>
                    <a:bodyPr/>
                    <a:lstStyle/>
                    <a:p>
                      <a:pPr marL="631190" indent="-342900">
                        <a:spcAft>
                          <a:spcPts val="0"/>
                        </a:spcAft>
                        <a:buFont typeface="+mj-lt"/>
                        <a:buAutoNum type="arabicPeriod" startAt="3"/>
                      </a:pPr>
                      <a:r>
                        <a:rPr lang="en-GB" sz="1400" dirty="0">
                          <a:effectLst/>
                        </a:rPr>
                        <a:t>Other (Embedded experiments, Split sample designs)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Non-experimental 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92175"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Observational studies (mixed-mode design only)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38163" indent="0" algn="l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To assess mode effect</a:t>
                      </a:r>
                    </a:p>
                    <a:p>
                      <a:pPr marL="538163" indent="0" algn="l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To control for selection effect </a:t>
                      </a:r>
                      <a:endParaRPr lang="it-IT" sz="1400" dirty="0">
                        <a:effectLst/>
                      </a:endParaRPr>
                    </a:p>
                    <a:p>
                      <a:pPr marL="538163" indent="0" algn="l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To adjust for measurement effect (Required auxiliary variables)</a:t>
                      </a:r>
                      <a:endParaRPr lang="it-IT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0645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767465" y="683536"/>
            <a:ext cx="745807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buClr>
                <a:srgbClr val="CF1E24"/>
              </a:buClr>
              <a:buSzPct val="90000"/>
              <a:defRPr/>
            </a:pP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Methods </a:t>
            </a:r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to </a:t>
            </a: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deal with mode effects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70876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7191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Key issues and main decisions in mode effect detection and adjustment</a:t>
            </a: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ttangolo 9"/>
          <p:cNvSpPr/>
          <p:nvPr/>
        </p:nvSpPr>
        <p:spPr>
          <a:xfrm>
            <a:off x="767465" y="1303401"/>
            <a:ext cx="788059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700" u="sng" dirty="0" smtClean="0"/>
              <a:t>Reference schemes</a:t>
            </a:r>
            <a:r>
              <a:rPr lang="en-US" sz="1700" dirty="0" smtClean="0"/>
              <a:t> </a:t>
            </a:r>
            <a:r>
              <a:rPr lang="en-US" sz="1700" dirty="0"/>
              <a:t>that outline the methods which can be applied for different:</a:t>
            </a:r>
          </a:p>
          <a:p>
            <a:pPr marL="809625" indent="-363538">
              <a:buFont typeface="Wingdings" pitchFamily="2" charset="2"/>
              <a:buChar char="§"/>
            </a:pPr>
            <a:r>
              <a:rPr lang="en-US" sz="1700" b="1" dirty="0">
                <a:solidFill>
                  <a:srgbClr val="993366"/>
                </a:solidFill>
              </a:rPr>
              <a:t>Survey/experimental contexts </a:t>
            </a:r>
            <a:endParaRPr lang="it-IT" sz="1700" b="1" dirty="0">
              <a:solidFill>
                <a:srgbClr val="993366"/>
              </a:solidFill>
            </a:endParaRPr>
          </a:p>
          <a:p>
            <a:pPr marL="809625" indent="-363538"/>
            <a:endParaRPr lang="en-US" sz="800" b="1" dirty="0"/>
          </a:p>
          <a:p>
            <a:pPr marL="809625" indent="-363538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700" b="1" dirty="0">
                <a:solidFill>
                  <a:srgbClr val="993366"/>
                </a:solidFill>
              </a:rPr>
              <a:t>Objectives</a:t>
            </a:r>
            <a:r>
              <a:rPr lang="en-US" sz="1700" b="1" dirty="0"/>
              <a:t> </a:t>
            </a:r>
            <a:r>
              <a:rPr lang="en-US" sz="1700" b="1" dirty="0">
                <a:solidFill>
                  <a:srgbClr val="993366"/>
                </a:solidFill>
              </a:rPr>
              <a:t>of the study </a:t>
            </a:r>
          </a:p>
          <a:p>
            <a:pPr marL="1255713" lvl="0" indent="-446088">
              <a:spcBef>
                <a:spcPts val="600"/>
              </a:spcBef>
              <a:buFont typeface="Courier New" pitchFamily="49" charset="0"/>
              <a:buChar char="o"/>
              <a:tabLst>
                <a:tab pos="628650" algn="l"/>
              </a:tabLst>
            </a:pPr>
            <a:r>
              <a:rPr lang="en-US" sz="1600" i="1" dirty="0"/>
              <a:t>Analysis of total mode effect  (1)</a:t>
            </a:r>
            <a:endParaRPr lang="it-IT" sz="1600" i="1" dirty="0"/>
          </a:p>
          <a:p>
            <a:pPr marL="1255713" lvl="0" indent="-446088">
              <a:spcBef>
                <a:spcPts val="600"/>
              </a:spcBef>
              <a:buFont typeface="Courier New" pitchFamily="49" charset="0"/>
              <a:buChar char="o"/>
              <a:tabLst>
                <a:tab pos="628650" algn="l"/>
              </a:tabLst>
            </a:pPr>
            <a:r>
              <a:rPr lang="en-US" sz="1600" i="1" dirty="0"/>
              <a:t>Analysis to disentangle measurement and selection effects (2)</a:t>
            </a:r>
          </a:p>
          <a:p>
            <a:pPr marL="1255713" lvl="0" indent="-446088">
              <a:spcBef>
                <a:spcPts val="600"/>
              </a:spcBef>
              <a:buFont typeface="Courier New" pitchFamily="49" charset="0"/>
              <a:buChar char="o"/>
              <a:tabLst>
                <a:tab pos="628650" algn="l"/>
              </a:tabLst>
            </a:pPr>
            <a:r>
              <a:rPr lang="en-US" sz="1600" i="1" dirty="0"/>
              <a:t>Adjustment for selection and measurement effects (3)</a:t>
            </a:r>
          </a:p>
          <a:p>
            <a:pPr marL="809625" indent="-363538">
              <a:spcBef>
                <a:spcPts val="600"/>
              </a:spcBef>
              <a:buFont typeface="Wingdings" pitchFamily="2" charset="2"/>
              <a:buChar char="§"/>
              <a:tabLst>
                <a:tab pos="628650" algn="l"/>
              </a:tabLst>
            </a:pPr>
            <a:r>
              <a:rPr lang="en-US" sz="1700" dirty="0"/>
              <a:t>Where appropriate, additional elements about </a:t>
            </a:r>
            <a:r>
              <a:rPr lang="en-US" sz="1700" b="1" dirty="0">
                <a:solidFill>
                  <a:srgbClr val="993366"/>
                </a:solidFill>
              </a:rPr>
              <a:t>requirements, assumptions, advantages/drawbacks</a:t>
            </a:r>
          </a:p>
        </p:txBody>
      </p:sp>
    </p:spTree>
    <p:extLst>
      <p:ext uri="{BB962C8B-B14F-4D97-AF65-F5344CB8AC3E}">
        <p14:creationId xmlns:p14="http://schemas.microsoft.com/office/powerpoint/2010/main" val="40250077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41825" y="526430"/>
            <a:ext cx="745807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buClr>
                <a:srgbClr val="CF1E24"/>
              </a:buClr>
              <a:buSzPct val="90000"/>
              <a:defRPr/>
            </a:pP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Methods 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deal with mode effects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70876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7191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Key issues and main decisions in mode effect detection and adjustment</a:t>
            </a: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ttangolo 9"/>
          <p:cNvSpPr/>
          <p:nvPr/>
        </p:nvSpPr>
        <p:spPr>
          <a:xfrm>
            <a:off x="614252" y="1248630"/>
            <a:ext cx="7880593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800" dirty="0" err="1"/>
              <a:t>Schemes</a:t>
            </a:r>
            <a:r>
              <a:rPr lang="it-IT" sz="1800" dirty="0"/>
              <a:t> - </a:t>
            </a:r>
            <a:r>
              <a:rPr lang="it-IT" sz="1800" dirty="0" err="1"/>
              <a:t>examples</a:t>
            </a:r>
            <a:endParaRPr lang="it-IT" sz="1800" dirty="0"/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endParaRPr lang="it-IT" sz="1700" dirty="0"/>
          </a:p>
          <a:p>
            <a:endParaRPr lang="it-IT" sz="1800" dirty="0"/>
          </a:p>
          <a:p>
            <a:endParaRPr lang="it-IT" sz="1800" dirty="0"/>
          </a:p>
          <a:p>
            <a:endParaRPr lang="it-IT" sz="1800" dirty="0"/>
          </a:p>
          <a:p>
            <a:endParaRPr lang="it-IT" sz="1800" dirty="0"/>
          </a:p>
          <a:p>
            <a:endParaRPr lang="it-IT" sz="1800" dirty="0"/>
          </a:p>
          <a:p>
            <a:endParaRPr lang="it-IT" sz="1800" dirty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871929"/>
              </p:ext>
            </p:extLst>
          </p:nvPr>
        </p:nvGraphicFramePr>
        <p:xfrm>
          <a:off x="296658" y="1096490"/>
          <a:ext cx="8480081" cy="19308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30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44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1825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17519">
                <a:tc gridSpan="3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Objective of study: Assessing differences between estimates based on data collected through different survey designs (single-mode and mixed-mode), in order to evaluate the total mode effect and the measurement equivalence </a:t>
                      </a: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Method</a:t>
                      </a: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="1" dirty="0">
                          <a:effectLst/>
                        </a:rPr>
                        <a:t>Analysis</a:t>
                      </a:r>
                      <a:endParaRPr lang="it-IT" sz="12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="1" dirty="0">
                          <a:effectLst/>
                        </a:rPr>
                        <a:t>Context / Conditions</a:t>
                      </a:r>
                      <a:endParaRPr lang="it-IT" sz="12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Regression </a:t>
                      </a:r>
                      <a:r>
                        <a:rPr lang="en-US" sz="1200" dirty="0" err="1">
                          <a:effectLst/>
                        </a:rPr>
                        <a:t>modelling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GB" sz="1200" dirty="0">
                          <a:effectLst/>
                        </a:rPr>
                        <a:t>(Martin and Lynn, 2011)</a:t>
                      </a: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Univariate</a:t>
                      </a:r>
                      <a:r>
                        <a:rPr lang="en-GB" sz="1100" dirty="0">
                          <a:effectLst/>
                        </a:rPr>
                        <a:t> analysis of items to evaluate the impact on marginal distributions 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en-GB" sz="1100" dirty="0">
                          <a:effectLst/>
                        </a:rPr>
                        <a:t> Parallel independent surveys</a:t>
                      </a:r>
                      <a:endParaRPr lang="it-IT" sz="1100" dirty="0">
                        <a:effectLst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GB" sz="1100" dirty="0">
                          <a:effectLst/>
                        </a:rPr>
                        <a:t>Appropriate statistical models and tests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31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……</a:t>
                      </a: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……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it-IT" sz="1100" dirty="0">
                          <a:effectLst/>
                        </a:rPr>
                        <a:t>……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5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Multi-group confirmatory factor analysis </a:t>
                      </a:r>
                      <a:endParaRPr lang="it-IT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(Martin and Lynn, 2011; </a:t>
                      </a:r>
                      <a:r>
                        <a:rPr lang="en-GB" sz="1200" dirty="0" err="1">
                          <a:effectLst/>
                        </a:rPr>
                        <a:t>Hox</a:t>
                      </a:r>
                      <a:r>
                        <a:rPr lang="en-GB" sz="1200" dirty="0">
                          <a:effectLst/>
                        </a:rPr>
                        <a:t> et al., 2015)</a:t>
                      </a: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Analysis of the measurement equivalence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en-GB" sz="1100" dirty="0">
                          <a:effectLst/>
                        </a:rPr>
                        <a:t>Parallel independent surveys</a:t>
                      </a:r>
                      <a:endParaRPr lang="it-IT" sz="1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en-GB" sz="1100" dirty="0">
                          <a:effectLst/>
                        </a:rPr>
                        <a:t>Mixed mode survey design</a:t>
                      </a:r>
                      <a:endParaRPr lang="it-IT" sz="1100" dirty="0">
                        <a:effectLst/>
                      </a:endParaRPr>
                    </a:p>
                    <a:p>
                      <a:pPr marL="15875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Identification of the latent structure of the phenomenon, Selection effect control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929745"/>
              </p:ext>
            </p:extLst>
          </p:nvPr>
        </p:nvGraphicFramePr>
        <p:xfrm>
          <a:off x="289680" y="3220910"/>
          <a:ext cx="8487060" cy="1372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26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426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018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0335">
                <a:tc gridSpan="3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Objective of study: Analysing the response processes and evaluation of the bias caused by the total nonresponse (selection errors)</a:t>
                      </a: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Method</a:t>
                      </a: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="1" dirty="0">
                          <a:effectLst/>
                        </a:rPr>
                        <a:t>Analysis</a:t>
                      </a:r>
                      <a:endParaRPr lang="it-IT" sz="12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="1" dirty="0">
                          <a:effectLst/>
                        </a:rPr>
                        <a:t>Context / Conditions</a:t>
                      </a:r>
                      <a:endParaRPr lang="it-IT" sz="12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0955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R-indicator</a:t>
                      </a:r>
                      <a:endParaRPr lang="it-IT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(Klausch et al., 2015; Schouten et al., 2011; Shlomo and Schouten, 2013; Schouten, et al., 2017)</a:t>
                      </a: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Analysis of the representative response/absolute selection error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en-GB" sz="1100" dirty="0">
                          <a:effectLst/>
                        </a:rPr>
                        <a:t>Parallel independent surveys</a:t>
                      </a:r>
                      <a:endParaRPr lang="it-IT" sz="1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en-GB" sz="1100" dirty="0">
                          <a:effectLst/>
                        </a:rPr>
                        <a:t>Single and mixed mode designs</a:t>
                      </a:r>
                      <a:endParaRPr lang="it-IT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MAR assumption for Response model  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0955"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……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……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it-IT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……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919865" y="786675"/>
            <a:ext cx="7458074" cy="261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 algn="ctr">
              <a:buClr>
                <a:srgbClr val="CF1E24"/>
              </a:buClr>
              <a:buSzPct val="90000"/>
              <a:defRPr/>
            </a:pPr>
            <a:r>
              <a:rPr lang="en-US" sz="1700" b="1" dirty="0">
                <a:solidFill>
                  <a:srgbClr val="993366"/>
                </a:solidFill>
              </a:rPr>
              <a:t>Assessing total mode effect (1)</a:t>
            </a:r>
            <a:endParaRPr lang="en-US" sz="17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54984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54073" y="819590"/>
            <a:ext cx="7608926" cy="261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Session </a:t>
            </a:r>
            <a:r>
              <a:rPr lang="it-IT" sz="17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organization</a:t>
            </a:r>
            <a:endParaRPr lang="it-IT" sz="17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/>
              <a:t>2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Mode bias/mode effect and its adjustment: General Overview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asellaDiTesto 9"/>
          <p:cNvSpPr txBox="1"/>
          <p:nvPr/>
        </p:nvSpPr>
        <p:spPr>
          <a:xfrm>
            <a:off x="1154073" y="1444180"/>
            <a:ext cx="7608926" cy="261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1) General </a:t>
            </a:r>
            <a:r>
              <a:rPr lang="it-IT" sz="17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overview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(Orietta Luzi)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149076" y="1843200"/>
            <a:ext cx="7608926" cy="261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2) </a:t>
            </a:r>
            <a:r>
              <a:rPr lang="it-IT" sz="17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Key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it-IT" sz="17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issues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and </a:t>
            </a:r>
            <a:r>
              <a:rPr lang="it-IT" sz="17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main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it-IT" sz="17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decisions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in mode </a:t>
            </a:r>
            <a:r>
              <a:rPr lang="it-IT" sz="17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effect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it-IT" sz="17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detecion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and </a:t>
            </a:r>
            <a:r>
              <a:rPr lang="it-IT" sz="17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adjustment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(Orietta Luzi)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1146578" y="2268048"/>
            <a:ext cx="7608926" cy="261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3) Re-</a:t>
            </a:r>
            <a:r>
              <a:rPr lang="it-IT" sz="17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interviews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– a case </a:t>
            </a:r>
            <a:r>
              <a:rPr lang="it-IT" sz="17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study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(Barry </a:t>
            </a:r>
            <a:r>
              <a:rPr lang="it-IT" sz="17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Schouten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)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1141581" y="2710848"/>
            <a:ext cx="7608926" cy="523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4)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Experimenting methods to assess and adjust mode effect when a single mode control survey is available as a benchmark: a case study 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(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Claudia De </a:t>
            </a:r>
            <a:r>
              <a:rPr lang="it-IT" sz="17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Vitiis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)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141581" y="3450150"/>
            <a:ext cx="7608926" cy="261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5) </a:t>
            </a:r>
            <a:r>
              <a:rPr lang="it-IT" sz="17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Discussant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(</a:t>
            </a:r>
            <a:r>
              <a:rPr lang="it-IT" sz="17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Pawel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it-IT" sz="17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SZymankiewicz</a:t>
            </a:r>
            <a:r>
              <a:rPr lang="it-IT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032956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  <p:bldP spid="15" grpId="0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767465" y="526430"/>
            <a:ext cx="745807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buClr>
                <a:srgbClr val="CF1E24"/>
              </a:buClr>
              <a:buSzPct val="90000"/>
              <a:defRPr/>
            </a:pP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Methods 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deal with mode effects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70876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7191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Key issues and main decisions in mode effect detection and adjustment</a:t>
            </a: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ttangolo 9"/>
          <p:cNvSpPr/>
          <p:nvPr/>
        </p:nvSpPr>
        <p:spPr>
          <a:xfrm>
            <a:off x="614252" y="1248630"/>
            <a:ext cx="7880593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endParaRPr lang="it-IT" sz="1700" dirty="0"/>
          </a:p>
          <a:p>
            <a:endParaRPr lang="it-IT" sz="1800" dirty="0"/>
          </a:p>
          <a:p>
            <a:endParaRPr lang="it-IT" sz="1800" dirty="0"/>
          </a:p>
          <a:p>
            <a:endParaRPr lang="it-IT" sz="1800" dirty="0"/>
          </a:p>
          <a:p>
            <a:endParaRPr lang="it-IT" sz="1800" dirty="0"/>
          </a:p>
          <a:p>
            <a:endParaRPr lang="it-IT" sz="1800" dirty="0"/>
          </a:p>
          <a:p>
            <a:endParaRPr lang="it-IT" sz="1800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134181"/>
              </p:ext>
            </p:extLst>
          </p:nvPr>
        </p:nvGraphicFramePr>
        <p:xfrm>
          <a:off x="547141" y="1184223"/>
          <a:ext cx="8169639" cy="33278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344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665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5124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97658">
                <a:tc gridSpan="4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Objective of study: Assessing mode effect - disentangling measurement and selection effects</a:t>
                      </a:r>
                      <a:endParaRPr lang="en-US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954" marR="47954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635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Method</a:t>
                      </a:r>
                      <a:endParaRPr lang="en-US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954" marR="4795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 noProof="0" dirty="0">
                          <a:effectLst/>
                        </a:rPr>
                        <a:t>Analysis</a:t>
                      </a:r>
                      <a:endParaRPr lang="en-US" sz="1200" b="1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954" marR="4795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 noProof="0" dirty="0">
                          <a:effectLst/>
                        </a:rPr>
                        <a:t>Conditions</a:t>
                      </a:r>
                      <a:endParaRPr lang="en-US" sz="1200" b="1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954" marR="4795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 noProof="0" dirty="0">
                          <a:effectLst/>
                        </a:rPr>
                        <a:t>Context  </a:t>
                      </a:r>
                      <a:endParaRPr lang="en-US" sz="1200" b="1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954" marR="47954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4326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Weighting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(</a:t>
                      </a:r>
                      <a:r>
                        <a:rPr lang="en-US" sz="1200" noProof="0" dirty="0" err="1">
                          <a:effectLst/>
                        </a:rPr>
                        <a:t>Vandenplas</a:t>
                      </a:r>
                      <a:r>
                        <a:rPr lang="en-US" sz="1200" noProof="0" dirty="0">
                          <a:effectLst/>
                        </a:rPr>
                        <a:t> et al., 2016; Rosenbaum and Rubin, 1983;  </a:t>
                      </a:r>
                      <a:r>
                        <a:rPr lang="en-US" sz="1200" noProof="0" dirty="0" err="1">
                          <a:effectLst/>
                        </a:rPr>
                        <a:t>Vannieuwenhuyze</a:t>
                      </a:r>
                      <a:r>
                        <a:rPr lang="en-US" sz="1200" noProof="0" dirty="0">
                          <a:effectLst/>
                        </a:rPr>
                        <a:t>, et al., 2014)</a:t>
                      </a:r>
                      <a:endParaRPr lang="en-US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954" marR="4795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</a:rPr>
                        <a:t>Analysis based on response model to control for respondent characteristics (comparable samples in MM)</a:t>
                      </a:r>
                      <a:endParaRPr lang="en-US" sz="11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954" marR="4795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</a:rPr>
                        <a:t>MAR assumption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</a:rPr>
                        <a:t>Mode-insensitive auxiliary variables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</a:rPr>
                        <a:t> </a:t>
                      </a:r>
                      <a:endParaRPr lang="en-US" sz="11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954" marR="47954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en-US" sz="1100" noProof="0" dirty="0">
                          <a:effectLst/>
                        </a:rPr>
                        <a:t>Mixed mode survey designs (observational studies)</a:t>
                      </a:r>
                    </a:p>
                    <a:p>
                      <a:pPr marL="68580" indent="-90170"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</a:rPr>
                        <a:t> </a:t>
                      </a:r>
                      <a:endParaRPr lang="en-US" sz="11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954" marR="47954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105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……</a:t>
                      </a:r>
                    </a:p>
                  </a:txBody>
                  <a:tcPr marL="47954" marR="4795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……</a:t>
                      </a:r>
                    </a:p>
                  </a:txBody>
                  <a:tcPr marL="47954" marR="4795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……</a:t>
                      </a:r>
                    </a:p>
                  </a:txBody>
                  <a:tcPr marL="47954" marR="47954" marT="0" marB="0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US" sz="1100" noProof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……</a:t>
                      </a:r>
                    </a:p>
                  </a:txBody>
                  <a:tcPr marL="47954" marR="47954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4670">
                <a:tc>
                  <a:txBody>
                    <a:bodyPr/>
                    <a:lstStyle/>
                    <a:p>
                      <a:pPr indent="2159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Instrumental variable approach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(</a:t>
                      </a:r>
                      <a:r>
                        <a:rPr lang="en-US" sz="1200" noProof="0" dirty="0" err="1">
                          <a:effectLst/>
                        </a:rPr>
                        <a:t>Vannieuwenhuyze</a:t>
                      </a:r>
                      <a:r>
                        <a:rPr lang="en-US" sz="1200" noProof="0" dirty="0">
                          <a:effectLst/>
                        </a:rPr>
                        <a:t> et al., 2010)</a:t>
                      </a:r>
                      <a:endParaRPr lang="en-US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954" marR="4795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</a:rPr>
                        <a:t>Analysis based on benchmark single-mode design</a:t>
                      </a:r>
                      <a:endParaRPr lang="en-US" sz="11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954" marR="4795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</a:rPr>
                        <a:t>Validity of comparability and </a:t>
                      </a:r>
                      <a:r>
                        <a:rPr lang="en-US" sz="1100" noProof="0" dirty="0" err="1">
                          <a:effectLst/>
                        </a:rPr>
                        <a:t>representativity</a:t>
                      </a:r>
                      <a:r>
                        <a:rPr lang="en-US" sz="1100" noProof="0" dirty="0">
                          <a:effectLst/>
                        </a:rPr>
                        <a:t> assumptions</a:t>
                      </a:r>
                      <a:endParaRPr lang="en-US" sz="11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954" marR="47954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en-US" sz="1100" noProof="0" dirty="0">
                          <a:effectLst/>
                        </a:rPr>
                        <a:t>Parallel independent surveys</a:t>
                      </a:r>
                    </a:p>
                    <a:p>
                      <a:pPr marL="68580" indent="-9017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</a:rPr>
                        <a:t> </a:t>
                      </a:r>
                      <a:endParaRPr lang="en-US" sz="11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954" marR="47954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84819">
                <a:tc>
                  <a:txBody>
                    <a:bodyPr/>
                    <a:lstStyle/>
                    <a:p>
                      <a:pPr indent="2159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Re-interview</a:t>
                      </a:r>
                    </a:p>
                    <a:p>
                      <a:pPr indent="20955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</a:rPr>
                        <a:t>(</a:t>
                      </a:r>
                      <a:r>
                        <a:rPr lang="en-US" sz="1200" noProof="0" dirty="0" err="1">
                          <a:effectLst/>
                        </a:rPr>
                        <a:t>Biemer</a:t>
                      </a:r>
                      <a:r>
                        <a:rPr lang="en-US" sz="1200" noProof="0" dirty="0">
                          <a:effectLst/>
                        </a:rPr>
                        <a:t>, 2001)</a:t>
                      </a:r>
                      <a:endParaRPr lang="en-US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954" marR="4795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</a:rPr>
                        <a:t>Analysis based on re-interview data, administrative data and </a:t>
                      </a:r>
                      <a:r>
                        <a:rPr lang="en-US" sz="1100" noProof="0" dirty="0" err="1">
                          <a:effectLst/>
                        </a:rPr>
                        <a:t>paradata</a:t>
                      </a:r>
                      <a:endParaRPr lang="en-US" sz="1100" noProof="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US" sz="11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954" marR="47954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</a:rPr>
                        <a:t>Re-interview does not affect measurement behavior of respondent</a:t>
                      </a:r>
                    </a:p>
                  </a:txBody>
                  <a:tcPr marL="47954" marR="47954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en-US" sz="1100" noProof="0" dirty="0">
                          <a:effectLst/>
                        </a:rPr>
                        <a:t>Re-interview of subset of mixed-mode respondents</a:t>
                      </a:r>
                      <a:endParaRPr lang="en-US" sz="11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954" marR="47954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ttangolo 1"/>
          <p:cNvSpPr/>
          <p:nvPr/>
        </p:nvSpPr>
        <p:spPr>
          <a:xfrm>
            <a:off x="1318885" y="767449"/>
            <a:ext cx="6673389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buClr>
                <a:srgbClr val="CF1E24"/>
              </a:buClr>
              <a:buSzPct val="90000"/>
              <a:defRPr/>
            </a:pPr>
            <a:r>
              <a:rPr lang="en-US" sz="1700" b="1" dirty="0">
                <a:solidFill>
                  <a:srgbClr val="993366"/>
                </a:solidFill>
              </a:rPr>
              <a:t>Disentangle measurement and selection effects (2)</a:t>
            </a:r>
          </a:p>
        </p:txBody>
      </p:sp>
    </p:spTree>
    <p:extLst>
      <p:ext uri="{BB962C8B-B14F-4D97-AF65-F5344CB8AC3E}">
        <p14:creationId xmlns:p14="http://schemas.microsoft.com/office/powerpoint/2010/main" val="29767583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711625" y="459490"/>
            <a:ext cx="745807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buClr>
                <a:srgbClr val="CF1E24"/>
              </a:buClr>
              <a:buSzPct val="90000"/>
              <a:defRPr/>
            </a:pP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Methods 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deal with mode effects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72970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7191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Key issues and main decisions in mode effect detection and adjustment</a:t>
            </a: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08330"/>
              </p:ext>
            </p:extLst>
          </p:nvPr>
        </p:nvGraphicFramePr>
        <p:xfrm>
          <a:off x="457200" y="1062005"/>
          <a:ext cx="8229601" cy="14759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58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01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567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7689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62757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Objective of study: Adjustment </a:t>
                      </a:r>
                      <a:r>
                        <a:rPr lang="en-US" sz="1200" dirty="0">
                          <a:effectLst/>
                        </a:rPr>
                        <a:t>methods </a:t>
                      </a: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583" marR="66583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7961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Method</a:t>
                      </a: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="1" dirty="0">
                          <a:effectLst/>
                        </a:rPr>
                        <a:t>Data requirements</a:t>
                      </a:r>
                      <a:endParaRPr lang="it-IT" sz="12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="1" dirty="0">
                          <a:effectLst/>
                        </a:rPr>
                        <a:t>Assumptions</a:t>
                      </a:r>
                      <a:endParaRPr lang="it-IT" sz="12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="1" dirty="0">
                          <a:effectLst/>
                        </a:rPr>
                        <a:t>Advantages/Disadvantages</a:t>
                      </a:r>
                      <a:endParaRPr lang="it-IT" sz="12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1577">
                <a:tc>
                  <a:txBody>
                    <a:bodyPr/>
                    <a:lstStyle/>
                    <a:p>
                      <a:pPr indent="2159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Standard Covariate-based adjustment</a:t>
                      </a:r>
                      <a:r>
                        <a:rPr lang="nl-NL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L="180975" lvl="0" indent="-180975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100" kern="1200" dirty="0">
                          <a:effectLst/>
                        </a:rPr>
                        <a:t>Sampling frame data</a:t>
                      </a:r>
                      <a:endParaRPr lang="it-IT" sz="1100" dirty="0">
                        <a:effectLst/>
                      </a:endParaRPr>
                    </a:p>
                    <a:p>
                      <a:pPr marL="180975" lvl="0" indent="-180975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100" kern="1200" dirty="0" err="1">
                          <a:effectLst/>
                        </a:rPr>
                        <a:t>Paradata</a:t>
                      </a:r>
                      <a:endParaRPr lang="it-IT" sz="1100" dirty="0">
                        <a:effectLst/>
                      </a:endParaRPr>
                    </a:p>
                    <a:p>
                      <a:pPr marL="180975" lvl="0" indent="-180975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100" kern="1200" dirty="0">
                          <a:effectLst/>
                        </a:rPr>
                        <a:t>Survey responses</a:t>
                      </a:r>
                      <a:r>
                        <a:rPr lang="nl-NL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Missing at random potential outcomes (MAR)</a:t>
                      </a:r>
                      <a:endParaRPr lang="it-IT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1100" dirty="0" err="1">
                          <a:effectLst/>
                        </a:rPr>
                        <a:t>Exogeneity</a:t>
                      </a:r>
                      <a:r>
                        <a:rPr lang="en-GB" sz="1100" dirty="0">
                          <a:effectLst/>
                        </a:rPr>
                        <a:t> of auxiliary data</a:t>
                      </a:r>
                      <a:endParaRPr lang="it-IT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Too strong assumptions in many settings (-)</a:t>
                      </a:r>
                      <a:endParaRPr lang="it-IT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en-GB" sz="1100" dirty="0">
                          <a:effectLst/>
                        </a:rPr>
                        <a:t>Adjustment on individual level possible (+)</a:t>
                      </a:r>
                      <a:endParaRPr lang="it-IT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689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……</a:t>
                      </a: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……</a:t>
                      </a: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L="0" marR="0" indent="0" algn="l" defTabSz="456981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……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L="0" marR="0" indent="0" algn="l" defTabSz="456981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……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53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Re-interview method</a:t>
                      </a:r>
                      <a:endParaRPr lang="it-IT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</a:t>
                      </a:r>
                      <a:r>
                        <a:rPr lang="en-GB" sz="1200" dirty="0" err="1">
                          <a:effectLst/>
                        </a:rPr>
                        <a:t>Klausch</a:t>
                      </a:r>
                      <a:r>
                        <a:rPr lang="en-GB" sz="1200" dirty="0">
                          <a:effectLst/>
                        </a:rPr>
                        <a:t> et al., 2017)</a:t>
                      </a: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……</a:t>
                      </a: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L="0" marR="0" indent="0" algn="l" defTabSz="456981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……</a:t>
                      </a: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L="0" marR="0" indent="0" algn="l" defTabSz="456981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……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583" marR="66583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972980"/>
              </p:ext>
            </p:extLst>
          </p:nvPr>
        </p:nvGraphicFramePr>
        <p:xfrm>
          <a:off x="470914" y="2654850"/>
          <a:ext cx="8238372" cy="18929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58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896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328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54916">
                <a:tc gridSpan="3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Objective of study: Adjusting selection/measurement effects in MM (observational studies)</a:t>
                      </a: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375" marR="63375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083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Method</a:t>
                      </a: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375" marR="63375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="1" dirty="0">
                          <a:effectLst/>
                        </a:rPr>
                        <a:t>Aim</a:t>
                      </a:r>
                      <a:endParaRPr lang="it-IT" sz="12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375" marR="63375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="1" dirty="0">
                          <a:effectLst/>
                        </a:rPr>
                        <a:t>Conditions</a:t>
                      </a:r>
                      <a:endParaRPr lang="it-IT" sz="12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375" marR="63375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4056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Weighting</a:t>
                      </a:r>
                      <a:endParaRPr lang="it-IT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375" marR="6337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To equate samples </a:t>
                      </a:r>
                      <a:endParaRPr lang="it-IT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To correct selection effect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375" marR="6337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MAR assumption, Mode-insensitive auxiliary variables, Measurement error negligible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375" marR="63375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90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……</a:t>
                      </a:r>
                    </a:p>
                  </a:txBody>
                  <a:tcPr marL="63375" marR="6337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……</a:t>
                      </a:r>
                    </a:p>
                  </a:txBody>
                  <a:tcPr marL="63375" marR="6337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……</a:t>
                      </a:r>
                    </a:p>
                  </a:txBody>
                  <a:tcPr marL="63375" marR="63375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083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Multiple imputation</a:t>
                      </a: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375" marR="6337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375" marR="633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375" marR="63375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1212">
                <a:tc>
                  <a:txBody>
                    <a:bodyPr/>
                    <a:lstStyle/>
                    <a:p>
                      <a:pPr marL="270510" indent="-18034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1.Multiple (standard) imputation </a:t>
                      </a: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375" marR="63375" marT="0" marB="0"/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To predict counterfactual data </a:t>
                      </a:r>
                      <a:endParaRPr lang="it-IT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To correct measurement error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375" marR="63375" marT="0" marB="0" anchor="ctr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Benchmark mode, MAR assumption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375" marR="63375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270510" indent="-18034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   ……</a:t>
                      </a:r>
                    </a:p>
                  </a:txBody>
                  <a:tcPr marL="63375" marR="63375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70045">
                <a:tc vMerge="1">
                  <a:txBody>
                    <a:bodyPr/>
                    <a:lstStyle/>
                    <a:p>
                      <a:pPr marL="270510" indent="-18034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375" marR="63375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……</a:t>
                      </a:r>
                    </a:p>
                  </a:txBody>
                  <a:tcPr marL="63375" marR="63375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Sequential design and two modes, benchmark mode, also</a:t>
                      </a:r>
                      <a:r>
                        <a:rPr lang="en-GB" sz="1100" baseline="0" dirty="0">
                          <a:effectLst/>
                        </a:rPr>
                        <a:t> </a:t>
                      </a:r>
                      <a:r>
                        <a:rPr lang="en-GB" sz="1100" dirty="0">
                          <a:effectLst/>
                        </a:rPr>
                        <a:t>NMAR assumption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375" marR="63375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3638">
                <a:tc>
                  <a:txBody>
                    <a:bodyPr/>
                    <a:lstStyle/>
                    <a:p>
                      <a:pPr marL="270510" indent="-18034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3.Fractional multiple imputation proposed by Park et al. (2016) </a:t>
                      </a:r>
                      <a:endParaRPr lang="it-IT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375" marR="63375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375" marR="63375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899578" y="669459"/>
            <a:ext cx="7042974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buClr>
                <a:srgbClr val="CF1E24"/>
              </a:buClr>
              <a:buSzPct val="90000"/>
              <a:defRPr/>
            </a:pPr>
            <a:r>
              <a:rPr lang="en-US" sz="1700" b="1" dirty="0">
                <a:solidFill>
                  <a:srgbClr val="993366"/>
                </a:solidFill>
              </a:rPr>
              <a:t>Adjust for selection and measurement effects (3)</a:t>
            </a:r>
          </a:p>
        </p:txBody>
      </p:sp>
    </p:spTree>
    <p:extLst>
      <p:ext uri="{BB962C8B-B14F-4D97-AF65-F5344CB8AC3E}">
        <p14:creationId xmlns:p14="http://schemas.microsoft.com/office/powerpoint/2010/main" val="6377129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740178" y="633908"/>
            <a:ext cx="8015326" cy="33598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800"/>
              </a:spcAft>
              <a:buClr>
                <a:srgbClr val="CF1E24"/>
              </a:buClr>
              <a:buSzPct val="90000"/>
              <a:defRPr/>
            </a:pPr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Assessing </a:t>
            </a: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mode </a:t>
            </a:r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effects: key aspects</a:t>
            </a:r>
            <a:endParaRPr lang="en-US" sz="1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spcAft>
                <a:spcPts val="1000"/>
              </a:spcAft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700" dirty="0" smtClean="0">
                <a:solidFill>
                  <a:srgbClr val="505150"/>
                </a:solidFill>
              </a:rPr>
              <a:t>Assessments </a:t>
            </a:r>
            <a:r>
              <a:rPr lang="en-US" sz="1700" dirty="0">
                <a:solidFill>
                  <a:srgbClr val="505150"/>
                </a:solidFill>
              </a:rPr>
              <a:t>are most sensibly conducted </a:t>
            </a:r>
            <a:r>
              <a:rPr lang="en-US" sz="1700" dirty="0" smtClean="0">
                <a:solidFill>
                  <a:srgbClr val="505150"/>
                </a:solidFill>
              </a:rPr>
              <a:t>with </a:t>
            </a:r>
            <a:r>
              <a:rPr lang="en-US" sz="1700" dirty="0">
                <a:solidFill>
                  <a:srgbClr val="505150"/>
                </a:solidFill>
              </a:rPr>
              <a:t>respect to a </a:t>
            </a:r>
            <a:r>
              <a:rPr lang="en-US" sz="1700" dirty="0" smtClean="0">
                <a:solidFill>
                  <a:srgbClr val="993366"/>
                </a:solidFill>
              </a:rPr>
              <a:t>benchmark</a:t>
            </a:r>
            <a:endParaRPr lang="en-US" sz="1700" dirty="0">
              <a:solidFill>
                <a:srgbClr val="505150"/>
              </a:solidFill>
            </a:endParaRPr>
          </a:p>
          <a:p>
            <a:pPr marL="285750" indent="-285750">
              <a:spcAft>
                <a:spcPts val="1000"/>
              </a:spcAft>
              <a:buSzPct val="90000"/>
              <a:buFont typeface="Arial" panose="020B0604020202020204" pitchFamily="34" charset="0"/>
              <a:buChar char="•"/>
              <a:defRPr/>
            </a:pPr>
            <a:endParaRPr lang="en-US" sz="1700" dirty="0" smtClean="0">
              <a:solidFill>
                <a:srgbClr val="505150"/>
              </a:solidFill>
            </a:endParaRPr>
          </a:p>
          <a:p>
            <a:pPr marL="285750" indent="-285750">
              <a:spcAft>
                <a:spcPts val="1000"/>
              </a:spcAft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700" dirty="0" smtClean="0">
                <a:solidFill>
                  <a:srgbClr val="505150"/>
                </a:solidFill>
              </a:rPr>
              <a:t>In </a:t>
            </a:r>
            <a:r>
              <a:rPr lang="en-US" sz="1700" dirty="0">
                <a:solidFill>
                  <a:srgbClr val="505150"/>
                </a:solidFill>
              </a:rPr>
              <a:t>assessment studies, the </a:t>
            </a:r>
            <a:r>
              <a:rPr lang="en-US" sz="1700" dirty="0" err="1">
                <a:solidFill>
                  <a:srgbClr val="505150"/>
                </a:solidFill>
              </a:rPr>
              <a:t>representativity</a:t>
            </a:r>
            <a:r>
              <a:rPr lang="en-US" sz="1700" dirty="0">
                <a:solidFill>
                  <a:srgbClr val="505150"/>
                </a:solidFill>
              </a:rPr>
              <a:t> of respondents, the response rates etc. can provide </a:t>
            </a:r>
            <a:r>
              <a:rPr lang="en-US" sz="1700" dirty="0">
                <a:solidFill>
                  <a:srgbClr val="993366"/>
                </a:solidFill>
              </a:rPr>
              <a:t>insight into the selection </a:t>
            </a:r>
            <a:r>
              <a:rPr lang="en-US" sz="1700" dirty="0" smtClean="0">
                <a:solidFill>
                  <a:srgbClr val="993366"/>
                </a:solidFill>
              </a:rPr>
              <a:t>mechanism. </a:t>
            </a:r>
            <a:r>
              <a:rPr lang="en-US" sz="1700" dirty="0" smtClean="0">
                <a:solidFill>
                  <a:srgbClr val="505150"/>
                </a:solidFill>
              </a:rPr>
              <a:t>Selection effect </a:t>
            </a:r>
            <a:r>
              <a:rPr lang="en-US" sz="1700" dirty="0">
                <a:solidFill>
                  <a:srgbClr val="505150"/>
                </a:solidFill>
              </a:rPr>
              <a:t>is a </a:t>
            </a:r>
            <a:r>
              <a:rPr lang="en-US" sz="1700" dirty="0" smtClean="0">
                <a:solidFill>
                  <a:srgbClr val="505150"/>
                </a:solidFill>
              </a:rPr>
              <a:t>desirable effect </a:t>
            </a:r>
            <a:r>
              <a:rPr lang="en-US" sz="1700" dirty="0">
                <a:solidFill>
                  <a:srgbClr val="505150"/>
                </a:solidFill>
              </a:rPr>
              <a:t>of MM </a:t>
            </a:r>
            <a:r>
              <a:rPr lang="en-US" sz="1700" dirty="0" smtClean="0">
                <a:solidFill>
                  <a:srgbClr val="505150"/>
                </a:solidFill>
              </a:rPr>
              <a:t>strategies as it could </a:t>
            </a:r>
            <a:r>
              <a:rPr lang="en-US" sz="1700" dirty="0">
                <a:solidFill>
                  <a:srgbClr val="505150"/>
                </a:solidFill>
              </a:rPr>
              <a:t>reduce selection bias </a:t>
            </a:r>
            <a:r>
              <a:rPr lang="en-US" sz="1700" dirty="0" smtClean="0">
                <a:solidFill>
                  <a:srgbClr val="505150"/>
                </a:solidFill>
              </a:rPr>
              <a:t>on </a:t>
            </a:r>
            <a:r>
              <a:rPr lang="en-US" sz="1700" dirty="0">
                <a:solidFill>
                  <a:srgbClr val="505150"/>
                </a:solidFill>
              </a:rPr>
              <a:t>survey </a:t>
            </a:r>
            <a:r>
              <a:rPr lang="en-US" sz="1700" dirty="0" smtClean="0">
                <a:solidFill>
                  <a:srgbClr val="505150"/>
                </a:solidFill>
              </a:rPr>
              <a:t>estimates</a:t>
            </a:r>
            <a:endParaRPr lang="en-US" sz="1700" dirty="0">
              <a:solidFill>
                <a:srgbClr val="505150"/>
              </a:solidFill>
            </a:endParaRPr>
          </a:p>
          <a:p>
            <a:pPr marL="285750" indent="-285750">
              <a:spcAft>
                <a:spcPts val="1000"/>
              </a:spcAft>
              <a:buSzPct val="90000"/>
              <a:buFont typeface="Arial" panose="020B0604020202020204" pitchFamily="34" charset="0"/>
              <a:buChar char="•"/>
              <a:defRPr/>
            </a:pPr>
            <a:endParaRPr lang="it-IT" sz="1700" dirty="0" smtClean="0">
              <a:solidFill>
                <a:srgbClr val="505150"/>
              </a:solidFill>
            </a:endParaRPr>
          </a:p>
          <a:p>
            <a:pPr marL="285750" indent="-285750">
              <a:spcAft>
                <a:spcPts val="1000"/>
              </a:spcAft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700" dirty="0" err="1" smtClean="0">
                <a:solidFill>
                  <a:srgbClr val="505150"/>
                </a:solidFill>
              </a:rPr>
              <a:t>Assessment</a:t>
            </a:r>
            <a:r>
              <a:rPr lang="it-IT" sz="1700" dirty="0" smtClean="0">
                <a:solidFill>
                  <a:srgbClr val="505150"/>
                </a:solidFill>
              </a:rPr>
              <a:t> </a:t>
            </a:r>
            <a:r>
              <a:rPr lang="it-IT" sz="1700" dirty="0">
                <a:solidFill>
                  <a:srgbClr val="505150"/>
                </a:solidFill>
              </a:rPr>
              <a:t>of </a:t>
            </a:r>
            <a:r>
              <a:rPr lang="it-IT" sz="1700" dirty="0" err="1">
                <a:solidFill>
                  <a:srgbClr val="993366"/>
                </a:solidFill>
              </a:rPr>
              <a:t>total</a:t>
            </a:r>
            <a:r>
              <a:rPr lang="it-IT" sz="1700" dirty="0">
                <a:solidFill>
                  <a:srgbClr val="993366"/>
                </a:solidFill>
              </a:rPr>
              <a:t> mode </a:t>
            </a:r>
            <a:r>
              <a:rPr lang="it-IT" sz="1700" dirty="0" err="1">
                <a:solidFill>
                  <a:srgbClr val="993366"/>
                </a:solidFill>
              </a:rPr>
              <a:t>effect</a:t>
            </a:r>
            <a:r>
              <a:rPr lang="it-IT" sz="1700" dirty="0">
                <a:solidFill>
                  <a:srgbClr val="993366"/>
                </a:solidFill>
              </a:rPr>
              <a:t> </a:t>
            </a:r>
            <a:r>
              <a:rPr lang="it-IT" sz="1700" dirty="0" err="1" smtClean="0">
                <a:solidFill>
                  <a:srgbClr val="505150"/>
                </a:solidFill>
              </a:rPr>
              <a:t>it</a:t>
            </a:r>
            <a:r>
              <a:rPr lang="it-IT" sz="1700" dirty="0" smtClean="0">
                <a:solidFill>
                  <a:srgbClr val="505150"/>
                </a:solidFill>
              </a:rPr>
              <a:t> </a:t>
            </a:r>
            <a:r>
              <a:rPr lang="it-IT" sz="1700" dirty="0" err="1" smtClean="0">
                <a:solidFill>
                  <a:srgbClr val="505150"/>
                </a:solidFill>
              </a:rPr>
              <a:t>is</a:t>
            </a:r>
            <a:r>
              <a:rPr lang="it-IT" sz="1700" dirty="0" smtClean="0">
                <a:solidFill>
                  <a:srgbClr val="505150"/>
                </a:solidFill>
              </a:rPr>
              <a:t> </a:t>
            </a:r>
            <a:r>
              <a:rPr lang="it-IT" sz="1700" dirty="0" err="1">
                <a:solidFill>
                  <a:srgbClr val="505150"/>
                </a:solidFill>
              </a:rPr>
              <a:t>relatively</a:t>
            </a:r>
            <a:r>
              <a:rPr lang="it-IT" sz="1700" dirty="0">
                <a:solidFill>
                  <a:srgbClr val="505150"/>
                </a:solidFill>
              </a:rPr>
              <a:t> </a:t>
            </a:r>
            <a:r>
              <a:rPr lang="it-IT" sz="1700" dirty="0" smtClean="0">
                <a:solidFill>
                  <a:srgbClr val="505150"/>
                </a:solidFill>
              </a:rPr>
              <a:t>easy and </a:t>
            </a:r>
            <a:r>
              <a:rPr lang="it-IT" sz="1700" dirty="0" err="1" smtClean="0">
                <a:solidFill>
                  <a:srgbClr val="505150"/>
                </a:solidFill>
              </a:rPr>
              <a:t>sometimes</a:t>
            </a:r>
            <a:r>
              <a:rPr lang="it-IT" sz="1700" dirty="0" smtClean="0">
                <a:solidFill>
                  <a:srgbClr val="505150"/>
                </a:solidFill>
              </a:rPr>
              <a:t> can </a:t>
            </a:r>
            <a:r>
              <a:rPr lang="it-IT" sz="1700" dirty="0">
                <a:solidFill>
                  <a:srgbClr val="505150"/>
                </a:solidFill>
              </a:rPr>
              <a:t>be </a:t>
            </a:r>
            <a:r>
              <a:rPr lang="it-IT" sz="1700" dirty="0" err="1">
                <a:solidFill>
                  <a:srgbClr val="505150"/>
                </a:solidFill>
              </a:rPr>
              <a:t>sufficient</a:t>
            </a:r>
            <a:r>
              <a:rPr lang="it-IT" sz="1700" dirty="0">
                <a:solidFill>
                  <a:srgbClr val="505150"/>
                </a:solidFill>
              </a:rPr>
              <a:t>, </a:t>
            </a:r>
            <a:r>
              <a:rPr lang="it-IT" sz="1700" dirty="0" err="1">
                <a:solidFill>
                  <a:srgbClr val="505150"/>
                </a:solidFill>
              </a:rPr>
              <a:t>but</a:t>
            </a:r>
            <a:r>
              <a:rPr lang="it-IT" sz="1700" dirty="0">
                <a:solidFill>
                  <a:srgbClr val="505150"/>
                </a:solidFill>
              </a:rPr>
              <a:t> </a:t>
            </a:r>
            <a:r>
              <a:rPr lang="it-IT" sz="1700" dirty="0" err="1">
                <a:solidFill>
                  <a:srgbClr val="505150"/>
                </a:solidFill>
              </a:rPr>
              <a:t>when</a:t>
            </a:r>
            <a:r>
              <a:rPr lang="it-IT" sz="1700" dirty="0">
                <a:solidFill>
                  <a:srgbClr val="505150"/>
                </a:solidFill>
              </a:rPr>
              <a:t> </a:t>
            </a:r>
            <a:r>
              <a:rPr lang="it-IT" sz="1700" dirty="0" err="1">
                <a:solidFill>
                  <a:srgbClr val="505150"/>
                </a:solidFill>
              </a:rPr>
              <a:t>detected</a:t>
            </a:r>
            <a:r>
              <a:rPr lang="it-IT" sz="1700" dirty="0">
                <a:solidFill>
                  <a:srgbClr val="505150"/>
                </a:solidFill>
              </a:rPr>
              <a:t>, </a:t>
            </a:r>
            <a:r>
              <a:rPr lang="it-IT" sz="1700" dirty="0" err="1" smtClean="0">
                <a:solidFill>
                  <a:srgbClr val="993366"/>
                </a:solidFill>
              </a:rPr>
              <a:t>undesired</a:t>
            </a:r>
            <a:r>
              <a:rPr lang="it-IT" sz="1700" dirty="0" smtClean="0">
                <a:solidFill>
                  <a:srgbClr val="993366"/>
                </a:solidFill>
              </a:rPr>
              <a:t> mode </a:t>
            </a:r>
            <a:r>
              <a:rPr lang="it-IT" sz="1700" dirty="0" err="1" smtClean="0">
                <a:solidFill>
                  <a:srgbClr val="993366"/>
                </a:solidFill>
              </a:rPr>
              <a:t>effects</a:t>
            </a:r>
            <a:r>
              <a:rPr lang="it-IT" sz="1700" dirty="0" smtClean="0">
                <a:solidFill>
                  <a:srgbClr val="993366"/>
                </a:solidFill>
              </a:rPr>
              <a:t> </a:t>
            </a:r>
            <a:r>
              <a:rPr lang="it-IT" sz="1700" dirty="0" err="1">
                <a:solidFill>
                  <a:srgbClr val="505150"/>
                </a:solidFill>
              </a:rPr>
              <a:t>need</a:t>
            </a:r>
            <a:r>
              <a:rPr lang="it-IT" sz="1700" dirty="0">
                <a:solidFill>
                  <a:srgbClr val="505150"/>
                </a:solidFill>
              </a:rPr>
              <a:t> to be </a:t>
            </a:r>
            <a:r>
              <a:rPr lang="it-IT" sz="1700" dirty="0" err="1">
                <a:solidFill>
                  <a:srgbClr val="505150"/>
                </a:solidFill>
              </a:rPr>
              <a:t>properly</a:t>
            </a:r>
            <a:r>
              <a:rPr lang="it-IT" sz="1700" dirty="0">
                <a:solidFill>
                  <a:srgbClr val="505150"/>
                </a:solidFill>
              </a:rPr>
              <a:t> </a:t>
            </a:r>
            <a:r>
              <a:rPr lang="it-IT" sz="1700" dirty="0" err="1" smtClean="0">
                <a:solidFill>
                  <a:srgbClr val="993366"/>
                </a:solidFill>
              </a:rPr>
              <a:t>estimated</a:t>
            </a:r>
            <a:r>
              <a:rPr lang="it-IT" sz="1700" dirty="0" smtClean="0">
                <a:solidFill>
                  <a:srgbClr val="993366"/>
                </a:solidFill>
              </a:rPr>
              <a:t> and </a:t>
            </a:r>
            <a:r>
              <a:rPr lang="it-IT" sz="1700" dirty="0" err="1" smtClean="0">
                <a:solidFill>
                  <a:srgbClr val="993366"/>
                </a:solidFill>
              </a:rPr>
              <a:t>adjusted</a:t>
            </a:r>
            <a:r>
              <a:rPr lang="it-IT" sz="1700" dirty="0" smtClean="0">
                <a:solidFill>
                  <a:srgbClr val="993366"/>
                </a:solidFill>
              </a:rPr>
              <a:t> </a:t>
            </a:r>
            <a:r>
              <a:rPr lang="it-IT" sz="1700" dirty="0" smtClean="0">
                <a:solidFill>
                  <a:srgbClr val="505150"/>
                </a:solidFill>
              </a:rPr>
              <a:t>for (</a:t>
            </a:r>
            <a:r>
              <a:rPr lang="it-IT" sz="1700" dirty="0" err="1" smtClean="0">
                <a:solidFill>
                  <a:srgbClr val="505150"/>
                </a:solidFill>
              </a:rPr>
              <a:t>measurement</a:t>
            </a:r>
            <a:r>
              <a:rPr lang="it-IT" sz="1700" dirty="0" smtClean="0">
                <a:solidFill>
                  <a:srgbClr val="505150"/>
                </a:solidFill>
              </a:rPr>
              <a:t> </a:t>
            </a:r>
            <a:r>
              <a:rPr lang="it-IT" sz="1700" dirty="0" err="1">
                <a:solidFill>
                  <a:srgbClr val="505150"/>
                </a:solidFill>
              </a:rPr>
              <a:t>effects</a:t>
            </a:r>
            <a:r>
              <a:rPr lang="it-IT" sz="1700" dirty="0" smtClean="0">
                <a:solidFill>
                  <a:srgbClr val="505150"/>
                </a:solidFill>
              </a:rPr>
              <a:t>)</a:t>
            </a:r>
            <a:endParaRPr lang="it-IT" sz="1700" dirty="0">
              <a:solidFill>
                <a:srgbClr val="50515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7191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Key issues and main decisions in mode effect detection and adjustment</a:t>
            </a: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0893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90758" y="640550"/>
            <a:ext cx="7959212" cy="36471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Adjusting </a:t>
            </a: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mode </a:t>
            </a:r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effects: key aspects</a:t>
            </a:r>
            <a:endParaRPr lang="en-US" sz="1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spcAft>
                <a:spcPts val="1000"/>
              </a:spcAft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700" dirty="0">
                <a:solidFill>
                  <a:srgbClr val="505150"/>
                </a:solidFill>
              </a:rPr>
              <a:t>Adjustment methods </a:t>
            </a:r>
            <a:r>
              <a:rPr lang="en-US" sz="1700" dirty="0" smtClean="0">
                <a:solidFill>
                  <a:srgbClr val="505150"/>
                </a:solidFill>
              </a:rPr>
              <a:t>are necessary to correct estimates </a:t>
            </a:r>
            <a:r>
              <a:rPr lang="en-US" sz="1700" dirty="0">
                <a:solidFill>
                  <a:srgbClr val="505150"/>
                </a:solidFill>
              </a:rPr>
              <a:t>for </a:t>
            </a:r>
            <a:r>
              <a:rPr lang="en-US" sz="1700" dirty="0" err="1">
                <a:solidFill>
                  <a:srgbClr val="993366"/>
                </a:solidFill>
              </a:rPr>
              <a:t>undesidered</a:t>
            </a:r>
            <a:r>
              <a:rPr lang="en-US" sz="1700" dirty="0">
                <a:solidFill>
                  <a:srgbClr val="993366"/>
                </a:solidFill>
              </a:rPr>
              <a:t> mode </a:t>
            </a:r>
            <a:r>
              <a:rPr lang="en-US" sz="1700" dirty="0" smtClean="0">
                <a:solidFill>
                  <a:srgbClr val="993366"/>
                </a:solidFill>
              </a:rPr>
              <a:t>effects</a:t>
            </a:r>
            <a:endParaRPr lang="en-US" sz="1700" dirty="0">
              <a:solidFill>
                <a:srgbClr val="993366"/>
              </a:solidFill>
            </a:endParaRPr>
          </a:p>
          <a:p>
            <a:pPr marL="285750" indent="-285750">
              <a:spcAft>
                <a:spcPts val="1000"/>
              </a:spcAft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700" dirty="0">
                <a:solidFill>
                  <a:srgbClr val="505150"/>
                </a:solidFill>
              </a:rPr>
              <a:t>Appropriate adjustment methods require the </a:t>
            </a:r>
            <a:r>
              <a:rPr lang="en-US" sz="1700" dirty="0">
                <a:solidFill>
                  <a:srgbClr val="993366"/>
                </a:solidFill>
              </a:rPr>
              <a:t>effective separation of selection and measurement </a:t>
            </a:r>
            <a:r>
              <a:rPr lang="en-US" sz="1700" dirty="0" smtClean="0">
                <a:solidFill>
                  <a:srgbClr val="993366"/>
                </a:solidFill>
              </a:rPr>
              <a:t>effects</a:t>
            </a:r>
            <a:r>
              <a:rPr lang="en-US" sz="1700" dirty="0" smtClean="0">
                <a:solidFill>
                  <a:srgbClr val="505150"/>
                </a:solidFill>
              </a:rPr>
              <a:t>. </a:t>
            </a:r>
          </a:p>
          <a:p>
            <a:pPr marL="742731" lvl="1" indent="-285750">
              <a:spcAft>
                <a:spcPts val="1000"/>
              </a:spcAft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700" dirty="0">
                <a:solidFill>
                  <a:srgbClr val="993366"/>
                </a:solidFill>
              </a:rPr>
              <a:t>Disentangling</a:t>
            </a:r>
            <a:r>
              <a:rPr lang="en-US" sz="1700" dirty="0">
                <a:solidFill>
                  <a:srgbClr val="505150"/>
                </a:solidFill>
              </a:rPr>
              <a:t> </a:t>
            </a:r>
            <a:r>
              <a:rPr lang="it-IT" sz="1700" dirty="0" smtClean="0">
                <a:solidFill>
                  <a:srgbClr val="505150"/>
                </a:solidFill>
              </a:rPr>
              <a:t>and </a:t>
            </a:r>
            <a:r>
              <a:rPr lang="it-IT" sz="1700" dirty="0" err="1">
                <a:solidFill>
                  <a:srgbClr val="505150"/>
                </a:solidFill>
              </a:rPr>
              <a:t>estimating</a:t>
            </a:r>
            <a:r>
              <a:rPr lang="it-IT" sz="1700" dirty="0">
                <a:solidFill>
                  <a:srgbClr val="505150"/>
                </a:solidFill>
              </a:rPr>
              <a:t> </a:t>
            </a:r>
            <a:r>
              <a:rPr lang="it-IT" sz="1700" dirty="0" smtClean="0">
                <a:solidFill>
                  <a:srgbClr val="505150"/>
                </a:solidFill>
              </a:rPr>
              <a:t>mode </a:t>
            </a:r>
            <a:r>
              <a:rPr lang="it-IT" sz="1700" dirty="0" err="1">
                <a:solidFill>
                  <a:srgbClr val="505150"/>
                </a:solidFill>
              </a:rPr>
              <a:t>effect</a:t>
            </a:r>
            <a:r>
              <a:rPr lang="it-IT" sz="1700" dirty="0">
                <a:solidFill>
                  <a:srgbClr val="505150"/>
                </a:solidFill>
              </a:rPr>
              <a:t> </a:t>
            </a:r>
            <a:r>
              <a:rPr lang="it-IT" sz="1700" dirty="0" err="1">
                <a:solidFill>
                  <a:srgbClr val="505150"/>
                </a:solidFill>
              </a:rPr>
              <a:t>components</a:t>
            </a:r>
            <a:r>
              <a:rPr lang="it-IT" sz="1700" dirty="0">
                <a:solidFill>
                  <a:srgbClr val="505150"/>
                </a:solidFill>
              </a:rPr>
              <a:t> can be a </a:t>
            </a:r>
            <a:r>
              <a:rPr lang="it-IT" sz="1700" dirty="0" err="1">
                <a:solidFill>
                  <a:srgbClr val="993366"/>
                </a:solidFill>
              </a:rPr>
              <a:t>difficult</a:t>
            </a:r>
            <a:r>
              <a:rPr lang="it-IT" sz="1700" dirty="0">
                <a:solidFill>
                  <a:srgbClr val="993366"/>
                </a:solidFill>
              </a:rPr>
              <a:t> </a:t>
            </a:r>
            <a:r>
              <a:rPr lang="it-IT" sz="1700" dirty="0" smtClean="0">
                <a:solidFill>
                  <a:srgbClr val="993366"/>
                </a:solidFill>
              </a:rPr>
              <a:t>task</a:t>
            </a:r>
          </a:p>
          <a:p>
            <a:pPr marL="742731" lvl="1" indent="-285750">
              <a:spcAft>
                <a:spcPts val="1000"/>
              </a:spcAft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700" dirty="0" smtClean="0">
                <a:solidFill>
                  <a:srgbClr val="505150"/>
                </a:solidFill>
              </a:rPr>
              <a:t>It requires that </a:t>
            </a:r>
            <a:r>
              <a:rPr lang="en-US" sz="1700" dirty="0" smtClean="0">
                <a:solidFill>
                  <a:srgbClr val="993366"/>
                </a:solidFill>
              </a:rPr>
              <a:t>covariates</a:t>
            </a:r>
            <a:r>
              <a:rPr lang="en-US" sz="1700" dirty="0" smtClean="0">
                <a:solidFill>
                  <a:srgbClr val="505150"/>
                </a:solidFill>
              </a:rPr>
              <a:t> are available which </a:t>
            </a:r>
            <a:r>
              <a:rPr lang="en-US" sz="1700" dirty="0" smtClean="0">
                <a:solidFill>
                  <a:srgbClr val="993366"/>
                </a:solidFill>
              </a:rPr>
              <a:t>explain </a:t>
            </a:r>
            <a:r>
              <a:rPr lang="en-US" sz="1700" dirty="0">
                <a:solidFill>
                  <a:srgbClr val="993366"/>
                </a:solidFill>
              </a:rPr>
              <a:t>the selection</a:t>
            </a:r>
            <a:r>
              <a:rPr lang="en-US" sz="1700" dirty="0">
                <a:solidFill>
                  <a:srgbClr val="505150"/>
                </a:solidFill>
              </a:rPr>
              <a:t> </a:t>
            </a:r>
            <a:r>
              <a:rPr lang="en-US" sz="1700" dirty="0" smtClean="0">
                <a:solidFill>
                  <a:srgbClr val="505150"/>
                </a:solidFill>
              </a:rPr>
              <a:t>mechanism and which </a:t>
            </a:r>
            <a:r>
              <a:rPr lang="en-US" sz="1700" dirty="0">
                <a:solidFill>
                  <a:srgbClr val="505150"/>
                </a:solidFill>
              </a:rPr>
              <a:t>are assumed </a:t>
            </a:r>
            <a:r>
              <a:rPr lang="en-US" sz="1700" dirty="0">
                <a:solidFill>
                  <a:srgbClr val="993366"/>
                </a:solidFill>
              </a:rPr>
              <a:t>mode-insensitive</a:t>
            </a:r>
            <a:r>
              <a:rPr lang="en-US" sz="1700" dirty="0">
                <a:solidFill>
                  <a:srgbClr val="505150"/>
                </a:solidFill>
              </a:rPr>
              <a:t> and </a:t>
            </a:r>
            <a:r>
              <a:rPr lang="en-US" sz="1700" dirty="0">
                <a:solidFill>
                  <a:srgbClr val="993366"/>
                </a:solidFill>
              </a:rPr>
              <a:t>informative</a:t>
            </a:r>
            <a:r>
              <a:rPr lang="en-US" sz="1700" dirty="0">
                <a:solidFill>
                  <a:srgbClr val="505150"/>
                </a:solidFill>
              </a:rPr>
              <a:t> on </a:t>
            </a:r>
            <a:r>
              <a:rPr lang="en-US" sz="1700" dirty="0" smtClean="0">
                <a:solidFill>
                  <a:srgbClr val="505150"/>
                </a:solidFill>
              </a:rPr>
              <a:t>mode selection/mode measurement</a:t>
            </a:r>
          </a:p>
          <a:p>
            <a:pPr marL="285750" indent="-285750">
              <a:spcAft>
                <a:spcPts val="1000"/>
              </a:spcAft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700" dirty="0">
                <a:solidFill>
                  <a:srgbClr val="505150"/>
                </a:solidFill>
              </a:rPr>
              <a:t>Both assessment and adjustment strategies are most reliable and </a:t>
            </a:r>
            <a:r>
              <a:rPr lang="en-US" sz="1700" dirty="0" smtClean="0">
                <a:solidFill>
                  <a:srgbClr val="505150"/>
                </a:solidFill>
              </a:rPr>
              <a:t>less dependent on </a:t>
            </a:r>
            <a:r>
              <a:rPr lang="en-US" sz="1700" dirty="0">
                <a:solidFill>
                  <a:srgbClr val="505150"/>
                </a:solidFill>
              </a:rPr>
              <a:t>assumptions when conducted in </a:t>
            </a:r>
            <a:r>
              <a:rPr lang="en-US" sz="1700" dirty="0">
                <a:solidFill>
                  <a:srgbClr val="993366"/>
                </a:solidFill>
              </a:rPr>
              <a:t>experimental </a:t>
            </a:r>
            <a:r>
              <a:rPr lang="en-US" sz="1700" dirty="0" smtClean="0">
                <a:solidFill>
                  <a:srgbClr val="993366"/>
                </a:solidFill>
              </a:rPr>
              <a:t>settings </a:t>
            </a:r>
            <a:endParaRPr lang="en-US" sz="1700" dirty="0">
              <a:solidFill>
                <a:srgbClr val="993366"/>
              </a:solidFill>
            </a:endParaRPr>
          </a:p>
          <a:p>
            <a:pPr marL="285750" indent="-285750">
              <a:spcAft>
                <a:spcPts val="1000"/>
              </a:spcAft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700" dirty="0">
                <a:solidFill>
                  <a:srgbClr val="505150"/>
                </a:solidFill>
              </a:rPr>
              <a:t>When applying adjustments, a reference mode has to be chosen as </a:t>
            </a:r>
            <a:r>
              <a:rPr lang="en-US" sz="1700" dirty="0" smtClean="0">
                <a:solidFill>
                  <a:srgbClr val="993366"/>
                </a:solidFill>
              </a:rPr>
              <a:t>benchmark</a:t>
            </a:r>
            <a:endParaRPr lang="en-US" sz="1700" dirty="0">
              <a:solidFill>
                <a:srgbClr val="993366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/>
              <a:t>2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7191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Key issues and main decisions in mode effect detection and adjustment</a:t>
            </a: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4020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818535" y="714632"/>
            <a:ext cx="7944464" cy="34317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Clr>
                <a:srgbClr val="CF1E24"/>
              </a:buClr>
              <a:buSzPct val="90000"/>
              <a:defRPr/>
            </a:pPr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Check-list for the design of a </a:t>
            </a: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strategy to deal with mode bias/mode </a:t>
            </a:r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effect</a:t>
            </a:r>
            <a:endParaRPr lang="en-US" sz="17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arenR"/>
            </a:pPr>
            <a:endParaRPr lang="en-US" sz="1600" dirty="0" smtClean="0"/>
          </a:p>
          <a:p>
            <a:pPr marL="342900" lvl="0" indent="-342900">
              <a:spcAft>
                <a:spcPts val="600"/>
              </a:spcAft>
              <a:buFont typeface="+mj-lt"/>
              <a:buAutoNum type="arabicParenR"/>
            </a:pPr>
            <a:r>
              <a:rPr lang="en-US" sz="1600" dirty="0" smtClean="0"/>
              <a:t>Identify </a:t>
            </a:r>
            <a:r>
              <a:rPr lang="en-US" sz="1600" dirty="0"/>
              <a:t>the main </a:t>
            </a:r>
            <a:r>
              <a:rPr lang="en-US" sz="1600" dirty="0">
                <a:solidFill>
                  <a:srgbClr val="993366"/>
                </a:solidFill>
              </a:rPr>
              <a:t>quality and  cost criteria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arenR"/>
            </a:pPr>
            <a:r>
              <a:rPr lang="en-US" sz="1600" dirty="0"/>
              <a:t>Decide whether mode effect estimation serves explanation only, design choice or adjustment</a:t>
            </a:r>
            <a:endParaRPr lang="it-IT" sz="1600" dirty="0"/>
          </a:p>
          <a:p>
            <a:pPr marL="342900" lvl="0" indent="-342900">
              <a:spcAft>
                <a:spcPts val="600"/>
              </a:spcAft>
              <a:buFont typeface="+mj-lt"/>
              <a:buAutoNum type="arabicParenR"/>
            </a:pPr>
            <a:r>
              <a:rPr lang="en-US" sz="1600" dirty="0"/>
              <a:t>Identify available </a:t>
            </a:r>
            <a:r>
              <a:rPr lang="en-US" sz="1600" dirty="0">
                <a:solidFill>
                  <a:srgbClr val="993366"/>
                </a:solidFill>
              </a:rPr>
              <a:t>auxiliary data </a:t>
            </a:r>
            <a:r>
              <a:rPr lang="en-US" sz="1600" dirty="0"/>
              <a:t>that is informative about mode selection/mode measurement</a:t>
            </a:r>
            <a:endParaRPr lang="it-IT" sz="1600" dirty="0"/>
          </a:p>
          <a:p>
            <a:pPr marL="342900" lvl="0" indent="-342900">
              <a:spcAft>
                <a:spcPts val="600"/>
              </a:spcAft>
              <a:buFont typeface="+mj-lt"/>
              <a:buAutoNum type="arabicParenR"/>
            </a:pPr>
            <a:r>
              <a:rPr lang="en-US" sz="1600" dirty="0"/>
              <a:t>Evaluate anticipated </a:t>
            </a:r>
            <a:r>
              <a:rPr lang="en-US" sz="1600" dirty="0">
                <a:solidFill>
                  <a:srgbClr val="993366"/>
                </a:solidFill>
              </a:rPr>
              <a:t>validity of assumptions </a:t>
            </a:r>
            <a:r>
              <a:rPr lang="en-US" sz="1600" dirty="0"/>
              <a:t>for mode selection, mode measurement and absence of experimental influences</a:t>
            </a:r>
            <a:endParaRPr lang="it-IT" sz="1600" dirty="0"/>
          </a:p>
          <a:p>
            <a:pPr marL="342900" lvl="0" indent="-342900">
              <a:spcAft>
                <a:spcPts val="600"/>
              </a:spcAft>
              <a:buFont typeface="+mj-lt"/>
              <a:buAutoNum type="arabicParenR"/>
            </a:pPr>
            <a:r>
              <a:rPr lang="en-US" sz="1600" dirty="0"/>
              <a:t>Decide whether an </a:t>
            </a:r>
            <a:r>
              <a:rPr lang="en-US" sz="1600" dirty="0">
                <a:solidFill>
                  <a:srgbClr val="993366"/>
                </a:solidFill>
              </a:rPr>
              <a:t>experimental design </a:t>
            </a:r>
            <a:r>
              <a:rPr lang="en-US" sz="1600" dirty="0"/>
              <a:t>(such as re-interview or parallel run) </a:t>
            </a:r>
            <a:r>
              <a:rPr lang="en-US" sz="1600" dirty="0">
                <a:solidFill>
                  <a:srgbClr val="993366"/>
                </a:solidFill>
              </a:rPr>
              <a:t>is required and feasible</a:t>
            </a:r>
            <a:r>
              <a:rPr lang="en-US" sz="1600" dirty="0"/>
              <a:t> to serve the purposes of the mode effect </a:t>
            </a:r>
            <a:r>
              <a:rPr lang="en-US" sz="1600" dirty="0" smtClean="0"/>
              <a:t>estimation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arenR"/>
            </a:pPr>
            <a:r>
              <a:rPr lang="en-US" sz="1600" dirty="0"/>
              <a:t>Conduct experimental designs if deemed feasible and </a:t>
            </a:r>
            <a:r>
              <a:rPr lang="en-US" sz="1600" dirty="0" smtClean="0"/>
              <a:t>necessary</a:t>
            </a:r>
            <a:endParaRPr lang="it-IT" sz="16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/>
              <a:t>2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7191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Key issues and main decisions in mode effect detection and adjustment</a:t>
            </a: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54153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95324" y="2343590"/>
            <a:ext cx="760892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THANK YOU FOR YOUR ATTENTION</a:t>
            </a:r>
            <a:endParaRPr lang="en-US" sz="2400" dirty="0">
              <a:latin typeface="+mj-lt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/>
              <a:t>2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7191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Key issues and main decisions in mode effect detection and adjustment</a:t>
            </a: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00914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/>
              <a:t>2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Mode bias/mode effect and its adjustment: General Overview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asellaDiTesto 9"/>
          <p:cNvSpPr txBox="1"/>
          <p:nvPr/>
        </p:nvSpPr>
        <p:spPr>
          <a:xfrm>
            <a:off x="1154073" y="1044106"/>
            <a:ext cx="7549657" cy="27392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b="1" dirty="0" err="1">
                <a:solidFill>
                  <a:srgbClr val="993366"/>
                </a:solidFill>
                <a:latin typeface="+mj-lt"/>
              </a:rPr>
              <a:t>Involved</a:t>
            </a:r>
            <a:r>
              <a:rPr lang="it-IT" sz="1600" b="1" dirty="0">
                <a:solidFill>
                  <a:srgbClr val="993366"/>
                </a:solidFill>
                <a:latin typeface="+mj-lt"/>
              </a:rPr>
              <a:t> </a:t>
            </a:r>
            <a:r>
              <a:rPr lang="it-IT" sz="1600" b="1" dirty="0" err="1">
                <a:solidFill>
                  <a:srgbClr val="993366"/>
                </a:solidFill>
                <a:latin typeface="+mj-lt"/>
              </a:rPr>
              <a:t>Countries</a:t>
            </a:r>
            <a:r>
              <a:rPr lang="it-IT" sz="1600" b="1" dirty="0">
                <a:solidFill>
                  <a:srgbClr val="993366"/>
                </a:solidFill>
                <a:latin typeface="+mj-lt"/>
              </a:rPr>
              <a:t> </a:t>
            </a:r>
          </a:p>
          <a:p>
            <a:pPr>
              <a:buClr>
                <a:srgbClr val="CF1E24"/>
              </a:buClr>
              <a:buSzPct val="90000"/>
              <a:defRPr/>
            </a:pPr>
            <a:endParaRPr lang="it-IT" sz="1600" dirty="0">
              <a:solidFill>
                <a:srgbClr val="993366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ISTAT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Italy</a:t>
            </a: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69875"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Orietta Luzi (coordinator)</a:t>
            </a:r>
          </a:p>
          <a:p>
            <a:pPr marL="269875"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Claudia De </a:t>
            </a:r>
            <a:r>
              <a:rPr lang="it-IT" sz="16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Vitiis</a:t>
            </a:r>
            <a:r>
              <a:rPr lang="it-IT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Francesca Inglese, Roberta </a:t>
            </a:r>
            <a:r>
              <a:rPr lang="it-IT" sz="16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Varriale</a:t>
            </a:r>
            <a:r>
              <a:rPr lang="it-IT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Alessio </a:t>
            </a:r>
            <a:r>
              <a:rPr lang="it-IT" sz="16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Guandalini</a:t>
            </a:r>
            <a:r>
              <a:rPr lang="it-IT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Marco Terribili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it-IT" sz="1600" i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CBS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Netherlands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  </a:t>
            </a:r>
            <a:r>
              <a:rPr lang="it-IT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Barry </a:t>
            </a:r>
            <a:r>
              <a:rPr lang="it-IT" sz="16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Schouten</a:t>
            </a:r>
            <a:r>
              <a:rPr lang="it-IT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, Bart </a:t>
            </a:r>
            <a:r>
              <a:rPr lang="it-IT" sz="16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Buelens</a:t>
            </a:r>
            <a:r>
              <a:rPr lang="it-IT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, </a:t>
            </a:r>
            <a:r>
              <a:rPr lang="it-IT" sz="16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Jan</a:t>
            </a:r>
            <a:r>
              <a:rPr lang="it-IT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van </a:t>
            </a:r>
            <a:r>
              <a:rPr lang="it-IT" sz="16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den</a:t>
            </a:r>
            <a:r>
              <a:rPr lang="it-IT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it-IT" sz="16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Brakel</a:t>
            </a:r>
            <a:endParaRPr lang="it-IT" sz="1600" i="1" dirty="0">
              <a:solidFill>
                <a:schemeClr val="tx1">
                  <a:lumMod val="75000"/>
                  <a:lumOff val="2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2621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747673" y="623730"/>
            <a:ext cx="745807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800" b="1" dirty="0" err="1" smtClean="0"/>
              <a:t>Main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objectives</a:t>
            </a:r>
            <a:r>
              <a:rPr lang="it-IT" sz="1800" b="1" dirty="0" smtClean="0"/>
              <a:t> and </a:t>
            </a:r>
            <a:r>
              <a:rPr lang="it-IT" sz="1800" b="1" dirty="0" err="1" smtClean="0"/>
              <a:t>performed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activities</a:t>
            </a:r>
            <a:endParaRPr lang="it-IT" sz="1800" b="1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/>
              <a:t>2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Mode bias/mode effect and its adjustment: General Overview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asellaDiTesto 10"/>
          <p:cNvSpPr txBox="1"/>
          <p:nvPr/>
        </p:nvSpPr>
        <p:spPr>
          <a:xfrm>
            <a:off x="861934" y="1083658"/>
            <a:ext cx="7688993" cy="34701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GB" sz="1600" dirty="0">
                <a:solidFill>
                  <a:srgbClr val="505150"/>
                </a:solidFill>
              </a:rPr>
              <a:t>1) </a:t>
            </a:r>
            <a:r>
              <a:rPr lang="en-GB" sz="1600" dirty="0">
                <a:solidFill>
                  <a:srgbClr val="993366"/>
                </a:solidFill>
              </a:rPr>
              <a:t>Updated review </a:t>
            </a:r>
            <a:r>
              <a:rPr lang="en-GB" sz="1600" dirty="0">
                <a:solidFill>
                  <a:srgbClr val="505150"/>
                </a:solidFill>
              </a:rPr>
              <a:t>of methodologies to:</a:t>
            </a:r>
          </a:p>
          <a:p>
            <a:pPr marL="742731" lvl="1" indent="-285750">
              <a:spcAft>
                <a:spcPts val="6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GB" sz="1500" dirty="0">
                <a:solidFill>
                  <a:srgbClr val="993366"/>
                </a:solidFill>
                <a:latin typeface="+mj-lt"/>
                <a:cs typeface="Calibri" panose="020F0502020204030204" pitchFamily="34" charset="0"/>
              </a:rPr>
              <a:t>Assess mode effects </a:t>
            </a:r>
            <a:r>
              <a:rPr lang="en-GB" sz="1500" dirty="0">
                <a:solidFill>
                  <a:srgbClr val="505150"/>
                </a:solidFill>
              </a:rPr>
              <a:t>and evaluate the comparability of data collected by different modes (assessing the </a:t>
            </a:r>
            <a:r>
              <a:rPr lang="en-GB" sz="1500" dirty="0">
                <a:solidFill>
                  <a:srgbClr val="993366"/>
                </a:solidFill>
                <a:latin typeface="+mj-lt"/>
                <a:cs typeface="Calibri" panose="020F0502020204030204" pitchFamily="34" charset="0"/>
              </a:rPr>
              <a:t>measurement equivalence</a:t>
            </a:r>
            <a:r>
              <a:rPr lang="en-GB" sz="1500" dirty="0">
                <a:latin typeface="+mj-lt"/>
                <a:cs typeface="Calibri" panose="020F0502020204030204" pitchFamily="34" charset="0"/>
              </a:rPr>
              <a:t>)</a:t>
            </a:r>
          </a:p>
          <a:p>
            <a:pPr marL="742731" lvl="1" indent="-285750">
              <a:spcAft>
                <a:spcPts val="12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GB" sz="1500" dirty="0">
                <a:solidFill>
                  <a:srgbClr val="993366"/>
                </a:solidFill>
                <a:latin typeface="+mj-lt"/>
                <a:cs typeface="Calibri" panose="020F0502020204030204" pitchFamily="34" charset="0"/>
              </a:rPr>
              <a:t>Deal with mode effects</a:t>
            </a:r>
            <a:r>
              <a:rPr lang="en-GB" sz="1500" dirty="0">
                <a:latin typeface="+mj-lt"/>
                <a:cs typeface="Calibri" panose="020F0502020204030204" pitchFamily="34" charset="0"/>
              </a:rPr>
              <a:t> </a:t>
            </a:r>
            <a:r>
              <a:rPr lang="en-GB" sz="1500" dirty="0">
                <a:solidFill>
                  <a:srgbClr val="505150"/>
                </a:solidFill>
              </a:rPr>
              <a:t>to ensure accurate results by properly estimating mode bias/mode effect</a:t>
            </a:r>
          </a:p>
          <a:p>
            <a:pPr marL="179388" indent="-179388">
              <a:spcAft>
                <a:spcPts val="600"/>
              </a:spcAft>
            </a:pPr>
            <a:r>
              <a:rPr lang="en-GB" sz="1600" dirty="0">
                <a:solidFill>
                  <a:srgbClr val="505150"/>
                </a:solidFill>
              </a:rPr>
              <a:t>2) </a:t>
            </a:r>
            <a:r>
              <a:rPr lang="en-GB" sz="1600" dirty="0" smtClean="0">
                <a:solidFill>
                  <a:srgbClr val="993366"/>
                </a:solidFill>
              </a:rPr>
              <a:t>Evaluation </a:t>
            </a:r>
            <a:r>
              <a:rPr lang="en-GB" sz="1600" dirty="0">
                <a:solidFill>
                  <a:srgbClr val="993366"/>
                </a:solidFill>
              </a:rPr>
              <a:t>of the suitability of selected </a:t>
            </a:r>
            <a:r>
              <a:rPr lang="en-US" sz="1600" dirty="0">
                <a:solidFill>
                  <a:srgbClr val="993366"/>
                </a:solidFill>
              </a:rPr>
              <a:t>methodologies </a:t>
            </a:r>
            <a:r>
              <a:rPr lang="en-GB" sz="1600" dirty="0">
                <a:solidFill>
                  <a:srgbClr val="505150"/>
                </a:solidFill>
              </a:rPr>
              <a:t>to deal with </a:t>
            </a:r>
            <a:r>
              <a:rPr lang="en-US" sz="1600" dirty="0">
                <a:solidFill>
                  <a:srgbClr val="993366"/>
                </a:solidFill>
              </a:rPr>
              <a:t>selection errors </a:t>
            </a:r>
            <a:r>
              <a:rPr lang="en-US" sz="1600" dirty="0">
                <a:solidFill>
                  <a:srgbClr val="505150"/>
                </a:solidFill>
              </a:rPr>
              <a:t>and to adjust for </a:t>
            </a:r>
            <a:r>
              <a:rPr lang="en-US" sz="1600" dirty="0">
                <a:solidFill>
                  <a:srgbClr val="993366"/>
                </a:solidFill>
              </a:rPr>
              <a:t>measurement errors </a:t>
            </a:r>
            <a:r>
              <a:rPr lang="en-US" sz="1600" dirty="0">
                <a:solidFill>
                  <a:srgbClr val="505150"/>
                </a:solidFill>
              </a:rPr>
              <a:t>in current MM surveys</a:t>
            </a:r>
          </a:p>
          <a:p>
            <a:pPr marL="742950" lvl="1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05150"/>
                </a:solidFill>
              </a:rPr>
              <a:t>Re-interview designs 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05150"/>
                </a:solidFill>
              </a:rPr>
              <a:t>Selected methods  at the estimation phase</a:t>
            </a:r>
          </a:p>
          <a:p>
            <a:pPr marL="265113" indent="-265113"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GB" sz="1600" dirty="0">
                <a:solidFill>
                  <a:srgbClr val="505150"/>
                </a:solidFill>
              </a:rPr>
              <a:t>3) </a:t>
            </a:r>
            <a:r>
              <a:rPr lang="en-US" sz="1600" dirty="0" smtClean="0">
                <a:solidFill>
                  <a:srgbClr val="505150"/>
                </a:solidFill>
              </a:rPr>
              <a:t>Production </a:t>
            </a:r>
            <a:r>
              <a:rPr lang="en-US" sz="1600" dirty="0">
                <a:solidFill>
                  <a:srgbClr val="505150"/>
                </a:solidFill>
              </a:rPr>
              <a:t>of evidence-based </a:t>
            </a:r>
            <a:r>
              <a:rPr lang="en-US" sz="1600" dirty="0">
                <a:solidFill>
                  <a:srgbClr val="993366"/>
                </a:solidFill>
              </a:rPr>
              <a:t>guidelines</a:t>
            </a:r>
            <a:r>
              <a:rPr lang="en-US" sz="1600" dirty="0">
                <a:solidFill>
                  <a:srgbClr val="505150"/>
                </a:solidFill>
              </a:rPr>
              <a:t> for the use of methods to deal with mode effects in MM surveys, </a:t>
            </a:r>
            <a:r>
              <a:rPr lang="en-US" sz="1600" dirty="0">
                <a:solidFill>
                  <a:srgbClr val="993366"/>
                </a:solidFill>
              </a:rPr>
              <a:t>with a discussion</a:t>
            </a:r>
            <a:r>
              <a:rPr lang="en-US" sz="1600" dirty="0">
                <a:solidFill>
                  <a:srgbClr val="505150"/>
                </a:solidFill>
              </a:rPr>
              <a:t> of assumptions, advantages and disadvantages of the most common </a:t>
            </a:r>
            <a:r>
              <a:rPr lang="en-US" sz="1600" dirty="0" smtClean="0">
                <a:solidFill>
                  <a:srgbClr val="505150"/>
                </a:solidFill>
              </a:rPr>
              <a:t>approaches</a:t>
            </a:r>
            <a:endParaRPr lang="en-US" sz="1600" dirty="0">
              <a:solidFill>
                <a:srgbClr val="5051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7262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49919" y="581442"/>
            <a:ext cx="745807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Key</a:t>
            </a:r>
            <a:r>
              <a:rPr lang="it-I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it-IT" sz="1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outputs</a:t>
            </a:r>
            <a:r>
              <a:rPr lang="it-I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/</a:t>
            </a:r>
            <a:r>
              <a:rPr lang="it-IT" sz="1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deliverables</a:t>
            </a:r>
            <a:r>
              <a:rPr lang="it-I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endParaRPr lang="it-IT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/>
              <a:t>2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Mode bias/mode effect and its adjustment: General Overview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470265"/>
              </p:ext>
            </p:extLst>
          </p:nvPr>
        </p:nvGraphicFramePr>
        <p:xfrm>
          <a:off x="459979" y="951615"/>
          <a:ext cx="8427826" cy="3536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4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606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53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8461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05304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latin typeface="+mj-lt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69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Title of the </a:t>
                      </a:r>
                      <a:r>
                        <a:rPr lang="it-IT" sz="1400" b="1" kern="1200" dirty="0" err="1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deliverable</a:t>
                      </a:r>
                      <a:endParaRPr lang="it-IT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err="1" smtClean="0">
                          <a:latin typeface="+mj-lt"/>
                        </a:rPr>
                        <a:t>Overall</a:t>
                      </a:r>
                      <a:r>
                        <a:rPr lang="it-IT" sz="1400" dirty="0" smtClean="0">
                          <a:latin typeface="+mj-lt"/>
                        </a:rPr>
                        <a:t> </a:t>
                      </a:r>
                      <a:r>
                        <a:rPr lang="it-IT" sz="1400" dirty="0" err="1" smtClean="0">
                          <a:latin typeface="+mj-lt"/>
                        </a:rPr>
                        <a:t>Contents</a:t>
                      </a:r>
                      <a:endParaRPr lang="it-IT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latin typeface="+mj-lt"/>
                        </a:rPr>
                        <a:t>Author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8361">
                <a:tc>
                  <a:txBody>
                    <a:bodyPr/>
                    <a:lstStyle/>
                    <a:p>
                      <a:pPr marL="0" algn="l" defTabSz="456981" rtl="0" eaLnBrk="1" latinLnBrk="0" hangingPunct="1"/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69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i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Current methodologies to deal with mode effects and mode bias in mixed-mode designs</a:t>
                      </a:r>
                      <a:endParaRPr lang="it-IT" sz="13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300" dirty="0">
                          <a:effectLst/>
                          <a:latin typeface="+mj-lt"/>
                        </a:rPr>
                        <a:t>Overview </a:t>
                      </a:r>
                      <a:r>
                        <a:rPr lang="en-US" sz="1300" dirty="0">
                          <a:effectLst/>
                          <a:latin typeface="+mj-lt"/>
                        </a:rPr>
                        <a:t>on current methodologies adopted at the ESS NSIs to deal with mode bias/mode effects in </a:t>
                      </a:r>
                      <a:r>
                        <a:rPr lang="en-US" sz="1300" dirty="0" smtClean="0">
                          <a:effectLst/>
                          <a:latin typeface="+mj-lt"/>
                        </a:rPr>
                        <a:t>MM designs </a:t>
                      </a:r>
                      <a:r>
                        <a:rPr lang="en-US" sz="1300" dirty="0">
                          <a:effectLst/>
                          <a:latin typeface="+mj-lt"/>
                        </a:rPr>
                        <a:t>(literature review &amp; query)</a:t>
                      </a:r>
                      <a:endParaRPr lang="it-IT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6981" rtl="0" eaLnBrk="1" latinLnBrk="0" hangingPunct="1"/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CBS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8361">
                <a:tc>
                  <a:txBody>
                    <a:bodyPr/>
                    <a:lstStyle/>
                    <a:p>
                      <a:pPr marL="0" algn="l" defTabSz="456981" rtl="0" eaLnBrk="1" latinLnBrk="0" hangingPunct="1"/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69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i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 cost-benefit analysis of re-interview designs for mode-specific measurement bias</a:t>
                      </a:r>
                      <a:endParaRPr lang="it-IT" sz="13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6981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Results of the analyses performed on re-interview designs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69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CBS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22970">
                <a:tc>
                  <a:txBody>
                    <a:bodyPr/>
                    <a:lstStyle/>
                    <a:p>
                      <a:pPr marL="0" algn="l" defTabSz="456981" rtl="0" eaLnBrk="1" latinLnBrk="0" hangingPunct="1"/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69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i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Experimenting methods to assess and adjust mode effect when a single mode control survey is available as a benchmark: a case study on the Italian Aspects of daily life survey</a:t>
                      </a:r>
                      <a:endParaRPr lang="it-IT" sz="1300" i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6981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Results of the applications of selected methods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at the estimation phase on MM 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social surveys</a:t>
                      </a:r>
                      <a:endParaRPr lang="it-IT" sz="13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6981" rtl="0" eaLnBrk="1" latinLnBrk="0" hangingPunct="1"/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Istat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78033">
                <a:tc>
                  <a:txBody>
                    <a:bodyPr/>
                    <a:lstStyle/>
                    <a:p>
                      <a:pPr marL="0" algn="l" defTabSz="456981" rtl="0" eaLnBrk="1" latinLnBrk="0" hangingPunct="1"/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69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i="1" kern="120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Methodological</a:t>
                      </a:r>
                      <a:r>
                        <a:rPr lang="it-IT" sz="1300" i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6981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Summary of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all the 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performed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analyses. </a:t>
                      </a:r>
                    </a:p>
                    <a:p>
                      <a:pPr marL="0" algn="l" defTabSz="456981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General guidelines 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on the methodological solutions which can be adopted to deal with mode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effects in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MM 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designs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6981" rtl="0" eaLnBrk="1" latinLnBrk="0" hangingPunct="1"/>
                      <a:r>
                        <a:rPr lang="it-IT" sz="1200" kern="120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Istat&amp;CBS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6495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7191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</a:rPr>
              <a:t>Mode bias/mode effect and its adjustment: General Overview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asellaDiTesto 9"/>
          <p:cNvSpPr txBox="1"/>
          <p:nvPr/>
        </p:nvSpPr>
        <p:spPr>
          <a:xfrm>
            <a:off x="473144" y="802612"/>
            <a:ext cx="8221030" cy="261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Overview on current methodologies to deal with </a:t>
            </a:r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mode </a:t>
            </a: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effect in MM surveys</a:t>
            </a:r>
            <a:endParaRPr lang="en-US" sz="1800" dirty="0">
              <a:solidFill>
                <a:srgbClr val="505150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473144" y="1414229"/>
            <a:ext cx="790123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1700" dirty="0">
                <a:solidFill>
                  <a:srgbClr val="993366"/>
                </a:solidFill>
              </a:rPr>
              <a:t>MIMOD survey</a:t>
            </a:r>
            <a:endParaRPr lang="en-US" sz="1700" dirty="0"/>
          </a:p>
          <a:p>
            <a:pPr lvl="1"/>
            <a:r>
              <a:rPr lang="en-US" sz="1700" dirty="0"/>
              <a:t>Specific section of the questionnaire devoted to collect information on methods/strategies currently adopted in the ESS Countries </a:t>
            </a:r>
            <a:r>
              <a:rPr lang="en-US" sz="1700" dirty="0" smtClean="0"/>
              <a:t>for mode effect assessment and adjustment</a:t>
            </a:r>
            <a:endParaRPr lang="en-US" sz="1700" dirty="0"/>
          </a:p>
          <a:p>
            <a:pPr lvl="1"/>
            <a:endParaRPr lang="en-US" sz="1700" dirty="0"/>
          </a:p>
          <a:p>
            <a:pPr marL="457200" indent="-457200">
              <a:buFont typeface="+mj-lt"/>
              <a:buAutoNum type="arabicParenR"/>
            </a:pPr>
            <a:r>
              <a:rPr lang="en-US" sz="1700" dirty="0">
                <a:solidFill>
                  <a:srgbClr val="993366"/>
                </a:solidFill>
              </a:rPr>
              <a:t>Recent literature review</a:t>
            </a:r>
          </a:p>
          <a:p>
            <a:pPr marL="449263"/>
            <a:r>
              <a:rPr lang="en-US" sz="1700" dirty="0"/>
              <a:t>Updated overview on methodologies for mode effects </a:t>
            </a:r>
            <a:r>
              <a:rPr lang="en-US" sz="1700" dirty="0" smtClean="0"/>
              <a:t>assessment and adjustment </a:t>
            </a:r>
            <a:r>
              <a:rPr lang="en-US" sz="1700" dirty="0"/>
              <a:t>in MM designs</a:t>
            </a:r>
          </a:p>
          <a:p>
            <a:pPr marL="449263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148466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06256" y="476512"/>
            <a:ext cx="893774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Clr>
                <a:srgbClr val="CF1E24"/>
              </a:buClr>
              <a:buSzPct val="90000"/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survey: main results on methodologies to deal with mode bias/mode effects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(1)</a:t>
            </a:r>
            <a:endParaRPr lang="it-IT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788351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</a:rPr>
              <a:t>Key issues and main decisions in mode effect detection and adjustment</a:t>
            </a: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316340"/>
              </p:ext>
            </p:extLst>
          </p:nvPr>
        </p:nvGraphicFramePr>
        <p:xfrm>
          <a:off x="202425" y="752569"/>
          <a:ext cx="8401826" cy="40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37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787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193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367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Objective</a:t>
                      </a:r>
                      <a:endParaRPr lang="it-IT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Activity undertaken</a:t>
                      </a:r>
                      <a:endParaRPr lang="it-IT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% countries</a:t>
                      </a:r>
                      <a:endParaRPr lang="it-IT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7762">
                <a:tc rowSpan="1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Assessing mode effects</a:t>
                      </a:r>
                      <a:endParaRPr lang="it-IT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Pre-tests</a:t>
                      </a:r>
                      <a:r>
                        <a:rPr lang="fr-FR" sz="1200" dirty="0">
                          <a:effectLst/>
                        </a:rPr>
                        <a:t>, </a:t>
                      </a:r>
                      <a:r>
                        <a:rPr lang="fr-FR" sz="1200" dirty="0" err="1">
                          <a:effectLst/>
                        </a:rPr>
                        <a:t>experiments</a:t>
                      </a:r>
                      <a:r>
                        <a:rPr lang="fr-FR" sz="1200" dirty="0">
                          <a:effectLst/>
                        </a:rPr>
                        <a:t> on questionnaire design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48 %</a:t>
                      </a:r>
                      <a:endParaRPr lang="it-I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776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Pilot surveys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42 %</a:t>
                      </a:r>
                      <a:endParaRPr lang="it-I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776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Differences in distributions of socio-demographic or target variables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39 %</a:t>
                      </a:r>
                      <a:endParaRPr lang="it-I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25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Differences in quality indicators (e.g. total or item non response rates, break-off rates, …)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35 %</a:t>
                      </a:r>
                      <a:endParaRPr lang="it-I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776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Pre-tests, experiments on sensitive or core questions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35 %</a:t>
                      </a:r>
                      <a:endParaRPr lang="it-I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776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Previous and new data collection strategies running simultaneously (independent sampling)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32 %</a:t>
                      </a:r>
                      <a:endParaRPr lang="it-I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776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Separating selection, nonresponse and measurement effects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26 %</a:t>
                      </a:r>
                      <a:endParaRPr lang="it-I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776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Calculation of representativeness indicators of various designs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23 %</a:t>
                      </a:r>
                      <a:endParaRPr lang="it-I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776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Pre-tests, experiments on split sample approach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19 %</a:t>
                      </a:r>
                      <a:endParaRPr lang="it-I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776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Subsampling of groups receiving different data collection strategies (e.g. control group)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19 %</a:t>
                      </a:r>
                      <a:endParaRPr lang="it-I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0776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Pre-tests, experiments on the use of different devices (smartphones, tablets, …)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19 %</a:t>
                      </a:r>
                      <a:endParaRPr lang="it-I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76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Re-interview studies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6 %</a:t>
                      </a:r>
                      <a:endParaRPr lang="it-I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776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Other types of pre-tests and/or experiments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3 %</a:t>
                      </a:r>
                      <a:endParaRPr lang="it-I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0776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Other activities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6 </a:t>
                      </a:r>
                      <a:r>
                        <a:rPr lang="en-GB" sz="1400" dirty="0">
                          <a:effectLst/>
                        </a:rPr>
                        <a:t>%</a:t>
                      </a:r>
                      <a:endParaRPr lang="it-I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0776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No activity conducted in recent years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32 %</a:t>
                      </a:r>
                      <a:endParaRPr lang="it-I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763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69337" y="731344"/>
            <a:ext cx="914399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MIMOD survey: main results on methodologies to deal with mode bias/mode effects (2)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788351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</a:rPr>
              <a:t>Key issues and main decisions in mode effect detection and adjustment</a:t>
            </a: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514876"/>
              </p:ext>
            </p:extLst>
          </p:nvPr>
        </p:nvGraphicFramePr>
        <p:xfrm>
          <a:off x="169337" y="1225657"/>
          <a:ext cx="8364512" cy="1592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64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787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193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13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Objective</a:t>
                      </a:r>
                      <a:endParaRPr lang="it-IT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Activity undertaken</a:t>
                      </a:r>
                      <a:endParaRPr lang="it-IT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% countries</a:t>
                      </a:r>
                      <a:endParaRPr lang="it-IT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092" marR="15092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704">
                <a:tc rowSpan="5">
                  <a:txBody>
                    <a:bodyPr/>
                    <a:lstStyle/>
                    <a:p>
                      <a:pPr marL="0" algn="l" defTabSz="456981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Adjusting for mode effects</a:t>
                      </a:r>
                      <a:endParaRPr lang="it-IT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j-lt"/>
                          <a:ea typeface="Times New Roman"/>
                        </a:rPr>
                        <a:t>Weight adjustments</a:t>
                      </a:r>
                      <a:endParaRPr lang="it-IT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j-lt"/>
                          <a:ea typeface="Times New Roman"/>
                        </a:rPr>
                        <a:t>26 %</a:t>
                      </a:r>
                      <a:endParaRPr lang="it-IT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970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j-lt"/>
                          <a:ea typeface="Times New Roman"/>
                        </a:rPr>
                        <a:t>Calibration to fixed mode distributions</a:t>
                      </a:r>
                      <a:endParaRPr lang="it-IT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j-lt"/>
                          <a:ea typeface="Times New Roman"/>
                        </a:rPr>
                        <a:t>13 %</a:t>
                      </a:r>
                      <a:endParaRPr lang="it-IT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970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j-lt"/>
                          <a:ea typeface="Times New Roman"/>
                        </a:rPr>
                        <a:t>Estimate measurement errors and correct responses to a benchmark mode</a:t>
                      </a:r>
                      <a:endParaRPr lang="it-IT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j-lt"/>
                          <a:ea typeface="Times New Roman"/>
                        </a:rPr>
                        <a:t>10 %</a:t>
                      </a:r>
                      <a:endParaRPr lang="it-IT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970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j-lt"/>
                          <a:ea typeface="Times New Roman"/>
                        </a:rPr>
                        <a:t>Other</a:t>
                      </a:r>
                      <a:endParaRPr lang="it-IT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j-lt"/>
                          <a:ea typeface="Times New Roman"/>
                        </a:rPr>
                        <a:t>13 %</a:t>
                      </a:r>
                      <a:endParaRPr lang="it-IT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970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+mj-lt"/>
                          <a:ea typeface="Times New Roman"/>
                        </a:rPr>
                        <a:t>No measure taken</a:t>
                      </a:r>
                      <a:endParaRPr lang="it-IT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+mj-lt"/>
                          <a:ea typeface="Times New Roman"/>
                        </a:rPr>
                        <a:t>61 %</a:t>
                      </a:r>
                      <a:endParaRPr lang="it-IT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1183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17220" y="581363"/>
            <a:ext cx="829056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  <a:buClr>
                <a:srgbClr val="CF1E24"/>
              </a:buClr>
              <a:buSzPct val="90000"/>
              <a:defRPr/>
            </a:pP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Overview on current methodologies to deal with mode effect in MM </a:t>
            </a:r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surveys: </a:t>
            </a: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                   </a:t>
            </a:r>
            <a:r>
              <a:rPr lang="en-US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</a:t>
            </a:r>
            <a:r>
              <a:rPr lang="en-US" sz="17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ain evidences from the MIMOD survey</a:t>
            </a:r>
            <a:endParaRPr lang="en-US" sz="17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285750" indent="-285750">
              <a:spcAft>
                <a:spcPts val="1200"/>
              </a:spcAft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505150"/>
                </a:solidFill>
              </a:rPr>
              <a:t>31 responding </a:t>
            </a:r>
            <a:r>
              <a:rPr lang="en-US" sz="1600" dirty="0" smtClean="0">
                <a:solidFill>
                  <a:srgbClr val="505150"/>
                </a:solidFill>
              </a:rPr>
              <a:t>Countries</a:t>
            </a:r>
            <a:endParaRPr lang="en-US" sz="1600" dirty="0">
              <a:solidFill>
                <a:srgbClr val="50515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/>
              <a:t>2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- Mixed-Mode 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6797" y="469987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7191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</a:rPr>
              <a:t>Mode bias/mode effect and its adjustment: General Overview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ttangolo 4"/>
          <p:cNvSpPr/>
          <p:nvPr/>
        </p:nvSpPr>
        <p:spPr>
          <a:xfrm>
            <a:off x="533400" y="1527083"/>
            <a:ext cx="7890931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b="1" dirty="0" err="1">
                <a:solidFill>
                  <a:srgbClr val="505150"/>
                </a:solidFill>
              </a:rPr>
              <a:t>Assessment</a:t>
            </a:r>
            <a:r>
              <a:rPr lang="it-IT" sz="1600" b="1" dirty="0">
                <a:solidFill>
                  <a:srgbClr val="505150"/>
                </a:solidFill>
              </a:rPr>
              <a:t> of mode </a:t>
            </a:r>
            <a:r>
              <a:rPr lang="it-IT" sz="1600" b="1" dirty="0" err="1">
                <a:solidFill>
                  <a:srgbClr val="505150"/>
                </a:solidFill>
              </a:rPr>
              <a:t>effects</a:t>
            </a:r>
            <a:r>
              <a:rPr lang="it-IT" sz="1600" dirty="0">
                <a:solidFill>
                  <a:srgbClr val="505150"/>
                </a:solidFill>
              </a:rPr>
              <a:t>: </a:t>
            </a:r>
          </a:p>
          <a:p>
            <a:pPr marL="657225" lvl="1" indent="-285750">
              <a:spcAft>
                <a:spcPts val="600"/>
              </a:spcAft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sz="1600" dirty="0" smtClean="0">
                <a:solidFill>
                  <a:srgbClr val="505150"/>
                </a:solidFill>
              </a:rPr>
              <a:t>Most of the activities aim to assess the </a:t>
            </a:r>
            <a:r>
              <a:rPr lang="en-US" sz="1600" dirty="0">
                <a:solidFill>
                  <a:srgbClr val="993366"/>
                </a:solidFill>
              </a:rPr>
              <a:t>total mode effect</a:t>
            </a:r>
          </a:p>
          <a:p>
            <a:pPr marL="657225" lvl="1" indent="-285750">
              <a:spcAft>
                <a:spcPts val="1000"/>
              </a:spcAft>
              <a:buSzPct val="90000"/>
              <a:buFont typeface="Wingdings" panose="05000000000000000000" pitchFamily="2" charset="2"/>
              <a:buChar char="ü"/>
              <a:defRPr/>
            </a:pPr>
            <a:r>
              <a:rPr lang="it-IT" sz="1600" dirty="0" err="1" smtClean="0">
                <a:solidFill>
                  <a:srgbClr val="505150"/>
                </a:solidFill>
              </a:rPr>
              <a:t>About</a:t>
            </a:r>
            <a:r>
              <a:rPr lang="it-IT" sz="1600" dirty="0" smtClean="0">
                <a:solidFill>
                  <a:srgbClr val="505150"/>
                </a:solidFill>
              </a:rPr>
              <a:t> </a:t>
            </a:r>
            <a:r>
              <a:rPr lang="it-IT" sz="1600" dirty="0">
                <a:solidFill>
                  <a:srgbClr val="993366"/>
                </a:solidFill>
              </a:rPr>
              <a:t>32% </a:t>
            </a:r>
            <a:r>
              <a:rPr lang="it-IT" sz="1600" dirty="0" err="1">
                <a:solidFill>
                  <a:srgbClr val="993366"/>
                </a:solidFill>
              </a:rPr>
              <a:t>did</a:t>
            </a:r>
            <a:r>
              <a:rPr lang="it-IT" sz="1600" dirty="0">
                <a:solidFill>
                  <a:srgbClr val="993366"/>
                </a:solidFill>
              </a:rPr>
              <a:t> </a:t>
            </a:r>
            <a:r>
              <a:rPr lang="it-IT" sz="1600" dirty="0" err="1">
                <a:solidFill>
                  <a:srgbClr val="993366"/>
                </a:solidFill>
              </a:rPr>
              <a:t>not</a:t>
            </a:r>
            <a:r>
              <a:rPr lang="it-IT" sz="1600" dirty="0">
                <a:solidFill>
                  <a:srgbClr val="993366"/>
                </a:solidFill>
              </a:rPr>
              <a:t> </a:t>
            </a:r>
            <a:r>
              <a:rPr lang="it-IT" sz="1600" dirty="0" err="1">
                <a:solidFill>
                  <a:srgbClr val="993366"/>
                </a:solidFill>
              </a:rPr>
              <a:t>conduct</a:t>
            </a:r>
            <a:r>
              <a:rPr lang="it-IT" sz="1600" dirty="0">
                <a:solidFill>
                  <a:srgbClr val="993366"/>
                </a:solidFill>
              </a:rPr>
              <a:t> </a:t>
            </a:r>
            <a:r>
              <a:rPr lang="it-IT" sz="1600" dirty="0" err="1">
                <a:solidFill>
                  <a:srgbClr val="993366"/>
                </a:solidFill>
              </a:rPr>
              <a:t>any</a:t>
            </a:r>
            <a:r>
              <a:rPr lang="it-IT" sz="1600" dirty="0">
                <a:solidFill>
                  <a:srgbClr val="993366"/>
                </a:solidFill>
              </a:rPr>
              <a:t> </a:t>
            </a:r>
            <a:r>
              <a:rPr lang="it-IT" sz="1600" dirty="0" err="1">
                <a:solidFill>
                  <a:srgbClr val="993366"/>
                </a:solidFill>
              </a:rPr>
              <a:t>assessment</a:t>
            </a:r>
            <a:r>
              <a:rPr lang="it-IT" sz="1600" dirty="0">
                <a:solidFill>
                  <a:srgbClr val="993366"/>
                </a:solidFill>
              </a:rPr>
              <a:t> </a:t>
            </a:r>
            <a:r>
              <a:rPr lang="it-IT" sz="1600" dirty="0" err="1">
                <a:solidFill>
                  <a:srgbClr val="993366"/>
                </a:solidFill>
              </a:rPr>
              <a:t>activity</a:t>
            </a:r>
            <a:r>
              <a:rPr lang="it-IT" sz="1600" dirty="0">
                <a:solidFill>
                  <a:srgbClr val="993366"/>
                </a:solidFill>
              </a:rPr>
              <a:t> </a:t>
            </a:r>
            <a:r>
              <a:rPr lang="it-IT" sz="1600" dirty="0">
                <a:solidFill>
                  <a:srgbClr val="505150"/>
                </a:solidFill>
              </a:rPr>
              <a:t>in MM social </a:t>
            </a:r>
            <a:r>
              <a:rPr lang="it-IT" sz="1600" dirty="0" err="1" smtClean="0">
                <a:solidFill>
                  <a:srgbClr val="505150"/>
                </a:solidFill>
              </a:rPr>
              <a:t>surveys</a:t>
            </a:r>
            <a:endParaRPr lang="it-IT" sz="1600" dirty="0">
              <a:solidFill>
                <a:srgbClr val="50515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75945" y="2700533"/>
            <a:ext cx="8290560" cy="5693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1" indent="-285750">
              <a:spcAft>
                <a:spcPts val="600"/>
              </a:spcAft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b="1" dirty="0" err="1" smtClean="0">
                <a:solidFill>
                  <a:srgbClr val="505150"/>
                </a:solidFill>
              </a:rPr>
              <a:t>Adjustment</a:t>
            </a:r>
            <a:r>
              <a:rPr lang="it-IT" sz="1600" b="1" dirty="0" smtClean="0">
                <a:solidFill>
                  <a:srgbClr val="505150"/>
                </a:solidFill>
              </a:rPr>
              <a:t> for </a:t>
            </a:r>
            <a:r>
              <a:rPr lang="it-IT" sz="1600" b="1" dirty="0">
                <a:solidFill>
                  <a:srgbClr val="505150"/>
                </a:solidFill>
              </a:rPr>
              <a:t>mode </a:t>
            </a:r>
            <a:r>
              <a:rPr lang="it-IT" sz="1600" b="1" dirty="0" err="1">
                <a:solidFill>
                  <a:srgbClr val="505150"/>
                </a:solidFill>
              </a:rPr>
              <a:t>effects</a:t>
            </a:r>
            <a:r>
              <a:rPr lang="it-IT" sz="1600" dirty="0" smtClean="0">
                <a:solidFill>
                  <a:srgbClr val="505150"/>
                </a:solidFill>
              </a:rPr>
              <a:t>:</a:t>
            </a:r>
          </a:p>
          <a:p>
            <a:pPr marL="657225" lvl="1" indent="-285750">
              <a:spcAft>
                <a:spcPts val="1000"/>
              </a:spcAft>
              <a:buSzPct val="90000"/>
              <a:buFont typeface="Wingdings" panose="05000000000000000000" pitchFamily="2" charset="2"/>
              <a:buChar char="ü"/>
              <a:defRPr/>
            </a:pPr>
            <a:r>
              <a:rPr lang="it-IT" sz="1600" dirty="0" err="1" smtClean="0">
                <a:solidFill>
                  <a:srgbClr val="505150"/>
                </a:solidFill>
              </a:rPr>
              <a:t>About</a:t>
            </a:r>
            <a:r>
              <a:rPr lang="it-IT" sz="1600" dirty="0" smtClean="0">
                <a:solidFill>
                  <a:srgbClr val="505150"/>
                </a:solidFill>
              </a:rPr>
              <a:t> </a:t>
            </a:r>
            <a:r>
              <a:rPr lang="it-IT" sz="1600" dirty="0">
                <a:solidFill>
                  <a:srgbClr val="993366"/>
                </a:solidFill>
              </a:rPr>
              <a:t>60% </a:t>
            </a:r>
            <a:r>
              <a:rPr lang="it-IT" sz="1600" dirty="0" err="1">
                <a:solidFill>
                  <a:srgbClr val="993366"/>
                </a:solidFill>
              </a:rPr>
              <a:t>did</a:t>
            </a:r>
            <a:r>
              <a:rPr lang="it-IT" sz="1600" dirty="0">
                <a:solidFill>
                  <a:srgbClr val="993366"/>
                </a:solidFill>
              </a:rPr>
              <a:t> </a:t>
            </a:r>
            <a:r>
              <a:rPr lang="it-IT" sz="1600" dirty="0" err="1">
                <a:solidFill>
                  <a:srgbClr val="993366"/>
                </a:solidFill>
              </a:rPr>
              <a:t>not</a:t>
            </a:r>
            <a:r>
              <a:rPr lang="it-IT" sz="1600" dirty="0">
                <a:solidFill>
                  <a:srgbClr val="993366"/>
                </a:solidFill>
              </a:rPr>
              <a:t> </a:t>
            </a:r>
            <a:r>
              <a:rPr lang="it-IT" sz="1600" dirty="0" err="1">
                <a:solidFill>
                  <a:srgbClr val="993366"/>
                </a:solidFill>
              </a:rPr>
              <a:t>conduct</a:t>
            </a:r>
            <a:r>
              <a:rPr lang="it-IT" sz="1600" dirty="0">
                <a:solidFill>
                  <a:srgbClr val="993366"/>
                </a:solidFill>
              </a:rPr>
              <a:t> </a:t>
            </a:r>
            <a:r>
              <a:rPr lang="it-IT" sz="1600" dirty="0" err="1">
                <a:solidFill>
                  <a:srgbClr val="993366"/>
                </a:solidFill>
              </a:rPr>
              <a:t>any</a:t>
            </a:r>
            <a:r>
              <a:rPr lang="it-IT" sz="1600" dirty="0">
                <a:solidFill>
                  <a:srgbClr val="993366"/>
                </a:solidFill>
              </a:rPr>
              <a:t> </a:t>
            </a:r>
            <a:r>
              <a:rPr lang="it-IT" sz="1600" dirty="0" err="1">
                <a:solidFill>
                  <a:srgbClr val="993366"/>
                </a:solidFill>
              </a:rPr>
              <a:t>adjustment</a:t>
            </a:r>
            <a:r>
              <a:rPr lang="it-IT" sz="1600" dirty="0">
                <a:solidFill>
                  <a:srgbClr val="993366"/>
                </a:solidFill>
              </a:rPr>
              <a:t> </a:t>
            </a:r>
            <a:r>
              <a:rPr lang="it-IT" sz="1600" dirty="0" err="1">
                <a:solidFill>
                  <a:srgbClr val="993366"/>
                </a:solidFill>
              </a:rPr>
              <a:t>activity</a:t>
            </a:r>
            <a:r>
              <a:rPr lang="it-IT" sz="1600" dirty="0">
                <a:solidFill>
                  <a:srgbClr val="993366"/>
                </a:solidFill>
              </a:rPr>
              <a:t> </a:t>
            </a:r>
            <a:r>
              <a:rPr lang="it-IT" sz="1600" dirty="0">
                <a:solidFill>
                  <a:srgbClr val="505150"/>
                </a:solidFill>
              </a:rPr>
              <a:t>in MM social </a:t>
            </a:r>
            <a:r>
              <a:rPr lang="it-IT" sz="1600" dirty="0" err="1" smtClean="0">
                <a:solidFill>
                  <a:srgbClr val="505150"/>
                </a:solidFill>
              </a:rPr>
              <a:t>surveys</a:t>
            </a:r>
            <a:endParaRPr lang="it-IT" sz="1600" dirty="0">
              <a:solidFill>
                <a:srgbClr val="50515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75945" y="3558844"/>
            <a:ext cx="8290560" cy="892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lvl="1" indent="-285750">
              <a:spcAft>
                <a:spcPts val="600"/>
              </a:spcAft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b="1" dirty="0" smtClean="0">
                <a:solidFill>
                  <a:srgbClr val="505150"/>
                </a:solidFill>
              </a:rPr>
              <a:t>Future </a:t>
            </a:r>
            <a:r>
              <a:rPr lang="it-IT" sz="1600" b="1" dirty="0" err="1" smtClean="0">
                <a:solidFill>
                  <a:srgbClr val="505150"/>
                </a:solidFill>
              </a:rPr>
              <a:t>plans</a:t>
            </a:r>
            <a:r>
              <a:rPr lang="it-IT" sz="1600" dirty="0" smtClean="0">
                <a:solidFill>
                  <a:srgbClr val="505150"/>
                </a:solidFill>
              </a:rPr>
              <a:t>:</a:t>
            </a:r>
          </a:p>
          <a:p>
            <a:pPr marL="657225" lvl="1" indent="-285750">
              <a:spcAft>
                <a:spcPts val="600"/>
              </a:spcAft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sz="1600" dirty="0" smtClean="0">
                <a:solidFill>
                  <a:srgbClr val="505150"/>
                </a:solidFill>
              </a:rPr>
              <a:t>About 50% of Countries reported to have </a:t>
            </a:r>
            <a:r>
              <a:rPr lang="en-US" sz="1600" dirty="0">
                <a:solidFill>
                  <a:srgbClr val="993366"/>
                </a:solidFill>
              </a:rPr>
              <a:t>future plans </a:t>
            </a:r>
            <a:r>
              <a:rPr lang="en-US" sz="1600" dirty="0" smtClean="0">
                <a:solidFill>
                  <a:srgbClr val="505150"/>
                </a:solidFill>
              </a:rPr>
              <a:t>for research in into mode effect </a:t>
            </a:r>
          </a:p>
          <a:p>
            <a:pPr marL="657225" lvl="1" indent="-285750">
              <a:spcAft>
                <a:spcPts val="1000"/>
              </a:spcAft>
              <a:buSzPct val="90000"/>
              <a:buFont typeface="Wingdings" panose="05000000000000000000" pitchFamily="2" charset="2"/>
              <a:buChar char="ü"/>
              <a:defRPr/>
            </a:pPr>
            <a:r>
              <a:rPr lang="it-IT" sz="1600" dirty="0" err="1">
                <a:solidFill>
                  <a:srgbClr val="993366"/>
                </a:solidFill>
              </a:rPr>
              <a:t>Most</a:t>
            </a:r>
            <a:r>
              <a:rPr lang="it-IT" sz="1600" dirty="0" smtClean="0">
                <a:solidFill>
                  <a:srgbClr val="505150"/>
                </a:solidFill>
              </a:rPr>
              <a:t> of </a:t>
            </a:r>
            <a:r>
              <a:rPr lang="it-IT" sz="1600" dirty="0" err="1" smtClean="0">
                <a:solidFill>
                  <a:srgbClr val="505150"/>
                </a:solidFill>
              </a:rPr>
              <a:t>theese</a:t>
            </a:r>
            <a:r>
              <a:rPr lang="it-IT" sz="1600" dirty="0" smtClean="0">
                <a:solidFill>
                  <a:srgbClr val="505150"/>
                </a:solidFill>
              </a:rPr>
              <a:t> </a:t>
            </a:r>
            <a:r>
              <a:rPr lang="it-IT" sz="1600" dirty="0" err="1" smtClean="0">
                <a:solidFill>
                  <a:srgbClr val="505150"/>
                </a:solidFill>
              </a:rPr>
              <a:t>plans</a:t>
            </a:r>
            <a:r>
              <a:rPr lang="it-IT" sz="1600" dirty="0" smtClean="0">
                <a:solidFill>
                  <a:srgbClr val="505150"/>
                </a:solidFill>
              </a:rPr>
              <a:t> </a:t>
            </a:r>
            <a:r>
              <a:rPr lang="it-IT" sz="1600" dirty="0">
                <a:solidFill>
                  <a:srgbClr val="993366"/>
                </a:solidFill>
              </a:rPr>
              <a:t>focus on </a:t>
            </a:r>
            <a:r>
              <a:rPr lang="it-IT" sz="1600" dirty="0" err="1">
                <a:solidFill>
                  <a:srgbClr val="993366"/>
                </a:solidFill>
              </a:rPr>
              <a:t>assessment</a:t>
            </a:r>
            <a:r>
              <a:rPr lang="it-IT" sz="1600" dirty="0">
                <a:solidFill>
                  <a:srgbClr val="993366"/>
                </a:solidFill>
              </a:rPr>
              <a:t> </a:t>
            </a:r>
            <a:r>
              <a:rPr lang="it-IT" sz="1600" dirty="0" smtClean="0">
                <a:solidFill>
                  <a:srgbClr val="505150"/>
                </a:solidFill>
              </a:rPr>
              <a:t>and to a </a:t>
            </a:r>
            <a:r>
              <a:rPr lang="it-IT" sz="1600" dirty="0" err="1" smtClean="0">
                <a:solidFill>
                  <a:srgbClr val="505150"/>
                </a:solidFill>
              </a:rPr>
              <a:t>lesser</a:t>
            </a:r>
            <a:r>
              <a:rPr lang="it-IT" sz="1600" dirty="0" smtClean="0">
                <a:solidFill>
                  <a:srgbClr val="505150"/>
                </a:solidFill>
              </a:rPr>
              <a:t> </a:t>
            </a:r>
            <a:r>
              <a:rPr lang="it-IT" sz="1600" dirty="0" err="1" smtClean="0">
                <a:solidFill>
                  <a:srgbClr val="505150"/>
                </a:solidFill>
              </a:rPr>
              <a:t>extent</a:t>
            </a:r>
            <a:r>
              <a:rPr lang="it-IT" sz="1600" dirty="0" smtClean="0">
                <a:solidFill>
                  <a:srgbClr val="505150"/>
                </a:solidFill>
              </a:rPr>
              <a:t> on </a:t>
            </a:r>
            <a:r>
              <a:rPr lang="it-IT" sz="1600" dirty="0" err="1" smtClean="0">
                <a:solidFill>
                  <a:srgbClr val="505150"/>
                </a:solidFill>
              </a:rPr>
              <a:t>adjustment</a:t>
            </a:r>
            <a:endParaRPr lang="it-IT" sz="1600" dirty="0">
              <a:solidFill>
                <a:srgbClr val="5051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2700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1" grpId="0"/>
      <p:bldP spid="14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61A2BE3120D674DA36C11D6006822D4" ma:contentTypeVersion="3" ma:contentTypeDescription="Creare un nuovo documento." ma:contentTypeScope="" ma:versionID="2ad8b07f9840a1ce9cd199d874146b74">
  <xsd:schema xmlns:xsd="http://www.w3.org/2001/XMLSchema" xmlns:xs="http://www.w3.org/2001/XMLSchema" xmlns:p="http://schemas.microsoft.com/office/2006/metadata/properties" xmlns:ns2="c58f2efd-82a8-4ecf-b395-8c25e928921d" xmlns:ns3="459159c4-d20a-4ff3-9b11-fbd127bd52e5" xmlns:ns4="679261c3-551f-4e86-913f-177e0e529669" targetNamespace="http://schemas.microsoft.com/office/2006/metadata/properties" ma:root="true" ma:fieldsID="fffb0e16fb90ffea59fef1085e90ecca" ns2:_="" ns3:_="" ns4:_="">
    <xsd:import namespace="c58f2efd-82a8-4ecf-b395-8c25e928921d"/>
    <xsd:import namespace="459159c4-d20a-4ff3-9b11-fbd127bd52e5"/>
    <xsd:import namespace="679261c3-551f-4e86-913f-177e0e529669"/>
    <xsd:element name="properties">
      <xsd:complexType>
        <xsd:sequence>
          <xsd:element name="documentManagement">
            <xsd:complexType>
              <xsd:all>
                <xsd:element ref="ns2:Categoria"/>
                <xsd:element ref="ns3:_dlc_DocId" minOccurs="0"/>
                <xsd:element ref="ns3:_dlc_DocIdUrl" minOccurs="0"/>
                <xsd:element ref="ns3:_dlc_DocIdPersistId" minOccurs="0"/>
                <xsd:element ref="ns4:SottoCategori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f2efd-82a8-4ecf-b395-8c25e928921d" elementFormDefault="qualified">
    <xsd:import namespace="http://schemas.microsoft.com/office/2006/documentManagement/types"/>
    <xsd:import namespace="http://schemas.microsoft.com/office/infopath/2007/PartnerControls"/>
    <xsd:element name="Categoria" ma:index="8" ma:displayName="Categoria" ma:default="Logo" ma:format="Dropdown" ma:internalName="Categoria">
      <xsd:simpleType>
        <xsd:restriction base="dms:Choice">
          <xsd:enumeration value="Logo"/>
          <xsd:enumeration value="Carta intestata con protocollo"/>
          <xsd:enumeration value="Carta intestata senza protocollo"/>
          <xsd:enumeration value="Power Point"/>
          <xsd:enumeration value="Libri digitali e cartacei"/>
          <xsd:enumeration value="Tavole di dati online"/>
          <xsd:enumeration value="Grafici interattivi"/>
          <xsd:enumeration value="Strumenti di comunicazione per i Censimenti permanenti"/>
          <xsd:enumeration value="Strumenti di comunicazione relativi al Censimento generale dell'Agricoltura 2020"/>
          <xsd:enumeration value="Censimenti permanenti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159c4-d20a-4ff3-9b11-fbd127bd52e5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Valore ID documento" ma:description="Valore dell'ID documento assegnato all'elemento." ma:internalName="_dlc_DocId" ma:readOnly="true">
      <xsd:simpleType>
        <xsd:restriction base="dms:Text"/>
      </xsd:simpleType>
    </xsd:element>
    <xsd:element name="_dlc_DocIdUrl" ma:index="10" nillable="true" ma:displayName="ID documento" ma:description="Collegamento permanente al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261c3-551f-4e86-913f-177e0e529669" elementFormDefault="qualified">
    <xsd:import namespace="http://schemas.microsoft.com/office/2006/documentManagement/types"/>
    <xsd:import namespace="http://schemas.microsoft.com/office/infopath/2007/PartnerControls"/>
    <xsd:element name="SottoCategoria" ma:index="12" nillable="true" ma:displayName="Sottocategoria" ma:default="-" ma:format="Dropdown" ma:internalName="SottoCategoria">
      <xsd:simpleType>
        <xsd:restriction base="dms:Choice">
          <xsd:enumeration value="-"/>
          <xsd:enumeration value="1- CP Generico"/>
          <xsd:enumeration value="2- CP Popolazione"/>
          <xsd:enumeration value="3- CP Imprese"/>
          <xsd:enumeration value="4- CP Istituzioni pubbliche"/>
          <xsd:enumeration value="5- CP Istituzioni non profit"/>
          <xsd:enumeration value="6- CP Agricoltura"/>
          <xsd:enumeration value="7- CP Agricoltura202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ttoCategoria xmlns="679261c3-551f-4e86-913f-177e0e529669">-</SottoCategoria>
    <Categoria xmlns="c58f2efd-82a8-4ecf-b395-8c25e928921d">Power Point</Categoria>
    <_dlc_DocId xmlns="459159c4-d20a-4ff3-9b11-fbd127bd52e5">INTRANET-14-77</_dlc_DocId>
    <_dlc_DocIdUrl xmlns="459159c4-d20a-4ff3-9b11-fbd127bd52e5">
      <Url>https://intranet.istat.it/Collaborativi/_layouts/15/DocIdRedir.aspx?ID=INTRANET-14-77</Url>
      <Description>INTRANET-14-77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AAA0DE0-1792-4461-8C0E-C44FDC2F5E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8f2efd-82a8-4ecf-b395-8c25e928921d"/>
    <ds:schemaRef ds:uri="459159c4-d20a-4ff3-9b11-fbd127bd52e5"/>
    <ds:schemaRef ds:uri="679261c3-551f-4e86-913f-177e0e5296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E1E69A-D261-41D1-B2E5-EDFC0C28DA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0E81DE-5F0B-421A-93B4-EF95C1639E19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c58f2efd-82a8-4ecf-b395-8c25e928921d"/>
    <ds:schemaRef ds:uri="http://www.w3.org/XML/1998/namespace"/>
    <ds:schemaRef ds:uri="http://purl.org/dc/elements/1.1/"/>
    <ds:schemaRef ds:uri="http://schemas.microsoft.com/office/infopath/2007/PartnerControls"/>
    <ds:schemaRef ds:uri="679261c3-551f-4e86-913f-177e0e529669"/>
    <ds:schemaRef ds:uri="459159c4-d20a-4ff3-9b11-fbd127bd52e5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8C1F3400-3218-46A8-B7DF-4CAC3240349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15157</TotalTime>
  <Words>2853</Words>
  <Application>Microsoft Office PowerPoint</Application>
  <PresentationFormat>Presentazione su schermo (16:9)</PresentationFormat>
  <Paragraphs>448</Paragraphs>
  <Slides>25</Slides>
  <Notes>25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slide</dc:title>
  <dc:creator>elena grimaccia</dc:creator>
  <cp:lastModifiedBy>iCavour</cp:lastModifiedBy>
  <cp:revision>1475</cp:revision>
  <cp:lastPrinted>2019-04-09T07:45:16Z</cp:lastPrinted>
  <dcterms:created xsi:type="dcterms:W3CDTF">2015-05-13T08:31:54Z</dcterms:created>
  <dcterms:modified xsi:type="dcterms:W3CDTF">2019-04-11T10:33:57Z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0x010100661A2BE3120D674DA36C11D6006822D4</vt:lpwstr>
  </property>
  <property fmtid="{D5CDD505-2E9C-101B-9397-08002B2CF9AE}" pid="3" name="_dlc_DocIdItemGuid">
    <vt:lpwstr>9e0de80d-cc6b-4586-a7d5-f445339ce8d5</vt:lpwstr>
  </property>
</Properties>
</file>