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4" d="100"/>
          <a:sy n="134" d="100"/>
        </p:scale>
        <p:origin x="-24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FDE4262-29E0-4139-A3C7-B3B4E6477C8D}" type="slidenum">
              <a:rPr lang="fr-FR" sz="1400" b="0" strike="noStrike" spc="-1">
                <a:latin typeface="Times New Roman"/>
              </a:rPr>
              <a:t>‹N›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4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74CEC283-84AB-4644-84EF-9E2C18CB1D99}" type="slidenum"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0EAF6651-D14E-4C7F-A277-99B464ED99AC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F5F6FCBC-7566-4697-BE8E-2875AD72CE59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5AFB543D-50C6-4B30-B215-0FDA8AAFE4CB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BBDA2B6B-506F-4019-B48B-DAA2667E35D4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DA0D2902-FF25-424A-A9AF-67871BD2F7B5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94EEC2FF-95C6-4FFB-86B7-C492CBD4AA7E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body"/>
          </p:nvPr>
        </p:nvSpPr>
        <p:spPr>
          <a:xfrm>
            <a:off x="679680" y="4629960"/>
            <a:ext cx="5436720" cy="446544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3850560" y="9428760"/>
            <a:ext cx="2944080" cy="49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F96AA1D3-C8D9-49E4-921A-53DD5DED3F95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w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hdphoto2.wdp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hdphoto2.wdp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87000" y="2762640"/>
            <a:ext cx="8377920" cy="110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ts val="3061"/>
              </a:lnSpc>
            </a:pPr>
            <a:r>
              <a:rPr lang="fr-FR" sz="3000" b="1" strike="noStrike" spc="-1">
                <a:solidFill>
                  <a:srgbClr val="CA0A24"/>
                </a:solidFill>
                <a:latin typeface="Trebuchet MS"/>
                <a:ea typeface="ＭＳ Ｐゴシック"/>
              </a:rPr>
              <a:t>Discussion</a:t>
            </a:r>
            <a:endParaRPr lang="fr-FR" sz="3000" b="0" strike="noStrike" spc="-1">
              <a:latin typeface="Arial"/>
            </a:endParaRPr>
          </a:p>
          <a:p>
            <a:pPr>
              <a:lnSpc>
                <a:spcPts val="3061"/>
              </a:lnSpc>
            </a:pPr>
            <a:r>
              <a:rPr lang="fr-FR" sz="3000" b="1" strike="noStrike" spc="-1">
                <a:solidFill>
                  <a:srgbClr val="CA0A24"/>
                </a:solidFill>
                <a:latin typeface="Trebuchet MS"/>
                <a:ea typeface="ＭＳ Ｐゴシック"/>
              </a:rPr>
              <a:t>WP1</a:t>
            </a:r>
            <a:endParaRPr lang="fr-FR" sz="3000" b="0" strike="noStrike" spc="-1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6812640" y="102240"/>
            <a:ext cx="1973880" cy="246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fr-FR" sz="1500" b="0" strike="noStrike" spc="-1">
                <a:solidFill>
                  <a:srgbClr val="808080"/>
                </a:solidFill>
                <a:latin typeface="Trebuchet MS"/>
                <a:ea typeface="ＭＳ Ｐゴシック"/>
              </a:rPr>
              <a:t>ROME</a:t>
            </a:r>
            <a:endParaRPr lang="fr-FR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0" strike="noStrike" spc="-1">
                <a:solidFill>
                  <a:srgbClr val="808080"/>
                </a:solidFill>
                <a:latin typeface="Trebuchet MS"/>
                <a:ea typeface="ＭＳ Ｐゴシック"/>
              </a:rPr>
              <a:t>April 11</a:t>
            </a:r>
            <a:r>
              <a:rPr lang="fr-FR" sz="1500" b="0" strike="noStrike" spc="-1" baseline="30000">
                <a:solidFill>
                  <a:srgbClr val="808080"/>
                </a:solidFill>
                <a:latin typeface="Trebuchet MS"/>
                <a:ea typeface="ＭＳ Ｐゴシック"/>
              </a:rPr>
              <a:t>th | </a:t>
            </a:r>
            <a:r>
              <a:rPr lang="fr-FR" sz="1500" b="0" strike="noStrike" spc="-1">
                <a:solidFill>
                  <a:srgbClr val="808080"/>
                </a:solidFill>
                <a:latin typeface="Trebuchet MS"/>
                <a:ea typeface="ＭＳ Ｐゴシック"/>
              </a:rPr>
              <a:t>12</a:t>
            </a:r>
            <a:r>
              <a:rPr lang="fr-FR" sz="1500" b="0" strike="noStrike" spc="-1" baseline="30000">
                <a:solidFill>
                  <a:srgbClr val="808080"/>
                </a:solidFill>
                <a:latin typeface="Trebuchet MS"/>
                <a:ea typeface="ＭＳ Ｐゴシック"/>
              </a:rPr>
              <a:t>th   </a:t>
            </a:r>
            <a:r>
              <a:rPr lang="fr-FR" sz="1500" b="0" strike="noStrike" spc="-1">
                <a:solidFill>
                  <a:srgbClr val="808080"/>
                </a:solidFill>
                <a:latin typeface="Trebuchet MS"/>
                <a:ea typeface="ＭＳ Ｐゴシック"/>
              </a:rPr>
              <a:t>2019</a:t>
            </a:r>
            <a:endParaRPr lang="fr-FR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700" b="1" strike="noStrike" spc="-1">
                <a:solidFill>
                  <a:srgbClr val="00529C"/>
                </a:solidFill>
                <a:latin typeface="Trebuchet MS"/>
                <a:ea typeface="ＭＳ Ｐゴシック"/>
              </a:rPr>
              <a:t>MIMOD</a:t>
            </a:r>
            <a:endParaRPr lang="fr-FR" sz="27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529C"/>
                </a:solidFill>
                <a:latin typeface="Trebuchet MS"/>
                <a:ea typeface="ＭＳ Ｐゴシック"/>
              </a:rPr>
              <a:t>Mixed-Mode Designs for Social Surveys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0" strike="noStrike" spc="-1">
                <a:solidFill>
                  <a:srgbClr val="808080"/>
                </a:solidFill>
                <a:latin typeface="Trebuchet MS"/>
                <a:ea typeface="ＭＳ Ｐゴシック"/>
              </a:rPr>
              <a:t>FINAL WORKSHOP</a:t>
            </a:r>
            <a:endParaRPr lang="fr-FR" sz="1500" b="0" strike="noStrike" spc="-1"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378720" y="3965760"/>
            <a:ext cx="8296560" cy="66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595959"/>
                </a:solidFill>
                <a:latin typeface="Trebuchet MS"/>
                <a:ea typeface="ＭＳ Ｐゴシック"/>
              </a:rPr>
              <a:t>François Beck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>
                <a:solidFill>
                  <a:srgbClr val="595959"/>
                </a:solidFill>
                <a:latin typeface="Trebuchet MS"/>
                <a:ea typeface="ＭＳ Ｐゴシック"/>
              </a:rPr>
              <a:t>INSEE</a:t>
            </a:r>
            <a:endParaRPr lang="fr-FR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fr-FR" sz="1200" b="0" strike="noStrike" spc="-1">
              <a:latin typeface="Arial"/>
            </a:endParaRPr>
          </a:p>
        </p:txBody>
      </p:sp>
      <p:sp>
        <p:nvSpPr>
          <p:cNvPr id="84" name="Line 4"/>
          <p:cNvSpPr/>
          <p:nvPr/>
        </p:nvSpPr>
        <p:spPr>
          <a:xfrm>
            <a:off x="386640" y="4514040"/>
            <a:ext cx="8378640" cy="3960"/>
          </a:xfrm>
          <a:prstGeom prst="line">
            <a:avLst/>
          </a:prstGeom>
          <a:ln w="6480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pic>
        <p:nvPicPr>
          <p:cNvPr id="85" name="Immagine 6"/>
          <p:cNvPicPr/>
          <p:nvPr/>
        </p:nvPicPr>
        <p:blipFill>
          <a:blip r:embed="rId3"/>
          <a:stretch/>
        </p:blipFill>
        <p:spPr>
          <a:xfrm>
            <a:off x="-26640" y="-74520"/>
            <a:ext cx="6598800" cy="2642760"/>
          </a:xfrm>
          <a:prstGeom prst="rect">
            <a:avLst/>
          </a:prstGeom>
          <a:ln>
            <a:noFill/>
          </a:ln>
        </p:spPr>
      </p:pic>
      <p:pic>
        <p:nvPicPr>
          <p:cNvPr id="86" name="Immagine 7"/>
          <p:cNvPicPr/>
          <p:nvPr/>
        </p:nvPicPr>
        <p:blipFill>
          <a:blip r:embed="rId4"/>
          <a:stretch/>
        </p:blipFill>
        <p:spPr>
          <a:xfrm>
            <a:off x="8127000" y="4653360"/>
            <a:ext cx="637920" cy="442440"/>
          </a:xfrm>
          <a:prstGeom prst="rect">
            <a:avLst/>
          </a:prstGeom>
          <a:ln>
            <a:noFill/>
          </a:ln>
        </p:spPr>
      </p:pic>
      <p:pic>
        <p:nvPicPr>
          <p:cNvPr id="87" name="Immagine 8"/>
          <p:cNvPicPr/>
          <p:nvPr/>
        </p:nvPicPr>
        <p:blipFill>
          <a:blip r:embed="rId5"/>
          <a:stretch/>
        </p:blipFill>
        <p:spPr>
          <a:xfrm>
            <a:off x="4826160" y="4553640"/>
            <a:ext cx="1136880" cy="532800"/>
          </a:xfrm>
          <a:prstGeom prst="rect">
            <a:avLst/>
          </a:prstGeom>
          <a:ln>
            <a:noFill/>
          </a:ln>
        </p:spPr>
      </p:pic>
      <p:pic>
        <p:nvPicPr>
          <p:cNvPr id="88" name="Immagine 9"/>
          <p:cNvPicPr/>
          <p:nvPr/>
        </p:nvPicPr>
        <p:blipFill>
          <a:blip r:embed="rId6"/>
          <a:stretch/>
        </p:blipFill>
        <p:spPr>
          <a:xfrm>
            <a:off x="3568680" y="4552200"/>
            <a:ext cx="1257480" cy="603000"/>
          </a:xfrm>
          <a:prstGeom prst="rect">
            <a:avLst/>
          </a:prstGeom>
          <a:ln>
            <a:noFill/>
          </a:ln>
        </p:spPr>
      </p:pic>
      <p:pic>
        <p:nvPicPr>
          <p:cNvPr id="89" name="Immagine 2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2167200" y="4740120"/>
            <a:ext cx="1357920" cy="231480"/>
          </a:xfrm>
          <a:prstGeom prst="rect">
            <a:avLst/>
          </a:prstGeom>
          <a:ln>
            <a:noFill/>
          </a:ln>
        </p:spPr>
      </p:pic>
      <p:pic>
        <p:nvPicPr>
          <p:cNvPr id="90" name="Immagine 12"/>
          <p:cNvPicPr/>
          <p:nvPr/>
        </p:nvPicPr>
        <p:blipFill>
          <a:blip r:embed="rId9"/>
          <a:stretch/>
        </p:blipFill>
        <p:spPr>
          <a:xfrm>
            <a:off x="5963400" y="4597200"/>
            <a:ext cx="469440" cy="469440"/>
          </a:xfrm>
          <a:prstGeom prst="rect">
            <a:avLst/>
          </a:prstGeom>
          <a:ln>
            <a:noFill/>
          </a:ln>
        </p:spPr>
      </p:pic>
      <p:pic>
        <p:nvPicPr>
          <p:cNvPr id="91" name="Immagine 13"/>
          <p:cNvPicPr/>
          <p:nvPr/>
        </p:nvPicPr>
        <p:blipFill>
          <a:blip r:embed="rId10"/>
          <a:stretch/>
        </p:blipFill>
        <p:spPr>
          <a:xfrm>
            <a:off x="6554520" y="4697640"/>
            <a:ext cx="1142640" cy="331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305000" y="806760"/>
            <a:ext cx="7456680" cy="361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A very good participation of NSIs in the MIMOD survey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Comprehensive overview : Mixed-mode strategies as a standard approach in the EU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A  wide variety of situations that questions the comparability of related data at a EU level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Case studies (in Section 3 and Annex 1 of deliverable 2)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Microsoft YaHei"/>
              </a:rPr>
              <a:t>- Although it has many drawbacks, the PAP is still very present even in single mode surveys. Moreover, the PAPI-CAWI mixed mode is rare, even if both are complementary in terms of population coverage.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Microsoft YaHei"/>
              </a:rPr>
              <a:t>- During the transition from CAPI to mixed-mode, what were the oppositions from stakeholders (interviewers, responsibles for the fieldwork, researchers…) to such an evolution in European countries? 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spcAft>
                <a:spcPts val="1284"/>
              </a:spcAft>
            </a:pP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spcAft>
                <a:spcPts val="1284"/>
              </a:spcAft>
            </a:pPr>
            <a:endParaRPr lang="fr-FR" sz="1600" b="0" strike="noStrike" spc="-1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2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Immagin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97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8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Mixed-mode strategies 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99" name="Immagine 11"/>
          <p:cNvPicPr/>
          <p:nvPr/>
        </p:nvPicPr>
        <p:blipFill>
          <a:blip r:embed="rId5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00" name="Immagine 98"/>
          <p:cNvPicPr/>
          <p:nvPr/>
        </p:nvPicPr>
        <p:blipFill>
          <a:blip r:embed="rId6"/>
          <a:stretch/>
        </p:blipFill>
        <p:spPr>
          <a:xfrm>
            <a:off x="6768000" y="2880"/>
            <a:ext cx="2375280" cy="871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747720" y="592560"/>
            <a:ext cx="7456680" cy="361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The majority of mixed-mode surveys lean on a 							concurrent design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In 44 % of those surveys, respondents are given the choice 					 for the mode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To choose or not to choose : a tricky question</a:t>
            </a:r>
            <a:endParaRPr lang="fr-FR" sz="16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404040"/>
              </a:buClr>
              <a:buFont typeface="StarSymbol"/>
              <a:buChar char="-"/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Can we conclude that concurrent is required when the			       duration of the fieldwork is short (such as in LFS wave 2-6)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CAWI as a natural first mode for sequential designs in cross					sectional surveys 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Partly sequential-partly concurrent : a promising third way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 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13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4" name="Immagin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15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6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Mixed-mode strategies : sequential vs concurrential 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17" name="Immagine 11"/>
          <p:cNvPicPr/>
          <p:nvPr/>
        </p:nvPicPr>
        <p:blipFill>
          <a:blip r:embed="rId5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18" name="Immagine 116"/>
          <p:cNvPicPr/>
          <p:nvPr/>
        </p:nvPicPr>
        <p:blipFill>
          <a:blip r:embed="rId6"/>
          <a:stretch/>
        </p:blipFill>
        <p:spPr>
          <a:xfrm>
            <a:off x="7560000" y="3240"/>
            <a:ext cx="1605960" cy="588960"/>
          </a:xfrm>
          <a:prstGeom prst="rect">
            <a:avLst/>
          </a:prstGeom>
          <a:ln>
            <a:noFill/>
          </a:ln>
        </p:spPr>
      </p:pic>
      <p:pic>
        <p:nvPicPr>
          <p:cNvPr id="119" name="Immagine 117"/>
          <p:cNvPicPr/>
          <p:nvPr/>
        </p:nvPicPr>
        <p:blipFill>
          <a:blip r:embed="rId7"/>
          <a:stretch/>
        </p:blipFill>
        <p:spPr>
          <a:xfrm>
            <a:off x="6156000" y="562680"/>
            <a:ext cx="2446920" cy="3860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146240" y="771480"/>
            <a:ext cx="7456680" cy="243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The MIMOD survey focused on communication with the respondent which is the most crucial for response rate, but what about global communication ? Are there efficient experiences in Europe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Even in CAWI, paper letters seems the most efficient way to convince people to participate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In France, the use of an official logo largely increases the participation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5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4" name="Immagine 2"/>
          <p:cNvPicPr/>
          <p:nvPr/>
        </p:nvPicPr>
        <p:blipFill>
          <a:blip r:embed="rId3"/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25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6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Communication strategy 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27" name="Immagine 11"/>
          <p:cNvPicPr/>
          <p:nvPr/>
        </p:nvPicPr>
        <p:blipFill>
          <a:blip r:embed="rId4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28" name="Immagine 126"/>
          <p:cNvPicPr/>
          <p:nvPr/>
        </p:nvPicPr>
        <p:blipFill>
          <a:blip r:embed="rId5"/>
          <a:stretch/>
        </p:blipFill>
        <p:spPr>
          <a:xfrm>
            <a:off x="6768000" y="2880"/>
            <a:ext cx="2375280" cy="871200"/>
          </a:xfrm>
          <a:prstGeom prst="rect">
            <a:avLst/>
          </a:prstGeom>
          <a:ln>
            <a:noFill/>
          </a:ln>
        </p:spPr>
      </p:pic>
      <p:pic>
        <p:nvPicPr>
          <p:cNvPr id="129" name="Immagine 127"/>
          <p:cNvPicPr/>
          <p:nvPr/>
        </p:nvPicPr>
        <p:blipFill>
          <a:blip r:embed="rId6"/>
          <a:stretch/>
        </p:blipFill>
        <p:spPr>
          <a:xfrm>
            <a:off x="1512000" y="3219840"/>
            <a:ext cx="6084000" cy="135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305000" y="806760"/>
            <a:ext cx="7456680" cy="320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The literature (Edwards et al., 2009) generally states that unconditional incentives give the best results to increase participation.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For HBS and AES, more than a half of the NSIs use incentives 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In some rare countries (Germany, Austria?), a differentiation is made to target hard to reach sub-groups with a specific incentive.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	</a:t>
            </a:r>
            <a:r>
              <a:rPr lang="fr-FR" sz="1600" b="0" strike="noStrike" spc="-1">
                <a:solidFill>
                  <a:srgbClr val="1C3687"/>
                </a:solidFill>
                <a:latin typeface="Calibri"/>
                <a:ea typeface="DejaVu Sans"/>
              </a:rPr>
              <a:t>- was it efficient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1C3687"/>
                </a:solidFill>
                <a:latin typeface="Calibri"/>
                <a:ea typeface="DejaVu Sans"/>
              </a:rPr>
              <a:t>	- did this raise ethical questions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1C3687"/>
                </a:solidFill>
                <a:latin typeface="Calibri"/>
                <a:ea typeface="DejaVu Sans"/>
              </a:rPr>
              <a:t>	- Is there a risk that, via the social networks, people discuss this and claims to get incentives 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6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4" name="Immagine 2"/>
          <p:cNvPicPr/>
          <p:nvPr/>
        </p:nvPicPr>
        <p:blipFill>
          <a:blip r:embed="rId3">
            <a:extLst/>
          </a:blip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35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6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The use of incentives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37" name="Immagine 11"/>
          <p:cNvPicPr/>
          <p:nvPr/>
        </p:nvPicPr>
        <p:blipFill>
          <a:blip r:embed="rId4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38" name="Immagine 136"/>
          <p:cNvPicPr/>
          <p:nvPr/>
        </p:nvPicPr>
        <p:blipFill>
          <a:blip r:embed="rId5"/>
          <a:stretch/>
        </p:blipFill>
        <p:spPr>
          <a:xfrm>
            <a:off x="6768000" y="2880"/>
            <a:ext cx="2375280" cy="871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305000" y="806760"/>
            <a:ext cx="7456680" cy="190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These strategies are still uncommon in the NSIs 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- 8 NSIs were not sure whether their design were adaptive/responsive or not : why is it so difficult for them to know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In an adaptive design, is it relevant to consider longer durations for people used to going on the internet or those with a higher level of education 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is it relevant to consider self administered modes for people who expressed a higher interest/motivation/commitment (question to ask in the first wave of a panel) 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 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7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Immagine 2"/>
          <p:cNvPicPr/>
          <p:nvPr/>
        </p:nvPicPr>
        <p:blipFill>
          <a:blip r:embed="rId3"/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44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5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Adaptive / Responsive designs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46" name="Immagine 11"/>
          <p:cNvPicPr/>
          <p:nvPr/>
        </p:nvPicPr>
        <p:blipFill>
          <a:blip r:embed="rId4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47" name="Immagine 145"/>
          <p:cNvPicPr/>
          <p:nvPr/>
        </p:nvPicPr>
        <p:blipFill>
          <a:blip r:embed="rId5"/>
          <a:stretch/>
        </p:blipFill>
        <p:spPr>
          <a:xfrm>
            <a:off x="6768000" y="2880"/>
            <a:ext cx="2375280" cy="871200"/>
          </a:xfrm>
          <a:prstGeom prst="rect">
            <a:avLst/>
          </a:prstGeom>
          <a:ln>
            <a:noFill/>
          </a:ln>
        </p:spPr>
      </p:pic>
      <p:pic>
        <p:nvPicPr>
          <p:cNvPr id="148" name="Immagine 146"/>
          <p:cNvPicPr/>
          <p:nvPr/>
        </p:nvPicPr>
        <p:blipFill>
          <a:blip r:embed="rId6"/>
          <a:stretch/>
        </p:blipFill>
        <p:spPr>
          <a:xfrm>
            <a:off x="7560000" y="3096000"/>
            <a:ext cx="1439640" cy="144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305000" y="806760"/>
            <a:ext cx="745668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How to deal with uncompleted or inconsistent questionnaires from the web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	</a:t>
            </a:r>
            <a:r>
              <a:rPr lang="fr-FR" sz="1400" b="0" strike="noStrike" spc="-1">
                <a:solidFill>
                  <a:srgbClr val="1C3687"/>
                </a:solidFill>
                <a:latin typeface="Calibri"/>
                <a:ea typeface="DejaVu Sans"/>
              </a:rPr>
              <a:t>- consider them as partial non response and treat them after the data collection period (imputation)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400" b="0" strike="noStrike" spc="-1">
                <a:solidFill>
                  <a:srgbClr val="1C3687"/>
                </a:solidFill>
                <a:latin typeface="Calibri"/>
                <a:ea typeface="DejaVu Sans"/>
              </a:rPr>
              <a:t>	- give the interviewer the responsability of helping the respondants to complete their questionnaire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 - When there is a CATI in the mixed-mode design, are the interviewers gathered in a single place or do they manage on their own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Take advantage of the experience from outside Europe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Learn from difficult experiences in Europe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Could this review lead to recommendations that are not binding for each of the social surveys ?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fr-FR" sz="1600" b="0" strike="noStrike" spc="-1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8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3" name="Immagine 2"/>
          <p:cNvPicPr/>
          <p:nvPr/>
        </p:nvPicPr>
        <p:blipFill>
          <a:blip r:embed="rId3">
            <a:extLst/>
          </a:blip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54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One (or more) step beyond ? (1) 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56" name="Immagine 11"/>
          <p:cNvPicPr/>
          <p:nvPr/>
        </p:nvPicPr>
        <p:blipFill>
          <a:blip r:embed="rId4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57" name="Immagine 155"/>
          <p:cNvPicPr/>
          <p:nvPr/>
        </p:nvPicPr>
        <p:blipFill>
          <a:blip r:embed="rId5"/>
          <a:stretch/>
        </p:blipFill>
        <p:spPr>
          <a:xfrm>
            <a:off x="6840360" y="0"/>
            <a:ext cx="2302920" cy="844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1305000" y="806760"/>
            <a:ext cx="745668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1600" b="0" strike="noStrike" spc="-1">
                <a:solidFill>
                  <a:srgbClr val="404040"/>
                </a:solidFill>
                <a:latin typeface="Calibri"/>
                <a:ea typeface="DejaVu Sans"/>
              </a:rPr>
              <a:t>- The MIMOD survey asked for information on the 9 main ESS, but also on other mixed-mode surveys when those were considered by NSIs as potentially informative for others : further research on this material would be of crucial interest</a:t>
            </a:r>
            <a:endParaRPr lang="fr-FR" sz="16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fr-FR" sz="1600" b="0" strike="noStrike" spc="-1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747720" y="4423320"/>
            <a:ext cx="4050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10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213200" y="4645800"/>
            <a:ext cx="425412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700"/>
              </a:lnSpc>
              <a:spcAft>
                <a:spcPts val="601"/>
              </a:spcAft>
            </a:pPr>
            <a:r>
              <a:rPr lang="fr-FR" sz="1000" b="1" strike="noStrike" spc="-1">
                <a:solidFill>
                  <a:srgbClr val="404040"/>
                </a:solidFill>
                <a:latin typeface="Calibri"/>
                <a:ea typeface="DejaVu Sans"/>
              </a:rPr>
              <a:t>MIMOD project - Mixed-Mode Designs in Social Surveys</a:t>
            </a:r>
            <a:endParaRPr lang="fr-FR" sz="1000" b="0" strike="noStrike" spc="-1">
              <a:latin typeface="Arial"/>
            </a:endParaRPr>
          </a:p>
          <a:p>
            <a:pPr>
              <a:lnSpc>
                <a:spcPts val="700"/>
              </a:lnSpc>
              <a:spcAft>
                <a:spcPts val="1001"/>
              </a:spcAft>
            </a:pPr>
            <a:r>
              <a:rPr lang="fr-FR" sz="1000" b="0" strike="noStrike" spc="-1">
                <a:solidFill>
                  <a:srgbClr val="404040"/>
                </a:solidFill>
                <a:latin typeface="Calibri"/>
                <a:ea typeface="DejaVu Sans"/>
              </a:rPr>
              <a:t>Rome, 11-12 April 2019</a:t>
            </a:r>
            <a:endParaRPr lang="fr-FR" sz="1000" b="0" strike="noStrike" spc="-1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62440" y="0"/>
            <a:ext cx="8047800" cy="43956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2" name="Immagine 2"/>
          <p:cNvPicPr/>
          <p:nvPr/>
        </p:nvPicPr>
        <p:blipFill>
          <a:blip r:embed="rId3"/>
          <a:stretch/>
        </p:blipFill>
        <p:spPr>
          <a:xfrm>
            <a:off x="5416920" y="4699800"/>
            <a:ext cx="1356840" cy="230400"/>
          </a:xfrm>
          <a:prstGeom prst="rect">
            <a:avLst/>
          </a:prstGeom>
          <a:ln>
            <a:noFill/>
          </a:ln>
        </p:spPr>
      </p:pic>
      <p:sp>
        <p:nvSpPr>
          <p:cNvPr id="173" name="Line 5"/>
          <p:cNvSpPr/>
          <p:nvPr/>
        </p:nvSpPr>
        <p:spPr>
          <a:xfrm>
            <a:off x="1162440" y="4566240"/>
            <a:ext cx="8150760" cy="360"/>
          </a:xfrm>
          <a:prstGeom prst="line">
            <a:avLst/>
          </a:prstGeom>
          <a:ln w="1260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4" name="CustomShape 6"/>
          <p:cNvSpPr/>
          <p:nvPr/>
        </p:nvSpPr>
        <p:spPr>
          <a:xfrm>
            <a:off x="1305000" y="133200"/>
            <a:ext cx="7608960" cy="30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fr-FR" sz="2000" b="1" strike="noStrike" spc="-1">
                <a:solidFill>
                  <a:srgbClr val="FFFFFF"/>
                </a:solidFill>
                <a:latin typeface="Calibri"/>
                <a:ea typeface="DejaVu Sans"/>
              </a:rPr>
              <a:t>One (or more) step beyond ? (2) </a:t>
            </a:r>
            <a:endParaRPr lang="fr-FR" sz="2000" b="0" strike="noStrike" spc="-1">
              <a:latin typeface="Arial"/>
            </a:endParaRPr>
          </a:p>
        </p:txBody>
      </p:sp>
      <p:pic>
        <p:nvPicPr>
          <p:cNvPr id="175" name="Immagine 11"/>
          <p:cNvPicPr/>
          <p:nvPr/>
        </p:nvPicPr>
        <p:blipFill>
          <a:blip r:embed="rId4"/>
          <a:stretch/>
        </p:blipFill>
        <p:spPr>
          <a:xfrm>
            <a:off x="7058520" y="4585680"/>
            <a:ext cx="1544400" cy="411120"/>
          </a:xfrm>
          <a:prstGeom prst="rect">
            <a:avLst/>
          </a:prstGeom>
          <a:ln>
            <a:noFill/>
          </a:ln>
        </p:spPr>
      </p:pic>
      <p:pic>
        <p:nvPicPr>
          <p:cNvPr id="176" name="Immagine 174"/>
          <p:cNvPicPr/>
          <p:nvPr/>
        </p:nvPicPr>
        <p:blipFill>
          <a:blip r:embed="rId5"/>
          <a:stretch/>
        </p:blipFill>
        <p:spPr>
          <a:xfrm>
            <a:off x="6840360" y="0"/>
            <a:ext cx="2302920" cy="844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15460</TotalTime>
  <Words>327</Words>
  <Application>Microsoft Office PowerPoint</Application>
  <PresentationFormat>Presentazione su schermo (16:9)</PresentationFormat>
  <Paragraphs>86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subject/>
  <dc:creator>elena grimaccia</dc:creator>
  <dc:description/>
  <cp:lastModifiedBy>Roberta Roncati</cp:lastModifiedBy>
  <cp:revision>1328</cp:revision>
  <cp:lastPrinted>2019-04-09T17:39:14Z</cp:lastPrinted>
  <dcterms:created xsi:type="dcterms:W3CDTF">2015-05-13T08:31:54Z</dcterms:created>
  <dcterms:modified xsi:type="dcterms:W3CDTF">2019-05-13T14:19:00Z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ntentTypeId">
    <vt:lpwstr>0x010100661A2BE3120D674DA36C11D6006822D4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10</vt:i4>
  </property>
  <property fmtid="{D5CDD505-2E9C-101B-9397-08002B2CF9AE}" pid="9" name="PresentationFormat">
    <vt:lpwstr>Presentazione su schermo (16:9)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10</vt:i4>
  </property>
  <property fmtid="{D5CDD505-2E9C-101B-9397-08002B2CF9AE}" pid="13" name="_dlc_DocIdItemGuid">
    <vt:lpwstr>9e0de80d-cc6b-4586-a7d5-f445339ce8d5</vt:lpwstr>
  </property>
</Properties>
</file>