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5"/>
  </p:sldMasterIdLst>
  <p:notesMasterIdLst>
    <p:notesMasterId r:id="rId16"/>
  </p:notesMasterIdLst>
  <p:handoutMasterIdLst>
    <p:handoutMasterId r:id="rId17"/>
  </p:handoutMasterIdLst>
  <p:sldIdLst>
    <p:sldId id="522" r:id="rId6"/>
    <p:sldId id="521" r:id="rId7"/>
    <p:sldId id="523" r:id="rId8"/>
    <p:sldId id="524" r:id="rId9"/>
    <p:sldId id="525" r:id="rId10"/>
    <p:sldId id="527" r:id="rId11"/>
    <p:sldId id="528" r:id="rId12"/>
    <p:sldId id="529" r:id="rId13"/>
    <p:sldId id="530" r:id="rId14"/>
    <p:sldId id="526" r:id="rId15"/>
  </p:sldIdLst>
  <p:sldSz cx="9144000" cy="5143500" type="screen16x9"/>
  <p:notesSz cx="6797675" cy="9926638"/>
  <p:defaultTextStyle>
    <a:defPPr>
      <a:defRPr lang="it-IT"/>
    </a:defPPr>
    <a:lvl1pPr marL="0" algn="l" defTabSz="45698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456981" algn="l" defTabSz="45698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913981" algn="l" defTabSz="45698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1370969" algn="l" defTabSz="45698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1827964" algn="l" defTabSz="45698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2284945" algn="l" defTabSz="45698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2741943" algn="l" defTabSz="45698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3198933" algn="l" defTabSz="45698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3655928" algn="l" defTabSz="45698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3411">
          <p15:clr>
            <a:srgbClr val="A4A3A4"/>
          </p15:clr>
        </p15:guide>
        <p15:guide id="2" orient="horz" pos="2132">
          <p15:clr>
            <a:srgbClr val="A4A3A4"/>
          </p15:clr>
        </p15:guide>
        <p15:guide id="3" pos="838">
          <p15:clr>
            <a:srgbClr val="A4A3A4"/>
          </p15:clr>
        </p15:guide>
        <p15:guide id="4" orient="horz" pos="1350">
          <p15:clr>
            <a:srgbClr val="A4A3A4"/>
          </p15:clr>
        </p15:guide>
        <p15:guide id="5" pos="3009">
          <p15:clr>
            <a:srgbClr val="A4A3A4"/>
          </p15:clr>
        </p15:guide>
        <p15:guide id="6" orient="horz" pos="3121">
          <p15:clr>
            <a:srgbClr val="A4A3A4"/>
          </p15:clr>
        </p15:guide>
        <p15:guide id="7" orient="horz" pos="177">
          <p15:clr>
            <a:srgbClr val="A4A3A4"/>
          </p15:clr>
        </p15:guide>
        <p15:guide id="8" pos="3706">
          <p15:clr>
            <a:srgbClr val="A4A3A4"/>
          </p15:clr>
        </p15:guide>
        <p15:guide id="9" pos="82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126">
          <p15:clr>
            <a:srgbClr val="A4A3A4"/>
          </p15:clr>
        </p15:guide>
        <p15:guide id="2" pos="2138">
          <p15:clr>
            <a:srgbClr val="A4A3A4"/>
          </p15:clr>
        </p15:guide>
        <p15:guide id="3" orient="horz" pos="3127">
          <p15:clr>
            <a:srgbClr val="A4A3A4"/>
          </p15:clr>
        </p15:guide>
        <p15:guide id="4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elisabetta segre" initials="" lastIdx="0" clrIdx="0"/>
  <p:cmAuthor id="1" name="Annalisa Cicerchia" initials="AC" lastIdx="1" clrIdx="1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4C34F"/>
    <a:srgbClr val="FDB409"/>
    <a:srgbClr val="AE1023"/>
    <a:srgbClr val="993366"/>
    <a:srgbClr val="660033"/>
    <a:srgbClr val="0000FF"/>
    <a:srgbClr val="CF1E24"/>
    <a:srgbClr val="4479CB"/>
    <a:srgbClr val="CB6131"/>
    <a:srgbClr val="FFFF0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8603FDC-E32A-4AB5-989C-0864C3EAD2B8}" styleName="Stile con tema 2 - Colore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9D7B26C5-4107-4FEC-AEDC-1716B250A1EF}" styleName="Stile chiar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B4B98B0-60AC-42C2-AFA5-B58CD77FA1E5}" styleName="Stile chiaro 1 - Color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E3FDE45-AF77-4B5C-9715-49D594BDF05E}" styleName="Stile chiaro 1 - Colore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940675A-B579-460E-94D1-54222C63F5DA}" styleName="Nessuno stile, griglia tabel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essuno stile, nessuna grigli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DA37D80-6434-44D0-A028-1B22A696006F}" styleName="Stile chiaro 3 - Colore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8799B23B-EC83-4686-B30A-512413B5E67A}" styleName="Stile chiaro 3 - Color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D083AE6-46FA-4A59-8FB0-9F97EB10719F}" styleName="Stile chiaro 3 - Colore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D27102A9-8310-4765-A935-A1911B00CA55}" styleName="Stile chiaro 1 - Colore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C083E6E3-FA7D-4D7B-A595-EF9225AFEA82}" styleName="Stile chiaro 1 - Colore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5FD0F851-EC5A-4D38-B0AD-8093EC10F338}" styleName="Stile chiaro 1 - Colore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68D230F3-CF80-4859-8CE7-A43EE81993B5}" styleName="Stile chiaro 1 - Colore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7E9639D4-E3E2-4D34-9284-5A2195B3D0D7}" styleName="Stile chiaro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F2DE63D5-997A-4646-A377-4702673A728D}" styleName="Stile chiaro 2 - Colore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BC89EF96-8CEA-46FF-86C4-4CE0E7609802}" styleName="Stile chiaro 3 - Colore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DBED569-4797-4DF1-A0F4-6AAB3CD982D8}" styleName="Stile chiaro 3 - Colore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93296810-A885-4BE3-A3E7-6D5BEEA58F35}" styleName="Stile medio 2 - Colore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8EC20E35-A176-4012-BC5E-935CFFF8708E}" styleName="Stile medio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E25E649-3F16-4E02-A733-19D2CDBF48F0}" styleName="Stile medio 3 - Colore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8034E78-7F5D-4C2E-B375-FC64B27BC917}" styleName="Stile scuro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6D9F66E-5EB9-4882-86FB-DCBF35E3C3E4}" styleName="Stile medio 4 - Colore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22838BEF-8BB2-4498-84A7-C5851F593DF1}" styleName="Stile medio 4 - Colore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D7AC3CCA-C797-4891-BE02-D94E43425B78}" styleName="Stile medio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69CF1AB2-1976-4502-BF36-3FF5EA218861}" styleName="Stile medio 4 - Color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8A107856-5554-42FB-B03E-39F5DBC370BA}" styleName="Stile medio 4 - Colore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46F890A9-2807-4EBB-B81D-B2AA78EC7F39}" styleName="Stile scuro 2 - Colore 5/Colore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91EBBBCC-DAD2-459C-BE2E-F6DE35CF9A28}" styleName="Stile scuro 2 - Colore 3/Colore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5202B0CA-FC54-4496-8BCA-5EF66A818D29}" styleName="Stile scuro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37CE84F3-28C3-443E-9E96-99CF82512B78}" styleName="Stile scuro 1 - Colore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0505E3EF-67EA-436B-97B2-0124C06EBD24}" styleName="Stile medio 4 - Colore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C4B1156A-380E-4F78-BDF5-A606A8083BF9}" styleName="Stile medio 4 - Color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2A488322-F2BA-4B5B-9748-0D474271808F}" styleName="Stile medio 3 - Colore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4C1A8A3-306A-4EB7-A6B1-4F7E0EB9C5D6}" styleName="Stile medio 3 - Colore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125E5076-3810-47DD-B79F-674D7AD40C01}" styleName="Stile scuro 1 - Color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85BE263C-DBD7-4A20-BB59-AAB30ACAA65A}" styleName="Stile medio 3 - Color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660B408-B3CF-4A94-85FC-2B1E0A45F4A2}" styleName="Stile scuro 2 - Colore 1/Color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073A0DAA-6AF3-43AB-8588-CEC1D06C72B9}" styleName="Stile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Stijl, gemiddeld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791" autoAdjust="0"/>
    <p:restoredTop sz="97751" autoAdjust="0"/>
  </p:normalViewPr>
  <p:slideViewPr>
    <p:cSldViewPr snapToGrid="0" snapToObjects="1" showGuides="1">
      <p:cViewPr varScale="1">
        <p:scale>
          <a:sx n="142" d="100"/>
          <a:sy n="142" d="100"/>
        </p:scale>
        <p:origin x="-318" y="-102"/>
      </p:cViewPr>
      <p:guideLst>
        <p:guide orient="horz" pos="3411"/>
        <p:guide orient="horz" pos="2132"/>
        <p:guide orient="horz" pos="1350"/>
        <p:guide orient="horz" pos="3121"/>
        <p:guide orient="horz" pos="177"/>
        <p:guide pos="838"/>
        <p:guide pos="3009"/>
        <p:guide pos="3706"/>
        <p:guide pos="82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25" d="100"/>
        <a:sy n="125" d="100"/>
      </p:scale>
      <p:origin x="0" y="0"/>
    </p:cViewPr>
  </p:notesTextViewPr>
  <p:notesViewPr>
    <p:cSldViewPr snapToGrid="0" snapToObjects="1">
      <p:cViewPr varScale="1">
        <p:scale>
          <a:sx n="76" d="100"/>
          <a:sy n="76" d="100"/>
        </p:scale>
        <p:origin x="-1938" y="708"/>
      </p:cViewPr>
      <p:guideLst>
        <p:guide orient="horz" pos="3126"/>
        <p:guide orient="horz" pos="3127"/>
        <p:guide pos="2138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10" Type="http://schemas.openxmlformats.org/officeDocument/2006/relationships/slide" Target="slides/slide5.xml"/><Relationship Id="rId19" Type="http://schemas.openxmlformats.org/officeDocument/2006/relationships/presProps" Target="presProps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5659" cy="496332"/>
          </a:xfrm>
          <a:prstGeom prst="rect">
            <a:avLst/>
          </a:prstGeom>
        </p:spPr>
        <p:txBody>
          <a:bodyPr vert="horz" lIns="93158" tIns="46579" rIns="93158" bIns="46579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50444" y="1"/>
            <a:ext cx="2945659" cy="496332"/>
          </a:xfrm>
          <a:prstGeom prst="rect">
            <a:avLst/>
          </a:prstGeom>
        </p:spPr>
        <p:txBody>
          <a:bodyPr vert="horz" lIns="93158" tIns="46579" rIns="93158" bIns="46579" rtlCol="0"/>
          <a:lstStyle>
            <a:lvl1pPr algn="r">
              <a:defRPr sz="1200"/>
            </a:lvl1pPr>
          </a:lstStyle>
          <a:p>
            <a:fld id="{97E234F1-5CD4-4491-B051-D7AA0C744754}" type="datetimeFigureOut">
              <a:rPr lang="it-IT" smtClean="0"/>
              <a:pPr/>
              <a:t>10/04/2019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1" y="9428584"/>
            <a:ext cx="2945659" cy="496332"/>
          </a:xfrm>
          <a:prstGeom prst="rect">
            <a:avLst/>
          </a:prstGeom>
        </p:spPr>
        <p:txBody>
          <a:bodyPr vert="horz" lIns="93158" tIns="46579" rIns="93158" bIns="46579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50444" y="9428584"/>
            <a:ext cx="2945659" cy="496332"/>
          </a:xfrm>
          <a:prstGeom prst="rect">
            <a:avLst/>
          </a:prstGeom>
        </p:spPr>
        <p:txBody>
          <a:bodyPr vert="horz" lIns="93158" tIns="46579" rIns="93158" bIns="46579" rtlCol="0" anchor="b"/>
          <a:lstStyle>
            <a:lvl1pPr algn="r">
              <a:defRPr sz="1200"/>
            </a:lvl1pPr>
          </a:lstStyle>
          <a:p>
            <a:fld id="{B8DE55D1-629F-49A4-9FDE-99C53E24F79F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6333463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5659" cy="496332"/>
          </a:xfrm>
          <a:prstGeom prst="rect">
            <a:avLst/>
          </a:prstGeom>
        </p:spPr>
        <p:txBody>
          <a:bodyPr vert="horz" lIns="93158" tIns="46579" rIns="93158" bIns="46579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50444" y="1"/>
            <a:ext cx="2945659" cy="496332"/>
          </a:xfrm>
          <a:prstGeom prst="rect">
            <a:avLst/>
          </a:prstGeom>
        </p:spPr>
        <p:txBody>
          <a:bodyPr vert="horz" lIns="93158" tIns="46579" rIns="93158" bIns="46579" rtlCol="0"/>
          <a:lstStyle>
            <a:lvl1pPr algn="r">
              <a:defRPr sz="1200"/>
            </a:lvl1pPr>
          </a:lstStyle>
          <a:p>
            <a:fld id="{03675B2E-259A-455A-90BD-8AAEC99B0A21}" type="datetimeFigureOut">
              <a:rPr lang="it-IT" smtClean="0"/>
              <a:pPr/>
              <a:t>10/04/2019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58" tIns="46579" rIns="93158" bIns="46579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3158" tIns="46579" rIns="93158" bIns="46579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1" y="9428584"/>
            <a:ext cx="2945659" cy="496332"/>
          </a:xfrm>
          <a:prstGeom prst="rect">
            <a:avLst/>
          </a:prstGeom>
        </p:spPr>
        <p:txBody>
          <a:bodyPr vert="horz" lIns="93158" tIns="46579" rIns="93158" bIns="46579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50444" y="9428584"/>
            <a:ext cx="2945659" cy="496332"/>
          </a:xfrm>
          <a:prstGeom prst="rect">
            <a:avLst/>
          </a:prstGeom>
        </p:spPr>
        <p:txBody>
          <a:bodyPr vert="horz" lIns="93158" tIns="46579" rIns="93158" bIns="46579" rtlCol="0" anchor="b"/>
          <a:lstStyle>
            <a:lvl1pPr algn="r">
              <a:defRPr sz="1200"/>
            </a:lvl1pPr>
          </a:lstStyle>
          <a:p>
            <a:fld id="{A0CDC2D9-3DBA-4042-BDB9-A8016BB39CB7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03140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7">
            <a:extLst>
              <a:ext uri="{FF2B5EF4-FFF2-40B4-BE49-F238E27FC236}">
                <a16:creationId xmlns:a16="http://schemas.microsoft.com/office/drawing/2014/main" xmlns="" id="{065F3599-476D-2E49-BAA5-6AE823EE52B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8AA91791-39B7-7B42-B733-753D30D84C45}" type="slidenum">
              <a:rPr lang="it-IT" altLang="it-IT" sz="1200"/>
              <a:pPr/>
              <a:t>1</a:t>
            </a:fld>
            <a:endParaRPr lang="it-IT" altLang="it-IT" sz="1200"/>
          </a:p>
        </p:txBody>
      </p:sp>
      <p:sp>
        <p:nvSpPr>
          <p:cNvPr id="16386" name="Rectangle 2">
            <a:extLst>
              <a:ext uri="{FF2B5EF4-FFF2-40B4-BE49-F238E27FC236}">
                <a16:creationId xmlns:a16="http://schemas.microsoft.com/office/drawing/2014/main" xmlns="" id="{79DEB6C3-F655-014A-A897-8DEB29C264D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xmlns="" id="{AFBB228A-B974-ED47-9095-D2AA92CBE92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it-IT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578720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>
          <a:xfrm>
            <a:off x="679768" y="4629809"/>
            <a:ext cx="5438140" cy="4466987"/>
          </a:xfrm>
        </p:spPr>
        <p:txBody>
          <a:bodyPr>
            <a:noAutofit/>
          </a:bodyPr>
          <a:lstStyle/>
          <a:p>
            <a:endParaRPr lang="en-GB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CDC2D9-3DBA-4042-BDB9-A8016BB39CB7}" type="slidenum">
              <a:rPr lang="it-IT" smtClean="0"/>
              <a:pPr/>
              <a:t>10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601385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>
          <a:xfrm>
            <a:off x="679768" y="4629809"/>
            <a:ext cx="5438140" cy="4466987"/>
          </a:xfrm>
        </p:spPr>
        <p:txBody>
          <a:bodyPr>
            <a:noAutofit/>
          </a:bodyPr>
          <a:lstStyle/>
          <a:p>
            <a:endParaRPr lang="en-GB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CDC2D9-3DBA-4042-BDB9-A8016BB39CB7}" type="slidenum">
              <a:rPr lang="it-IT" smtClean="0"/>
              <a:pPr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601385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>
          <a:xfrm>
            <a:off x="679768" y="4629809"/>
            <a:ext cx="5438140" cy="4466987"/>
          </a:xfrm>
        </p:spPr>
        <p:txBody>
          <a:bodyPr>
            <a:noAutofit/>
          </a:bodyPr>
          <a:lstStyle/>
          <a:p>
            <a:endParaRPr lang="en-GB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CDC2D9-3DBA-4042-BDB9-A8016BB39CB7}" type="slidenum">
              <a:rPr lang="it-IT" smtClean="0"/>
              <a:pPr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6013854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>
          <a:xfrm>
            <a:off x="679768" y="4629809"/>
            <a:ext cx="5438140" cy="4466987"/>
          </a:xfrm>
        </p:spPr>
        <p:txBody>
          <a:bodyPr>
            <a:noAutofit/>
          </a:bodyPr>
          <a:lstStyle/>
          <a:p>
            <a:endParaRPr lang="en-GB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CDC2D9-3DBA-4042-BDB9-A8016BB39CB7}" type="slidenum">
              <a:rPr lang="it-IT" smtClean="0"/>
              <a:pPr/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6013854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>
          <a:xfrm>
            <a:off x="679768" y="4629809"/>
            <a:ext cx="5438140" cy="4466987"/>
          </a:xfrm>
        </p:spPr>
        <p:txBody>
          <a:bodyPr>
            <a:noAutofit/>
          </a:bodyPr>
          <a:lstStyle/>
          <a:p>
            <a:endParaRPr lang="en-GB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CDC2D9-3DBA-4042-BDB9-A8016BB39CB7}" type="slidenum">
              <a:rPr lang="it-IT" smtClean="0"/>
              <a:pPr/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6013854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>
          <a:xfrm>
            <a:off x="679768" y="4629809"/>
            <a:ext cx="5438140" cy="4466987"/>
          </a:xfrm>
        </p:spPr>
        <p:txBody>
          <a:bodyPr>
            <a:noAutofit/>
          </a:bodyPr>
          <a:lstStyle/>
          <a:p>
            <a:endParaRPr lang="en-GB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CDC2D9-3DBA-4042-BDB9-A8016BB39CB7}" type="slidenum">
              <a:rPr lang="it-IT" smtClean="0"/>
              <a:pPr/>
              <a:t>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6013854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>
          <a:xfrm>
            <a:off x="679768" y="4629809"/>
            <a:ext cx="5438140" cy="4466987"/>
          </a:xfrm>
        </p:spPr>
        <p:txBody>
          <a:bodyPr>
            <a:noAutofit/>
          </a:bodyPr>
          <a:lstStyle/>
          <a:p>
            <a:endParaRPr lang="en-GB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CDC2D9-3DBA-4042-BDB9-A8016BB39CB7}" type="slidenum">
              <a:rPr lang="it-IT" smtClean="0"/>
              <a:pPr/>
              <a:t>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6013854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>
          <a:xfrm>
            <a:off x="679768" y="4629809"/>
            <a:ext cx="5438140" cy="4466987"/>
          </a:xfrm>
        </p:spPr>
        <p:txBody>
          <a:bodyPr>
            <a:noAutofit/>
          </a:bodyPr>
          <a:lstStyle/>
          <a:p>
            <a:endParaRPr lang="en-GB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CDC2D9-3DBA-4042-BDB9-A8016BB39CB7}" type="slidenum">
              <a:rPr lang="it-IT" smtClean="0"/>
              <a:pPr/>
              <a:t>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6013854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>
          <a:xfrm>
            <a:off x="679768" y="4629809"/>
            <a:ext cx="5438140" cy="4466987"/>
          </a:xfrm>
        </p:spPr>
        <p:txBody>
          <a:bodyPr>
            <a:noAutofit/>
          </a:bodyPr>
          <a:lstStyle/>
          <a:p>
            <a:endParaRPr lang="en-GB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CDC2D9-3DBA-4042-BDB9-A8016BB39CB7}" type="slidenum">
              <a:rPr lang="it-IT" smtClean="0"/>
              <a:pPr/>
              <a:t>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601385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1597835"/>
            <a:ext cx="7772400" cy="1102519"/>
          </a:xfrm>
        </p:spPr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69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39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09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79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49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1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89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59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F75CD-D97A-42E3-A261-F6AF80EA1DCD}" type="datetime1">
              <a:rPr lang="it-IT" smtClean="0"/>
              <a:t>10/04/2019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55E64-09E7-E944-8DB2-BD243D665CB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460250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A3332-2590-4AB6-A2A4-267ACA49E8F6}" type="datetime1">
              <a:rPr lang="it-IT" smtClean="0"/>
              <a:t>10/04/2019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55E64-09E7-E944-8DB2-BD243D665CB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410652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05983"/>
            <a:ext cx="2057400" cy="4388644"/>
          </a:xfrm>
        </p:spPr>
        <p:txBody>
          <a:bodyPr vert="eaVert"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05983"/>
            <a:ext cx="6019800" cy="4388644"/>
          </a:xfrm>
        </p:spPr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08BEB-58C6-41C9-A476-75C9D3D8F8A1}" type="datetime1">
              <a:rPr lang="it-IT" smtClean="0"/>
              <a:t>10/04/2019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55E64-09E7-E944-8DB2-BD243D665CB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77912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AF934-1F2E-4757-894E-F700EFA038F3}" type="datetime1">
              <a:rPr lang="it-IT" smtClean="0"/>
              <a:t>10/04/2019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55E64-09E7-E944-8DB2-BD243D665CB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34884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3305179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6981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2pPr>
            <a:lvl3pPr marL="91398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0969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827964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28494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741943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198933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655928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BF040-A7BC-45C8-B5D2-3669F4F8F866}" type="datetime1">
              <a:rPr lang="it-IT" smtClean="0"/>
              <a:t>10/04/2019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55E64-09E7-E944-8DB2-BD243D665CB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856385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200154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200154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11B89-622F-49F4-B6E0-9C1974EC759C}" type="datetime1">
              <a:rPr lang="it-IT" smtClean="0"/>
              <a:t>10/04/2019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55E64-09E7-E944-8DB2-BD243D665CB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836010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151338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981" indent="0">
              <a:buNone/>
              <a:defRPr sz="2000" b="1"/>
            </a:lvl2pPr>
            <a:lvl3pPr marL="913981" indent="0">
              <a:buNone/>
              <a:defRPr sz="1900" b="1"/>
            </a:lvl3pPr>
            <a:lvl4pPr marL="1370969" indent="0">
              <a:buNone/>
              <a:defRPr sz="1600" b="1"/>
            </a:lvl4pPr>
            <a:lvl5pPr marL="1827964" indent="0">
              <a:buNone/>
              <a:defRPr sz="1600" b="1"/>
            </a:lvl5pPr>
            <a:lvl6pPr marL="2284945" indent="0">
              <a:buNone/>
              <a:defRPr sz="1600" b="1"/>
            </a:lvl6pPr>
            <a:lvl7pPr marL="2741943" indent="0">
              <a:buNone/>
              <a:defRPr sz="1600" b="1"/>
            </a:lvl7pPr>
            <a:lvl8pPr marL="3198933" indent="0">
              <a:buNone/>
              <a:defRPr sz="1600" b="1"/>
            </a:lvl8pPr>
            <a:lvl9pPr marL="3655928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9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30" y="1151338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981" indent="0">
              <a:buNone/>
              <a:defRPr sz="2000" b="1"/>
            </a:lvl2pPr>
            <a:lvl3pPr marL="913981" indent="0">
              <a:buNone/>
              <a:defRPr sz="1900" b="1"/>
            </a:lvl3pPr>
            <a:lvl4pPr marL="1370969" indent="0">
              <a:buNone/>
              <a:defRPr sz="1600" b="1"/>
            </a:lvl4pPr>
            <a:lvl5pPr marL="1827964" indent="0">
              <a:buNone/>
              <a:defRPr sz="1600" b="1"/>
            </a:lvl5pPr>
            <a:lvl6pPr marL="2284945" indent="0">
              <a:buNone/>
              <a:defRPr sz="1600" b="1"/>
            </a:lvl6pPr>
            <a:lvl7pPr marL="2741943" indent="0">
              <a:buNone/>
              <a:defRPr sz="1600" b="1"/>
            </a:lvl7pPr>
            <a:lvl8pPr marL="3198933" indent="0">
              <a:buNone/>
              <a:defRPr sz="1600" b="1"/>
            </a:lvl8pPr>
            <a:lvl9pPr marL="3655928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30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9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C1CB0-BD7A-46BE-AA45-931A9647994E}" type="datetime1">
              <a:rPr lang="it-IT" smtClean="0"/>
              <a:t>10/04/2019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55E64-09E7-E944-8DB2-BD243D665CB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615378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F2310-E375-432E-BF38-809E27DAFF4E}" type="datetime1">
              <a:rPr lang="it-IT" smtClean="0"/>
              <a:t>10/04/2019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55E64-09E7-E944-8DB2-BD243D665CB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195097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1B2B7B-AE80-4687-80AE-8EA82F4E098D}" type="datetime1">
              <a:rPr lang="it-IT" smtClean="0"/>
              <a:t>10/04/2019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55E64-09E7-E944-8DB2-BD243D665CB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717816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13" y="204789"/>
            <a:ext cx="3008312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1" y="204803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13" y="1076328"/>
            <a:ext cx="3008312" cy="3518297"/>
          </a:xfrm>
        </p:spPr>
        <p:txBody>
          <a:bodyPr/>
          <a:lstStyle>
            <a:lvl1pPr marL="0" indent="0">
              <a:buNone/>
              <a:defRPr sz="1500"/>
            </a:lvl1pPr>
            <a:lvl2pPr marL="456981" indent="0">
              <a:buNone/>
              <a:defRPr sz="1200"/>
            </a:lvl2pPr>
            <a:lvl3pPr marL="913981" indent="0">
              <a:buNone/>
              <a:defRPr sz="1100"/>
            </a:lvl3pPr>
            <a:lvl4pPr marL="1370969" indent="0">
              <a:buNone/>
              <a:defRPr sz="900"/>
            </a:lvl4pPr>
            <a:lvl5pPr marL="1827964" indent="0">
              <a:buNone/>
              <a:defRPr sz="900"/>
            </a:lvl5pPr>
            <a:lvl6pPr marL="2284945" indent="0">
              <a:buNone/>
              <a:defRPr sz="900"/>
            </a:lvl6pPr>
            <a:lvl7pPr marL="2741943" indent="0">
              <a:buNone/>
              <a:defRPr sz="900"/>
            </a:lvl7pPr>
            <a:lvl8pPr marL="3198933" indent="0">
              <a:buNone/>
              <a:defRPr sz="900"/>
            </a:lvl8pPr>
            <a:lvl9pPr marL="3655928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CA53E0-FC4E-4B7F-8057-B77F70D6E236}" type="datetime1">
              <a:rPr lang="it-IT" smtClean="0"/>
              <a:t>10/04/2019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55E64-09E7-E944-8DB2-BD243D665CB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241045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9" y="3600454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9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6981" indent="0">
              <a:buNone/>
              <a:defRPr sz="2800"/>
            </a:lvl2pPr>
            <a:lvl3pPr marL="913981" indent="0">
              <a:buNone/>
              <a:defRPr sz="2400"/>
            </a:lvl3pPr>
            <a:lvl4pPr marL="1370969" indent="0">
              <a:buNone/>
              <a:defRPr sz="2000"/>
            </a:lvl4pPr>
            <a:lvl5pPr marL="1827964" indent="0">
              <a:buNone/>
              <a:defRPr sz="2000"/>
            </a:lvl5pPr>
            <a:lvl6pPr marL="2284945" indent="0">
              <a:buNone/>
              <a:defRPr sz="2000"/>
            </a:lvl6pPr>
            <a:lvl7pPr marL="2741943" indent="0">
              <a:buNone/>
              <a:defRPr sz="2000"/>
            </a:lvl7pPr>
            <a:lvl8pPr marL="3198933" indent="0">
              <a:buNone/>
              <a:defRPr sz="2000"/>
            </a:lvl8pPr>
            <a:lvl9pPr marL="3655928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9" y="4025517"/>
            <a:ext cx="5486400" cy="603647"/>
          </a:xfrm>
        </p:spPr>
        <p:txBody>
          <a:bodyPr/>
          <a:lstStyle>
            <a:lvl1pPr marL="0" indent="0">
              <a:buNone/>
              <a:defRPr sz="1500"/>
            </a:lvl1pPr>
            <a:lvl2pPr marL="456981" indent="0">
              <a:buNone/>
              <a:defRPr sz="1200"/>
            </a:lvl2pPr>
            <a:lvl3pPr marL="913981" indent="0">
              <a:buNone/>
              <a:defRPr sz="1100"/>
            </a:lvl3pPr>
            <a:lvl4pPr marL="1370969" indent="0">
              <a:buNone/>
              <a:defRPr sz="900"/>
            </a:lvl4pPr>
            <a:lvl5pPr marL="1827964" indent="0">
              <a:buNone/>
              <a:defRPr sz="900"/>
            </a:lvl5pPr>
            <a:lvl6pPr marL="2284945" indent="0">
              <a:buNone/>
              <a:defRPr sz="900"/>
            </a:lvl6pPr>
            <a:lvl7pPr marL="2741943" indent="0">
              <a:buNone/>
              <a:defRPr sz="900"/>
            </a:lvl7pPr>
            <a:lvl8pPr marL="3198933" indent="0">
              <a:buNone/>
              <a:defRPr sz="900"/>
            </a:lvl8pPr>
            <a:lvl9pPr marL="3655928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B5BA9-3404-40F9-B634-F63589F63DDE}" type="datetime1">
              <a:rPr lang="it-IT" smtClean="0"/>
              <a:t>10/04/2019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55E64-09E7-E944-8DB2-BD243D665CB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358174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396" tIns="45699" rIns="91396" bIns="45699" rtlCol="0" anchor="ctr">
            <a:normAutofit/>
          </a:bodyPr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200154"/>
            <a:ext cx="8229600" cy="3394472"/>
          </a:xfrm>
          <a:prstGeom prst="rect">
            <a:avLst/>
          </a:prstGeom>
        </p:spPr>
        <p:txBody>
          <a:bodyPr vert="horz" lIns="91396" tIns="45699" rIns="91396" bIns="45699" rtlCol="0">
            <a:normAutofit/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4767267"/>
            <a:ext cx="2133600" cy="273844"/>
          </a:xfrm>
          <a:prstGeom prst="rect">
            <a:avLst/>
          </a:prstGeom>
        </p:spPr>
        <p:txBody>
          <a:bodyPr vert="horz" lIns="91396" tIns="45699" rIns="91396" bIns="45699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D178DA-C07C-4612-802D-8780D03DB2F3}" type="datetime1">
              <a:rPr lang="it-IT" smtClean="0"/>
              <a:t>10/04/2019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4767267"/>
            <a:ext cx="2895600" cy="273844"/>
          </a:xfrm>
          <a:prstGeom prst="rect">
            <a:avLst/>
          </a:prstGeom>
        </p:spPr>
        <p:txBody>
          <a:bodyPr vert="horz" lIns="91396" tIns="45699" rIns="91396" bIns="45699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1" y="4767267"/>
            <a:ext cx="2133600" cy="273844"/>
          </a:xfrm>
          <a:prstGeom prst="rect">
            <a:avLst/>
          </a:prstGeom>
        </p:spPr>
        <p:txBody>
          <a:bodyPr vert="horz" lIns="91396" tIns="45699" rIns="91396" bIns="45699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555E64-09E7-E944-8DB2-BD243D665CB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443955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  <p:txStyles>
    <p:titleStyle>
      <a:lvl1pPr algn="ctr" defTabSz="456981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745" indent="-342745" algn="l" defTabSz="456981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613" indent="-285618" algn="l" defTabSz="456981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472" indent="-228497" algn="l" defTabSz="456981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99467" indent="-228497" algn="l" defTabSz="456981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6455" indent="-228497" algn="l" defTabSz="456981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3455" indent="-228497" algn="l" defTabSz="456981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0436" indent="-228497" algn="l" defTabSz="456981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7431" indent="-228497" algn="l" defTabSz="456981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4419" indent="-228497" algn="l" defTabSz="456981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45698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56981" algn="l" defTabSz="45698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13981" algn="l" defTabSz="45698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370969" algn="l" defTabSz="45698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827964" algn="l" defTabSz="45698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284945" algn="l" defTabSz="45698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741943" algn="l" defTabSz="45698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198933" algn="l" defTabSz="45698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655928" algn="l" defTabSz="45698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microsoft.com/office/2007/relationships/hdphoto" Target="../media/hdphoto1.wdp"/><Relationship Id="rId3" Type="http://schemas.openxmlformats.org/officeDocument/2006/relationships/image" Target="../media/image1.emf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10" Type="http://schemas.openxmlformats.org/officeDocument/2006/relationships/image" Target="../media/image7.png"/><Relationship Id="rId4" Type="http://schemas.openxmlformats.org/officeDocument/2006/relationships/image" Target="../media/image2.emf"/><Relationship Id="rId9" Type="http://schemas.openxmlformats.org/officeDocument/2006/relationships/image" Target="../media/image6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9.png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Text Box 13">
            <a:extLst>
              <a:ext uri="{FF2B5EF4-FFF2-40B4-BE49-F238E27FC236}">
                <a16:creationId xmlns:a16="http://schemas.microsoft.com/office/drawing/2014/main" xmlns="" id="{F80A6B41-1D3D-894F-80B3-7BBC6A29CA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6953" y="2762783"/>
            <a:ext cx="8378334" cy="11022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no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pPr>
              <a:lnSpc>
                <a:spcPts val="3060"/>
              </a:lnSpc>
              <a:defRPr/>
            </a:pPr>
            <a:r>
              <a:rPr lang="it-IT" sz="3000" b="1" dirty="0" smtClean="0">
                <a:solidFill>
                  <a:srgbClr val="CA0A24"/>
                </a:solidFill>
                <a:latin typeface="Trebuchet MS" panose="020B0703020202090204" pitchFamily="34" charset="0"/>
                <a:cs typeface="Arial Rounded MT Bold"/>
              </a:rPr>
              <a:t>Adaptive mixed-mode design</a:t>
            </a:r>
          </a:p>
          <a:p>
            <a:pPr>
              <a:lnSpc>
                <a:spcPts val="3060"/>
              </a:lnSpc>
              <a:defRPr/>
            </a:pPr>
            <a:r>
              <a:rPr lang="it-IT" sz="3000" b="1" dirty="0" smtClean="0">
                <a:solidFill>
                  <a:srgbClr val="CA0A24"/>
                </a:solidFill>
                <a:latin typeface="Trebuchet MS" panose="020B0703020202090204" pitchFamily="34" charset="0"/>
                <a:cs typeface="Arial Rounded MT Bold"/>
              </a:rPr>
              <a:t>WP1</a:t>
            </a:r>
            <a:endParaRPr lang="it-IT" sz="3000" b="1" dirty="0">
              <a:solidFill>
                <a:srgbClr val="CA0A24"/>
              </a:solidFill>
              <a:latin typeface="Trebuchet MS" panose="020B0703020202090204" pitchFamily="34" charset="0"/>
              <a:cs typeface="Arial Rounded MT Bold"/>
            </a:endParaRPr>
          </a:p>
        </p:txBody>
      </p:sp>
      <p:sp>
        <p:nvSpPr>
          <p:cNvPr id="2054" name="Text Box 15">
            <a:extLst>
              <a:ext uri="{FF2B5EF4-FFF2-40B4-BE49-F238E27FC236}">
                <a16:creationId xmlns:a16="http://schemas.microsoft.com/office/drawing/2014/main" xmlns="" id="{68230B5C-6CE0-FC4C-B193-F0875173DF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12680" y="102240"/>
            <a:ext cx="1974203" cy="24929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pPr>
              <a:defRPr/>
            </a:pPr>
            <a:r>
              <a:rPr lang="it-IT" sz="1500" dirty="0">
                <a:solidFill>
                  <a:schemeClr val="bg1">
                    <a:lumMod val="50000"/>
                  </a:schemeClr>
                </a:solidFill>
                <a:latin typeface="Trebuchet MS" panose="020B0703020202090204" pitchFamily="34" charset="0"/>
                <a:cs typeface="Courier New" charset="0"/>
              </a:rPr>
              <a:t>ROME</a:t>
            </a:r>
          </a:p>
          <a:p>
            <a:pPr>
              <a:defRPr/>
            </a:pPr>
            <a:r>
              <a:rPr lang="it-IT" sz="1500" dirty="0">
                <a:solidFill>
                  <a:schemeClr val="bg1">
                    <a:lumMod val="50000"/>
                  </a:schemeClr>
                </a:solidFill>
                <a:latin typeface="Trebuchet MS" panose="020B0703020202090204" pitchFamily="34" charset="0"/>
                <a:cs typeface="Courier New" charset="0"/>
              </a:rPr>
              <a:t>April 11</a:t>
            </a:r>
            <a:r>
              <a:rPr lang="it-IT" sz="1500" baseline="30000" dirty="0">
                <a:solidFill>
                  <a:schemeClr val="bg1">
                    <a:lumMod val="50000"/>
                  </a:schemeClr>
                </a:solidFill>
                <a:latin typeface="Trebuchet MS" panose="020B0703020202090204" pitchFamily="34" charset="0"/>
                <a:cs typeface="Courier New" charset="0"/>
              </a:rPr>
              <a:t>th | </a:t>
            </a:r>
            <a:r>
              <a:rPr lang="it-IT" sz="1500" dirty="0">
                <a:solidFill>
                  <a:schemeClr val="bg1">
                    <a:lumMod val="50000"/>
                  </a:schemeClr>
                </a:solidFill>
                <a:latin typeface="Trebuchet MS" panose="020B0703020202090204" pitchFamily="34" charset="0"/>
                <a:cs typeface="Courier New" charset="0"/>
              </a:rPr>
              <a:t>12</a:t>
            </a:r>
            <a:r>
              <a:rPr lang="it-IT" sz="1500" baseline="30000" dirty="0">
                <a:solidFill>
                  <a:schemeClr val="bg1">
                    <a:lumMod val="50000"/>
                  </a:schemeClr>
                </a:solidFill>
                <a:latin typeface="Trebuchet MS" panose="020B0703020202090204" pitchFamily="34" charset="0"/>
                <a:cs typeface="Courier New" charset="0"/>
              </a:rPr>
              <a:t>th   </a:t>
            </a:r>
            <a:r>
              <a:rPr lang="it-IT" sz="1500" dirty="0">
                <a:solidFill>
                  <a:schemeClr val="bg1">
                    <a:lumMod val="50000"/>
                  </a:schemeClr>
                </a:solidFill>
                <a:latin typeface="Trebuchet MS" panose="020B0703020202090204" pitchFamily="34" charset="0"/>
                <a:cs typeface="Courier New" charset="0"/>
              </a:rPr>
              <a:t>2019</a:t>
            </a:r>
            <a:endParaRPr lang="it-IT" sz="1500" baseline="30000" dirty="0">
              <a:solidFill>
                <a:schemeClr val="bg1">
                  <a:lumMod val="50000"/>
                </a:schemeClr>
              </a:solidFill>
              <a:latin typeface="Trebuchet MS" panose="020B0703020202090204" pitchFamily="34" charset="0"/>
              <a:cs typeface="Courier New" charset="0"/>
            </a:endParaRPr>
          </a:p>
          <a:p>
            <a:pPr>
              <a:defRPr/>
            </a:pPr>
            <a:endParaRPr lang="it-IT" sz="1800" dirty="0">
              <a:solidFill>
                <a:schemeClr val="tx1">
                  <a:lumMod val="65000"/>
                  <a:lumOff val="35000"/>
                </a:schemeClr>
              </a:solidFill>
              <a:latin typeface="Trebuchet MS" panose="020B0703020202090204" pitchFamily="34" charset="0"/>
              <a:cs typeface="Courier New" charset="0"/>
            </a:endParaRPr>
          </a:p>
          <a:p>
            <a:pPr>
              <a:defRPr/>
            </a:pPr>
            <a:r>
              <a:rPr lang="it-IT" sz="2700" b="1" dirty="0">
                <a:solidFill>
                  <a:srgbClr val="00529C"/>
                </a:solidFill>
                <a:latin typeface="Trebuchet MS" panose="020B0703020202090204" pitchFamily="34" charset="0"/>
                <a:cs typeface="Courier New" charset="0"/>
              </a:rPr>
              <a:t>MIMOD</a:t>
            </a:r>
          </a:p>
          <a:p>
            <a:pPr>
              <a:defRPr/>
            </a:pPr>
            <a:r>
              <a:rPr lang="it-IT" sz="1800" dirty="0">
                <a:solidFill>
                  <a:srgbClr val="00529C"/>
                </a:solidFill>
                <a:latin typeface="Trebuchet MS" panose="020B0703020202090204" pitchFamily="34" charset="0"/>
                <a:cs typeface="Courier New" charset="0"/>
              </a:rPr>
              <a:t>Mixed-Mode </a:t>
            </a:r>
            <a:r>
              <a:rPr lang="it-IT" sz="1800" dirty="0" err="1">
                <a:solidFill>
                  <a:srgbClr val="00529C"/>
                </a:solidFill>
                <a:latin typeface="Trebuchet MS" panose="020B0703020202090204" pitchFamily="34" charset="0"/>
                <a:cs typeface="Courier New" charset="0"/>
              </a:rPr>
              <a:t>Designs</a:t>
            </a:r>
            <a:r>
              <a:rPr lang="it-IT" sz="1800" dirty="0">
                <a:solidFill>
                  <a:srgbClr val="00529C"/>
                </a:solidFill>
                <a:latin typeface="Trebuchet MS" panose="020B0703020202090204" pitchFamily="34" charset="0"/>
                <a:cs typeface="Courier New" charset="0"/>
              </a:rPr>
              <a:t> for Social </a:t>
            </a:r>
            <a:r>
              <a:rPr lang="it-IT" sz="1800" dirty="0" err="1">
                <a:solidFill>
                  <a:srgbClr val="00529C"/>
                </a:solidFill>
                <a:latin typeface="Trebuchet MS" panose="020B0703020202090204" pitchFamily="34" charset="0"/>
                <a:cs typeface="Courier New" charset="0"/>
              </a:rPr>
              <a:t>Surveys</a:t>
            </a:r>
            <a:endParaRPr lang="it-IT" sz="1800" dirty="0">
              <a:solidFill>
                <a:srgbClr val="00529C"/>
              </a:solidFill>
              <a:latin typeface="Trebuchet MS" panose="020B0703020202090204" pitchFamily="34" charset="0"/>
              <a:cs typeface="Courier New" charset="0"/>
            </a:endParaRPr>
          </a:p>
          <a:p>
            <a:pPr>
              <a:defRPr/>
            </a:pPr>
            <a:endParaRPr lang="it-IT" sz="1800" dirty="0">
              <a:solidFill>
                <a:srgbClr val="00529C"/>
              </a:solidFill>
              <a:latin typeface="Trebuchet MS" panose="020B0703020202090204" pitchFamily="34" charset="0"/>
              <a:cs typeface="Courier New" charset="0"/>
            </a:endParaRPr>
          </a:p>
          <a:p>
            <a:pPr>
              <a:defRPr/>
            </a:pPr>
            <a:r>
              <a:rPr lang="it-IT" sz="1500" dirty="0">
                <a:solidFill>
                  <a:schemeClr val="bg1">
                    <a:lumMod val="50000"/>
                  </a:schemeClr>
                </a:solidFill>
                <a:latin typeface="Trebuchet MS" panose="020B0703020202090204" pitchFamily="34" charset="0"/>
                <a:cs typeface="Courier New" charset="0"/>
              </a:rPr>
              <a:t>FINAL WORKSHOP</a:t>
            </a:r>
          </a:p>
        </p:txBody>
      </p:sp>
      <p:sp>
        <p:nvSpPr>
          <p:cNvPr id="2055" name="Text Box 16">
            <a:extLst>
              <a:ext uri="{FF2B5EF4-FFF2-40B4-BE49-F238E27FC236}">
                <a16:creationId xmlns:a16="http://schemas.microsoft.com/office/drawing/2014/main" xmlns="" id="{EB9C99B0-8318-BA41-BB4A-226A0DD20F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8712" y="3965840"/>
            <a:ext cx="8296977" cy="6771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pPr>
              <a:defRPr/>
            </a:pPr>
            <a:r>
              <a:rPr lang="it-IT" sz="1600" smtClean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703020202090204" pitchFamily="34" charset="0"/>
              </a:rPr>
              <a:t>Barry Schouten</a:t>
            </a:r>
            <a:endParaRPr lang="it-IT" sz="1600" dirty="0" smtClean="0">
              <a:solidFill>
                <a:schemeClr val="tx1">
                  <a:lumMod val="65000"/>
                  <a:lumOff val="35000"/>
                </a:schemeClr>
              </a:solidFill>
              <a:latin typeface="Trebuchet MS" panose="020B0703020202090204" pitchFamily="34" charset="0"/>
            </a:endParaRPr>
          </a:p>
          <a:p>
            <a:pPr>
              <a:defRPr/>
            </a:pPr>
            <a:r>
              <a:rPr lang="it-IT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703020202090204" pitchFamily="34" charset="0"/>
              </a:rPr>
              <a:t>Statistics Netherlands (CBS)</a:t>
            </a:r>
            <a:endParaRPr lang="it-IT" sz="1200" dirty="0">
              <a:solidFill>
                <a:schemeClr val="tx1">
                  <a:lumMod val="65000"/>
                  <a:lumOff val="35000"/>
                </a:schemeClr>
              </a:solidFill>
              <a:latin typeface="Trebuchet MS" panose="020B0703020202090204" pitchFamily="34" charset="0"/>
            </a:endParaRPr>
          </a:p>
          <a:p>
            <a:pPr>
              <a:spcBef>
                <a:spcPts val="600"/>
              </a:spcBef>
              <a:defRPr/>
            </a:pPr>
            <a:endParaRPr lang="it-IT" sz="1100" dirty="0">
              <a:solidFill>
                <a:schemeClr val="tx1">
                  <a:lumMod val="65000"/>
                  <a:lumOff val="35000"/>
                </a:schemeClr>
              </a:solidFill>
              <a:latin typeface="Trebuchet MS" panose="020B0703020202090204" pitchFamily="34" charset="0"/>
            </a:endParaRPr>
          </a:p>
        </p:txBody>
      </p:sp>
      <p:sp>
        <p:nvSpPr>
          <p:cNvPr id="12" name="Line 5">
            <a:extLst>
              <a:ext uri="{FF2B5EF4-FFF2-40B4-BE49-F238E27FC236}">
                <a16:creationId xmlns:a16="http://schemas.microsoft.com/office/drawing/2014/main" xmlns="" id="{1015FD01-6A29-8F4A-AC2F-07FE2053B784}"/>
              </a:ext>
            </a:extLst>
          </p:cNvPr>
          <p:cNvSpPr>
            <a:spLocks noChangeShapeType="1"/>
          </p:cNvSpPr>
          <p:nvPr/>
        </p:nvSpPr>
        <p:spPr bwMode="auto">
          <a:xfrm>
            <a:off x="386954" y="4514219"/>
            <a:ext cx="8378335" cy="3971"/>
          </a:xfrm>
          <a:prstGeom prst="line">
            <a:avLst/>
          </a:prstGeom>
          <a:ln w="6350">
            <a:solidFill>
              <a:schemeClr val="bg1">
                <a:lumMod val="50000"/>
              </a:schemeClr>
            </a:solidFill>
            <a:prstDash val="solid"/>
            <a:headEnd/>
            <a:tailEnd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  <p:txBody>
          <a:bodyPr wrap="none" lIns="68580" tIns="34290" rIns="68580" bIns="34290" anchor="ctr"/>
          <a:lstStyle/>
          <a:p>
            <a:pPr>
              <a:defRPr/>
            </a:pPr>
            <a:endParaRPr lang="it-IT" sz="1800" dirty="0"/>
          </a:p>
        </p:txBody>
      </p:sp>
      <p:pic>
        <p:nvPicPr>
          <p:cNvPr id="7" name="Immagine 6">
            <a:extLst>
              <a:ext uri="{FF2B5EF4-FFF2-40B4-BE49-F238E27FC236}">
                <a16:creationId xmlns:a16="http://schemas.microsoft.com/office/drawing/2014/main" xmlns="" id="{CA591B10-3FF6-0448-B1AA-D79B87972FE1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 bwMode="auto">
          <a:xfrm>
            <a:off x="-26719" y="-74651"/>
            <a:ext cx="6599194" cy="2643002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:wpc="http://schemas.microsoft.com/office/word/2010/wordprocessingCanvas" xmlns:mc="http://schemas.openxmlformats.org/markup-compatibility/2006" xmlns:m="http://schemas.openxmlformats.org/officeDocument/2006/math" xmlns:wp14="http://schemas.microsoft.com/office/word/2010/wordprocessingDrawing" xmlns:wp="http://schemas.openxmlformats.org/drawingml/2006/wordprocessingDrawing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pic="http://schemas.openxmlformats.org/drawingml/2006/picture" xmlns:ma14="http://schemas.microsoft.com/office/mac/drawingml/2011/main" xmlns:w="http://schemas.openxmlformats.org/wordprocessingml/2006/main" xmlns:w10="urn:schemas-microsoft-com:office:word" xmlns:v="urn:schemas-microsoft-com:vml" xmlns:o="urn:schemas-microsoft-com:office:office" xmlns:mv="urn:schemas-microsoft-com:mac:vml" xmlns:mo="http://schemas.microsoft.com/office/mac/office/2008/main" xmlns="" xmlns:lc="http://schemas.openxmlformats.org/drawingml/2006/lockedCanvas"/>
            </a:ext>
          </a:extLst>
        </p:spPr>
      </p:pic>
      <p:pic>
        <p:nvPicPr>
          <p:cNvPr id="8" name="Immagine 7">
            <a:extLst>
              <a:ext uri="{FF2B5EF4-FFF2-40B4-BE49-F238E27FC236}">
                <a16:creationId xmlns:a16="http://schemas.microsoft.com/office/drawing/2014/main" xmlns="" id="{347C0623-8E40-5349-B333-F498F7FC24FA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7113" y="4653425"/>
            <a:ext cx="638175" cy="442913"/>
          </a:xfrm>
          <a:prstGeom prst="rect">
            <a:avLst/>
          </a:prstGeom>
          <a:extLst>
            <a:ext uri="{FAA26D3D-D897-4be2-8F04-BA451C77F1D7}">
              <ma14:placeholderFlag xmlns:wpc="http://schemas.microsoft.com/office/word/2010/wordprocessingCanvas" xmlns:mc="http://schemas.openxmlformats.org/markup-compatibility/2006" xmlns:m="http://schemas.openxmlformats.org/officeDocument/2006/math" xmlns:wp14="http://schemas.microsoft.com/office/word/2010/wordprocessingDrawing" xmlns:wp="http://schemas.openxmlformats.org/drawingml/2006/wordprocessingDrawing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pic="http://schemas.openxmlformats.org/drawingml/2006/picture" xmlns:ma14="http://schemas.microsoft.com/office/mac/drawingml/2011/main" xmlns:w="http://schemas.openxmlformats.org/wordprocessingml/2006/main" xmlns:w10="urn:schemas-microsoft-com:office:word" xmlns:v="urn:schemas-microsoft-com:vml" xmlns:o="urn:schemas-microsoft-com:office:office" xmlns:mv="urn:schemas-microsoft-com:mac:vml" xmlns:mo="http://schemas.microsoft.com/office/mac/office/2008/main" xmlns="" xmlns:lc="http://schemas.openxmlformats.org/drawingml/2006/lockedCanvas"/>
            </a:ext>
          </a:extLst>
        </p:spPr>
      </p:pic>
      <p:pic>
        <p:nvPicPr>
          <p:cNvPr id="9" name="Immagine 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26320" y="4553538"/>
            <a:ext cx="1137254" cy="533333"/>
          </a:xfrm>
          <a:prstGeom prst="rect">
            <a:avLst/>
          </a:prstGeom>
        </p:spPr>
      </p:pic>
      <p:pic>
        <p:nvPicPr>
          <p:cNvPr id="10" name="Immagine 9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8536" y="4552185"/>
            <a:ext cx="1257784" cy="603250"/>
          </a:xfrm>
          <a:prstGeom prst="rect">
            <a:avLst/>
          </a:prstGeom>
        </p:spPr>
      </p:pic>
      <p:pic>
        <p:nvPicPr>
          <p:cNvPr id="11" name="Immagine 2"/>
          <p:cNvPicPr>
            <a:picLocks noChangeAspect="1"/>
          </p:cNvPicPr>
          <p:nvPr/>
        </p:nvPicPr>
        <p:blipFill>
          <a:blip r:embed="rId7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sharpenSoften amoun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167138" y="4740010"/>
            <a:ext cx="1358411" cy="2318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Immagine 12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63574" y="4597189"/>
            <a:ext cx="469900" cy="469900"/>
          </a:xfrm>
          <a:prstGeom prst="rect">
            <a:avLst/>
          </a:prstGeom>
        </p:spPr>
      </p:pic>
      <p:pic>
        <p:nvPicPr>
          <p:cNvPr id="14" name="Immagine 13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4499" y="4697659"/>
            <a:ext cx="1143000" cy="3324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50769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Click="0">
        <p:zoom/>
      </p:transition>
    </mc:Choice>
    <mc:Fallback xmlns="">
      <p:transition spd="slow" advClick="0">
        <p:zoom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/>
          <p:cNvSpPr txBox="1"/>
          <p:nvPr/>
        </p:nvSpPr>
        <p:spPr>
          <a:xfrm>
            <a:off x="1304925" y="755597"/>
            <a:ext cx="7458074" cy="342657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spcAft>
                <a:spcPts val="1000"/>
              </a:spcAft>
              <a:buClr>
                <a:srgbClr val="CF1E24"/>
              </a:buClr>
              <a:buSzPct val="90000"/>
              <a:defRPr/>
            </a:pPr>
            <a:r>
              <a:rPr lang="it-IT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Adaptive mixed-mode survey design offers a flexible way to balance quality and budget</a:t>
            </a:r>
          </a:p>
          <a:p>
            <a:pPr>
              <a:spcAft>
                <a:spcPts val="1000"/>
              </a:spcAft>
              <a:buClr>
                <a:srgbClr val="CF1E24"/>
              </a:buClr>
              <a:buSzPct val="90000"/>
              <a:defRPr/>
            </a:pPr>
            <a:r>
              <a:rPr lang="it-IT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Holds true especially in sequential designs with more expensive (interviewer) modes as optional.</a:t>
            </a:r>
          </a:p>
          <a:p>
            <a:pPr>
              <a:spcAft>
                <a:spcPts val="1000"/>
              </a:spcAft>
              <a:buClr>
                <a:srgbClr val="CF1E24"/>
              </a:buClr>
              <a:buSzPct val="90000"/>
              <a:defRPr/>
            </a:pPr>
            <a:r>
              <a:rPr lang="it-IT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Further within mode differentiation (timing and number of calls/visits) is possible.</a:t>
            </a:r>
          </a:p>
          <a:p>
            <a:pPr>
              <a:spcAft>
                <a:spcPts val="1000"/>
              </a:spcAft>
              <a:buClr>
                <a:srgbClr val="CF1E24"/>
              </a:buClr>
              <a:buSzPct val="90000"/>
              <a:defRPr/>
            </a:pPr>
            <a:r>
              <a:rPr lang="it-IT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However:</a:t>
            </a:r>
            <a:endParaRPr lang="it-IT" sz="1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285750" indent="-285750">
              <a:spcAft>
                <a:spcPts val="1000"/>
              </a:spcAft>
              <a:buClr>
                <a:srgbClr val="CF1E24"/>
              </a:buClr>
              <a:buSzPct val="90000"/>
              <a:buFont typeface="Arial" panose="020B0604020202020204" pitchFamily="34" charset="0"/>
              <a:buChar char="•"/>
              <a:defRPr/>
            </a:pPr>
            <a:r>
              <a:rPr lang="it-IT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Account of both representation and measurement is crucial;</a:t>
            </a:r>
          </a:p>
          <a:p>
            <a:pPr marL="285750" indent="-285750">
              <a:spcAft>
                <a:spcPts val="1000"/>
              </a:spcAft>
              <a:buClr>
                <a:srgbClr val="CF1E24"/>
              </a:buClr>
              <a:buSzPct val="90000"/>
              <a:buFont typeface="Arial" panose="020B0604020202020204" pitchFamily="34" charset="0"/>
              <a:buChar char="•"/>
              <a:defRPr/>
            </a:pPr>
            <a:r>
              <a:rPr lang="it-IT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 flexible  case management system and monitoring is required;</a:t>
            </a:r>
          </a:p>
          <a:p>
            <a:pPr>
              <a:spcAft>
                <a:spcPts val="1000"/>
              </a:spcAft>
              <a:buClr>
                <a:srgbClr val="CF1E24"/>
              </a:buClr>
              <a:buSzPct val="90000"/>
              <a:defRPr/>
            </a:pPr>
            <a:r>
              <a:rPr lang="it-IT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Future:</a:t>
            </a:r>
          </a:p>
          <a:p>
            <a:pPr marL="285750" indent="-285750">
              <a:spcAft>
                <a:spcPts val="1000"/>
              </a:spcAft>
              <a:buClr>
                <a:srgbClr val="CF1E24"/>
              </a:buClr>
              <a:buSzPct val="90000"/>
              <a:buFont typeface="Arial" panose="020B0604020202020204" pitchFamily="34" charset="0"/>
              <a:buChar char="•"/>
              <a:defRPr/>
            </a:pPr>
            <a:r>
              <a:rPr lang="it-IT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May be combined with re-interview designs (WP2)</a:t>
            </a:r>
          </a:p>
          <a:p>
            <a:pPr marL="285750" indent="-285750">
              <a:spcAft>
                <a:spcPts val="1000"/>
              </a:spcAft>
              <a:buClr>
                <a:srgbClr val="CF1E24"/>
              </a:buClr>
              <a:buSzPct val="90000"/>
              <a:buFont typeface="Arial" panose="020B0604020202020204" pitchFamily="34" charset="0"/>
              <a:buChar char="•"/>
              <a:defRPr/>
            </a:pPr>
            <a:r>
              <a:rPr lang="it-IT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May be combined with sensor measurements/data (WP5)</a:t>
            </a:r>
            <a:endParaRPr lang="it-IT"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>
          <a:xfrm>
            <a:off x="747673" y="4423440"/>
            <a:ext cx="406400" cy="273844"/>
          </a:xfrm>
        </p:spPr>
        <p:txBody>
          <a:bodyPr/>
          <a:lstStyle/>
          <a:p>
            <a:r>
              <a:rPr lang="it-IT" dirty="0" smtClean="0"/>
              <a:t>2</a:t>
            </a:r>
            <a:endParaRPr lang="it-IT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1213342" y="4645946"/>
            <a:ext cx="4255558" cy="3488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700"/>
              </a:lnSpc>
              <a:spcAft>
                <a:spcPts val="600"/>
              </a:spcAft>
              <a:buClr>
                <a:srgbClr val="CF1E24"/>
              </a:buClr>
              <a:buSzPct val="90000"/>
              <a:defRPr/>
            </a:pPr>
            <a:r>
              <a:rPr lang="en-US" altLang="it-IT" sz="1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MIMOD project </a:t>
            </a:r>
            <a:r>
              <a:rPr lang="en-US" altLang="it-IT" sz="1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- Mixed-Mode </a:t>
            </a:r>
            <a:r>
              <a:rPr lang="en-US" altLang="it-IT" sz="1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Designs in Social Surveys</a:t>
            </a:r>
          </a:p>
          <a:p>
            <a:pPr>
              <a:lnSpc>
                <a:spcPts val="700"/>
              </a:lnSpc>
              <a:spcAft>
                <a:spcPts val="1000"/>
              </a:spcAft>
              <a:buClr>
                <a:srgbClr val="CF1E24"/>
              </a:buClr>
              <a:buSzPct val="90000"/>
              <a:defRPr/>
            </a:pPr>
            <a:r>
              <a:rPr lang="it-IT" sz="1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Rome, 11-12 April 2019</a:t>
            </a:r>
            <a:endParaRPr lang="it-IT" sz="1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6" name="Titolo 1"/>
          <p:cNvSpPr txBox="1">
            <a:spLocks/>
          </p:cNvSpPr>
          <p:nvPr/>
        </p:nvSpPr>
        <p:spPr>
          <a:xfrm>
            <a:off x="1162543" y="-1"/>
            <a:ext cx="8049193" cy="441134"/>
          </a:xfrm>
          <a:prstGeom prst="rect">
            <a:avLst/>
          </a:prstGeom>
          <a:solidFill>
            <a:srgbClr val="CF1E24"/>
          </a:solidFill>
          <a:ln>
            <a:noFill/>
          </a:ln>
        </p:spPr>
        <p:txBody>
          <a:bodyPr vert="horz" lIns="91396" tIns="45699" rIns="91396" bIns="45699" rtlCol="0" anchor="ctr">
            <a:normAutofit fontScale="625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it-IT" dirty="0"/>
          </a:p>
        </p:txBody>
      </p:sp>
      <p:cxnSp>
        <p:nvCxnSpPr>
          <p:cNvPr id="8" name="Connettore 1 7"/>
          <p:cNvCxnSpPr/>
          <p:nvPr/>
        </p:nvCxnSpPr>
        <p:spPr>
          <a:xfrm>
            <a:off x="1162543" y="4566327"/>
            <a:ext cx="8150793" cy="0"/>
          </a:xfrm>
          <a:prstGeom prst="line">
            <a:avLst/>
          </a:prstGeom>
          <a:ln w="12700" cmpd="sng"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CasellaDiTesto 12"/>
          <p:cNvSpPr txBox="1"/>
          <p:nvPr/>
        </p:nvSpPr>
        <p:spPr>
          <a:xfrm>
            <a:off x="1304925" y="133356"/>
            <a:ext cx="7610474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spcAft>
                <a:spcPts val="1000"/>
              </a:spcAft>
              <a:buClr>
                <a:srgbClr val="CF1E24"/>
              </a:buClr>
              <a:buSzPct val="90000"/>
              <a:defRPr/>
            </a:pPr>
            <a:r>
              <a:rPr lang="it-IT" altLang="it-IT" sz="2000" b="1" dirty="0" smtClean="0">
                <a:solidFill>
                  <a:schemeClr val="bg1"/>
                </a:solidFill>
                <a:latin typeface="+mj-lt"/>
              </a:rPr>
              <a:t>Concluding remarks</a:t>
            </a:r>
            <a:endParaRPr lang="it-IT" sz="2000" b="1" dirty="0">
              <a:solidFill>
                <a:schemeClr val="bg1"/>
              </a:solidFill>
            </a:endParaRPr>
          </a:p>
        </p:txBody>
      </p:sp>
      <p:pic>
        <p:nvPicPr>
          <p:cNvPr id="12" name="Immagine 11" descr="EC logo example - horizontal version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58343" y="4585529"/>
            <a:ext cx="1545907" cy="412476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Immagine 1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63574" y="4597189"/>
            <a:ext cx="469900" cy="469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9547274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/>
          <p:cNvSpPr txBox="1"/>
          <p:nvPr/>
        </p:nvSpPr>
        <p:spPr>
          <a:xfrm>
            <a:off x="1304925" y="806802"/>
            <a:ext cx="7458074" cy="298543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spcAft>
                <a:spcPts val="1000"/>
              </a:spcAft>
              <a:buClr>
                <a:srgbClr val="CF1E24"/>
              </a:buClr>
              <a:buSzPct val="90000"/>
              <a:defRPr/>
            </a:pPr>
            <a:r>
              <a:rPr lang="it-IT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Adaptive survey design optimizes quality-cost trade-offs by differentiating effort to different (relevant) population strata.</a:t>
            </a:r>
          </a:p>
          <a:p>
            <a:pPr>
              <a:spcAft>
                <a:spcPts val="1000"/>
              </a:spcAft>
              <a:buClr>
                <a:srgbClr val="CF1E24"/>
              </a:buClr>
              <a:buSzPct val="90000"/>
              <a:defRPr/>
            </a:pPr>
            <a:r>
              <a:rPr lang="it-IT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In MIMOD, differentiation of effort is focussed at the choice of mode strategy per population stratum. </a:t>
            </a:r>
          </a:p>
          <a:p>
            <a:pPr>
              <a:spcAft>
                <a:spcPts val="1000"/>
              </a:spcAft>
              <a:buClr>
                <a:srgbClr val="CF1E24"/>
              </a:buClr>
              <a:buSzPct val="90000"/>
              <a:defRPr/>
            </a:pPr>
            <a:endParaRPr lang="it-IT" sz="1600" dirty="0" smtClean="0">
              <a:solidFill>
                <a:schemeClr val="tx1">
                  <a:lumMod val="75000"/>
                  <a:lumOff val="25000"/>
                </a:schemeClr>
              </a:solidFill>
              <a:latin typeface="+mj-lt"/>
            </a:endParaRPr>
          </a:p>
          <a:p>
            <a:pPr>
              <a:spcAft>
                <a:spcPts val="1000"/>
              </a:spcAft>
              <a:buClr>
                <a:srgbClr val="CF1E24"/>
              </a:buClr>
              <a:buSzPct val="90000"/>
              <a:defRPr/>
            </a:pPr>
            <a:r>
              <a:rPr lang="it-IT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Objectives of WP1 mixed-mode ASD:</a:t>
            </a:r>
          </a:p>
          <a:p>
            <a:pPr marL="285750" indent="-285750">
              <a:spcAft>
                <a:spcPts val="1000"/>
              </a:spcAft>
              <a:buClr>
                <a:srgbClr val="CF1E24"/>
              </a:buClr>
              <a:buSzPct val="90000"/>
              <a:buFont typeface="Arial" panose="020B0604020202020204" pitchFamily="34" charset="0"/>
              <a:buChar char="•"/>
              <a:defRPr/>
            </a:pPr>
            <a:r>
              <a:rPr lang="it-IT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Make an inventory of ASD implementations in ESS countries;</a:t>
            </a:r>
          </a:p>
          <a:p>
            <a:pPr marL="285750" indent="-285750">
              <a:spcAft>
                <a:spcPts val="1000"/>
              </a:spcAft>
              <a:buClr>
                <a:srgbClr val="CF1E24"/>
              </a:buClr>
              <a:buSzPct val="90000"/>
              <a:buFont typeface="Arial" panose="020B0604020202020204" pitchFamily="34" charset="0"/>
              <a:buChar char="•"/>
              <a:defRPr/>
            </a:pPr>
            <a:r>
              <a:rPr lang="it-IT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Structure the decisions/steps towards an mixed-mode ASD;</a:t>
            </a:r>
          </a:p>
          <a:p>
            <a:pPr marL="285750" indent="-285750">
              <a:spcAft>
                <a:spcPts val="1000"/>
              </a:spcAft>
              <a:buClr>
                <a:srgbClr val="CF1E24"/>
              </a:buClr>
              <a:buSzPct val="90000"/>
              <a:buFont typeface="Arial" panose="020B0604020202020204" pitchFamily="34" charset="0"/>
              <a:buChar char="•"/>
              <a:defRPr/>
            </a:pPr>
            <a:r>
              <a:rPr lang="it-IT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Illustrate using two case studies;</a:t>
            </a:r>
            <a:endParaRPr lang="it-IT" sz="1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>
          <a:xfrm>
            <a:off x="747673" y="4423440"/>
            <a:ext cx="406400" cy="273844"/>
          </a:xfrm>
        </p:spPr>
        <p:txBody>
          <a:bodyPr/>
          <a:lstStyle/>
          <a:p>
            <a:r>
              <a:rPr lang="it-IT" dirty="0" smtClean="0"/>
              <a:t>2</a:t>
            </a:r>
            <a:endParaRPr lang="it-IT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1213342" y="4645946"/>
            <a:ext cx="4255558" cy="3488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700"/>
              </a:lnSpc>
              <a:spcAft>
                <a:spcPts val="600"/>
              </a:spcAft>
              <a:buClr>
                <a:srgbClr val="CF1E24"/>
              </a:buClr>
              <a:buSzPct val="90000"/>
              <a:defRPr/>
            </a:pPr>
            <a:r>
              <a:rPr lang="en-US" altLang="it-IT" sz="1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MIMOD project </a:t>
            </a:r>
            <a:r>
              <a:rPr lang="en-US" altLang="it-IT" sz="1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- Mixed-Mode </a:t>
            </a:r>
            <a:r>
              <a:rPr lang="en-US" altLang="it-IT" sz="1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Designs in Social Surveys</a:t>
            </a:r>
          </a:p>
          <a:p>
            <a:pPr>
              <a:lnSpc>
                <a:spcPts val="700"/>
              </a:lnSpc>
              <a:spcAft>
                <a:spcPts val="1000"/>
              </a:spcAft>
              <a:buClr>
                <a:srgbClr val="CF1E24"/>
              </a:buClr>
              <a:buSzPct val="90000"/>
              <a:defRPr/>
            </a:pPr>
            <a:r>
              <a:rPr lang="it-IT" sz="1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Rome, 11-12 April 2019</a:t>
            </a:r>
            <a:endParaRPr lang="it-IT" sz="1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6" name="Titolo 1"/>
          <p:cNvSpPr txBox="1">
            <a:spLocks/>
          </p:cNvSpPr>
          <p:nvPr/>
        </p:nvSpPr>
        <p:spPr>
          <a:xfrm>
            <a:off x="1162543" y="-1"/>
            <a:ext cx="8049193" cy="441134"/>
          </a:xfrm>
          <a:prstGeom prst="rect">
            <a:avLst/>
          </a:prstGeom>
          <a:solidFill>
            <a:srgbClr val="CF1E24"/>
          </a:solidFill>
          <a:ln>
            <a:noFill/>
          </a:ln>
        </p:spPr>
        <p:txBody>
          <a:bodyPr vert="horz" lIns="91396" tIns="45699" rIns="91396" bIns="45699" rtlCol="0" anchor="ctr">
            <a:normAutofit fontScale="625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it-IT" dirty="0"/>
          </a:p>
        </p:txBody>
      </p:sp>
      <p:cxnSp>
        <p:nvCxnSpPr>
          <p:cNvPr id="8" name="Connettore 1 7"/>
          <p:cNvCxnSpPr/>
          <p:nvPr/>
        </p:nvCxnSpPr>
        <p:spPr>
          <a:xfrm>
            <a:off x="1162543" y="4566327"/>
            <a:ext cx="8150793" cy="0"/>
          </a:xfrm>
          <a:prstGeom prst="line">
            <a:avLst/>
          </a:prstGeom>
          <a:ln w="12700" cmpd="sng"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CasellaDiTesto 12"/>
          <p:cNvSpPr txBox="1"/>
          <p:nvPr/>
        </p:nvSpPr>
        <p:spPr>
          <a:xfrm>
            <a:off x="1304925" y="133356"/>
            <a:ext cx="7610474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spcAft>
                <a:spcPts val="1000"/>
              </a:spcAft>
              <a:buClr>
                <a:srgbClr val="CF1E24"/>
              </a:buClr>
              <a:buSzPct val="90000"/>
              <a:defRPr/>
            </a:pPr>
            <a:r>
              <a:rPr lang="it-IT" altLang="it-IT" sz="2000" b="1" dirty="0" smtClean="0">
                <a:solidFill>
                  <a:schemeClr val="bg1"/>
                </a:solidFill>
                <a:latin typeface="+mj-lt"/>
              </a:rPr>
              <a:t>Adaptive mixed-mode survey design (ASD) </a:t>
            </a:r>
            <a:endParaRPr lang="it-IT" sz="2000" b="1" dirty="0">
              <a:solidFill>
                <a:schemeClr val="bg1"/>
              </a:solidFill>
            </a:endParaRPr>
          </a:p>
        </p:txBody>
      </p:sp>
      <p:pic>
        <p:nvPicPr>
          <p:cNvPr id="12" name="Immagine 11" descr="EC logo example - horizontal version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58343" y="4585529"/>
            <a:ext cx="1545907" cy="412476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Immagine 1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63574" y="4597189"/>
            <a:ext cx="469900" cy="469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3295602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/>
          <p:cNvSpPr txBox="1"/>
          <p:nvPr/>
        </p:nvSpPr>
        <p:spPr>
          <a:xfrm>
            <a:off x="1304925" y="901897"/>
            <a:ext cx="7458074" cy="311367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spcAft>
                <a:spcPts val="1000"/>
              </a:spcAft>
              <a:buClr>
                <a:srgbClr val="CF1E24"/>
              </a:buClr>
              <a:buSzPct val="90000"/>
              <a:defRPr/>
            </a:pPr>
            <a:r>
              <a:rPr lang="it-IT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Findings from WP1 survey:</a:t>
            </a:r>
          </a:p>
          <a:p>
            <a:pPr marL="285750" indent="-285750">
              <a:spcAft>
                <a:spcPts val="1000"/>
              </a:spcAft>
              <a:buClr>
                <a:srgbClr val="CF1E24"/>
              </a:buClr>
              <a:buSzPct val="90000"/>
              <a:buFont typeface="Arial" panose="020B0604020202020204" pitchFamily="34" charset="0"/>
              <a:buChar char="•"/>
              <a:defRPr/>
            </a:pPr>
            <a:r>
              <a:rPr lang="it-IT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Mixed-mode ASD implemented only at Stat Netherlands;</a:t>
            </a:r>
          </a:p>
          <a:p>
            <a:pPr marL="285750" indent="-285750">
              <a:spcAft>
                <a:spcPts val="1000"/>
              </a:spcAft>
              <a:buClr>
                <a:srgbClr val="CF1E24"/>
              </a:buClr>
              <a:buSzPct val="90000"/>
              <a:buFont typeface="Arial" panose="020B0604020202020204" pitchFamily="34" charset="0"/>
              <a:buChar char="•"/>
              <a:defRPr/>
            </a:pPr>
            <a:r>
              <a:rPr lang="it-IT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ASD is a relatively unknown strategy to balance quality and costs. Eight countries indicated in survey they were unsure whether ASD is applied;</a:t>
            </a:r>
          </a:p>
          <a:p>
            <a:pPr>
              <a:spcAft>
                <a:spcPts val="1000"/>
              </a:spcAft>
              <a:buClr>
                <a:srgbClr val="CF1E24"/>
              </a:buClr>
              <a:buSzPct val="90000"/>
              <a:defRPr/>
            </a:pPr>
            <a:endParaRPr lang="it-IT" sz="1600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</a:endParaRPr>
          </a:p>
          <a:p>
            <a:pPr>
              <a:spcAft>
                <a:spcPts val="1000"/>
              </a:spcAft>
              <a:buClr>
                <a:srgbClr val="CF1E24"/>
              </a:buClr>
              <a:buSzPct val="90000"/>
              <a:defRPr/>
            </a:pPr>
            <a:r>
              <a:rPr lang="it-IT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Potential reasons:</a:t>
            </a:r>
          </a:p>
          <a:p>
            <a:pPr marL="285750" indent="-285750">
              <a:spcAft>
                <a:spcPts val="1000"/>
              </a:spcAft>
              <a:buClr>
                <a:srgbClr val="CF1E24"/>
              </a:buClr>
              <a:buSzPct val="90000"/>
              <a:buFont typeface="Arial" panose="020B0604020202020204" pitchFamily="34" charset="0"/>
              <a:buChar char="•"/>
              <a:defRPr/>
            </a:pPr>
            <a:r>
              <a:rPr lang="it-IT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Implementation demands flexible case management system across modes;</a:t>
            </a:r>
          </a:p>
          <a:p>
            <a:pPr marL="285750" indent="-285750">
              <a:spcAft>
                <a:spcPts val="1000"/>
              </a:spcAft>
              <a:buClr>
                <a:srgbClr val="CF1E24"/>
              </a:buClr>
              <a:buSzPct val="90000"/>
              <a:buFont typeface="Arial" panose="020B0604020202020204" pitchFamily="34" charset="0"/>
              <a:buChar char="•"/>
              <a:defRPr/>
            </a:pPr>
            <a:r>
              <a:rPr lang="it-IT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Relatively weak available auxiliary data to stratify the population;</a:t>
            </a:r>
          </a:p>
          <a:p>
            <a:pPr marL="285750" indent="-285750">
              <a:spcAft>
                <a:spcPts val="1000"/>
              </a:spcAft>
              <a:buClr>
                <a:srgbClr val="CF1E24"/>
              </a:buClr>
              <a:buSzPct val="90000"/>
              <a:buFont typeface="Arial" panose="020B0604020202020204" pitchFamily="34" charset="0"/>
              <a:buChar char="•"/>
              <a:defRPr/>
            </a:pPr>
            <a:r>
              <a:rPr lang="it-IT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Mostly theoretical approach without many success stories;</a:t>
            </a:r>
            <a:endParaRPr lang="it-IT" sz="1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>
          <a:xfrm>
            <a:off x="747673" y="4423440"/>
            <a:ext cx="406400" cy="273844"/>
          </a:xfrm>
        </p:spPr>
        <p:txBody>
          <a:bodyPr/>
          <a:lstStyle/>
          <a:p>
            <a:r>
              <a:rPr lang="it-IT" dirty="0" smtClean="0"/>
              <a:t>2</a:t>
            </a:r>
            <a:endParaRPr lang="it-IT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1213342" y="4645946"/>
            <a:ext cx="4255558" cy="3488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700"/>
              </a:lnSpc>
              <a:spcAft>
                <a:spcPts val="600"/>
              </a:spcAft>
              <a:buClr>
                <a:srgbClr val="CF1E24"/>
              </a:buClr>
              <a:buSzPct val="90000"/>
              <a:defRPr/>
            </a:pPr>
            <a:r>
              <a:rPr lang="en-US" altLang="it-IT" sz="1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MIMOD project </a:t>
            </a:r>
            <a:r>
              <a:rPr lang="en-US" altLang="it-IT" sz="1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- Mixed-Mode </a:t>
            </a:r>
            <a:r>
              <a:rPr lang="en-US" altLang="it-IT" sz="1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Designs in Social Surveys</a:t>
            </a:r>
          </a:p>
          <a:p>
            <a:pPr>
              <a:lnSpc>
                <a:spcPts val="700"/>
              </a:lnSpc>
              <a:spcAft>
                <a:spcPts val="1000"/>
              </a:spcAft>
              <a:buClr>
                <a:srgbClr val="CF1E24"/>
              </a:buClr>
              <a:buSzPct val="90000"/>
              <a:defRPr/>
            </a:pPr>
            <a:r>
              <a:rPr lang="it-IT" sz="1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Rome, 11-12 April 2019</a:t>
            </a:r>
            <a:endParaRPr lang="it-IT" sz="1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6" name="Titolo 1"/>
          <p:cNvSpPr txBox="1">
            <a:spLocks/>
          </p:cNvSpPr>
          <p:nvPr/>
        </p:nvSpPr>
        <p:spPr>
          <a:xfrm>
            <a:off x="1162543" y="-1"/>
            <a:ext cx="8049193" cy="441134"/>
          </a:xfrm>
          <a:prstGeom prst="rect">
            <a:avLst/>
          </a:prstGeom>
          <a:solidFill>
            <a:srgbClr val="CF1E24"/>
          </a:solidFill>
          <a:ln>
            <a:noFill/>
          </a:ln>
        </p:spPr>
        <p:txBody>
          <a:bodyPr vert="horz" lIns="91396" tIns="45699" rIns="91396" bIns="45699" rtlCol="0" anchor="ctr">
            <a:normAutofit fontScale="625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it-IT" dirty="0"/>
          </a:p>
        </p:txBody>
      </p:sp>
      <p:cxnSp>
        <p:nvCxnSpPr>
          <p:cNvPr id="8" name="Connettore 1 7"/>
          <p:cNvCxnSpPr/>
          <p:nvPr/>
        </p:nvCxnSpPr>
        <p:spPr>
          <a:xfrm>
            <a:off x="1162543" y="4566327"/>
            <a:ext cx="8150793" cy="0"/>
          </a:xfrm>
          <a:prstGeom prst="line">
            <a:avLst/>
          </a:prstGeom>
          <a:ln w="12700" cmpd="sng"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CasellaDiTesto 12"/>
          <p:cNvSpPr txBox="1"/>
          <p:nvPr/>
        </p:nvSpPr>
        <p:spPr>
          <a:xfrm>
            <a:off x="1304925" y="133356"/>
            <a:ext cx="7610474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spcAft>
                <a:spcPts val="1000"/>
              </a:spcAft>
              <a:buClr>
                <a:srgbClr val="CF1E24"/>
              </a:buClr>
              <a:buSzPct val="90000"/>
              <a:defRPr/>
            </a:pPr>
            <a:r>
              <a:rPr lang="it-IT" altLang="it-IT" sz="2000" b="1" dirty="0" smtClean="0">
                <a:solidFill>
                  <a:schemeClr val="bg1"/>
                </a:solidFill>
                <a:latin typeface="+mj-lt"/>
              </a:rPr>
              <a:t>WP1 MIMOD survey </a:t>
            </a:r>
            <a:endParaRPr lang="it-IT" sz="2000" b="1" dirty="0">
              <a:solidFill>
                <a:schemeClr val="bg1"/>
              </a:solidFill>
            </a:endParaRPr>
          </a:p>
        </p:txBody>
      </p:sp>
      <p:pic>
        <p:nvPicPr>
          <p:cNvPr id="12" name="Immagine 11" descr="EC logo example - horizontal version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58343" y="4585529"/>
            <a:ext cx="1545907" cy="412476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Immagine 1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63574" y="4597189"/>
            <a:ext cx="469900" cy="469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6686516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/>
          <p:cNvSpPr txBox="1"/>
          <p:nvPr/>
        </p:nvSpPr>
        <p:spPr>
          <a:xfrm>
            <a:off x="1304925" y="792172"/>
            <a:ext cx="7458074" cy="355481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spcAft>
                <a:spcPts val="1000"/>
              </a:spcAft>
              <a:buClr>
                <a:srgbClr val="CF1E24"/>
              </a:buClr>
              <a:buSzPct val="90000"/>
              <a:defRPr/>
            </a:pPr>
            <a:r>
              <a:rPr lang="it-IT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Key ingredients of ASD:</a:t>
            </a:r>
          </a:p>
          <a:p>
            <a:pPr marL="285750" indent="-285750">
              <a:spcAft>
                <a:spcPts val="1000"/>
              </a:spcAft>
              <a:buClr>
                <a:srgbClr val="CF1E24"/>
              </a:buClr>
              <a:buSzPct val="90000"/>
              <a:buFont typeface="Arial" panose="020B0604020202020204" pitchFamily="34" charset="0"/>
              <a:buChar char="•"/>
              <a:defRPr/>
            </a:pPr>
            <a:r>
              <a:rPr lang="it-IT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Explicit quality and costs metrics;</a:t>
            </a:r>
          </a:p>
          <a:p>
            <a:pPr marL="285750" indent="-285750">
              <a:spcAft>
                <a:spcPts val="1000"/>
              </a:spcAft>
              <a:buClr>
                <a:srgbClr val="CF1E24"/>
              </a:buClr>
              <a:buSzPct val="90000"/>
              <a:buFont typeface="Arial" panose="020B0604020202020204" pitchFamily="34" charset="0"/>
              <a:buChar char="•"/>
              <a:defRPr/>
            </a:pPr>
            <a:r>
              <a:rPr lang="it-IT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Relevant auxiliary data;</a:t>
            </a:r>
          </a:p>
          <a:p>
            <a:pPr marL="285750" indent="-285750">
              <a:spcAft>
                <a:spcPts val="1000"/>
              </a:spcAft>
              <a:buClr>
                <a:srgbClr val="CF1E24"/>
              </a:buClr>
              <a:buSzPct val="90000"/>
              <a:buFont typeface="Arial" panose="020B0604020202020204" pitchFamily="34" charset="0"/>
              <a:buChar char="•"/>
              <a:defRPr/>
            </a:pPr>
            <a:r>
              <a:rPr lang="it-IT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Design features/interventions</a:t>
            </a:r>
          </a:p>
          <a:p>
            <a:pPr marL="742731" lvl="1" indent="-285750">
              <a:spcAft>
                <a:spcPts val="1000"/>
              </a:spcAft>
              <a:buClr>
                <a:srgbClr val="CF1E24"/>
              </a:buClr>
              <a:buSzPct val="90000"/>
              <a:buFont typeface="Arial" panose="020B0604020202020204" pitchFamily="34" charset="0"/>
              <a:buChar char="•"/>
              <a:defRPr/>
            </a:pPr>
            <a:r>
              <a:rPr lang="it-IT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In general: All possible elements of data collection strategy;</a:t>
            </a:r>
          </a:p>
          <a:p>
            <a:pPr marL="742731" lvl="1" indent="-285750">
              <a:spcAft>
                <a:spcPts val="1000"/>
              </a:spcAft>
              <a:buClr>
                <a:srgbClr val="CF1E24"/>
              </a:buClr>
              <a:buSzPct val="90000"/>
              <a:buFont typeface="Arial" panose="020B0604020202020204" pitchFamily="34" charset="0"/>
              <a:buChar char="•"/>
              <a:defRPr/>
            </a:pPr>
            <a:r>
              <a:rPr lang="it-IT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In MIMOD: Modes;</a:t>
            </a:r>
          </a:p>
          <a:p>
            <a:pPr marL="285750" indent="-285750">
              <a:spcAft>
                <a:spcPts val="1000"/>
              </a:spcAft>
              <a:buClr>
                <a:srgbClr val="CF1E24"/>
              </a:buClr>
              <a:buSzPct val="90000"/>
              <a:buFont typeface="Arial" panose="020B0604020202020204" pitchFamily="34" charset="0"/>
              <a:buChar char="•"/>
              <a:defRPr/>
            </a:pPr>
            <a:r>
              <a:rPr lang="it-IT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Optimization strategy, e.g.</a:t>
            </a:r>
          </a:p>
          <a:p>
            <a:pPr marL="742731" lvl="1" indent="-285750">
              <a:spcAft>
                <a:spcPts val="1000"/>
              </a:spcAft>
              <a:buClr>
                <a:srgbClr val="CF1E24"/>
              </a:buClr>
              <a:buSzPct val="90000"/>
              <a:buFont typeface="Arial" panose="020B0604020202020204" pitchFamily="34" charset="0"/>
              <a:buChar char="•"/>
              <a:defRPr/>
            </a:pPr>
            <a:r>
              <a:rPr lang="it-IT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Case prioritization;</a:t>
            </a:r>
          </a:p>
          <a:p>
            <a:pPr marL="742731" lvl="1" indent="-285750">
              <a:spcAft>
                <a:spcPts val="1000"/>
              </a:spcAft>
              <a:buClr>
                <a:srgbClr val="CF1E24"/>
              </a:buClr>
              <a:buSzPct val="90000"/>
              <a:buFont typeface="Arial" panose="020B0604020202020204" pitchFamily="34" charset="0"/>
              <a:buChar char="•"/>
              <a:defRPr/>
            </a:pPr>
            <a:r>
              <a:rPr lang="it-IT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Mathematical optimization;</a:t>
            </a:r>
          </a:p>
          <a:p>
            <a:pPr marL="742731" lvl="1" indent="-285750">
              <a:spcAft>
                <a:spcPts val="1000"/>
              </a:spcAft>
              <a:buClr>
                <a:srgbClr val="CF1E24"/>
              </a:buClr>
              <a:buSzPct val="90000"/>
              <a:buFont typeface="Arial" panose="020B0604020202020204" pitchFamily="34" charset="0"/>
              <a:buChar char="•"/>
              <a:defRPr/>
            </a:pPr>
            <a:r>
              <a:rPr lang="it-IT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Stopping rules based on quota</a:t>
            </a:r>
            <a:endParaRPr lang="it-IT"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>
          <a:xfrm>
            <a:off x="747673" y="4423440"/>
            <a:ext cx="406400" cy="273844"/>
          </a:xfrm>
        </p:spPr>
        <p:txBody>
          <a:bodyPr/>
          <a:lstStyle/>
          <a:p>
            <a:r>
              <a:rPr lang="it-IT" dirty="0" smtClean="0"/>
              <a:t>2</a:t>
            </a:r>
            <a:endParaRPr lang="it-IT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1213342" y="4645946"/>
            <a:ext cx="4255558" cy="3488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700"/>
              </a:lnSpc>
              <a:spcAft>
                <a:spcPts val="600"/>
              </a:spcAft>
              <a:buClr>
                <a:srgbClr val="CF1E24"/>
              </a:buClr>
              <a:buSzPct val="90000"/>
              <a:defRPr/>
            </a:pPr>
            <a:r>
              <a:rPr lang="en-US" altLang="it-IT" sz="1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MIMOD project </a:t>
            </a:r>
            <a:r>
              <a:rPr lang="en-US" altLang="it-IT" sz="1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- Mixed-Mode </a:t>
            </a:r>
            <a:r>
              <a:rPr lang="en-US" altLang="it-IT" sz="1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Designs in Social Surveys</a:t>
            </a:r>
          </a:p>
          <a:p>
            <a:pPr>
              <a:lnSpc>
                <a:spcPts val="700"/>
              </a:lnSpc>
              <a:spcAft>
                <a:spcPts val="1000"/>
              </a:spcAft>
              <a:buClr>
                <a:srgbClr val="CF1E24"/>
              </a:buClr>
              <a:buSzPct val="90000"/>
              <a:defRPr/>
            </a:pPr>
            <a:r>
              <a:rPr lang="it-IT" sz="1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Rome, 11-12 April 2019</a:t>
            </a:r>
            <a:endParaRPr lang="it-IT" sz="1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6" name="Titolo 1"/>
          <p:cNvSpPr txBox="1">
            <a:spLocks/>
          </p:cNvSpPr>
          <p:nvPr/>
        </p:nvSpPr>
        <p:spPr>
          <a:xfrm>
            <a:off x="1162543" y="-1"/>
            <a:ext cx="8049193" cy="441134"/>
          </a:xfrm>
          <a:prstGeom prst="rect">
            <a:avLst/>
          </a:prstGeom>
          <a:solidFill>
            <a:srgbClr val="CF1E24"/>
          </a:solidFill>
          <a:ln>
            <a:noFill/>
          </a:ln>
        </p:spPr>
        <p:txBody>
          <a:bodyPr vert="horz" lIns="91396" tIns="45699" rIns="91396" bIns="45699" rtlCol="0" anchor="ctr">
            <a:normAutofit fontScale="625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it-IT" dirty="0"/>
          </a:p>
        </p:txBody>
      </p:sp>
      <p:cxnSp>
        <p:nvCxnSpPr>
          <p:cNvPr id="8" name="Connettore 1 7"/>
          <p:cNvCxnSpPr/>
          <p:nvPr/>
        </p:nvCxnSpPr>
        <p:spPr>
          <a:xfrm>
            <a:off x="1162543" y="4566327"/>
            <a:ext cx="8150793" cy="0"/>
          </a:xfrm>
          <a:prstGeom prst="line">
            <a:avLst/>
          </a:prstGeom>
          <a:ln w="12700" cmpd="sng"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CasellaDiTesto 12"/>
          <p:cNvSpPr txBox="1"/>
          <p:nvPr/>
        </p:nvSpPr>
        <p:spPr>
          <a:xfrm>
            <a:off x="1304925" y="133356"/>
            <a:ext cx="7610474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spcAft>
                <a:spcPts val="1000"/>
              </a:spcAft>
              <a:buClr>
                <a:srgbClr val="CF1E24"/>
              </a:buClr>
              <a:buSzPct val="90000"/>
              <a:defRPr/>
            </a:pPr>
            <a:r>
              <a:rPr lang="it-IT" altLang="it-IT" sz="2000" b="1" dirty="0" smtClean="0">
                <a:solidFill>
                  <a:schemeClr val="bg1"/>
                </a:solidFill>
                <a:latin typeface="+mj-lt"/>
              </a:rPr>
              <a:t>ASD steps to implementation </a:t>
            </a:r>
            <a:endParaRPr lang="it-IT" sz="2000" b="1" dirty="0">
              <a:solidFill>
                <a:schemeClr val="bg1"/>
              </a:solidFill>
            </a:endParaRPr>
          </a:p>
        </p:txBody>
      </p:sp>
      <p:pic>
        <p:nvPicPr>
          <p:cNvPr id="12" name="Immagine 11" descr="EC logo example - horizontal version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58343" y="4585529"/>
            <a:ext cx="1545907" cy="412476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Immagine 1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63574" y="4597189"/>
            <a:ext cx="469900" cy="469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6686516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/>
          <p:cNvSpPr txBox="1"/>
          <p:nvPr/>
        </p:nvSpPr>
        <p:spPr>
          <a:xfrm>
            <a:off x="1304925" y="704392"/>
            <a:ext cx="7458074" cy="372409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342900" lvl="0" indent="-342900">
              <a:buFont typeface="+mj-lt"/>
              <a:buAutoNum type="arabicPeriod"/>
            </a:pPr>
            <a:r>
              <a:rPr lang="en-GB" sz="1400" dirty="0" smtClean="0"/>
              <a:t>Identify </a:t>
            </a:r>
            <a:r>
              <a:rPr lang="en-GB" sz="1400" dirty="0"/>
              <a:t>priorities;</a:t>
            </a:r>
            <a:endParaRPr lang="nl-NL" sz="1400" dirty="0"/>
          </a:p>
          <a:p>
            <a:pPr marL="342900" lvl="0" indent="-342900">
              <a:buFont typeface="+mj-lt"/>
              <a:buAutoNum type="arabicPeriod"/>
            </a:pPr>
            <a:r>
              <a:rPr lang="en-GB" sz="1400" dirty="0"/>
              <a:t>Identify major risks:</a:t>
            </a:r>
            <a:endParaRPr lang="nl-NL" sz="1400" dirty="0"/>
          </a:p>
          <a:p>
            <a:pPr marL="742731" lvl="1" indent="-285750">
              <a:buFont typeface="Arial" panose="020B0604020202020204" pitchFamily="34" charset="0"/>
              <a:buChar char="•"/>
            </a:pPr>
            <a:r>
              <a:rPr lang="en-GB" sz="1200" dirty="0"/>
              <a:t>Consider risk of incomparability in time;</a:t>
            </a:r>
            <a:endParaRPr lang="nl-NL" sz="1200" dirty="0"/>
          </a:p>
          <a:p>
            <a:pPr marL="742731" lvl="1" indent="-285750">
              <a:buFont typeface="Arial" panose="020B0604020202020204" pitchFamily="34" charset="0"/>
              <a:buChar char="•"/>
            </a:pPr>
            <a:r>
              <a:rPr lang="en-GB" sz="1200" dirty="0"/>
              <a:t>Consider risk of incomparability between subgroups;</a:t>
            </a:r>
            <a:endParaRPr lang="nl-NL" sz="1200" dirty="0"/>
          </a:p>
          <a:p>
            <a:pPr marL="742731" lvl="1" indent="-285750">
              <a:buFont typeface="Arial" panose="020B0604020202020204" pitchFamily="34" charset="0"/>
              <a:buChar char="•"/>
            </a:pPr>
            <a:r>
              <a:rPr lang="en-GB" sz="1200" dirty="0"/>
              <a:t>Consider risk of budget overrun and heavy interviewer workloads in follow-up modes;</a:t>
            </a:r>
            <a:endParaRPr lang="nl-NL" sz="1200" dirty="0"/>
          </a:p>
          <a:p>
            <a:pPr marL="342900" lvl="0" indent="-342900">
              <a:buFont typeface="+mj-lt"/>
              <a:buAutoNum type="arabicPeriod"/>
            </a:pPr>
            <a:r>
              <a:rPr lang="en-GB" sz="1400" dirty="0"/>
              <a:t>Define quality and cost indicators;</a:t>
            </a:r>
            <a:endParaRPr lang="nl-NL" sz="1400" dirty="0"/>
          </a:p>
          <a:p>
            <a:pPr marL="742731" lvl="1" indent="-285750">
              <a:buFont typeface="Arial" panose="020B0604020202020204" pitchFamily="34" charset="0"/>
              <a:buChar char="•"/>
            </a:pPr>
            <a:r>
              <a:rPr lang="en-GB" sz="1200" dirty="0"/>
              <a:t>Consider nonresponse indicators;</a:t>
            </a:r>
            <a:endParaRPr lang="nl-NL" sz="1200" dirty="0"/>
          </a:p>
          <a:p>
            <a:pPr marL="742731" lvl="1" indent="-285750">
              <a:buFont typeface="Arial" panose="020B0604020202020204" pitchFamily="34" charset="0"/>
              <a:buChar char="•"/>
            </a:pPr>
            <a:r>
              <a:rPr lang="en-GB" sz="1200" dirty="0"/>
              <a:t>Consider measurement error indicators;</a:t>
            </a:r>
            <a:endParaRPr lang="nl-NL" sz="1200" dirty="0"/>
          </a:p>
          <a:p>
            <a:pPr marL="742731" lvl="1" indent="-285750">
              <a:buFont typeface="Arial" panose="020B0604020202020204" pitchFamily="34" charset="0"/>
              <a:buChar char="•"/>
            </a:pPr>
            <a:r>
              <a:rPr lang="en-GB" sz="1200" dirty="0"/>
              <a:t>Consider cost indicators;</a:t>
            </a:r>
            <a:endParaRPr lang="nl-NL" sz="1200" dirty="0"/>
          </a:p>
          <a:p>
            <a:pPr marL="342900" lvl="0" indent="-342900">
              <a:buFont typeface="+mj-lt"/>
              <a:buAutoNum type="arabicPeriod"/>
            </a:pPr>
            <a:r>
              <a:rPr lang="en-GB" sz="1400" dirty="0"/>
              <a:t>Define decision rules from:</a:t>
            </a:r>
            <a:endParaRPr lang="nl-NL" sz="1400" dirty="0"/>
          </a:p>
          <a:p>
            <a:pPr marL="742731" lvl="1" indent="-285750">
              <a:buFont typeface="Arial" panose="020B0604020202020204" pitchFamily="34" charset="0"/>
              <a:buChar char="•"/>
            </a:pPr>
            <a:r>
              <a:rPr lang="en-GB" sz="1200" dirty="0"/>
              <a:t>Trial-and-error;</a:t>
            </a:r>
            <a:endParaRPr lang="nl-NL" sz="1200" dirty="0"/>
          </a:p>
          <a:p>
            <a:pPr marL="742731" lvl="1" indent="-285750">
              <a:buFont typeface="Arial" panose="020B0604020202020204" pitchFamily="34" charset="0"/>
              <a:buChar char="•"/>
            </a:pPr>
            <a:r>
              <a:rPr lang="en-GB" sz="1200" dirty="0"/>
              <a:t>Case prioritization;</a:t>
            </a:r>
            <a:endParaRPr lang="nl-NL" sz="1200" dirty="0"/>
          </a:p>
          <a:p>
            <a:pPr marL="742731" lvl="1" indent="-285750">
              <a:buFont typeface="Arial" panose="020B0604020202020204" pitchFamily="34" charset="0"/>
              <a:buChar char="•"/>
            </a:pPr>
            <a:r>
              <a:rPr lang="en-GB" sz="1200" dirty="0"/>
              <a:t>Quota;</a:t>
            </a:r>
            <a:endParaRPr lang="nl-NL" sz="1200" dirty="0"/>
          </a:p>
          <a:p>
            <a:pPr marL="742731" lvl="1" indent="-285750">
              <a:buFont typeface="Arial" panose="020B0604020202020204" pitchFamily="34" charset="0"/>
              <a:buChar char="•"/>
            </a:pPr>
            <a:r>
              <a:rPr lang="en-GB" sz="1200" dirty="0"/>
              <a:t>Mathematical optimization;</a:t>
            </a:r>
            <a:endParaRPr lang="nl-NL" sz="1200" dirty="0"/>
          </a:p>
          <a:p>
            <a:pPr marL="342900" lvl="0" indent="-342900">
              <a:buFont typeface="+mj-lt"/>
              <a:buAutoNum type="arabicPeriod"/>
            </a:pPr>
            <a:r>
              <a:rPr lang="en-GB" sz="1400" dirty="0"/>
              <a:t>Modify the survey design and monitor the outcomes;</a:t>
            </a:r>
            <a:endParaRPr lang="nl-NL" sz="1400" dirty="0"/>
          </a:p>
          <a:p>
            <a:pPr marL="742731" lvl="1" indent="-285750">
              <a:buFont typeface="Arial" panose="020B0604020202020204" pitchFamily="34" charset="0"/>
              <a:buChar char="•"/>
            </a:pPr>
            <a:r>
              <a:rPr lang="en-GB" sz="1200" dirty="0"/>
              <a:t>Develop a dashboard for survey errors;</a:t>
            </a:r>
            <a:endParaRPr lang="nl-NL" sz="1200" dirty="0"/>
          </a:p>
          <a:p>
            <a:pPr marL="742731" lvl="1" indent="-285750">
              <a:buFont typeface="Arial" panose="020B0604020202020204" pitchFamily="34" charset="0"/>
              <a:buChar char="•"/>
            </a:pPr>
            <a:r>
              <a:rPr lang="en-GB" sz="1200" dirty="0"/>
              <a:t>Develop a dashboard for survey costs;</a:t>
            </a:r>
            <a:endParaRPr lang="nl-NL" sz="1200" dirty="0"/>
          </a:p>
          <a:p>
            <a:pPr marL="342900" lvl="0" indent="-342900">
              <a:buFont typeface="+mj-lt"/>
              <a:buAutoNum type="arabicPeriod"/>
            </a:pPr>
            <a:r>
              <a:rPr lang="en-GB" sz="1400" dirty="0"/>
              <a:t>Compute estimates;</a:t>
            </a:r>
            <a:endParaRPr lang="nl-NL" sz="1400" dirty="0"/>
          </a:p>
          <a:p>
            <a:pPr marL="342900" indent="-342900">
              <a:buFont typeface="+mj-lt"/>
              <a:buAutoNum type="arabicPeriod"/>
            </a:pPr>
            <a:r>
              <a:rPr lang="en-GB" sz="1400" dirty="0"/>
              <a:t>Document;</a:t>
            </a:r>
            <a:endParaRPr lang="it-IT"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>
          <a:xfrm>
            <a:off x="747673" y="4423440"/>
            <a:ext cx="406400" cy="273844"/>
          </a:xfrm>
        </p:spPr>
        <p:txBody>
          <a:bodyPr/>
          <a:lstStyle/>
          <a:p>
            <a:r>
              <a:rPr lang="it-IT" dirty="0" smtClean="0"/>
              <a:t>2</a:t>
            </a:r>
            <a:endParaRPr lang="it-IT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1213342" y="4645946"/>
            <a:ext cx="4255558" cy="3488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700"/>
              </a:lnSpc>
              <a:spcAft>
                <a:spcPts val="600"/>
              </a:spcAft>
              <a:buClr>
                <a:srgbClr val="CF1E24"/>
              </a:buClr>
              <a:buSzPct val="90000"/>
              <a:defRPr/>
            </a:pPr>
            <a:r>
              <a:rPr lang="en-US" altLang="it-IT" sz="1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MIMOD project </a:t>
            </a:r>
            <a:r>
              <a:rPr lang="en-US" altLang="it-IT" sz="1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- Mixed-Mode </a:t>
            </a:r>
            <a:r>
              <a:rPr lang="en-US" altLang="it-IT" sz="1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Designs in Social Surveys</a:t>
            </a:r>
          </a:p>
          <a:p>
            <a:pPr>
              <a:lnSpc>
                <a:spcPts val="700"/>
              </a:lnSpc>
              <a:spcAft>
                <a:spcPts val="1000"/>
              </a:spcAft>
              <a:buClr>
                <a:srgbClr val="CF1E24"/>
              </a:buClr>
              <a:buSzPct val="90000"/>
              <a:defRPr/>
            </a:pPr>
            <a:r>
              <a:rPr lang="it-IT" sz="1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Rome, 11-12 April 2019</a:t>
            </a:r>
            <a:endParaRPr lang="it-IT" sz="1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6" name="Titolo 1"/>
          <p:cNvSpPr txBox="1">
            <a:spLocks/>
          </p:cNvSpPr>
          <p:nvPr/>
        </p:nvSpPr>
        <p:spPr>
          <a:xfrm>
            <a:off x="1162543" y="-1"/>
            <a:ext cx="8049193" cy="441134"/>
          </a:xfrm>
          <a:prstGeom prst="rect">
            <a:avLst/>
          </a:prstGeom>
          <a:solidFill>
            <a:srgbClr val="CF1E24"/>
          </a:solidFill>
          <a:ln>
            <a:noFill/>
          </a:ln>
        </p:spPr>
        <p:txBody>
          <a:bodyPr vert="horz" lIns="91396" tIns="45699" rIns="91396" bIns="45699" rtlCol="0" anchor="ctr">
            <a:normAutofit fontScale="625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it-IT" dirty="0"/>
          </a:p>
        </p:txBody>
      </p:sp>
      <p:cxnSp>
        <p:nvCxnSpPr>
          <p:cNvPr id="8" name="Connettore 1 7"/>
          <p:cNvCxnSpPr/>
          <p:nvPr/>
        </p:nvCxnSpPr>
        <p:spPr>
          <a:xfrm>
            <a:off x="1162543" y="4566327"/>
            <a:ext cx="8150793" cy="0"/>
          </a:xfrm>
          <a:prstGeom prst="line">
            <a:avLst/>
          </a:prstGeom>
          <a:ln w="12700" cmpd="sng"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CasellaDiTesto 12"/>
          <p:cNvSpPr txBox="1"/>
          <p:nvPr/>
        </p:nvSpPr>
        <p:spPr>
          <a:xfrm>
            <a:off x="1304925" y="126041"/>
            <a:ext cx="7610474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spcAft>
                <a:spcPts val="1000"/>
              </a:spcAft>
              <a:buClr>
                <a:srgbClr val="CF1E24"/>
              </a:buClr>
              <a:buSzPct val="90000"/>
              <a:defRPr/>
            </a:pPr>
            <a:r>
              <a:rPr lang="it-IT" altLang="it-IT" sz="2000" b="1" dirty="0" smtClean="0">
                <a:solidFill>
                  <a:schemeClr val="bg1"/>
                </a:solidFill>
                <a:latin typeface="+mj-lt"/>
              </a:rPr>
              <a:t>ASD steps to implementation – checklist </a:t>
            </a:r>
            <a:endParaRPr lang="it-IT" sz="2000" b="1" dirty="0">
              <a:solidFill>
                <a:schemeClr val="bg1"/>
              </a:solidFill>
            </a:endParaRPr>
          </a:p>
        </p:txBody>
      </p:sp>
      <p:pic>
        <p:nvPicPr>
          <p:cNvPr id="12" name="Immagine 11" descr="EC logo example - horizontal version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58343" y="4585529"/>
            <a:ext cx="1545907" cy="412476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Immagine 1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63574" y="4597189"/>
            <a:ext cx="469900" cy="469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9547274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/>
          <p:cNvSpPr txBox="1"/>
          <p:nvPr/>
        </p:nvSpPr>
        <p:spPr>
          <a:xfrm>
            <a:off x="1304925" y="792172"/>
            <a:ext cx="7458074" cy="314958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spcAft>
                <a:spcPts val="1000"/>
              </a:spcAft>
              <a:buClr>
                <a:srgbClr val="CF1E24"/>
              </a:buClr>
              <a:buSzPct val="90000"/>
              <a:defRPr/>
            </a:pPr>
            <a:r>
              <a:rPr lang="it-IT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Key design feature: yes/no F2F follow-up to web nonrespondents</a:t>
            </a:r>
          </a:p>
          <a:p>
            <a:pPr>
              <a:spcAft>
                <a:spcPts val="1000"/>
              </a:spcAft>
              <a:buClr>
                <a:srgbClr val="CF1E24"/>
              </a:buClr>
              <a:buSzPct val="90000"/>
              <a:defRPr/>
            </a:pPr>
            <a:r>
              <a:rPr lang="it-IT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Main priorities:</a:t>
            </a:r>
          </a:p>
          <a:p>
            <a:pPr marL="285750" indent="-285750">
              <a:spcAft>
                <a:spcPts val="1000"/>
              </a:spcAft>
              <a:buClr>
                <a:srgbClr val="CF1E24"/>
              </a:buClr>
              <a:buSzPct val="90000"/>
              <a:buFont typeface="Arial" panose="020B0604020202020204" pitchFamily="34" charset="0"/>
              <a:buChar char="•"/>
              <a:defRPr/>
            </a:pPr>
            <a:r>
              <a:rPr lang="en-GB" sz="1400" dirty="0"/>
              <a:t>A</a:t>
            </a:r>
            <a:r>
              <a:rPr lang="en-GB" sz="1400" dirty="0" smtClean="0"/>
              <a:t>cceptable </a:t>
            </a:r>
            <a:r>
              <a:rPr lang="en-GB" sz="1400" dirty="0"/>
              <a:t>and similar response rates among relevant population </a:t>
            </a:r>
            <a:r>
              <a:rPr lang="en-GB" sz="1400" dirty="0" smtClean="0"/>
              <a:t>subgroups </a:t>
            </a:r>
          </a:p>
          <a:p>
            <a:pPr marL="285750" indent="-285750">
              <a:spcAft>
                <a:spcPts val="1000"/>
              </a:spcAft>
              <a:buClr>
                <a:srgbClr val="CF1E24"/>
              </a:buClr>
              <a:buSzPct val="90000"/>
              <a:buFont typeface="Arial" panose="020B0604020202020204" pitchFamily="34" charset="0"/>
              <a:buChar char="•"/>
              <a:defRPr/>
            </a:pPr>
            <a:r>
              <a:rPr lang="en-GB" sz="1400" dirty="0"/>
              <a:t>S</a:t>
            </a:r>
            <a:r>
              <a:rPr lang="en-GB" sz="1400" dirty="0" smtClean="0"/>
              <a:t>ufficient </a:t>
            </a:r>
            <a:r>
              <a:rPr lang="en-GB" sz="1400" dirty="0"/>
              <a:t>precision on annual survey </a:t>
            </a:r>
            <a:r>
              <a:rPr lang="en-GB" sz="1400" dirty="0" smtClean="0"/>
              <a:t>estimates</a:t>
            </a:r>
          </a:p>
          <a:p>
            <a:pPr marL="285750" indent="-285750">
              <a:spcAft>
                <a:spcPts val="1000"/>
              </a:spcAft>
              <a:buClr>
                <a:srgbClr val="CF1E24"/>
              </a:buClr>
              <a:buSzPct val="90000"/>
              <a:buFont typeface="Arial" panose="020B0604020202020204" pitchFamily="34" charset="0"/>
              <a:buChar char="•"/>
              <a:defRPr/>
            </a:pPr>
            <a:r>
              <a:rPr lang="en-GB" sz="1400" dirty="0"/>
              <a:t>C</a:t>
            </a:r>
            <a:r>
              <a:rPr lang="en-GB" sz="1400" dirty="0" smtClean="0"/>
              <a:t>osts </a:t>
            </a:r>
            <a:r>
              <a:rPr lang="en-GB" sz="1400" dirty="0"/>
              <a:t>satisfying a specified budget</a:t>
            </a:r>
            <a:endParaRPr lang="it-IT" sz="1400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</a:endParaRPr>
          </a:p>
          <a:p>
            <a:pPr>
              <a:spcAft>
                <a:spcPts val="1000"/>
              </a:spcAft>
              <a:buClr>
                <a:srgbClr val="CF1E24"/>
              </a:buClr>
              <a:buSzPct val="90000"/>
              <a:defRPr/>
            </a:pPr>
            <a:r>
              <a:rPr lang="it-IT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Main risks:</a:t>
            </a:r>
          </a:p>
          <a:p>
            <a:pPr marL="285750" indent="-285750">
              <a:spcAft>
                <a:spcPts val="1000"/>
              </a:spcAft>
              <a:buClr>
                <a:srgbClr val="CF1E24"/>
              </a:buClr>
              <a:buSzPct val="90000"/>
              <a:buFont typeface="Arial" panose="020B0604020202020204" pitchFamily="34" charset="0"/>
              <a:buChar char="•"/>
              <a:defRPr/>
            </a:pPr>
            <a:r>
              <a:rPr lang="en-GB" sz="1400" dirty="0"/>
              <a:t>I</a:t>
            </a:r>
            <a:r>
              <a:rPr lang="en-GB" sz="1400" dirty="0" smtClean="0"/>
              <a:t>ncomparability </a:t>
            </a:r>
            <a:r>
              <a:rPr lang="en-GB" sz="1400" dirty="0"/>
              <a:t>in </a:t>
            </a:r>
            <a:r>
              <a:rPr lang="en-GB" sz="1400" dirty="0" smtClean="0"/>
              <a:t>time</a:t>
            </a:r>
          </a:p>
          <a:p>
            <a:pPr marL="285750" indent="-285750">
              <a:spcAft>
                <a:spcPts val="1000"/>
              </a:spcAft>
              <a:buClr>
                <a:srgbClr val="CF1E24"/>
              </a:buClr>
              <a:buSzPct val="90000"/>
              <a:buFont typeface="Arial" panose="020B0604020202020204" pitchFamily="34" charset="0"/>
              <a:buChar char="•"/>
              <a:defRPr/>
            </a:pPr>
            <a:r>
              <a:rPr lang="en-GB" sz="1400" dirty="0"/>
              <a:t>U</a:t>
            </a:r>
            <a:r>
              <a:rPr lang="en-GB" sz="1400" dirty="0" smtClean="0"/>
              <a:t>npredictable </a:t>
            </a:r>
            <a:r>
              <a:rPr lang="en-GB" sz="1400" dirty="0"/>
              <a:t>CAPI workload due to varying monthly and annual web response </a:t>
            </a:r>
            <a:r>
              <a:rPr lang="en-GB" sz="1400" dirty="0" smtClean="0"/>
              <a:t>rate</a:t>
            </a:r>
          </a:p>
          <a:p>
            <a:pPr marL="285750" indent="-285750">
              <a:spcAft>
                <a:spcPts val="1000"/>
              </a:spcAft>
              <a:buClr>
                <a:srgbClr val="CF1E24"/>
              </a:buClr>
              <a:buSzPct val="90000"/>
              <a:buFont typeface="Arial" panose="020B0604020202020204" pitchFamily="34" charset="0"/>
              <a:buChar char="•"/>
              <a:defRPr/>
            </a:pPr>
            <a:r>
              <a:rPr lang="en-GB" sz="1400" dirty="0"/>
              <a:t>I</a:t>
            </a:r>
            <a:r>
              <a:rPr lang="en-GB" sz="1400" dirty="0" smtClean="0"/>
              <a:t>ncomparability </a:t>
            </a:r>
            <a:r>
              <a:rPr lang="en-GB" sz="1400" dirty="0"/>
              <a:t>between different population subgroups of interest</a:t>
            </a:r>
            <a:endParaRPr lang="it-IT" sz="1400" dirty="0" smtClean="0">
              <a:solidFill>
                <a:schemeClr val="tx1">
                  <a:lumMod val="75000"/>
                  <a:lumOff val="25000"/>
                </a:schemeClr>
              </a:solidFill>
              <a:latin typeface="+mj-lt"/>
            </a:endParaRPr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>
          <a:xfrm>
            <a:off x="747673" y="4423440"/>
            <a:ext cx="406400" cy="273844"/>
          </a:xfrm>
        </p:spPr>
        <p:txBody>
          <a:bodyPr/>
          <a:lstStyle/>
          <a:p>
            <a:r>
              <a:rPr lang="it-IT" dirty="0" smtClean="0"/>
              <a:t>2</a:t>
            </a:r>
            <a:endParaRPr lang="it-IT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1213342" y="4645946"/>
            <a:ext cx="4255558" cy="3488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700"/>
              </a:lnSpc>
              <a:spcAft>
                <a:spcPts val="600"/>
              </a:spcAft>
              <a:buClr>
                <a:srgbClr val="CF1E24"/>
              </a:buClr>
              <a:buSzPct val="90000"/>
              <a:defRPr/>
            </a:pPr>
            <a:r>
              <a:rPr lang="en-US" altLang="it-IT" sz="1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MIMOD project </a:t>
            </a:r>
            <a:r>
              <a:rPr lang="en-US" altLang="it-IT" sz="1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- Mixed-Mode </a:t>
            </a:r>
            <a:r>
              <a:rPr lang="en-US" altLang="it-IT" sz="1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Designs in Social Surveys</a:t>
            </a:r>
          </a:p>
          <a:p>
            <a:pPr>
              <a:lnSpc>
                <a:spcPts val="700"/>
              </a:lnSpc>
              <a:spcAft>
                <a:spcPts val="1000"/>
              </a:spcAft>
              <a:buClr>
                <a:srgbClr val="CF1E24"/>
              </a:buClr>
              <a:buSzPct val="90000"/>
              <a:defRPr/>
            </a:pPr>
            <a:r>
              <a:rPr lang="it-IT" sz="1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Rome, 11-12 April 2019</a:t>
            </a:r>
            <a:endParaRPr lang="it-IT" sz="1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6" name="Titolo 1"/>
          <p:cNvSpPr txBox="1">
            <a:spLocks/>
          </p:cNvSpPr>
          <p:nvPr/>
        </p:nvSpPr>
        <p:spPr>
          <a:xfrm>
            <a:off x="1162543" y="-1"/>
            <a:ext cx="8049193" cy="441134"/>
          </a:xfrm>
          <a:prstGeom prst="rect">
            <a:avLst/>
          </a:prstGeom>
          <a:solidFill>
            <a:srgbClr val="CF1E24"/>
          </a:solidFill>
          <a:ln>
            <a:noFill/>
          </a:ln>
        </p:spPr>
        <p:txBody>
          <a:bodyPr vert="horz" lIns="91396" tIns="45699" rIns="91396" bIns="45699" rtlCol="0" anchor="ctr">
            <a:normAutofit fontScale="625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it-IT" dirty="0"/>
          </a:p>
        </p:txBody>
      </p:sp>
      <p:cxnSp>
        <p:nvCxnSpPr>
          <p:cNvPr id="8" name="Connettore 1 7"/>
          <p:cNvCxnSpPr/>
          <p:nvPr/>
        </p:nvCxnSpPr>
        <p:spPr>
          <a:xfrm>
            <a:off x="1162543" y="4566327"/>
            <a:ext cx="8150793" cy="0"/>
          </a:xfrm>
          <a:prstGeom prst="line">
            <a:avLst/>
          </a:prstGeom>
          <a:ln w="12700" cmpd="sng"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CasellaDiTesto 12"/>
          <p:cNvSpPr txBox="1"/>
          <p:nvPr/>
        </p:nvSpPr>
        <p:spPr>
          <a:xfrm>
            <a:off x="1304925" y="133356"/>
            <a:ext cx="7610474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spcAft>
                <a:spcPts val="1000"/>
              </a:spcAft>
              <a:buClr>
                <a:srgbClr val="CF1E24"/>
              </a:buClr>
              <a:buSzPct val="90000"/>
              <a:defRPr/>
            </a:pPr>
            <a:r>
              <a:rPr lang="it-IT" altLang="it-IT" sz="2000" b="1" dirty="0" smtClean="0">
                <a:solidFill>
                  <a:schemeClr val="bg1"/>
                </a:solidFill>
                <a:latin typeface="+mj-lt"/>
              </a:rPr>
              <a:t>ASD case study – Health Survey/EHIS – priorities and risks  </a:t>
            </a:r>
            <a:endParaRPr lang="it-IT" sz="2000" b="1" dirty="0">
              <a:solidFill>
                <a:schemeClr val="bg1"/>
              </a:solidFill>
            </a:endParaRPr>
          </a:p>
        </p:txBody>
      </p:sp>
      <p:pic>
        <p:nvPicPr>
          <p:cNvPr id="12" name="Immagine 11" descr="EC logo example - horizontal version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58343" y="4585529"/>
            <a:ext cx="1545907" cy="412476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Immagine 1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63574" y="4597189"/>
            <a:ext cx="469900" cy="469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9064120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/>
          <p:cNvSpPr txBox="1"/>
          <p:nvPr/>
        </p:nvSpPr>
        <p:spPr>
          <a:xfrm>
            <a:off x="1304925" y="916524"/>
            <a:ext cx="7458074" cy="311367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spcAft>
                <a:spcPts val="1000"/>
              </a:spcAft>
              <a:buClr>
                <a:srgbClr val="CF1E24"/>
              </a:buClr>
              <a:buSzPct val="90000"/>
              <a:defRPr/>
            </a:pPr>
            <a:r>
              <a:rPr lang="it-IT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Objective:</a:t>
            </a:r>
          </a:p>
          <a:p>
            <a:pPr marL="285750" indent="-285750">
              <a:spcAft>
                <a:spcPts val="1000"/>
              </a:spcAft>
              <a:buClr>
                <a:srgbClr val="CF1E24"/>
              </a:buClr>
              <a:buSzPct val="90000"/>
              <a:buFont typeface="Arial" panose="020B0604020202020204" pitchFamily="34" charset="0"/>
              <a:buChar char="•"/>
              <a:defRPr/>
            </a:pPr>
            <a:r>
              <a:rPr lang="en-GB" sz="1400" dirty="0" smtClean="0"/>
              <a:t>Maximize coefficient </a:t>
            </a:r>
            <a:r>
              <a:rPr lang="en-GB" sz="1400" dirty="0"/>
              <a:t>of variation (CV) of response propensities </a:t>
            </a:r>
            <a:r>
              <a:rPr lang="en-GB" sz="1400" dirty="0" smtClean="0"/>
              <a:t> (combines R-indicator and response rate)</a:t>
            </a:r>
          </a:p>
          <a:p>
            <a:pPr marL="285750" indent="-285750">
              <a:spcAft>
                <a:spcPts val="1000"/>
              </a:spcAft>
              <a:buClr>
                <a:srgbClr val="CF1E24"/>
              </a:buClr>
              <a:buSzPct val="90000"/>
              <a:buFont typeface="Arial" panose="020B0604020202020204" pitchFamily="34" charset="0"/>
              <a:buChar char="•"/>
              <a:defRPr/>
            </a:pPr>
            <a:r>
              <a:rPr lang="en-GB" sz="1400" dirty="0" smtClean="0"/>
              <a:t>Response propensities modelled by age, income, urbanization, type of household, ethnicity</a:t>
            </a:r>
            <a:endParaRPr lang="it-IT" sz="1400" dirty="0" smtClean="0">
              <a:solidFill>
                <a:schemeClr val="tx1">
                  <a:lumMod val="75000"/>
                  <a:lumOff val="25000"/>
                </a:schemeClr>
              </a:solidFill>
              <a:latin typeface="+mj-lt"/>
            </a:endParaRPr>
          </a:p>
          <a:p>
            <a:pPr>
              <a:spcAft>
                <a:spcPts val="1000"/>
              </a:spcAft>
              <a:buClr>
                <a:srgbClr val="CF1E24"/>
              </a:buClr>
              <a:buSzPct val="90000"/>
              <a:defRPr/>
            </a:pPr>
            <a:r>
              <a:rPr lang="it-IT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Constraints:</a:t>
            </a:r>
          </a:p>
          <a:p>
            <a:pPr marL="285750" indent="-285750">
              <a:spcAft>
                <a:spcPts val="1000"/>
              </a:spcAft>
              <a:buClr>
                <a:srgbClr val="CF1E24"/>
              </a:buClr>
              <a:buSzPct val="90000"/>
              <a:buFont typeface="Arial" panose="020B0604020202020204" pitchFamily="34" charset="0"/>
              <a:buChar char="•"/>
              <a:defRPr/>
            </a:pPr>
            <a:r>
              <a:rPr lang="en-GB" sz="1400" dirty="0"/>
              <a:t>A</a:t>
            </a:r>
            <a:r>
              <a:rPr lang="en-GB" sz="1400" dirty="0" smtClean="0"/>
              <a:t> </a:t>
            </a:r>
            <a:r>
              <a:rPr lang="en-GB" sz="1400" dirty="0"/>
              <a:t>minimum </a:t>
            </a:r>
            <a:r>
              <a:rPr lang="en-GB" sz="1400" dirty="0" smtClean="0"/>
              <a:t>annual total </a:t>
            </a:r>
            <a:r>
              <a:rPr lang="en-GB" sz="1400" dirty="0"/>
              <a:t>number of about 9500 respondents was </a:t>
            </a:r>
            <a:r>
              <a:rPr lang="en-GB" sz="1400" dirty="0" smtClean="0"/>
              <a:t>requested</a:t>
            </a:r>
          </a:p>
          <a:p>
            <a:pPr marL="285750" indent="-285750">
              <a:spcAft>
                <a:spcPts val="1000"/>
              </a:spcAft>
              <a:buClr>
                <a:srgbClr val="CF1E24"/>
              </a:buClr>
              <a:buSzPct val="90000"/>
              <a:buFont typeface="Arial" panose="020B0604020202020204" pitchFamily="34" charset="0"/>
              <a:buChar char="•"/>
              <a:defRPr/>
            </a:pPr>
            <a:r>
              <a:rPr lang="en-GB" sz="1400" dirty="0"/>
              <a:t>An upper limit of 8000 was imposed to the number of </a:t>
            </a:r>
            <a:r>
              <a:rPr lang="en-GB" sz="1400" dirty="0" err="1"/>
              <a:t>nonrespondents</a:t>
            </a:r>
            <a:r>
              <a:rPr lang="en-GB" sz="1400" dirty="0"/>
              <a:t> that are sent to CAPI, as a proxy for a budget </a:t>
            </a:r>
            <a:r>
              <a:rPr lang="en-GB" sz="1400" dirty="0" smtClean="0"/>
              <a:t>constraint</a:t>
            </a:r>
          </a:p>
          <a:p>
            <a:pPr marL="285750" indent="-285750">
              <a:spcAft>
                <a:spcPts val="1000"/>
              </a:spcAft>
              <a:buClr>
                <a:srgbClr val="CF1E24"/>
              </a:buClr>
              <a:buSzPct val="90000"/>
              <a:buFont typeface="Arial" panose="020B0604020202020204" pitchFamily="34" charset="0"/>
              <a:buChar char="•"/>
              <a:defRPr/>
            </a:pPr>
            <a:r>
              <a:rPr lang="en-GB" sz="1400" dirty="0" smtClean="0"/>
              <a:t>An upper </a:t>
            </a:r>
            <a:r>
              <a:rPr lang="en-GB" sz="1400" dirty="0"/>
              <a:t>limit of 18000 persons was set to the sample </a:t>
            </a:r>
            <a:r>
              <a:rPr lang="en-GB" sz="1400" dirty="0" smtClean="0"/>
              <a:t>size</a:t>
            </a:r>
          </a:p>
          <a:p>
            <a:pPr>
              <a:spcAft>
                <a:spcPts val="1000"/>
              </a:spcAft>
              <a:buClr>
                <a:srgbClr val="CF1E24"/>
              </a:buClr>
              <a:buSzPct val="90000"/>
              <a:defRPr/>
            </a:pPr>
            <a:r>
              <a:rPr lang="en-GB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TO DO:  Inclusion of constraint on mode-specific measurement bias</a:t>
            </a:r>
            <a:endParaRPr lang="it-IT" sz="1400" dirty="0" smtClean="0">
              <a:solidFill>
                <a:schemeClr val="tx1">
                  <a:lumMod val="75000"/>
                  <a:lumOff val="25000"/>
                </a:schemeClr>
              </a:solidFill>
              <a:latin typeface="+mj-lt"/>
            </a:endParaRPr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>
          <a:xfrm>
            <a:off x="747673" y="4423440"/>
            <a:ext cx="406400" cy="273844"/>
          </a:xfrm>
        </p:spPr>
        <p:txBody>
          <a:bodyPr/>
          <a:lstStyle/>
          <a:p>
            <a:r>
              <a:rPr lang="it-IT" dirty="0" smtClean="0"/>
              <a:t>2</a:t>
            </a:r>
            <a:endParaRPr lang="it-IT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1213342" y="4645946"/>
            <a:ext cx="4255558" cy="3488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700"/>
              </a:lnSpc>
              <a:spcAft>
                <a:spcPts val="600"/>
              </a:spcAft>
              <a:buClr>
                <a:srgbClr val="CF1E24"/>
              </a:buClr>
              <a:buSzPct val="90000"/>
              <a:defRPr/>
            </a:pPr>
            <a:r>
              <a:rPr lang="en-US" altLang="it-IT" sz="1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MIMOD project </a:t>
            </a:r>
            <a:r>
              <a:rPr lang="en-US" altLang="it-IT" sz="1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- Mixed-Mode </a:t>
            </a:r>
            <a:r>
              <a:rPr lang="en-US" altLang="it-IT" sz="1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Designs in Social Surveys</a:t>
            </a:r>
          </a:p>
          <a:p>
            <a:pPr>
              <a:lnSpc>
                <a:spcPts val="700"/>
              </a:lnSpc>
              <a:spcAft>
                <a:spcPts val="1000"/>
              </a:spcAft>
              <a:buClr>
                <a:srgbClr val="CF1E24"/>
              </a:buClr>
              <a:buSzPct val="90000"/>
              <a:defRPr/>
            </a:pPr>
            <a:r>
              <a:rPr lang="it-IT" sz="1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Rome, 11-12 April 2019</a:t>
            </a:r>
            <a:endParaRPr lang="it-IT" sz="1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6" name="Titolo 1"/>
          <p:cNvSpPr txBox="1">
            <a:spLocks/>
          </p:cNvSpPr>
          <p:nvPr/>
        </p:nvSpPr>
        <p:spPr>
          <a:xfrm>
            <a:off x="1162543" y="-1"/>
            <a:ext cx="8049193" cy="441134"/>
          </a:xfrm>
          <a:prstGeom prst="rect">
            <a:avLst/>
          </a:prstGeom>
          <a:solidFill>
            <a:srgbClr val="CF1E24"/>
          </a:solidFill>
          <a:ln>
            <a:noFill/>
          </a:ln>
        </p:spPr>
        <p:txBody>
          <a:bodyPr vert="horz" lIns="91396" tIns="45699" rIns="91396" bIns="45699" rtlCol="0" anchor="ctr">
            <a:normAutofit fontScale="625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it-IT" dirty="0"/>
          </a:p>
        </p:txBody>
      </p:sp>
      <p:cxnSp>
        <p:nvCxnSpPr>
          <p:cNvPr id="8" name="Connettore 1 7"/>
          <p:cNvCxnSpPr/>
          <p:nvPr/>
        </p:nvCxnSpPr>
        <p:spPr>
          <a:xfrm>
            <a:off x="1162543" y="4566327"/>
            <a:ext cx="8150793" cy="0"/>
          </a:xfrm>
          <a:prstGeom prst="line">
            <a:avLst/>
          </a:prstGeom>
          <a:ln w="12700" cmpd="sng"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CasellaDiTesto 12"/>
          <p:cNvSpPr txBox="1"/>
          <p:nvPr/>
        </p:nvSpPr>
        <p:spPr>
          <a:xfrm>
            <a:off x="1304925" y="133356"/>
            <a:ext cx="7610474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spcAft>
                <a:spcPts val="1000"/>
              </a:spcAft>
              <a:buClr>
                <a:srgbClr val="CF1E24"/>
              </a:buClr>
              <a:buSzPct val="90000"/>
              <a:defRPr/>
            </a:pPr>
            <a:r>
              <a:rPr lang="it-IT" altLang="it-IT" sz="2000" b="1" dirty="0" smtClean="0">
                <a:solidFill>
                  <a:schemeClr val="bg1"/>
                </a:solidFill>
                <a:latin typeface="+mj-lt"/>
              </a:rPr>
              <a:t>ASD case study – Health Survey/EHIS – quality and costs  </a:t>
            </a:r>
            <a:endParaRPr lang="it-IT" sz="2000" b="1" dirty="0">
              <a:solidFill>
                <a:schemeClr val="bg1"/>
              </a:solidFill>
            </a:endParaRPr>
          </a:p>
        </p:txBody>
      </p:sp>
      <p:pic>
        <p:nvPicPr>
          <p:cNvPr id="12" name="Immagine 11" descr="EC logo example - horizontal version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58343" y="4585529"/>
            <a:ext cx="1545907" cy="412476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Immagine 1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63574" y="4597189"/>
            <a:ext cx="469900" cy="469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4708403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/>
          <p:cNvSpPr txBox="1"/>
          <p:nvPr/>
        </p:nvSpPr>
        <p:spPr>
          <a:xfrm>
            <a:off x="1304925" y="799481"/>
            <a:ext cx="7458074" cy="24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spcAft>
                <a:spcPts val="1000"/>
              </a:spcAft>
              <a:buClr>
                <a:srgbClr val="CF1E24"/>
              </a:buClr>
              <a:buSzPct val="90000"/>
              <a:defRPr/>
            </a:pPr>
            <a:r>
              <a:rPr lang="it-IT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Stratification based on classification tree of web response</a:t>
            </a:r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>
          <a:xfrm>
            <a:off x="747673" y="4423440"/>
            <a:ext cx="406400" cy="273844"/>
          </a:xfrm>
        </p:spPr>
        <p:txBody>
          <a:bodyPr/>
          <a:lstStyle/>
          <a:p>
            <a:r>
              <a:rPr lang="it-IT" dirty="0" smtClean="0"/>
              <a:t>2</a:t>
            </a:r>
            <a:endParaRPr lang="it-IT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1213342" y="4645946"/>
            <a:ext cx="4255558" cy="3488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700"/>
              </a:lnSpc>
              <a:spcAft>
                <a:spcPts val="600"/>
              </a:spcAft>
              <a:buClr>
                <a:srgbClr val="CF1E24"/>
              </a:buClr>
              <a:buSzPct val="90000"/>
              <a:defRPr/>
            </a:pPr>
            <a:r>
              <a:rPr lang="en-US" altLang="it-IT" sz="1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MIMOD project </a:t>
            </a:r>
            <a:r>
              <a:rPr lang="en-US" altLang="it-IT" sz="1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- Mixed-Mode </a:t>
            </a:r>
            <a:r>
              <a:rPr lang="en-US" altLang="it-IT" sz="1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Designs in Social Surveys</a:t>
            </a:r>
          </a:p>
          <a:p>
            <a:pPr>
              <a:lnSpc>
                <a:spcPts val="700"/>
              </a:lnSpc>
              <a:spcAft>
                <a:spcPts val="1000"/>
              </a:spcAft>
              <a:buClr>
                <a:srgbClr val="CF1E24"/>
              </a:buClr>
              <a:buSzPct val="90000"/>
              <a:defRPr/>
            </a:pPr>
            <a:r>
              <a:rPr lang="it-IT" sz="1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Rome, 11-12 April 2019</a:t>
            </a:r>
            <a:endParaRPr lang="it-IT" sz="1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6" name="Titolo 1"/>
          <p:cNvSpPr txBox="1">
            <a:spLocks/>
          </p:cNvSpPr>
          <p:nvPr/>
        </p:nvSpPr>
        <p:spPr>
          <a:xfrm>
            <a:off x="1162543" y="-1"/>
            <a:ext cx="8049193" cy="441134"/>
          </a:xfrm>
          <a:prstGeom prst="rect">
            <a:avLst/>
          </a:prstGeom>
          <a:solidFill>
            <a:srgbClr val="CF1E24"/>
          </a:solidFill>
          <a:ln>
            <a:noFill/>
          </a:ln>
        </p:spPr>
        <p:txBody>
          <a:bodyPr vert="horz" lIns="91396" tIns="45699" rIns="91396" bIns="45699" rtlCol="0" anchor="ctr">
            <a:normAutofit fontScale="625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it-IT" dirty="0"/>
          </a:p>
        </p:txBody>
      </p:sp>
      <p:cxnSp>
        <p:nvCxnSpPr>
          <p:cNvPr id="8" name="Connettore 1 7"/>
          <p:cNvCxnSpPr/>
          <p:nvPr/>
        </p:nvCxnSpPr>
        <p:spPr>
          <a:xfrm>
            <a:off x="1162543" y="4566327"/>
            <a:ext cx="8150793" cy="0"/>
          </a:xfrm>
          <a:prstGeom prst="line">
            <a:avLst/>
          </a:prstGeom>
          <a:ln w="12700" cmpd="sng"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CasellaDiTesto 12"/>
          <p:cNvSpPr txBox="1"/>
          <p:nvPr/>
        </p:nvSpPr>
        <p:spPr>
          <a:xfrm>
            <a:off x="1304925" y="133356"/>
            <a:ext cx="7610474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spcAft>
                <a:spcPts val="1000"/>
              </a:spcAft>
              <a:buClr>
                <a:srgbClr val="CF1E24"/>
              </a:buClr>
              <a:buSzPct val="90000"/>
              <a:defRPr/>
            </a:pPr>
            <a:r>
              <a:rPr lang="it-IT" altLang="it-IT" sz="2000" b="1" dirty="0" smtClean="0">
                <a:solidFill>
                  <a:schemeClr val="bg1"/>
                </a:solidFill>
                <a:latin typeface="+mj-lt"/>
              </a:rPr>
              <a:t>ASD case study – Health Survey/EHIS – optimization  </a:t>
            </a:r>
            <a:endParaRPr lang="it-IT" sz="2000" b="1" dirty="0">
              <a:solidFill>
                <a:schemeClr val="bg1"/>
              </a:solidFill>
            </a:endParaRPr>
          </a:p>
        </p:txBody>
      </p:sp>
      <p:pic>
        <p:nvPicPr>
          <p:cNvPr id="12" name="Immagine 11" descr="EC logo example - horizontal version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58343" y="4585529"/>
            <a:ext cx="1545907" cy="412476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Immagine 1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63574" y="4597189"/>
            <a:ext cx="469900" cy="469900"/>
          </a:xfrm>
          <a:prstGeom prst="rect">
            <a:avLst/>
          </a:prstGeom>
        </p:spPr>
      </p:pic>
      <p:pic>
        <p:nvPicPr>
          <p:cNvPr id="11" name="Afbeelding 10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2573" y="1170432"/>
            <a:ext cx="6839712" cy="30870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5959932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/>
          <p:cNvSpPr txBox="1"/>
          <p:nvPr/>
        </p:nvSpPr>
        <p:spPr>
          <a:xfrm>
            <a:off x="1304925" y="799481"/>
            <a:ext cx="7458074" cy="223651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spcAft>
                <a:spcPts val="1000"/>
              </a:spcAft>
              <a:buClr>
                <a:srgbClr val="CF1E24"/>
              </a:buClr>
              <a:buSzPct val="90000"/>
              <a:defRPr/>
            </a:pPr>
            <a:r>
              <a:rPr lang="it-IT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Optimal allocation probabilities of web nonrespondents to F2F follow-up were determined based on mathematical optimization. Per </a:t>
            </a:r>
            <a:r>
              <a:rPr lang="it-IT" sz="16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month</a:t>
            </a:r>
            <a:r>
              <a:rPr lang="it-IT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 </a:t>
            </a:r>
            <a:r>
              <a:rPr lang="it-IT" sz="16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allocation</a:t>
            </a:r>
            <a:r>
              <a:rPr lang="it-IT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 </a:t>
            </a:r>
            <a:r>
              <a:rPr lang="it-IT" sz="16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probabilities</a:t>
            </a:r>
            <a:r>
              <a:rPr lang="it-IT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 are </a:t>
            </a:r>
            <a:r>
              <a:rPr lang="it-IT" sz="16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rescaled</a:t>
            </a:r>
            <a:r>
              <a:rPr lang="it-IT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 to </a:t>
            </a:r>
            <a:r>
              <a:rPr lang="it-IT" sz="16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guarantee</a:t>
            </a:r>
            <a:r>
              <a:rPr lang="it-IT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 a </a:t>
            </a:r>
            <a:r>
              <a:rPr lang="it-IT" sz="16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fixed</a:t>
            </a:r>
            <a:r>
              <a:rPr lang="it-IT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 F2F </a:t>
            </a:r>
            <a:r>
              <a:rPr lang="it-IT" sz="16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workload</a:t>
            </a:r>
            <a:r>
              <a:rPr lang="it-IT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.</a:t>
            </a:r>
          </a:p>
          <a:p>
            <a:pPr>
              <a:spcAft>
                <a:spcPts val="1000"/>
              </a:spcAft>
              <a:buClr>
                <a:srgbClr val="CF1E24"/>
              </a:buClr>
              <a:buSzPct val="90000"/>
              <a:defRPr/>
            </a:pPr>
            <a:endParaRPr lang="it-IT" sz="1600" dirty="0" smtClean="0">
              <a:solidFill>
                <a:schemeClr val="tx1">
                  <a:lumMod val="75000"/>
                  <a:lumOff val="25000"/>
                </a:schemeClr>
              </a:solidFill>
              <a:latin typeface="+mj-lt"/>
            </a:endParaRPr>
          </a:p>
          <a:p>
            <a:pPr>
              <a:spcAft>
                <a:spcPts val="1000"/>
              </a:spcAft>
              <a:buClr>
                <a:srgbClr val="CF1E24"/>
              </a:buClr>
              <a:buSzPct val="90000"/>
              <a:defRPr/>
            </a:pPr>
            <a:endParaRPr lang="it-IT" sz="1600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</a:endParaRPr>
          </a:p>
          <a:p>
            <a:pPr>
              <a:spcAft>
                <a:spcPts val="1000"/>
              </a:spcAft>
              <a:buClr>
                <a:srgbClr val="CF1E24"/>
              </a:buClr>
              <a:buSzPct val="90000"/>
              <a:defRPr/>
            </a:pPr>
            <a:r>
              <a:rPr lang="it-IT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CV uniform design = 0.158</a:t>
            </a:r>
          </a:p>
          <a:p>
            <a:pPr>
              <a:spcAft>
                <a:spcPts val="1000"/>
              </a:spcAft>
              <a:buClr>
                <a:srgbClr val="CF1E24"/>
              </a:buClr>
              <a:buSzPct val="90000"/>
              <a:defRPr/>
            </a:pPr>
            <a:r>
              <a:rPr lang="it-IT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CV adaptive design  = 0.116</a:t>
            </a:r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>
          <a:xfrm>
            <a:off x="747673" y="4423440"/>
            <a:ext cx="406400" cy="273844"/>
          </a:xfrm>
        </p:spPr>
        <p:txBody>
          <a:bodyPr/>
          <a:lstStyle/>
          <a:p>
            <a:r>
              <a:rPr lang="it-IT" dirty="0" smtClean="0"/>
              <a:t>2</a:t>
            </a:r>
            <a:endParaRPr lang="it-IT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1213342" y="4645946"/>
            <a:ext cx="4255558" cy="3488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700"/>
              </a:lnSpc>
              <a:spcAft>
                <a:spcPts val="600"/>
              </a:spcAft>
              <a:buClr>
                <a:srgbClr val="CF1E24"/>
              </a:buClr>
              <a:buSzPct val="90000"/>
              <a:defRPr/>
            </a:pPr>
            <a:r>
              <a:rPr lang="en-US" altLang="it-IT" sz="1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MIMOD project </a:t>
            </a:r>
            <a:r>
              <a:rPr lang="en-US" altLang="it-IT" sz="1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- Mixed-Mode </a:t>
            </a:r>
            <a:r>
              <a:rPr lang="en-US" altLang="it-IT" sz="1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Designs in Social Surveys</a:t>
            </a:r>
          </a:p>
          <a:p>
            <a:pPr>
              <a:lnSpc>
                <a:spcPts val="700"/>
              </a:lnSpc>
              <a:spcAft>
                <a:spcPts val="1000"/>
              </a:spcAft>
              <a:buClr>
                <a:srgbClr val="CF1E24"/>
              </a:buClr>
              <a:buSzPct val="90000"/>
              <a:defRPr/>
            </a:pPr>
            <a:r>
              <a:rPr lang="it-IT" sz="1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Rome, 11-12 April 2019</a:t>
            </a:r>
            <a:endParaRPr lang="it-IT" sz="1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6" name="Titolo 1"/>
          <p:cNvSpPr txBox="1">
            <a:spLocks/>
          </p:cNvSpPr>
          <p:nvPr/>
        </p:nvSpPr>
        <p:spPr>
          <a:xfrm>
            <a:off x="1162543" y="-1"/>
            <a:ext cx="8049193" cy="441134"/>
          </a:xfrm>
          <a:prstGeom prst="rect">
            <a:avLst/>
          </a:prstGeom>
          <a:solidFill>
            <a:srgbClr val="CF1E24"/>
          </a:solidFill>
          <a:ln>
            <a:noFill/>
          </a:ln>
        </p:spPr>
        <p:txBody>
          <a:bodyPr vert="horz" lIns="91396" tIns="45699" rIns="91396" bIns="45699" rtlCol="0" anchor="ctr">
            <a:normAutofit fontScale="625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it-IT" dirty="0"/>
          </a:p>
        </p:txBody>
      </p:sp>
      <p:cxnSp>
        <p:nvCxnSpPr>
          <p:cNvPr id="8" name="Connettore 1 7"/>
          <p:cNvCxnSpPr/>
          <p:nvPr/>
        </p:nvCxnSpPr>
        <p:spPr>
          <a:xfrm>
            <a:off x="1162543" y="4566327"/>
            <a:ext cx="8150793" cy="0"/>
          </a:xfrm>
          <a:prstGeom prst="line">
            <a:avLst/>
          </a:prstGeom>
          <a:ln w="12700" cmpd="sng"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CasellaDiTesto 12"/>
          <p:cNvSpPr txBox="1"/>
          <p:nvPr/>
        </p:nvSpPr>
        <p:spPr>
          <a:xfrm>
            <a:off x="1304925" y="133356"/>
            <a:ext cx="7610474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spcAft>
                <a:spcPts val="1000"/>
              </a:spcAft>
              <a:buClr>
                <a:srgbClr val="CF1E24"/>
              </a:buClr>
              <a:buSzPct val="90000"/>
              <a:defRPr/>
            </a:pPr>
            <a:r>
              <a:rPr lang="it-IT" altLang="it-IT" sz="2000" b="1" dirty="0" smtClean="0">
                <a:solidFill>
                  <a:schemeClr val="bg1"/>
                </a:solidFill>
                <a:latin typeface="+mj-lt"/>
              </a:rPr>
              <a:t>ASD case study – Health Survey/EHIS – optimization</a:t>
            </a:r>
            <a:endParaRPr lang="it-IT" sz="2000" b="1" dirty="0">
              <a:solidFill>
                <a:schemeClr val="bg1"/>
              </a:solidFill>
            </a:endParaRPr>
          </a:p>
        </p:txBody>
      </p:sp>
      <p:pic>
        <p:nvPicPr>
          <p:cNvPr id="12" name="Immagine 11" descr="EC logo example - horizontal version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58343" y="4585529"/>
            <a:ext cx="1545907" cy="412476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Immagine 1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63574" y="4597189"/>
            <a:ext cx="469900" cy="469900"/>
          </a:xfrm>
          <a:prstGeom prst="rect">
            <a:avLst/>
          </a:prstGeom>
        </p:spPr>
      </p:pic>
      <p:graphicFrame>
        <p:nvGraphicFramePr>
          <p:cNvPr id="5" name="Tabel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5665111"/>
              </p:ext>
            </p:extLst>
          </p:nvPr>
        </p:nvGraphicFramePr>
        <p:xfrm>
          <a:off x="4054530" y="1778676"/>
          <a:ext cx="4550641" cy="2120646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656705">
                  <a:extLst>
                    <a:ext uri="{9D8B030D-6E8A-4147-A177-3AD203B41FA5}">
                      <a16:colId xmlns:a16="http://schemas.microsoft.com/office/drawing/2014/main" xmlns="" val="2749899015"/>
                    </a:ext>
                  </a:extLst>
                </a:gridCol>
                <a:gridCol w="942918">
                  <a:extLst>
                    <a:ext uri="{9D8B030D-6E8A-4147-A177-3AD203B41FA5}">
                      <a16:colId xmlns:a16="http://schemas.microsoft.com/office/drawing/2014/main" xmlns="" val="2889529346"/>
                    </a:ext>
                  </a:extLst>
                </a:gridCol>
                <a:gridCol w="931025">
                  <a:extLst>
                    <a:ext uri="{9D8B030D-6E8A-4147-A177-3AD203B41FA5}">
                      <a16:colId xmlns:a16="http://schemas.microsoft.com/office/drawing/2014/main" xmlns="" val="628217878"/>
                    </a:ext>
                  </a:extLst>
                </a:gridCol>
                <a:gridCol w="964276">
                  <a:extLst>
                    <a:ext uri="{9D8B030D-6E8A-4147-A177-3AD203B41FA5}">
                      <a16:colId xmlns:a16="http://schemas.microsoft.com/office/drawing/2014/main" xmlns="" val="3526081098"/>
                    </a:ext>
                  </a:extLst>
                </a:gridCol>
                <a:gridCol w="1055717">
                  <a:extLst>
                    <a:ext uri="{9D8B030D-6E8A-4147-A177-3AD203B41FA5}">
                      <a16:colId xmlns:a16="http://schemas.microsoft.com/office/drawing/2014/main" xmlns="" val="2217664115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100" dirty="0">
                          <a:effectLst/>
                        </a:rPr>
                        <a:t>Stratum</a:t>
                      </a:r>
                      <a:endParaRPr lang="nl-N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100" dirty="0">
                          <a:effectLst/>
                        </a:rPr>
                        <a:t>RR web</a:t>
                      </a:r>
                      <a:endParaRPr lang="nl-N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</a:rPr>
                        <a:t>Alloc F2F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</a:rPr>
                        <a:t>RR F2F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</a:rPr>
                        <a:t>RR tot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xmlns="" val="417720139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</a:rPr>
                        <a:t>1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</a:rPr>
                        <a:t>42.6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</a:rPr>
                        <a:t>56,4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</a:rPr>
                        <a:t>48.5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</a:rPr>
                        <a:t>58.1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xmlns="" val="115163066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</a:rPr>
                        <a:t>2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100" dirty="0">
                          <a:effectLst/>
                        </a:rPr>
                        <a:t>24.8</a:t>
                      </a:r>
                      <a:endParaRPr lang="nl-N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</a:rPr>
                        <a:t>95.1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</a:rPr>
                        <a:t>47.1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</a:rPr>
                        <a:t>56.4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xmlns="" val="210914506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</a:rPr>
                        <a:t>3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100" dirty="0">
                          <a:effectLst/>
                        </a:rPr>
                        <a:t>37.6</a:t>
                      </a:r>
                      <a:endParaRPr lang="nl-N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</a:rPr>
                        <a:t>71.4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</a:rPr>
                        <a:t>42.3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</a:rPr>
                        <a:t>57.1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xmlns="" val="88072074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</a:rPr>
                        <a:t>4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</a:rPr>
                        <a:t>23.1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</a:rPr>
                        <a:t>100.0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</a:rPr>
                        <a:t>25.4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</a:rPr>
                        <a:t>42.3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xmlns="" val="93347994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</a:rPr>
                        <a:t>5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100" dirty="0">
                          <a:effectLst/>
                        </a:rPr>
                        <a:t>39.3</a:t>
                      </a:r>
                      <a:endParaRPr lang="nl-N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</a:rPr>
                        <a:t>43.5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</a:rPr>
                        <a:t>64.8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</a:rPr>
                        <a:t>57.2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xmlns="" val="418985741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</a:rPr>
                        <a:t>6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100" dirty="0">
                          <a:effectLst/>
                        </a:rPr>
                        <a:t>36.3</a:t>
                      </a:r>
                      <a:endParaRPr lang="nl-N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</a:rPr>
                        <a:t>66.5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</a:rPr>
                        <a:t>47.6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</a:rPr>
                        <a:t>57.4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xmlns="" val="140300103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</a:rPr>
                        <a:t>7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</a:rPr>
                        <a:t>19.3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100" dirty="0">
                          <a:effectLst/>
                        </a:rPr>
                        <a:t>100.0</a:t>
                      </a:r>
                      <a:endParaRPr lang="nl-N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</a:rPr>
                        <a:t>30.8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</a:rPr>
                        <a:t>44.4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xmlns="" val="223387285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</a:rPr>
                        <a:t>8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</a:rPr>
                        <a:t>20.2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100" dirty="0">
                          <a:effectLst/>
                        </a:rPr>
                        <a:t>100.0</a:t>
                      </a:r>
                      <a:endParaRPr lang="nl-N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</a:rPr>
                        <a:t>38.7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</a:rPr>
                        <a:t>52.3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xmlns="" val="299231164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</a:rPr>
                        <a:t>9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</a:rPr>
                        <a:t>28.9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100" dirty="0">
                          <a:effectLst/>
                        </a:rPr>
                        <a:t>65.8</a:t>
                      </a:r>
                      <a:endParaRPr lang="nl-N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</a:rPr>
                        <a:t>58.3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100" dirty="0">
                          <a:effectLst/>
                        </a:rPr>
                        <a:t>57.0</a:t>
                      </a:r>
                      <a:endParaRPr lang="nl-N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xmlns="" val="1090297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</a:rPr>
                        <a:t>total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</a:rPr>
                        <a:t>35.9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100" dirty="0">
                          <a:effectLst/>
                        </a:rPr>
                        <a:t>71.5</a:t>
                      </a:r>
                      <a:endParaRPr lang="nl-N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100" dirty="0">
                          <a:effectLst/>
                        </a:rPr>
                        <a:t>42.5</a:t>
                      </a:r>
                      <a:endParaRPr lang="nl-N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100" dirty="0">
                          <a:effectLst/>
                        </a:rPr>
                        <a:t>55.7</a:t>
                      </a:r>
                      <a:endParaRPr lang="nl-N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xmlns="" val="3760459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47362269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>
            <a:lumMod val="85000"/>
          </a:schemeClr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ottoCategoria xmlns="679261c3-551f-4e86-913f-177e0e529669">-</SottoCategoria>
    <Categoria xmlns="c58f2efd-82a8-4ecf-b395-8c25e928921d">Power Point</Categoria>
    <_dlc_DocId xmlns="459159c4-d20a-4ff3-9b11-fbd127bd52e5">INTRANET-14-77</_dlc_DocId>
    <_dlc_DocIdUrl xmlns="459159c4-d20a-4ff3-9b11-fbd127bd52e5">
      <Url>https://intranet.istat.it/Collaborativi/_layouts/15/DocIdRedir.aspx?ID=INTRANET-14-77</Url>
      <Description>INTRANET-14-77</Description>
    </_dlc_DocIdUrl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661A2BE3120D674DA36C11D6006822D4" ma:contentTypeVersion="3" ma:contentTypeDescription="Creare un nuovo documento." ma:contentTypeScope="" ma:versionID="2ad8b07f9840a1ce9cd199d874146b74">
  <xsd:schema xmlns:xsd="http://www.w3.org/2001/XMLSchema" xmlns:xs="http://www.w3.org/2001/XMLSchema" xmlns:p="http://schemas.microsoft.com/office/2006/metadata/properties" xmlns:ns2="c58f2efd-82a8-4ecf-b395-8c25e928921d" xmlns:ns3="459159c4-d20a-4ff3-9b11-fbd127bd52e5" xmlns:ns4="679261c3-551f-4e86-913f-177e0e529669" targetNamespace="http://schemas.microsoft.com/office/2006/metadata/properties" ma:root="true" ma:fieldsID="fffb0e16fb90ffea59fef1085e90ecca" ns2:_="" ns3:_="" ns4:_="">
    <xsd:import namespace="c58f2efd-82a8-4ecf-b395-8c25e928921d"/>
    <xsd:import namespace="459159c4-d20a-4ff3-9b11-fbd127bd52e5"/>
    <xsd:import namespace="679261c3-551f-4e86-913f-177e0e529669"/>
    <xsd:element name="properties">
      <xsd:complexType>
        <xsd:sequence>
          <xsd:element name="documentManagement">
            <xsd:complexType>
              <xsd:all>
                <xsd:element ref="ns2:Categoria"/>
                <xsd:element ref="ns3:_dlc_DocId" minOccurs="0"/>
                <xsd:element ref="ns3:_dlc_DocIdUrl" minOccurs="0"/>
                <xsd:element ref="ns3:_dlc_DocIdPersistId" minOccurs="0"/>
                <xsd:element ref="ns4:SottoCategori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58f2efd-82a8-4ecf-b395-8c25e928921d" elementFormDefault="qualified">
    <xsd:import namespace="http://schemas.microsoft.com/office/2006/documentManagement/types"/>
    <xsd:import namespace="http://schemas.microsoft.com/office/infopath/2007/PartnerControls"/>
    <xsd:element name="Categoria" ma:index="8" ma:displayName="Categoria" ma:default="Logo" ma:format="Dropdown" ma:internalName="Categoria">
      <xsd:simpleType>
        <xsd:restriction base="dms:Choice">
          <xsd:enumeration value="Logo"/>
          <xsd:enumeration value="Carta intestata con protocollo"/>
          <xsd:enumeration value="Carta intestata senza protocollo"/>
          <xsd:enumeration value="Power Point"/>
          <xsd:enumeration value="Libri digitali e cartacei"/>
          <xsd:enumeration value="Tavole di dati online"/>
          <xsd:enumeration value="Grafici interattivi"/>
          <xsd:enumeration value="Strumenti di comunicazione per i Censimenti permanenti"/>
          <xsd:enumeration value="Strumenti di comunicazione relativi al Censimento generale dell'Agricoltura 2020"/>
          <xsd:enumeration value="Censimenti permanenti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59159c4-d20a-4ff3-9b11-fbd127bd52e5" elementFormDefault="qualified">
    <xsd:import namespace="http://schemas.microsoft.com/office/2006/documentManagement/types"/>
    <xsd:import namespace="http://schemas.microsoft.com/office/infopath/2007/PartnerControls"/>
    <xsd:element name="_dlc_DocId" ma:index="9" nillable="true" ma:displayName="Valore ID documento" ma:description="Valore dell'ID documento assegnato all'elemento." ma:internalName="_dlc_DocId" ma:readOnly="true">
      <xsd:simpleType>
        <xsd:restriction base="dms:Text"/>
      </xsd:simpleType>
    </xsd:element>
    <xsd:element name="_dlc_DocIdUrl" ma:index="10" nillable="true" ma:displayName="ID documento" ma:description="Collegamento permanente al documento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1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79261c3-551f-4e86-913f-177e0e529669" elementFormDefault="qualified">
    <xsd:import namespace="http://schemas.microsoft.com/office/2006/documentManagement/types"/>
    <xsd:import namespace="http://schemas.microsoft.com/office/infopath/2007/PartnerControls"/>
    <xsd:element name="SottoCategoria" ma:index="12" nillable="true" ma:displayName="Sottocategoria" ma:default="-" ma:format="Dropdown" ma:internalName="SottoCategoria">
      <xsd:simpleType>
        <xsd:restriction base="dms:Choice">
          <xsd:enumeration value="-"/>
          <xsd:enumeration value="1- CP Generico"/>
          <xsd:enumeration value="2- CP Popolazione"/>
          <xsd:enumeration value="3- CP Imprese"/>
          <xsd:enumeration value="4- CP Istituzioni pubbliche"/>
          <xsd:enumeration value="5- CP Istituzioni non profit"/>
          <xsd:enumeration value="6- CP Agricoltura"/>
          <xsd:enumeration value="7- CP Agricoltura2020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i contenuto"/>
        <xsd:element ref="dc:title" minOccurs="0" maxOccurs="1" ma:index="4" ma:displayName="Tito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C1F3400-3218-46A8-B7DF-4CAC3240349B}">
  <ds:schemaRefs>
    <ds:schemaRef ds:uri="http://schemas.microsoft.com/sharepoint/events"/>
  </ds:schemaRefs>
</ds:datastoreItem>
</file>

<file path=customXml/itemProps2.xml><?xml version="1.0" encoding="utf-8"?>
<ds:datastoreItem xmlns:ds="http://schemas.openxmlformats.org/officeDocument/2006/customXml" ds:itemID="{FA0E81DE-5F0B-421A-93B4-EF95C1639E19}">
  <ds:schemaRefs>
    <ds:schemaRef ds:uri="http://schemas.microsoft.com/office/2006/documentManagement/types"/>
    <ds:schemaRef ds:uri="c58f2efd-82a8-4ecf-b395-8c25e928921d"/>
    <ds:schemaRef ds:uri="http://purl.org/dc/elements/1.1/"/>
    <ds:schemaRef ds:uri="http://schemas.microsoft.com/office/2006/metadata/properties"/>
    <ds:schemaRef ds:uri="http://purl.org/dc/dcmitype/"/>
    <ds:schemaRef ds:uri="http://schemas.openxmlformats.org/package/2006/metadata/core-properties"/>
    <ds:schemaRef ds:uri="http://www.w3.org/XML/1998/namespace"/>
    <ds:schemaRef ds:uri="http://schemas.microsoft.com/office/infopath/2007/PartnerControls"/>
    <ds:schemaRef ds:uri="679261c3-551f-4e86-913f-177e0e529669"/>
    <ds:schemaRef ds:uri="459159c4-d20a-4ff3-9b11-fbd127bd52e5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A8E1E69A-D261-41D1-B2E5-EDFC0C28DA66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DAAA0DE0-1792-4461-8C0E-C44FDC2F5E9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58f2efd-82a8-4ecf-b395-8c25e928921d"/>
    <ds:schemaRef ds:uri="459159c4-d20a-4ff3-9b11-fbd127bd52e5"/>
    <ds:schemaRef ds:uri="679261c3-551f-4e86-913f-177e0e52966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</TotalTime>
  <Words>839</Words>
  <Application>Microsoft Office PowerPoint</Application>
  <PresentationFormat>Presentazione su schermo (16:9)</PresentationFormat>
  <Paragraphs>188</Paragraphs>
  <Slides>10</Slides>
  <Notes>10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10</vt:i4>
      </vt:variant>
    </vt:vector>
  </HeadingPairs>
  <TitlesOfParts>
    <vt:vector size="11" baseType="lpstr"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Standard slide</dc:title>
  <dc:creator>elena grimaccia</dc:creator>
  <cp:lastModifiedBy>Manuela Murgia</cp:lastModifiedBy>
  <cp:revision>1316</cp:revision>
  <cp:lastPrinted>2017-02-22T13:28:22Z</cp:lastPrinted>
  <dcterms:created xsi:type="dcterms:W3CDTF">2015-05-13T08:31:54Z</dcterms:created>
  <dcterms:modified xsi:type="dcterms:W3CDTF">2019-04-10T14:30:28Z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0x010100661A2BE3120D674DA36C11D6006822D4</vt:lpwstr>
  </property>
  <property fmtid="{D5CDD505-2E9C-101B-9397-08002B2CF9AE}" pid="3" name="_dlc_DocIdItemGuid">
    <vt:lpwstr>9e0de80d-cc6b-4586-a7d5-f445339ce8d5</vt:lpwstr>
  </property>
</Properties>
</file>