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0"/>
  </p:notesMasterIdLst>
  <p:handoutMasterIdLst>
    <p:handoutMasterId r:id="rId21"/>
  </p:handoutMasterIdLst>
  <p:sldIdLst>
    <p:sldId id="576" r:id="rId6"/>
    <p:sldId id="577" r:id="rId7"/>
    <p:sldId id="578" r:id="rId8"/>
    <p:sldId id="586" r:id="rId9"/>
    <p:sldId id="591" r:id="rId10"/>
    <p:sldId id="587" r:id="rId11"/>
    <p:sldId id="593" r:id="rId12"/>
    <p:sldId id="572" r:id="rId13"/>
    <p:sldId id="559" r:id="rId14"/>
    <p:sldId id="594" r:id="rId15"/>
    <p:sldId id="589" r:id="rId16"/>
    <p:sldId id="590" r:id="rId17"/>
    <p:sldId id="575" r:id="rId18"/>
    <p:sldId id="555" r:id="rId19"/>
  </p:sldIdLst>
  <p:sldSz cx="9144000" cy="5143500" type="screen16x9"/>
  <p:notesSz cx="6797675" cy="9926638"/>
  <p:defaultTextStyle>
    <a:defPPr>
      <a:defRPr lang="it-IT"/>
    </a:defPPr>
    <a:lvl1pPr marL="0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969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964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945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94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893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5928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11">
          <p15:clr>
            <a:srgbClr val="A4A3A4"/>
          </p15:clr>
        </p15:guide>
        <p15:guide id="2" orient="horz" pos="2132">
          <p15:clr>
            <a:srgbClr val="A4A3A4"/>
          </p15:clr>
        </p15:guide>
        <p15:guide id="3" pos="838">
          <p15:clr>
            <a:srgbClr val="A4A3A4"/>
          </p15:clr>
        </p15:guide>
        <p15:guide id="4" orient="horz" pos="1350">
          <p15:clr>
            <a:srgbClr val="A4A3A4"/>
          </p15:clr>
        </p15:guide>
        <p15:guide id="5" pos="30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3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sabetta segre" initials="" lastIdx="0" clrIdx="0"/>
  <p:cmAuthor id="1" name="Annalisa Cicerchia" initials="AC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9CB"/>
    <a:srgbClr val="AE1023"/>
    <a:srgbClr val="FDB409"/>
    <a:srgbClr val="F4C34F"/>
    <a:srgbClr val="CF1E24"/>
    <a:srgbClr val="CB6131"/>
    <a:srgbClr val="FFFF0A"/>
    <a:srgbClr val="FB0005"/>
    <a:srgbClr val="7E76AD"/>
    <a:srgbClr val="9188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1" autoAdjust="0"/>
    <p:restoredTop sz="89371" autoAdjust="0"/>
  </p:normalViewPr>
  <p:slideViewPr>
    <p:cSldViewPr snapToGrid="0" snapToObjects="1" showGuides="1">
      <p:cViewPr>
        <p:scale>
          <a:sx n="108" d="100"/>
          <a:sy n="108" d="100"/>
        </p:scale>
        <p:origin x="-498" y="-72"/>
      </p:cViewPr>
      <p:guideLst>
        <p:guide orient="horz" pos="3121"/>
        <p:guide orient="horz" pos="177"/>
        <p:guide pos="3706"/>
        <p:guide pos="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-3846" y="-102"/>
      </p:cViewPr>
      <p:guideLst>
        <p:guide orient="horz" pos="3126"/>
        <p:guide orient="horz" pos="3127"/>
        <p:guide pos="213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r">
              <a:defRPr sz="1200"/>
            </a:lvl1pPr>
          </a:lstStyle>
          <a:p>
            <a:fld id="{97E234F1-5CD4-4491-B051-D7AA0C744754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r">
              <a:defRPr sz="1200"/>
            </a:lvl1pPr>
          </a:lstStyle>
          <a:p>
            <a:fld id="{B8DE55D1-629F-49A4-9FDE-99C53E24F79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334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r">
              <a:defRPr sz="1200"/>
            </a:lvl1pPr>
          </a:lstStyle>
          <a:p>
            <a:fld id="{03675B2E-259A-455A-90BD-8AAEC99B0A21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8" tIns="46574" rIns="93148" bIns="4657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3148" tIns="46574" rIns="93148" bIns="46574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r">
              <a:defRPr sz="1200"/>
            </a:lvl1pPr>
          </a:lstStyle>
          <a:p>
            <a:fld id="{A0CDC2D9-3DBA-4042-BDB9-A8016BB39C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77014" y="5704603"/>
            <a:ext cx="7386240" cy="107721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it-IT" sz="1600" dirty="0" smtClean="0">
                <a:latin typeface="+mj-lt"/>
              </a:rPr>
              <a:t>Data la </a:t>
            </a:r>
            <a:r>
              <a:rPr lang="it-IT" sz="1600" dirty="0"/>
              <a:t>numerosità </a:t>
            </a:r>
            <a:r>
              <a:rPr lang="it-IT" sz="1600" dirty="0" smtClean="0"/>
              <a:t>piuttosto esigua di</a:t>
            </a:r>
            <a:r>
              <a:rPr lang="it-IT" sz="1600" dirty="0" smtClean="0">
                <a:latin typeface="+mj-lt"/>
              </a:rPr>
              <a:t> </a:t>
            </a:r>
            <a:r>
              <a:rPr lang="it-IT" sz="1600" dirty="0">
                <a:latin typeface="+mj-lt"/>
              </a:rPr>
              <a:t>alcuni </a:t>
            </a:r>
            <a:r>
              <a:rPr lang="it-IT" sz="1600" dirty="0" smtClean="0">
                <a:latin typeface="+mj-lt"/>
              </a:rPr>
              <a:t>confronti, i </a:t>
            </a:r>
            <a:r>
              <a:rPr lang="it-IT" sz="1600" dirty="0">
                <a:latin typeface="+mj-lt"/>
              </a:rPr>
              <a:t>risultati </a:t>
            </a:r>
            <a:r>
              <a:rPr lang="it-IT" sz="1600" dirty="0" smtClean="0">
                <a:latin typeface="+mj-lt"/>
              </a:rPr>
              <a:t>sono volti a offrire, principalmente, informazioni </a:t>
            </a:r>
            <a:r>
              <a:rPr lang="it-IT" sz="1600" dirty="0">
                <a:latin typeface="+mj-lt"/>
              </a:rPr>
              <a:t>sul comportamento dei rispondenti al momento della compilazione e </a:t>
            </a:r>
            <a:r>
              <a:rPr lang="it-IT" sz="1600" dirty="0" smtClean="0">
                <a:latin typeface="+mj-lt"/>
              </a:rPr>
              <a:t>indicazioni </a:t>
            </a:r>
            <a:r>
              <a:rPr lang="it-IT" sz="1600" dirty="0">
                <a:latin typeface="+mj-lt"/>
              </a:rPr>
              <a:t>utili sulle diverse possibilità di formulazione e visualizzazione dei quesiti</a:t>
            </a:r>
          </a:p>
        </p:txBody>
      </p:sp>
    </p:spTree>
    <p:extLst>
      <p:ext uri="{BB962C8B-B14F-4D97-AF65-F5344CB8AC3E}">
        <p14:creationId xmlns:p14="http://schemas.microsoft.com/office/powerpoint/2010/main" val="400314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065F3599-476D-2E49-BAA5-6AE823EE5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AA91791-39B7-7B42-B733-753D30D84C45}" type="slidenum">
              <a:rPr lang="it-IT" altLang="it-IT" sz="1200"/>
              <a:pPr/>
              <a:t>1</a:t>
            </a:fld>
            <a:endParaRPr lang="it-IT" altLang="it-IT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9DEB6C3-F655-014A-A897-8DEB29C26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AFBB228A-B974-ED47-9095-D2AA92CBE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7872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10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33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75CD-D97A-42E3-A261-F6AF80EA1DCD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02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32-2590-4AB6-A2A4-267ACA49E8F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06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8BEB-58C6-41C9-A476-75C9D3D8F8A1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AF934-1F2E-4757-894E-F700EFA038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48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9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9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9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89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59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F040-A7BC-45C8-B5D2-3669F4F8F86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63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1B89-622F-49F4-B6E0-9C1974EC759C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60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7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7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1CB0-BD7A-46BE-AA45-931A9647994E}" type="datetime1">
              <a:rPr lang="it-IT" smtClean="0"/>
              <a:t>10/04/2019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53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310-E375-432E-BF38-809E27DAFF4E}" type="datetime1">
              <a:rPr lang="it-IT" smtClean="0"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50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2B7B-AE80-4687-80AE-8EA82F4E098D}" type="datetime1">
              <a:rPr lang="it-IT" smtClean="0"/>
              <a:t>10/04/2019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78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13" y="204788"/>
            <a:ext cx="3008312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1" y="20480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13" y="1076328"/>
            <a:ext cx="3008312" cy="351829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A53E0-FC4E-4B7F-8057-B77F70D6E236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10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9" y="3600453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81" indent="0">
              <a:buNone/>
              <a:defRPr sz="2800"/>
            </a:lvl2pPr>
            <a:lvl3pPr marL="913981" indent="0">
              <a:buNone/>
              <a:defRPr sz="2400"/>
            </a:lvl3pPr>
            <a:lvl4pPr marL="1370969" indent="0">
              <a:buNone/>
              <a:defRPr sz="2000"/>
            </a:lvl4pPr>
            <a:lvl5pPr marL="1827964" indent="0">
              <a:buNone/>
              <a:defRPr sz="2000"/>
            </a:lvl5pPr>
            <a:lvl6pPr marL="2284945" indent="0">
              <a:buNone/>
              <a:defRPr sz="2000"/>
            </a:lvl6pPr>
            <a:lvl7pPr marL="2741943" indent="0">
              <a:buNone/>
              <a:defRPr sz="2000"/>
            </a:lvl7pPr>
            <a:lvl8pPr marL="3198933" indent="0">
              <a:buNone/>
              <a:defRPr sz="2000"/>
            </a:lvl8pPr>
            <a:lvl9pPr marL="3655928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9" y="4025515"/>
            <a:ext cx="5486400" cy="60364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5BA9-3404-40F9-B634-F63589F63DDE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81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6" tIns="45699" rIns="91396" bIns="45699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 vert="horz" lIns="91396" tIns="45699" rIns="91396" bIns="45699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6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78DA-C07C-4612-802D-8780D03DB2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6"/>
            <a:ext cx="2895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1" y="4767266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39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69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5" indent="-342745" algn="l" defTabSz="456981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13" indent="-285618" algn="l" defTabSz="456981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2" indent="-228497" algn="l" defTabSz="45698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7" indent="-228497" algn="l" defTabSz="456981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7" algn="l" defTabSz="456981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55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6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31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9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9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64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5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4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3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28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emf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wmf"/><Relationship Id="rId11" Type="http://schemas.openxmlformats.org/officeDocument/2006/relationships/image" Target="../media/image8.jpeg"/><Relationship Id="rId5" Type="http://schemas.openxmlformats.org/officeDocument/2006/relationships/image" Target="../media/image12.png"/><Relationship Id="rId10" Type="http://schemas.microsoft.com/office/2007/relationships/hdphoto" Target="../media/hdphoto1.wdp"/><Relationship Id="rId4" Type="http://schemas.openxmlformats.org/officeDocument/2006/relationships/image" Target="../media/image11.jpe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13">
            <a:extLst>
              <a:ext uri="{FF2B5EF4-FFF2-40B4-BE49-F238E27FC236}">
                <a16:creationId xmlns:a16="http://schemas.microsoft.com/office/drawing/2014/main" xmlns="" id="{F80A6B41-1D3D-894F-80B3-7BBC6A29C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953" y="2762783"/>
            <a:ext cx="8378334" cy="110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ts val="3060"/>
              </a:lnSpc>
              <a:defRPr/>
            </a:pPr>
            <a:r>
              <a:rPr lang="it-IT" sz="3000" b="1" dirty="0" err="1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Deciding</a:t>
            </a:r>
            <a:r>
              <a:rPr lang="it-IT" sz="3000" b="1" dirty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 the mixed-mode </a:t>
            </a: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design</a:t>
            </a:r>
          </a:p>
          <a:p>
            <a:pPr>
              <a:lnSpc>
                <a:spcPts val="3060"/>
              </a:lnSpc>
              <a:defRPr/>
            </a:pP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WP1</a:t>
            </a:r>
            <a:endParaRPr lang="it-IT" sz="3000" b="1" dirty="0">
              <a:solidFill>
                <a:srgbClr val="CA0A24"/>
              </a:solidFill>
              <a:latin typeface="Trebuchet MS" panose="020B0703020202090204" pitchFamily="34" charset="0"/>
              <a:cs typeface="Arial Rounded MT Bold"/>
            </a:endParaRPr>
          </a:p>
        </p:txBody>
      </p:sp>
      <p:sp>
        <p:nvSpPr>
          <p:cNvPr id="2054" name="Text Box 15">
            <a:extLst>
              <a:ext uri="{FF2B5EF4-FFF2-40B4-BE49-F238E27FC236}">
                <a16:creationId xmlns:a16="http://schemas.microsoft.com/office/drawing/2014/main" xmlns="" id="{68230B5C-6CE0-FC4C-B193-F0875173D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2680" y="102240"/>
            <a:ext cx="1974203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ROME</a:t>
            </a: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April 11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|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12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 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2019</a:t>
            </a:r>
            <a:endParaRPr lang="it-IT" sz="1500" baseline="30000" dirty="0">
              <a:solidFill>
                <a:schemeClr val="bg1">
                  <a:lumMod val="50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2700" b="1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MIMOD</a:t>
            </a:r>
          </a:p>
          <a:p>
            <a:pPr>
              <a:defRPr/>
            </a:pP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Mixed-Mode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Designs</a:t>
            </a: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 for Social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Surveys</a:t>
            </a: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FINAL WORKSHOP</a:t>
            </a:r>
          </a:p>
        </p:txBody>
      </p:sp>
      <p:sp>
        <p:nvSpPr>
          <p:cNvPr id="2055" name="Text Box 16">
            <a:extLst>
              <a:ext uri="{FF2B5EF4-FFF2-40B4-BE49-F238E27FC236}">
                <a16:creationId xmlns:a16="http://schemas.microsoft.com/office/drawing/2014/main" xmlns="" id="{EB9C99B0-8318-BA41-BB4A-226A0DD20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12" y="3965840"/>
            <a:ext cx="829697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Martina Lo Conte</a:t>
            </a:r>
          </a:p>
          <a:p>
            <a:pPr>
              <a:defRPr/>
            </a:pPr>
            <a:r>
              <a:rPr lang="it-IT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Istat</a:t>
            </a: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it-IT" sz="11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xmlns="" id="{1015FD01-6A29-8F4A-AC2F-07FE2053B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954" y="4514219"/>
            <a:ext cx="8378335" cy="397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pPr>
              <a:defRPr/>
            </a:pPr>
            <a:endParaRPr lang="it-IT" sz="180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CA591B10-3FF6-0448-B1AA-D79B87972FE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-1839" y="-11"/>
            <a:ext cx="6599194" cy="264300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347C0623-8E40-5349-B333-F498F7FC24F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113" y="4653425"/>
            <a:ext cx="638175" cy="442913"/>
          </a:xfrm>
          <a:prstGeom prst="rect">
            <a:avLst/>
          </a:prstGeom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320" y="4553538"/>
            <a:ext cx="1137254" cy="533333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536" y="4552185"/>
            <a:ext cx="1257784" cy="603250"/>
          </a:xfrm>
          <a:prstGeom prst="rect">
            <a:avLst/>
          </a:prstGeom>
        </p:spPr>
      </p:pic>
      <p:pic>
        <p:nvPicPr>
          <p:cNvPr id="11" name="Immagine 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7138" y="474001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499" y="4697659"/>
            <a:ext cx="1143000" cy="33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8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zoom/>
      </p:transition>
    </mc:Choice>
    <mc:Fallback xmlns="">
      <p:transition spd="slow" advClick="0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10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156068" y="649345"/>
            <a:ext cx="5680847" cy="474420"/>
            <a:chOff x="261572" y="649345"/>
            <a:chExt cx="5680847" cy="474420"/>
          </a:xfrm>
        </p:grpSpPr>
        <p:sp>
          <p:nvSpPr>
            <p:cNvPr id="19" name="Rettangolo 18"/>
            <p:cNvSpPr/>
            <p:nvPr/>
          </p:nvSpPr>
          <p:spPr>
            <a:xfrm rot="5400000">
              <a:off x="289229" y="621688"/>
              <a:ext cx="474420" cy="52973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/>
                <a:t>4</a:t>
              </a:r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967018" y="684511"/>
              <a:ext cx="4975401" cy="40011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chemeClr val="tx1"/>
                  </a:solidFill>
                </a:rPr>
                <a:t>Evaluate</a:t>
              </a:r>
              <a:r>
                <a:rPr lang="en-US" sz="2000" dirty="0" smtClean="0">
                  <a:solidFill>
                    <a:srgbClr val="AE1023"/>
                  </a:solidFill>
                </a:rPr>
                <a:t> </a:t>
              </a:r>
              <a:r>
                <a:rPr lang="en-US" sz="2000" dirty="0">
                  <a:solidFill>
                    <a:schemeClr val="tx1"/>
                  </a:solidFill>
                </a:rPr>
                <a:t>different </a:t>
              </a:r>
              <a:r>
                <a:rPr lang="en-US" sz="2000" dirty="0" smtClean="0">
                  <a:solidFill>
                    <a:srgbClr val="AE1023"/>
                  </a:solidFill>
                </a:rPr>
                <a:t>mixed-mode </a:t>
              </a:r>
              <a:r>
                <a:rPr lang="en-US" sz="2000" dirty="0">
                  <a:solidFill>
                    <a:srgbClr val="AE1023"/>
                  </a:solidFill>
                </a:rPr>
                <a:t>design options</a:t>
              </a:r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it-IT" sz="2400" b="1" dirty="0" err="1">
                <a:solidFill>
                  <a:schemeClr val="bg1"/>
                </a:solidFill>
              </a:rPr>
              <a:t>Step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smtClean="0">
                <a:solidFill>
                  <a:schemeClr val="bg1"/>
                </a:solidFill>
              </a:rPr>
              <a:t>4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765730" y="1661655"/>
            <a:ext cx="76668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b)  </a:t>
            </a:r>
            <a:r>
              <a:rPr lang="en-US" sz="1800" dirty="0" smtClean="0"/>
              <a:t> </a:t>
            </a:r>
            <a:r>
              <a:rPr lang="en-US" sz="1800" dirty="0"/>
              <a:t>Define which </a:t>
            </a:r>
            <a:r>
              <a:rPr lang="en-US" sz="1800" dirty="0">
                <a:solidFill>
                  <a:srgbClr val="AE1023"/>
                </a:solidFill>
              </a:rPr>
              <a:t>devices</a:t>
            </a:r>
            <a:r>
              <a:rPr lang="en-US" sz="1800" dirty="0"/>
              <a:t> respondents </a:t>
            </a:r>
            <a:r>
              <a:rPr lang="en-US" sz="1800" dirty="0" smtClean="0"/>
              <a:t>can use, </a:t>
            </a:r>
            <a:r>
              <a:rPr lang="en-US" sz="1800" dirty="0"/>
              <a:t>if CAWI mode is </a:t>
            </a:r>
            <a:r>
              <a:rPr lang="en-US" sz="1800" dirty="0" smtClean="0"/>
              <a:t>offered  </a:t>
            </a:r>
            <a:r>
              <a:rPr lang="en-US" sz="1800" dirty="0"/>
              <a:t>	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760948" y="1998448"/>
            <a:ext cx="8059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c) 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AE1023"/>
                </a:solidFill>
              </a:rPr>
              <a:t>Design</a:t>
            </a:r>
            <a:r>
              <a:rPr lang="en-US" sz="1800" dirty="0" smtClean="0"/>
              <a:t> </a:t>
            </a:r>
            <a:r>
              <a:rPr lang="en-US" sz="1800" dirty="0"/>
              <a:t>and </a:t>
            </a:r>
            <a:r>
              <a:rPr lang="en-US" sz="1800" dirty="0">
                <a:solidFill>
                  <a:srgbClr val="AE1023"/>
                </a:solidFill>
              </a:rPr>
              <a:t>test the questionnaire </a:t>
            </a:r>
            <a:r>
              <a:rPr lang="en-US" sz="1800" dirty="0" smtClean="0"/>
              <a:t>to </a:t>
            </a:r>
            <a:r>
              <a:rPr lang="en-US" sz="1800" dirty="0"/>
              <a:t>reduce </a:t>
            </a:r>
            <a:r>
              <a:rPr lang="en-US" sz="1800" dirty="0" smtClean="0"/>
              <a:t>mode measurement </a:t>
            </a:r>
            <a:r>
              <a:rPr lang="en-US" sz="1800" dirty="0"/>
              <a:t>effect </a:t>
            </a:r>
          </a:p>
        </p:txBody>
      </p:sp>
      <p:sp>
        <p:nvSpPr>
          <p:cNvPr id="20" name="Fumetto 3 19"/>
          <p:cNvSpPr/>
          <p:nvPr/>
        </p:nvSpPr>
        <p:spPr>
          <a:xfrm>
            <a:off x="7293099" y="1432914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 smtClean="0">
                <a:solidFill>
                  <a:schemeClr val="tx1"/>
                </a:solidFill>
              </a:rPr>
              <a:t>WP5</a:t>
            </a:r>
            <a:endParaRPr lang="it-IT" sz="1700" dirty="0">
              <a:solidFill>
                <a:schemeClr val="tx1"/>
              </a:solidFill>
            </a:endParaRPr>
          </a:p>
        </p:txBody>
      </p:sp>
      <p:sp>
        <p:nvSpPr>
          <p:cNvPr id="21" name="Fumetto 3 20"/>
          <p:cNvSpPr/>
          <p:nvPr/>
        </p:nvSpPr>
        <p:spPr>
          <a:xfrm>
            <a:off x="7783915" y="1800973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 smtClean="0">
                <a:solidFill>
                  <a:schemeClr val="tx1"/>
                </a:solidFill>
              </a:rPr>
              <a:t>WP4</a:t>
            </a:r>
            <a:endParaRPr lang="it-IT" sz="1700" dirty="0">
              <a:solidFill>
                <a:schemeClr val="tx1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759366" y="2358642"/>
            <a:ext cx="7974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d)  </a:t>
            </a:r>
            <a:r>
              <a:rPr lang="en-US" sz="1800" dirty="0" smtClean="0"/>
              <a:t> Evaluate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complexity</a:t>
            </a:r>
            <a:r>
              <a:rPr lang="en-US" sz="1800" dirty="0"/>
              <a:t> of the logistics and </a:t>
            </a:r>
            <a:r>
              <a:rPr lang="en-US" sz="1800" dirty="0" smtClean="0"/>
              <a:t>operations </a:t>
            </a:r>
          </a:p>
          <a:p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/>
              <a:t>(Data collection IT system and human </a:t>
            </a:r>
            <a:r>
              <a:rPr lang="en-US" sz="1800" dirty="0" smtClean="0"/>
              <a:t>resources)</a:t>
            </a:r>
            <a:r>
              <a:rPr lang="en-US" sz="1800" dirty="0"/>
              <a:t>	</a:t>
            </a:r>
          </a:p>
        </p:txBody>
      </p:sp>
      <p:sp>
        <p:nvSpPr>
          <p:cNvPr id="23" name="Fumetto 3 22"/>
          <p:cNvSpPr/>
          <p:nvPr/>
        </p:nvSpPr>
        <p:spPr>
          <a:xfrm>
            <a:off x="6458857" y="2401767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dirty="0" smtClean="0">
                <a:solidFill>
                  <a:schemeClr val="tx1"/>
                </a:solidFill>
              </a:rPr>
              <a:t>WP3</a:t>
            </a: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766900" y="3005226"/>
            <a:ext cx="80798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e)  </a:t>
            </a:r>
            <a:r>
              <a:rPr lang="en-US" sz="1800" dirty="0" smtClean="0"/>
              <a:t> </a:t>
            </a:r>
            <a:r>
              <a:rPr lang="en-US" sz="1800" dirty="0"/>
              <a:t>Evaluate the possibility of enhancing </a:t>
            </a:r>
            <a:r>
              <a:rPr lang="en-US" sz="1800" dirty="0" smtClean="0"/>
              <a:t>response rates and population coverage 			(</a:t>
            </a:r>
            <a:r>
              <a:rPr lang="en-US" sz="1800" dirty="0" smtClean="0">
                <a:solidFill>
                  <a:srgbClr val="AE1023"/>
                </a:solidFill>
              </a:rPr>
              <a:t>incentives, mode choice</a:t>
            </a:r>
            <a:r>
              <a:rPr lang="en-US" sz="1800" dirty="0" smtClean="0"/>
              <a:t>)		</a:t>
            </a:r>
            <a:endParaRPr lang="en-US" sz="1800" dirty="0"/>
          </a:p>
        </p:txBody>
      </p:sp>
      <p:sp>
        <p:nvSpPr>
          <p:cNvPr id="25" name="Rettangolo 24"/>
          <p:cNvSpPr/>
          <p:nvPr/>
        </p:nvSpPr>
        <p:spPr>
          <a:xfrm>
            <a:off x="761146" y="1274739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a)   </a:t>
            </a:r>
            <a:r>
              <a:rPr lang="en-US" sz="1800" dirty="0" smtClean="0"/>
              <a:t>Define </a:t>
            </a:r>
            <a:r>
              <a:rPr lang="en-US" sz="1800" dirty="0"/>
              <a:t>the </a:t>
            </a:r>
            <a:r>
              <a:rPr lang="en-US" sz="1800" dirty="0" smtClean="0">
                <a:solidFill>
                  <a:srgbClr val="AE1023"/>
                </a:solidFill>
              </a:rPr>
              <a:t>sequence </a:t>
            </a:r>
            <a:r>
              <a:rPr lang="en-US" sz="1800" dirty="0" smtClean="0"/>
              <a:t>of modes</a:t>
            </a:r>
            <a:r>
              <a:rPr lang="en-US" sz="1800" dirty="0"/>
              <a:t>	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783987" y="3582130"/>
            <a:ext cx="8176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f)   </a:t>
            </a:r>
            <a:r>
              <a:rPr lang="en-US" sz="1800" dirty="0" smtClean="0"/>
              <a:t>Design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communication </a:t>
            </a:r>
            <a:r>
              <a:rPr lang="en-US" sz="1800" dirty="0" smtClean="0">
                <a:solidFill>
                  <a:srgbClr val="AE1023"/>
                </a:solidFill>
              </a:rPr>
              <a:t>strategy</a:t>
            </a:r>
            <a:endParaRPr lang="en-US" sz="1800" dirty="0" smtClean="0"/>
          </a:p>
          <a:p>
            <a:r>
              <a:rPr lang="en-US" sz="1800" dirty="0"/>
              <a:t>	</a:t>
            </a:r>
            <a:r>
              <a:rPr lang="en-US" sz="1800" dirty="0" smtClean="0"/>
              <a:t>	(</a:t>
            </a:r>
            <a:r>
              <a:rPr lang="en-US" sz="1600" dirty="0" smtClean="0"/>
              <a:t>advance </a:t>
            </a:r>
            <a:r>
              <a:rPr lang="en-US" sz="1600" dirty="0"/>
              <a:t>letter, reminders, 	</a:t>
            </a:r>
            <a:r>
              <a:rPr lang="en-US" sz="1600" dirty="0" smtClean="0"/>
              <a:t>interviewers </a:t>
            </a:r>
            <a:r>
              <a:rPr lang="en-US" sz="1600" dirty="0"/>
              <a:t>instructions and </a:t>
            </a:r>
            <a:r>
              <a:rPr lang="en-US" sz="1600" dirty="0" smtClean="0"/>
              <a:t>training, survey website)</a:t>
            </a:r>
            <a:endParaRPr lang="en-US" sz="1600" dirty="0"/>
          </a:p>
        </p:txBody>
      </p:sp>
      <p:sp>
        <p:nvSpPr>
          <p:cNvPr id="27" name="Fumetto 3 26"/>
          <p:cNvSpPr/>
          <p:nvPr/>
        </p:nvSpPr>
        <p:spPr>
          <a:xfrm>
            <a:off x="7767863" y="3560487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 smtClean="0">
                <a:solidFill>
                  <a:schemeClr val="tx1"/>
                </a:solidFill>
              </a:rPr>
              <a:t>WP4</a:t>
            </a:r>
            <a:endParaRPr lang="it-IT" sz="1700" dirty="0">
              <a:solidFill>
                <a:schemeClr val="tx1"/>
              </a:solidFill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769942" y="4185738"/>
            <a:ext cx="3212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/>
              <a:t>g)  </a:t>
            </a:r>
            <a:r>
              <a:rPr lang="en-US" sz="1800" dirty="0" smtClean="0">
                <a:solidFill>
                  <a:srgbClr val="AE1023"/>
                </a:solidFill>
              </a:rPr>
              <a:t>Test </a:t>
            </a:r>
            <a:r>
              <a:rPr lang="en-US" sz="1800" dirty="0"/>
              <a:t>the mixed-mode </a:t>
            </a:r>
            <a:r>
              <a:rPr lang="en-US" sz="1800" dirty="0" smtClean="0"/>
              <a:t>design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673559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 rot="5400000">
            <a:off x="197247" y="788288"/>
            <a:ext cx="408904" cy="5747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t-IT" sz="3200" b="1" dirty="0" smtClean="0"/>
              <a:t>5</a:t>
            </a:r>
            <a:endParaRPr lang="it-IT" sz="3200" b="1" dirty="0"/>
          </a:p>
        </p:txBody>
      </p: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11</a:t>
            </a: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821962" y="880027"/>
            <a:ext cx="6743701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AE1023"/>
                </a:solidFill>
              </a:rPr>
              <a:t>Implement</a:t>
            </a:r>
            <a:r>
              <a:rPr lang="en-US" sz="2000" dirty="0" smtClean="0"/>
              <a:t> </a:t>
            </a:r>
            <a:r>
              <a:rPr lang="en-US" sz="2000" dirty="0"/>
              <a:t>the mixed-mode design and </a:t>
            </a:r>
            <a:r>
              <a:rPr lang="en-US" sz="2000" dirty="0">
                <a:solidFill>
                  <a:srgbClr val="AE1023"/>
                </a:solidFill>
              </a:rPr>
              <a:t>collect data 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>
                <a:solidFill>
                  <a:schemeClr val="bg1"/>
                </a:solidFill>
              </a:rPr>
              <a:t> : </a:t>
            </a:r>
            <a:r>
              <a:rPr lang="it-IT" sz="2400" b="1" dirty="0" err="1">
                <a:solidFill>
                  <a:schemeClr val="bg1"/>
                </a:solidFill>
              </a:rPr>
              <a:t>Step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smtClean="0">
                <a:solidFill>
                  <a:schemeClr val="bg1"/>
                </a:solidFill>
              </a:rPr>
              <a:t> 5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21962" y="1534075"/>
            <a:ext cx="77822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/>
              <a:t>During </a:t>
            </a:r>
            <a:r>
              <a:rPr lang="en-GB" sz="1800" dirty="0"/>
              <a:t>this phase, two viewpoints have to be taken into account: </a:t>
            </a:r>
            <a:endParaRPr lang="en-GB" sz="1800" dirty="0" smtClean="0"/>
          </a:p>
          <a:p>
            <a:r>
              <a:rPr lang="en-GB" sz="1800" dirty="0" smtClean="0"/>
              <a:t>that </a:t>
            </a:r>
            <a:r>
              <a:rPr lang="en-GB" sz="1800" dirty="0"/>
              <a:t>of respondents and that of interviewers (if they are involved). </a:t>
            </a:r>
            <a:endParaRPr lang="en-GB" sz="1800" dirty="0" smtClean="0"/>
          </a:p>
          <a:p>
            <a:r>
              <a:rPr lang="en-GB" sz="1800" dirty="0" smtClean="0"/>
              <a:t>As </a:t>
            </a:r>
            <a:r>
              <a:rPr lang="en-GB" sz="1800" dirty="0"/>
              <a:t>to </a:t>
            </a:r>
            <a:r>
              <a:rPr lang="en-GB" sz="1800" dirty="0" smtClean="0">
                <a:solidFill>
                  <a:srgbClr val="C00000"/>
                </a:solidFill>
              </a:rPr>
              <a:t>respondents</a:t>
            </a:r>
            <a:r>
              <a:rPr lang="en-GB" sz="1800" dirty="0" smtClean="0"/>
              <a:t>, it </a:t>
            </a:r>
            <a:r>
              <a:rPr lang="en-GB" sz="1800" dirty="0"/>
              <a:t>is important to always facilitate respondents tasks by setting a contact centre not only to provide respondents with technical and thematic assistance, but also to assure them about  the confidentiality of the data they provide.  </a:t>
            </a:r>
            <a:endParaRPr lang="en-GB" sz="1800" dirty="0" smtClean="0"/>
          </a:p>
          <a:p>
            <a:r>
              <a:rPr lang="en-GB" sz="1800" dirty="0" smtClean="0"/>
              <a:t>For </a:t>
            </a:r>
            <a:r>
              <a:rPr lang="en-GB" sz="1800" dirty="0" smtClean="0">
                <a:solidFill>
                  <a:srgbClr val="C00000"/>
                </a:solidFill>
              </a:rPr>
              <a:t>interviewers</a:t>
            </a:r>
            <a:r>
              <a:rPr lang="en-GB" sz="1800" dirty="0"/>
              <a:t>, training and motivation are essential. This is particularly true in mixed-mode surveys using web as first mode, where it can happen that the “easiest” respondents participate to the online questionnaire and the “most difficult” cases are left to interviewers.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8678367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 rot="5400000">
            <a:off x="327244" y="784686"/>
            <a:ext cx="430028" cy="5503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t-IT" sz="3200" b="1" dirty="0" smtClean="0"/>
              <a:t>6</a:t>
            </a:r>
            <a:endParaRPr lang="it-IT" sz="3200" b="1" dirty="0"/>
          </a:p>
        </p:txBody>
      </p: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12</a:t>
            </a:r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861405" y="873829"/>
            <a:ext cx="2269019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dirty="0" smtClean="0"/>
              <a:t>Compute </a:t>
            </a:r>
            <a:r>
              <a:rPr lang="en-US" sz="2000" dirty="0">
                <a:solidFill>
                  <a:srgbClr val="AE1023"/>
                </a:solidFill>
              </a:rPr>
              <a:t>estimates 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852609" y="1446122"/>
            <a:ext cx="5243393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AE1023"/>
                </a:solidFill>
              </a:rPr>
              <a:t>Assess</a:t>
            </a:r>
            <a:r>
              <a:rPr lang="en-US" sz="2000" dirty="0" smtClean="0"/>
              <a:t> </a:t>
            </a:r>
            <a:r>
              <a:rPr lang="en-US" sz="2000" dirty="0"/>
              <a:t>the results in terms of the defined aims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861405" y="2025650"/>
            <a:ext cx="1433387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AE1023"/>
                </a:solidFill>
              </a:rPr>
              <a:t>Document</a:t>
            </a:r>
            <a:endParaRPr lang="en-US" sz="2000" dirty="0">
              <a:solidFill>
                <a:srgbClr val="AE1023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>
                <a:solidFill>
                  <a:schemeClr val="bg1"/>
                </a:solidFill>
              </a:rPr>
              <a:t> : </a:t>
            </a:r>
            <a:r>
              <a:rPr lang="it-IT" sz="2400" b="1" dirty="0" err="1" smtClean="0">
                <a:solidFill>
                  <a:schemeClr val="bg1"/>
                </a:solidFill>
              </a:rPr>
              <a:t>final</a:t>
            </a:r>
            <a:r>
              <a:rPr lang="it-IT" sz="2400" b="1" dirty="0" smtClean="0">
                <a:solidFill>
                  <a:schemeClr val="bg1"/>
                </a:solidFill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</a:rPr>
              <a:t>steps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778827" y="2709053"/>
            <a:ext cx="6159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/>
              <a:t>These steps conclude </a:t>
            </a:r>
            <a:r>
              <a:rPr lang="en-GB" sz="1800" dirty="0"/>
              <a:t>the survey process. </a:t>
            </a:r>
            <a:endParaRPr lang="en-GB" sz="1800" dirty="0" smtClean="0"/>
          </a:p>
          <a:p>
            <a:endParaRPr lang="en-GB" sz="1200" dirty="0" smtClean="0"/>
          </a:p>
          <a:p>
            <a:r>
              <a:rPr lang="en-GB" sz="1800" dirty="0" smtClean="0"/>
              <a:t>Step </a:t>
            </a:r>
            <a:r>
              <a:rPr lang="en-GB" sz="1800" dirty="0"/>
              <a:t>7 about the assessment has the purpose to </a:t>
            </a:r>
            <a:r>
              <a:rPr lang="en-GB" sz="1800" dirty="0">
                <a:solidFill>
                  <a:srgbClr val="C00000"/>
                </a:solidFill>
              </a:rPr>
              <a:t>evaluate the design performance </a:t>
            </a:r>
            <a:r>
              <a:rPr lang="en-GB" sz="1800" dirty="0"/>
              <a:t>in terms of </a:t>
            </a:r>
            <a:r>
              <a:rPr lang="en-GB" sz="1800" dirty="0">
                <a:solidFill>
                  <a:srgbClr val="C00000"/>
                </a:solidFill>
              </a:rPr>
              <a:t>data quality </a:t>
            </a:r>
            <a:r>
              <a:rPr lang="en-GB" sz="1800" dirty="0"/>
              <a:t>and </a:t>
            </a:r>
            <a:r>
              <a:rPr lang="en-GB" sz="1800" dirty="0" smtClean="0">
                <a:solidFill>
                  <a:srgbClr val="C00000"/>
                </a:solidFill>
              </a:rPr>
              <a:t>costs,</a:t>
            </a:r>
            <a:r>
              <a:rPr lang="en-GB" sz="1800" dirty="0" smtClean="0"/>
              <a:t> and therefore </a:t>
            </a:r>
            <a:r>
              <a:rPr lang="en-GB" sz="1800" dirty="0"/>
              <a:t>to provide indications for future survey editions. </a:t>
            </a:r>
            <a:endParaRPr lang="it-IT" sz="1200" dirty="0"/>
          </a:p>
          <a:p>
            <a:r>
              <a:rPr lang="en-GB" sz="1200" dirty="0"/>
              <a:t>  </a:t>
            </a:r>
            <a:endParaRPr lang="it-IT" sz="1200" dirty="0"/>
          </a:p>
        </p:txBody>
      </p:sp>
      <p:sp>
        <p:nvSpPr>
          <p:cNvPr id="20" name="Rettangolo 19"/>
          <p:cNvSpPr/>
          <p:nvPr/>
        </p:nvSpPr>
        <p:spPr>
          <a:xfrm rot="5400000">
            <a:off x="324378" y="1367114"/>
            <a:ext cx="430028" cy="5503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t-IT" sz="3200" b="1" dirty="0" smtClean="0"/>
              <a:t>7</a:t>
            </a:r>
            <a:endParaRPr lang="it-IT" sz="3200" b="1" dirty="0"/>
          </a:p>
        </p:txBody>
      </p:sp>
      <p:sp>
        <p:nvSpPr>
          <p:cNvPr id="21" name="Rettangolo 20"/>
          <p:cNvSpPr/>
          <p:nvPr/>
        </p:nvSpPr>
        <p:spPr>
          <a:xfrm rot="5400000">
            <a:off x="306551" y="1932935"/>
            <a:ext cx="430028" cy="5503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t-IT" sz="3200" b="1" dirty="0" smtClean="0"/>
              <a:t>8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16414150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uppo 1"/>
          <p:cNvGrpSpPr/>
          <p:nvPr/>
        </p:nvGrpSpPr>
        <p:grpSpPr>
          <a:xfrm>
            <a:off x="861720" y="700388"/>
            <a:ext cx="8176776" cy="384721"/>
            <a:chOff x="967224" y="1236700"/>
            <a:chExt cx="8176776" cy="384721"/>
          </a:xfrm>
        </p:grpSpPr>
        <p:sp>
          <p:nvSpPr>
            <p:cNvPr id="5" name="Rettangolo 4"/>
            <p:cNvSpPr/>
            <p:nvPr/>
          </p:nvSpPr>
          <p:spPr>
            <a:xfrm>
              <a:off x="967224" y="1236700"/>
              <a:ext cx="817677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</a:rPr>
                <a:t>1.       Determine and prioritize </a:t>
              </a:r>
              <a:r>
                <a:rPr lang="en-US" sz="1800" dirty="0" smtClean="0">
                  <a:solidFill>
                    <a:srgbClr val="C00000"/>
                  </a:solidFill>
                </a:rPr>
                <a:t>aims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" name="Rettangolo 18"/>
            <p:cNvSpPr/>
            <p:nvPr/>
          </p:nvSpPr>
          <p:spPr>
            <a:xfrm rot="5400000">
              <a:off x="1046194" y="1199165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>
                  <a:solidFill>
                    <a:schemeClr val="bg1"/>
                  </a:solidFill>
                </a:rPr>
                <a:t>1</a:t>
              </a:r>
              <a:endParaRPr lang="it-IT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uppo 2"/>
          <p:cNvGrpSpPr/>
          <p:nvPr/>
        </p:nvGrpSpPr>
        <p:grpSpPr>
          <a:xfrm>
            <a:off x="870447" y="1188017"/>
            <a:ext cx="1988123" cy="369731"/>
            <a:chOff x="967159" y="1662785"/>
            <a:chExt cx="1988123" cy="369731"/>
          </a:xfrm>
        </p:grpSpPr>
        <p:sp>
          <p:nvSpPr>
            <p:cNvPr id="11" name="Rettangolo 10"/>
            <p:cNvSpPr/>
            <p:nvPr/>
          </p:nvSpPr>
          <p:spPr>
            <a:xfrm>
              <a:off x="984743" y="1662785"/>
              <a:ext cx="19705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2.       Identify risks 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20" name="Rettangolo 19"/>
            <p:cNvSpPr/>
            <p:nvPr/>
          </p:nvSpPr>
          <p:spPr>
            <a:xfrm rot="5400000">
              <a:off x="1037268" y="1610260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2</a:t>
              </a:r>
              <a:endParaRPr lang="it-IT" sz="3200" b="1" dirty="0"/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870447" y="1668533"/>
            <a:ext cx="3813223" cy="369731"/>
            <a:chOff x="967159" y="2072965"/>
            <a:chExt cx="3813223" cy="369731"/>
          </a:xfrm>
        </p:grpSpPr>
        <p:sp>
          <p:nvSpPr>
            <p:cNvPr id="12" name="Rettangolo 11"/>
            <p:cNvSpPr/>
            <p:nvPr/>
          </p:nvSpPr>
          <p:spPr>
            <a:xfrm>
              <a:off x="967159" y="2072965"/>
              <a:ext cx="38132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/>
                <a:t>3.       Determine the </a:t>
              </a:r>
              <a:r>
                <a:rPr lang="en-US" sz="1800" dirty="0">
                  <a:solidFill>
                    <a:srgbClr val="AE1023"/>
                  </a:solidFill>
                </a:rPr>
                <a:t>candidate modes </a:t>
              </a:r>
            </a:p>
          </p:txBody>
        </p:sp>
        <p:sp>
          <p:nvSpPr>
            <p:cNvPr id="21" name="Rettangolo 20"/>
            <p:cNvSpPr/>
            <p:nvPr/>
          </p:nvSpPr>
          <p:spPr>
            <a:xfrm rot="5400000">
              <a:off x="1037402" y="2020440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3</a:t>
              </a:r>
              <a:endParaRPr lang="it-IT" sz="3200" b="1" dirty="0"/>
            </a:p>
          </p:txBody>
        </p:sp>
      </p:grpSp>
      <p:grpSp>
        <p:nvGrpSpPr>
          <p:cNvPr id="7" name="Gruppo 6"/>
          <p:cNvGrpSpPr/>
          <p:nvPr/>
        </p:nvGrpSpPr>
        <p:grpSpPr>
          <a:xfrm>
            <a:off x="861655" y="2154026"/>
            <a:ext cx="4387094" cy="382783"/>
            <a:chOff x="958367" y="2505706"/>
            <a:chExt cx="4220173" cy="382783"/>
          </a:xfrm>
        </p:grpSpPr>
        <p:sp>
          <p:nvSpPr>
            <p:cNvPr id="13" name="Rettangolo 12"/>
            <p:cNvSpPr/>
            <p:nvPr/>
          </p:nvSpPr>
          <p:spPr>
            <a:xfrm>
              <a:off x="958367" y="2505706"/>
              <a:ext cx="42201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</a:rPr>
                <a:t>4.  </a:t>
              </a:r>
              <a:r>
                <a:rPr lang="en-US" sz="1800" dirty="0"/>
                <a:t>     </a:t>
              </a:r>
              <a:r>
                <a:rPr lang="en-US" sz="1800" dirty="0">
                  <a:solidFill>
                    <a:srgbClr val="AE1023"/>
                  </a:solidFill>
                </a:rPr>
                <a:t>Evaluate </a:t>
              </a:r>
              <a:r>
                <a:rPr lang="en-US" sz="1800" dirty="0" smtClean="0">
                  <a:solidFill>
                    <a:srgbClr val="AE1023"/>
                  </a:solidFill>
                </a:rPr>
                <a:t>mixed-mode </a:t>
              </a:r>
              <a:r>
                <a:rPr lang="en-US" sz="1800" dirty="0">
                  <a:solidFill>
                    <a:srgbClr val="AE1023"/>
                  </a:solidFill>
                </a:rPr>
                <a:t>design options</a:t>
              </a:r>
            </a:p>
          </p:txBody>
        </p:sp>
        <p:sp>
          <p:nvSpPr>
            <p:cNvPr id="23" name="Rettangolo 22"/>
            <p:cNvSpPr/>
            <p:nvPr/>
          </p:nvSpPr>
          <p:spPr>
            <a:xfrm rot="5400000">
              <a:off x="1028476" y="2466233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>
                  <a:solidFill>
                    <a:schemeClr val="bg1"/>
                  </a:solidFill>
                </a:rPr>
                <a:t>4</a:t>
              </a:r>
              <a:endParaRPr lang="it-IT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888096" y="2635954"/>
            <a:ext cx="6752358" cy="375929"/>
            <a:chOff x="967428" y="2926272"/>
            <a:chExt cx="6752358" cy="375929"/>
          </a:xfrm>
        </p:grpSpPr>
        <p:sp>
          <p:nvSpPr>
            <p:cNvPr id="14" name="Rettangolo 13"/>
            <p:cNvSpPr/>
            <p:nvPr/>
          </p:nvSpPr>
          <p:spPr>
            <a:xfrm>
              <a:off x="976085" y="2926272"/>
              <a:ext cx="67437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/>
                <a:t>5.       </a:t>
              </a:r>
              <a:r>
                <a:rPr lang="en-US" sz="1800" dirty="0">
                  <a:solidFill>
                    <a:srgbClr val="AE1023"/>
                  </a:solidFill>
                </a:rPr>
                <a:t>Implement</a:t>
              </a:r>
              <a:r>
                <a:rPr lang="en-US" sz="1800" dirty="0"/>
                <a:t> </a:t>
              </a:r>
              <a:r>
                <a:rPr lang="en-US" sz="1800" dirty="0" smtClean="0"/>
                <a:t>and </a:t>
              </a:r>
              <a:r>
                <a:rPr lang="en-US" sz="1800" dirty="0">
                  <a:solidFill>
                    <a:srgbClr val="AE1023"/>
                  </a:solidFill>
                </a:rPr>
                <a:t>collect data </a:t>
              </a:r>
            </a:p>
          </p:txBody>
        </p:sp>
        <p:sp>
          <p:nvSpPr>
            <p:cNvPr id="24" name="Rettangolo 23"/>
            <p:cNvSpPr/>
            <p:nvPr/>
          </p:nvSpPr>
          <p:spPr>
            <a:xfrm rot="5400000">
              <a:off x="1037537" y="2879945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5</a:t>
              </a:r>
              <a:endParaRPr lang="it-IT" sz="3200" b="1" dirty="0"/>
            </a:p>
          </p:txBody>
        </p:sp>
      </p:grpSp>
      <p:grpSp>
        <p:nvGrpSpPr>
          <p:cNvPr id="10" name="Gruppo 9"/>
          <p:cNvGrpSpPr/>
          <p:nvPr/>
        </p:nvGrpSpPr>
        <p:grpSpPr>
          <a:xfrm>
            <a:off x="870447" y="3138855"/>
            <a:ext cx="2603533" cy="373368"/>
            <a:chOff x="967159" y="3270735"/>
            <a:chExt cx="2603533" cy="373368"/>
          </a:xfrm>
        </p:grpSpPr>
        <p:sp>
          <p:nvSpPr>
            <p:cNvPr id="15" name="Rettangolo 14"/>
            <p:cNvSpPr/>
            <p:nvPr/>
          </p:nvSpPr>
          <p:spPr>
            <a:xfrm>
              <a:off x="967159" y="3270735"/>
              <a:ext cx="260353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/>
                <a:t>6.       Compute </a:t>
              </a:r>
              <a:r>
                <a:rPr lang="en-US" sz="1800" dirty="0">
                  <a:solidFill>
                    <a:srgbClr val="AE1023"/>
                  </a:solidFill>
                </a:rPr>
                <a:t>estimates </a:t>
              </a:r>
            </a:p>
          </p:txBody>
        </p:sp>
        <p:sp>
          <p:nvSpPr>
            <p:cNvPr id="25" name="Rettangolo 24"/>
            <p:cNvSpPr/>
            <p:nvPr/>
          </p:nvSpPr>
          <p:spPr>
            <a:xfrm rot="5400000">
              <a:off x="1037333" y="3221847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6</a:t>
              </a:r>
              <a:endParaRPr lang="it-IT" sz="3200" b="1" dirty="0"/>
            </a:p>
          </p:txBody>
        </p:sp>
      </p:grpSp>
      <p:grpSp>
        <p:nvGrpSpPr>
          <p:cNvPr id="17" name="Gruppo 16"/>
          <p:cNvGrpSpPr/>
          <p:nvPr/>
        </p:nvGrpSpPr>
        <p:grpSpPr>
          <a:xfrm>
            <a:off x="888031" y="3631256"/>
            <a:ext cx="6479669" cy="369332"/>
            <a:chOff x="967159" y="3754344"/>
            <a:chExt cx="6479669" cy="369332"/>
          </a:xfrm>
        </p:grpSpPr>
        <p:sp>
          <p:nvSpPr>
            <p:cNvPr id="16" name="Rettangolo 15"/>
            <p:cNvSpPr/>
            <p:nvPr/>
          </p:nvSpPr>
          <p:spPr>
            <a:xfrm>
              <a:off x="967224" y="3754344"/>
              <a:ext cx="64796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/>
                <a:t>7.       </a:t>
              </a:r>
              <a:r>
                <a:rPr lang="en-US" sz="1800" dirty="0">
                  <a:solidFill>
                    <a:srgbClr val="AE1023"/>
                  </a:solidFill>
                </a:rPr>
                <a:t>Assess</a:t>
              </a:r>
              <a:r>
                <a:rPr lang="en-US" sz="1800" dirty="0"/>
                <a:t> the results in terms of the defined aims</a:t>
              </a:r>
            </a:p>
          </p:txBody>
        </p:sp>
        <p:sp>
          <p:nvSpPr>
            <p:cNvPr id="26" name="Rettangolo 25"/>
            <p:cNvSpPr/>
            <p:nvPr/>
          </p:nvSpPr>
          <p:spPr>
            <a:xfrm rot="5400000">
              <a:off x="1037268" y="3688264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7</a:t>
              </a:r>
              <a:endParaRPr lang="it-IT" sz="3200" b="1" dirty="0"/>
            </a:p>
          </p:txBody>
        </p:sp>
      </p:grpSp>
      <p:grpSp>
        <p:nvGrpSpPr>
          <p:cNvPr id="18" name="Gruppo 17"/>
          <p:cNvGrpSpPr/>
          <p:nvPr/>
        </p:nvGrpSpPr>
        <p:grpSpPr>
          <a:xfrm>
            <a:off x="879373" y="4130649"/>
            <a:ext cx="6909593" cy="370372"/>
            <a:chOff x="976085" y="4148233"/>
            <a:chExt cx="6909593" cy="370372"/>
          </a:xfrm>
        </p:grpSpPr>
        <p:sp>
          <p:nvSpPr>
            <p:cNvPr id="4" name="Rettangolo 3"/>
            <p:cNvSpPr/>
            <p:nvPr/>
          </p:nvSpPr>
          <p:spPr>
            <a:xfrm>
              <a:off x="984743" y="4148233"/>
              <a:ext cx="690093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 smtClean="0"/>
                <a:t>8</a:t>
              </a:r>
              <a:r>
                <a:rPr lang="en-US" sz="1800" dirty="0"/>
                <a:t>.      </a:t>
              </a:r>
              <a:r>
                <a:rPr lang="en-US" sz="1800" dirty="0" smtClean="0"/>
                <a:t> </a:t>
              </a:r>
              <a:r>
                <a:rPr lang="en-US" sz="1800" dirty="0" smtClean="0">
                  <a:solidFill>
                    <a:srgbClr val="AE1023"/>
                  </a:solidFill>
                </a:rPr>
                <a:t>Document</a:t>
              </a:r>
              <a:endParaRPr lang="en-US" sz="1800" dirty="0">
                <a:solidFill>
                  <a:srgbClr val="AE1023"/>
                </a:solidFill>
              </a:endParaRPr>
            </a:p>
          </p:txBody>
        </p:sp>
        <p:sp>
          <p:nvSpPr>
            <p:cNvPr id="27" name="Rettangolo 26"/>
            <p:cNvSpPr/>
            <p:nvPr/>
          </p:nvSpPr>
          <p:spPr>
            <a:xfrm rot="5400000">
              <a:off x="1046194" y="4096349"/>
              <a:ext cx="352147" cy="492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8</a:t>
              </a:r>
              <a:endParaRPr lang="it-IT" sz="3200" b="1" dirty="0"/>
            </a:p>
          </p:txBody>
        </p:sp>
      </p:grpSp>
      <p:sp>
        <p:nvSpPr>
          <p:cNvPr id="29" name="Titolo 1"/>
          <p:cNvSpPr txBox="1">
            <a:spLocks/>
          </p:cNvSpPr>
          <p:nvPr/>
        </p:nvSpPr>
        <p:spPr>
          <a:xfrm>
            <a:off x="852609" y="-17584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980218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checklist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for the mode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endParaRPr lang="it-IT" sz="2400" b="1" dirty="0">
              <a:solidFill>
                <a:schemeClr val="bg1"/>
              </a:solidFill>
            </a:endParaRPr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13</a:t>
            </a:r>
            <a:endParaRPr lang="it-IT" dirty="0"/>
          </a:p>
        </p:txBody>
      </p:sp>
      <p:grpSp>
        <p:nvGrpSpPr>
          <p:cNvPr id="22" name="Gruppo 21"/>
          <p:cNvGrpSpPr/>
          <p:nvPr/>
        </p:nvGrpSpPr>
        <p:grpSpPr>
          <a:xfrm>
            <a:off x="5283917" y="1283677"/>
            <a:ext cx="3860083" cy="2281272"/>
            <a:chOff x="1439194" y="1274739"/>
            <a:chExt cx="7704993" cy="3103253"/>
          </a:xfrm>
        </p:grpSpPr>
        <p:sp>
          <p:nvSpPr>
            <p:cNvPr id="36" name="Rettangolo 35"/>
            <p:cNvSpPr/>
            <p:nvPr/>
          </p:nvSpPr>
          <p:spPr>
            <a:xfrm>
              <a:off x="1466298" y="1274739"/>
              <a:ext cx="6858000" cy="44213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/>
                <a:t>a)   </a:t>
              </a:r>
              <a:r>
                <a:rPr lang="en-US" sz="1200" dirty="0" smtClean="0"/>
                <a:t>Define </a:t>
              </a:r>
              <a:r>
                <a:rPr lang="en-US" sz="1200" dirty="0"/>
                <a:t>the </a:t>
              </a:r>
              <a:r>
                <a:rPr lang="en-US" sz="1200" dirty="0">
                  <a:solidFill>
                    <a:srgbClr val="AE1023"/>
                  </a:solidFill>
                </a:rPr>
                <a:t>mode sequence/administration</a:t>
              </a:r>
              <a:r>
                <a:rPr lang="en-US" sz="1200" dirty="0"/>
                <a:t>	</a:t>
              </a:r>
            </a:p>
          </p:txBody>
        </p:sp>
        <p:sp>
          <p:nvSpPr>
            <p:cNvPr id="37" name="Rettangolo 36"/>
            <p:cNvSpPr/>
            <p:nvPr/>
          </p:nvSpPr>
          <p:spPr>
            <a:xfrm>
              <a:off x="1451506" y="1661655"/>
              <a:ext cx="7233240" cy="397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/>
                <a:t>b)  </a:t>
              </a:r>
              <a:r>
                <a:rPr lang="en-US" sz="1200" dirty="0" smtClean="0"/>
                <a:t> </a:t>
              </a:r>
              <a:r>
                <a:rPr lang="en-US" sz="1200" dirty="0"/>
                <a:t>Define which </a:t>
              </a:r>
              <a:r>
                <a:rPr lang="en-US" sz="1200" dirty="0">
                  <a:solidFill>
                    <a:srgbClr val="AE1023"/>
                  </a:solidFill>
                </a:rPr>
                <a:t>devices</a:t>
              </a:r>
              <a:r>
                <a:rPr lang="en-US" sz="1200" dirty="0"/>
                <a:t> respondents </a:t>
              </a:r>
              <a:r>
                <a:rPr lang="en-US" sz="1200" dirty="0" smtClean="0"/>
                <a:t>can use (CAWI)</a:t>
              </a:r>
              <a:endParaRPr lang="en-US" sz="1200" dirty="0"/>
            </a:p>
          </p:txBody>
        </p:sp>
        <p:sp>
          <p:nvSpPr>
            <p:cNvPr id="38" name="Rettangolo 37"/>
            <p:cNvSpPr/>
            <p:nvPr/>
          </p:nvSpPr>
          <p:spPr>
            <a:xfrm>
              <a:off x="1455518" y="1998450"/>
              <a:ext cx="6168982" cy="397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/>
                <a:t>c) </a:t>
              </a:r>
              <a:r>
                <a:rPr lang="en-US" sz="1200" dirty="0" smtClean="0"/>
                <a:t>  </a:t>
              </a:r>
              <a:r>
                <a:rPr lang="en-US" sz="1200" dirty="0" smtClean="0">
                  <a:solidFill>
                    <a:srgbClr val="AE1023"/>
                  </a:solidFill>
                </a:rPr>
                <a:t>Design</a:t>
              </a:r>
              <a:r>
                <a:rPr lang="en-US" sz="1200" dirty="0" smtClean="0"/>
                <a:t> </a:t>
              </a:r>
              <a:r>
                <a:rPr lang="en-US" sz="1200" dirty="0"/>
                <a:t>and </a:t>
              </a:r>
              <a:r>
                <a:rPr lang="en-US" sz="1200" dirty="0">
                  <a:solidFill>
                    <a:srgbClr val="AE1023"/>
                  </a:solidFill>
                </a:rPr>
                <a:t>test the </a:t>
              </a:r>
              <a:r>
                <a:rPr lang="en-US" sz="1200" dirty="0" smtClean="0">
                  <a:solidFill>
                    <a:srgbClr val="AE1023"/>
                  </a:solidFill>
                </a:rPr>
                <a:t>questionnaire</a:t>
              </a:r>
              <a:endParaRPr lang="en-US" sz="1200" dirty="0"/>
            </a:p>
          </p:txBody>
        </p:sp>
        <p:sp>
          <p:nvSpPr>
            <p:cNvPr id="39" name="Rettangolo 38"/>
            <p:cNvSpPr/>
            <p:nvPr/>
          </p:nvSpPr>
          <p:spPr>
            <a:xfrm>
              <a:off x="1455861" y="2386761"/>
              <a:ext cx="7688326" cy="92638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/>
                <a:t>d)  </a:t>
              </a:r>
              <a:r>
                <a:rPr lang="en-US" sz="1200" dirty="0" smtClean="0"/>
                <a:t> Evaluate </a:t>
              </a:r>
              <a:r>
                <a:rPr lang="en-US" sz="1200" dirty="0"/>
                <a:t>the </a:t>
              </a:r>
              <a:r>
                <a:rPr lang="en-US" sz="1200" dirty="0">
                  <a:solidFill>
                    <a:srgbClr val="AE1023"/>
                  </a:solidFill>
                </a:rPr>
                <a:t>complexity</a:t>
              </a:r>
              <a:r>
                <a:rPr lang="en-US" sz="1200" dirty="0"/>
                <a:t> of the logistics and </a:t>
              </a:r>
              <a:r>
                <a:rPr lang="en-US" sz="1200" dirty="0" smtClean="0"/>
                <a:t>operations </a:t>
              </a:r>
            </a:p>
            <a:p>
              <a:r>
                <a:rPr lang="en-US" sz="1200" dirty="0" smtClean="0"/>
                <a:t>	(case management system and </a:t>
              </a:r>
              <a:r>
                <a:rPr lang="en-US" sz="1200" dirty="0"/>
                <a:t>human </a:t>
              </a:r>
              <a:r>
                <a:rPr lang="en-US" sz="1200" dirty="0" smtClean="0"/>
                <a:t>resources)</a:t>
              </a:r>
              <a:r>
                <a:rPr lang="en-US" sz="1200" dirty="0"/>
                <a:t>	</a:t>
              </a:r>
            </a:p>
          </p:txBody>
        </p:sp>
        <p:sp>
          <p:nvSpPr>
            <p:cNvPr id="40" name="Rettangolo 39"/>
            <p:cNvSpPr/>
            <p:nvPr/>
          </p:nvSpPr>
          <p:spPr>
            <a:xfrm>
              <a:off x="1461469" y="3005226"/>
              <a:ext cx="7656858" cy="6617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 smtClean="0"/>
                <a:t>e)   Evaluate the </a:t>
              </a:r>
              <a:r>
                <a:rPr lang="en-US" sz="1200" dirty="0"/>
                <a:t>possibility of enhancing </a:t>
              </a:r>
              <a:r>
                <a:rPr lang="en-US" sz="1200" dirty="0" smtClean="0"/>
                <a:t>response rates 	and population coverage (</a:t>
              </a:r>
              <a:r>
                <a:rPr lang="en-US" sz="1200" dirty="0" smtClean="0">
                  <a:solidFill>
                    <a:srgbClr val="AE1023"/>
                  </a:solidFill>
                </a:rPr>
                <a:t>incentives, mode choice</a:t>
              </a:r>
              <a:r>
                <a:rPr lang="en-US" sz="1200" dirty="0" smtClean="0"/>
                <a:t>)</a:t>
              </a:r>
              <a:endParaRPr lang="en-US" sz="1200" dirty="0"/>
            </a:p>
          </p:txBody>
        </p:sp>
        <p:sp>
          <p:nvSpPr>
            <p:cNvPr id="41" name="Rettangolo 40"/>
            <p:cNvSpPr/>
            <p:nvPr/>
          </p:nvSpPr>
          <p:spPr>
            <a:xfrm>
              <a:off x="1483968" y="3597883"/>
              <a:ext cx="5663418" cy="44213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200" dirty="0"/>
                <a:t>f)   </a:t>
              </a:r>
              <a:r>
                <a:rPr lang="en-US" sz="1200" dirty="0" smtClean="0"/>
                <a:t>Design </a:t>
              </a:r>
              <a:r>
                <a:rPr lang="en-US" sz="1200" dirty="0"/>
                <a:t>the </a:t>
              </a:r>
              <a:r>
                <a:rPr lang="en-US" sz="1200" dirty="0">
                  <a:solidFill>
                    <a:srgbClr val="AE1023"/>
                  </a:solidFill>
                </a:rPr>
                <a:t>communication </a:t>
              </a:r>
              <a:r>
                <a:rPr lang="en-US" sz="1200" dirty="0" smtClean="0">
                  <a:solidFill>
                    <a:srgbClr val="AE1023"/>
                  </a:solidFill>
                </a:rPr>
                <a:t>strategy</a:t>
              </a:r>
              <a:endParaRPr lang="en-US" sz="1200" dirty="0"/>
            </a:p>
          </p:txBody>
        </p:sp>
        <p:sp>
          <p:nvSpPr>
            <p:cNvPr id="42" name="Rettangolo 41"/>
            <p:cNvSpPr/>
            <p:nvPr/>
          </p:nvSpPr>
          <p:spPr>
            <a:xfrm>
              <a:off x="1439194" y="3935856"/>
              <a:ext cx="4423679" cy="44213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1200" dirty="0"/>
                <a:t>g)  </a:t>
              </a:r>
              <a:r>
                <a:rPr lang="en-US" sz="1200" dirty="0" smtClean="0"/>
                <a:t> </a:t>
              </a:r>
              <a:r>
                <a:rPr lang="en-US" sz="1200" dirty="0">
                  <a:solidFill>
                    <a:srgbClr val="AE1023"/>
                  </a:solidFill>
                </a:rPr>
                <a:t>Test </a:t>
              </a:r>
              <a:r>
                <a:rPr lang="en-US" sz="1200" dirty="0"/>
                <a:t>the mixed-mode </a:t>
              </a:r>
              <a:r>
                <a:rPr lang="en-US" sz="1200" dirty="0" smtClean="0"/>
                <a:t>design</a:t>
              </a:r>
              <a:endParaRPr lang="en-US" sz="1200" dirty="0"/>
            </a:p>
          </p:txBody>
        </p:sp>
      </p:grpSp>
      <p:sp>
        <p:nvSpPr>
          <p:cNvPr id="47" name="Freccia a destra 46"/>
          <p:cNvSpPr/>
          <p:nvPr/>
        </p:nvSpPr>
        <p:spPr>
          <a:xfrm>
            <a:off x="5002700" y="2232352"/>
            <a:ext cx="235236" cy="24823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27"/>
          <p:cNvSpPr/>
          <p:nvPr/>
        </p:nvSpPr>
        <p:spPr>
          <a:xfrm>
            <a:off x="5357868" y="3992783"/>
            <a:ext cx="38061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Results of Tests (step 4g) and of Assessment  (step 7) might activate a ‘</a:t>
            </a:r>
            <a:r>
              <a:rPr lang="en-GB" sz="1600" dirty="0">
                <a:solidFill>
                  <a:srgbClr val="C00000"/>
                </a:solidFill>
              </a:rPr>
              <a:t>re-design</a:t>
            </a:r>
            <a:r>
              <a:rPr lang="en-GB" sz="1600" dirty="0"/>
              <a:t>’ step.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29002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39"/>
            <a:ext cx="406400" cy="273844"/>
          </a:xfrm>
        </p:spPr>
        <p:txBody>
          <a:bodyPr/>
          <a:lstStyle/>
          <a:p>
            <a:fld id="{28555E64-09E7-E944-8DB2-BD243D665CB3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932056" y="59590"/>
            <a:ext cx="7895421" cy="732770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Image result for disegno intervistatrice telefon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327" y="3449739"/>
            <a:ext cx="1134939" cy="828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 result for disegno intervistatrice telefoni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590"/>
            <a:ext cx="3898588" cy="502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3" descr="MC90044145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589" y="2886567"/>
            <a:ext cx="1323339" cy="124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7" descr="MC9002816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073" y="2542260"/>
            <a:ext cx="826238" cy="1321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e 3"/>
          <p:cNvSpPr/>
          <p:nvPr/>
        </p:nvSpPr>
        <p:spPr>
          <a:xfrm>
            <a:off x="2742564" y="1345516"/>
            <a:ext cx="5116708" cy="1541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 err="1" smtClean="0">
                <a:solidFill>
                  <a:srgbClr val="AE1023"/>
                </a:solidFill>
              </a:rPr>
              <a:t>Thank</a:t>
            </a:r>
            <a:r>
              <a:rPr lang="it-IT" sz="3600" dirty="0" smtClean="0">
                <a:solidFill>
                  <a:srgbClr val="AE1023"/>
                </a:solidFill>
              </a:rPr>
              <a:t> </a:t>
            </a:r>
            <a:r>
              <a:rPr lang="it-IT" sz="3600" dirty="0" err="1" smtClean="0">
                <a:solidFill>
                  <a:srgbClr val="AE1023"/>
                </a:solidFill>
              </a:rPr>
              <a:t>you</a:t>
            </a:r>
            <a:endParaRPr lang="it-IT" sz="3600" dirty="0">
              <a:solidFill>
                <a:srgbClr val="AE1023"/>
              </a:solidFill>
            </a:endParaRPr>
          </a:p>
        </p:txBody>
      </p:sp>
      <p:pic>
        <p:nvPicPr>
          <p:cNvPr id="21" name="Picture 8" descr="Image result for disegno intervistatrice telefonic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024" y="3047954"/>
            <a:ext cx="972765" cy="108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024" y="1053912"/>
            <a:ext cx="1385168" cy="866987"/>
          </a:xfrm>
          <a:prstGeom prst="rect">
            <a:avLst/>
          </a:prstGeom>
        </p:spPr>
      </p:pic>
      <p:grpSp>
        <p:nvGrpSpPr>
          <p:cNvPr id="18" name="Gruppo 17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19" name="CasellaDiTesto 18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22" name="Immagine 2"/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magine 23" descr="EC logo example - horizontal version"/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486997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509024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852854" y="-366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uppo 14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4" name="CasellaDiTesto 3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7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Immagine 11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Rettangolo 10"/>
          <p:cNvSpPr/>
          <p:nvPr/>
        </p:nvSpPr>
        <p:spPr>
          <a:xfrm>
            <a:off x="907752" y="729264"/>
            <a:ext cx="774595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800" dirty="0" smtClean="0"/>
              <a:t>Mixed-mode </a:t>
            </a:r>
            <a:r>
              <a:rPr lang="en-GB" sz="1800" dirty="0"/>
              <a:t>strategies </a:t>
            </a:r>
            <a:r>
              <a:rPr lang="en-GB" sz="1800" dirty="0" smtClean="0"/>
              <a:t>used by the NSIs for the main social surveys </a:t>
            </a:r>
          </a:p>
          <a:p>
            <a:pPr algn="ctr"/>
            <a:r>
              <a:rPr lang="en-GB" sz="1800" dirty="0" smtClean="0"/>
              <a:t>are based on a great variety of designs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1028694" y="1623008"/>
            <a:ext cx="762501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800" dirty="0" smtClean="0"/>
              <a:t>The choice of modes and their sequence has an impact on quality and costs.</a:t>
            </a:r>
          </a:p>
          <a:p>
            <a:pPr algn="just"/>
            <a:endParaRPr lang="en-GB" sz="1000" dirty="0" smtClean="0"/>
          </a:p>
          <a:p>
            <a:pPr algn="just"/>
            <a:r>
              <a:rPr lang="en-GB" sz="1800" dirty="0" smtClean="0"/>
              <a:t>Experiments on large scale on </a:t>
            </a:r>
            <a:r>
              <a:rPr lang="en-GB" sz="1800" dirty="0"/>
              <a:t>the impact of sequences </a:t>
            </a:r>
            <a:r>
              <a:rPr lang="en-GB" sz="1800" dirty="0" smtClean="0"/>
              <a:t>in literature</a:t>
            </a:r>
            <a:endParaRPr lang="en-GB" sz="1800" dirty="0" smtClean="0"/>
          </a:p>
          <a:p>
            <a:pPr algn="just"/>
            <a:r>
              <a:rPr lang="en-GB" sz="1800" dirty="0" smtClean="0"/>
              <a:t>show results strictly </a:t>
            </a:r>
            <a:r>
              <a:rPr lang="en-GB" sz="1800" dirty="0" smtClean="0">
                <a:solidFill>
                  <a:srgbClr val="AE1023"/>
                </a:solidFill>
              </a:rPr>
              <a:t>depending </a:t>
            </a:r>
            <a:r>
              <a:rPr lang="en-GB" sz="1800" dirty="0">
                <a:solidFill>
                  <a:srgbClr val="AE1023"/>
                </a:solidFill>
              </a:rPr>
              <a:t>on </a:t>
            </a:r>
            <a:r>
              <a:rPr lang="en-GB" sz="1800" dirty="0" smtClean="0">
                <a:solidFill>
                  <a:srgbClr val="AE1023"/>
                </a:solidFill>
              </a:rPr>
              <a:t>survey </a:t>
            </a:r>
            <a:r>
              <a:rPr lang="en-GB" sz="1800" dirty="0">
                <a:solidFill>
                  <a:srgbClr val="AE1023"/>
                </a:solidFill>
              </a:rPr>
              <a:t>specificity </a:t>
            </a:r>
            <a:r>
              <a:rPr lang="en-GB" sz="1800" dirty="0"/>
              <a:t>and</a:t>
            </a:r>
            <a:r>
              <a:rPr lang="en-GB" sz="1800" dirty="0">
                <a:solidFill>
                  <a:srgbClr val="AE1023"/>
                </a:solidFill>
              </a:rPr>
              <a:t> national backgrounds </a:t>
            </a:r>
            <a:r>
              <a:rPr lang="en-GB" sz="1800" dirty="0" smtClean="0"/>
              <a:t>(</a:t>
            </a:r>
            <a:r>
              <a:rPr lang="en-GB" sz="1800" dirty="0"/>
              <a:t>Wagner et al. 2014, </a:t>
            </a:r>
            <a:r>
              <a:rPr lang="en-GB" sz="1800" dirty="0" err="1"/>
              <a:t>Mauz</a:t>
            </a:r>
            <a:r>
              <a:rPr lang="en-GB" sz="1800" dirty="0"/>
              <a:t> et al. 2018</a:t>
            </a:r>
            <a:r>
              <a:rPr lang="en-GB" sz="1800" dirty="0" smtClean="0"/>
              <a:t>)</a:t>
            </a:r>
            <a:endParaRPr lang="it-IT" sz="1800" dirty="0"/>
          </a:p>
        </p:txBody>
      </p:sp>
      <p:sp>
        <p:nvSpPr>
          <p:cNvPr id="5" name="Rettangolo 4"/>
          <p:cNvSpPr/>
          <p:nvPr/>
        </p:nvSpPr>
        <p:spPr>
          <a:xfrm>
            <a:off x="1025155" y="3081503"/>
            <a:ext cx="77459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800" dirty="0" smtClean="0"/>
              <a:t>It </a:t>
            </a:r>
            <a:r>
              <a:rPr lang="en-GB" sz="1800" dirty="0"/>
              <a:t>is </a:t>
            </a:r>
            <a:r>
              <a:rPr lang="en-GB" sz="1800" dirty="0" smtClean="0"/>
              <a:t>difficult to </a:t>
            </a:r>
            <a:r>
              <a:rPr lang="en-GB" sz="1800" dirty="0" smtClean="0"/>
              <a:t>define the </a:t>
            </a:r>
            <a:r>
              <a:rPr lang="en-GB" sz="1800" dirty="0">
                <a:solidFill>
                  <a:srgbClr val="AE1023"/>
                </a:solidFill>
              </a:rPr>
              <a:t>best sequence </a:t>
            </a:r>
            <a:r>
              <a:rPr lang="en-GB" sz="1800" dirty="0"/>
              <a:t>that meets all the requirements, national backgrounds and specific survey features. 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483" y="3852170"/>
            <a:ext cx="776043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800" dirty="0"/>
              <a:t>It is important to look for the </a:t>
            </a:r>
            <a:r>
              <a:rPr lang="en-GB" sz="1800" dirty="0">
                <a:solidFill>
                  <a:srgbClr val="AE1023"/>
                </a:solidFill>
              </a:rPr>
              <a:t>optimal</a:t>
            </a:r>
            <a:r>
              <a:rPr lang="en-GB" sz="1800" dirty="0"/>
              <a:t> mixed-mode design, </a:t>
            </a:r>
            <a:endParaRPr lang="en-GB" sz="1800" dirty="0" smtClean="0"/>
          </a:p>
          <a:p>
            <a:pPr algn="ctr"/>
            <a:r>
              <a:rPr lang="en-GB" sz="1800" dirty="0" smtClean="0"/>
              <a:t>depending </a:t>
            </a:r>
            <a:r>
              <a:rPr lang="en-GB" sz="1800" dirty="0"/>
              <a:t>on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purposes</a:t>
            </a:r>
            <a:r>
              <a:rPr lang="en-US" sz="1800" dirty="0"/>
              <a:t> of the survey design and on its </a:t>
            </a:r>
            <a:r>
              <a:rPr lang="en-US" sz="1800" dirty="0">
                <a:solidFill>
                  <a:srgbClr val="AE1023"/>
                </a:solidFill>
              </a:rPr>
              <a:t>constraints</a:t>
            </a:r>
            <a:r>
              <a:rPr lang="en-US" sz="1800" dirty="0"/>
              <a:t>.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049685" y="94121"/>
            <a:ext cx="780428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for mode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sequence</a:t>
            </a:r>
            <a:endParaRPr lang="it-IT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965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uppo 2"/>
          <p:cNvGrpSpPr/>
          <p:nvPr/>
        </p:nvGrpSpPr>
        <p:grpSpPr>
          <a:xfrm>
            <a:off x="188696" y="1595647"/>
            <a:ext cx="4639039" cy="456405"/>
            <a:chOff x="226507" y="2493173"/>
            <a:chExt cx="4639039" cy="456405"/>
          </a:xfrm>
        </p:grpSpPr>
        <p:sp>
          <p:nvSpPr>
            <p:cNvPr id="5" name="Rettangolo 4"/>
            <p:cNvSpPr/>
            <p:nvPr/>
          </p:nvSpPr>
          <p:spPr>
            <a:xfrm>
              <a:off x="917805" y="2512372"/>
              <a:ext cx="3947741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000" dirty="0" smtClean="0"/>
                <a:t>Determine </a:t>
              </a:r>
              <a:r>
                <a:rPr lang="en-US" sz="2000" dirty="0"/>
                <a:t>and prioritize </a:t>
              </a:r>
              <a:r>
                <a:rPr lang="en-US" sz="2000" dirty="0" smtClean="0">
                  <a:solidFill>
                    <a:srgbClr val="AE1023"/>
                  </a:solidFill>
                </a:rPr>
                <a:t>aims</a:t>
              </a:r>
              <a:endParaRPr lang="en-US" sz="20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9" name="Rettangolo 18"/>
            <p:cNvSpPr/>
            <p:nvPr/>
          </p:nvSpPr>
          <p:spPr>
            <a:xfrm rot="5400000">
              <a:off x="286678" y="2433002"/>
              <a:ext cx="456405" cy="5767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1</a:t>
              </a:r>
              <a:endParaRPr lang="it-IT" sz="3200" b="1" dirty="0"/>
            </a:p>
          </p:txBody>
        </p:sp>
      </p:grp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/>
              <a:t>3</a:t>
            </a:r>
          </a:p>
        </p:txBody>
      </p:sp>
      <p:sp>
        <p:nvSpPr>
          <p:cNvPr id="2" name="Rettangolo 1"/>
          <p:cNvSpPr/>
          <p:nvPr/>
        </p:nvSpPr>
        <p:spPr>
          <a:xfrm>
            <a:off x="1607587" y="2160985"/>
            <a:ext cx="3409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/>
              <a:t>Estimate the </a:t>
            </a:r>
            <a:r>
              <a:rPr lang="en-US" sz="1800" dirty="0" smtClean="0">
                <a:solidFill>
                  <a:srgbClr val="AE1023"/>
                </a:solidFill>
              </a:rPr>
              <a:t>quality/cost trade-off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1049685" y="94121"/>
            <a:ext cx="780428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for mode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sequence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839302" y="736927"/>
            <a:ext cx="7974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In order to find the ‘’optimal mixed mode design’’ for </a:t>
            </a:r>
            <a:r>
              <a:rPr lang="en-US" sz="1800" dirty="0"/>
              <a:t>a specific survey, </a:t>
            </a:r>
            <a:r>
              <a:rPr lang="en-US" sz="1800" dirty="0" smtClean="0"/>
              <a:t>it </a:t>
            </a:r>
            <a:r>
              <a:rPr lang="en-US" sz="1800" dirty="0"/>
              <a:t>is possible to define  </a:t>
            </a:r>
            <a:r>
              <a:rPr lang="en-US" sz="1800" dirty="0">
                <a:solidFill>
                  <a:srgbClr val="AE1023"/>
                </a:solidFill>
              </a:rPr>
              <a:t>a  number of steps </a:t>
            </a:r>
            <a:r>
              <a:rPr lang="en-US" sz="1800" dirty="0"/>
              <a:t>to </a:t>
            </a:r>
            <a:r>
              <a:rPr lang="en-US" sz="1800" dirty="0" smtClean="0"/>
              <a:t>follow: </a:t>
            </a:r>
            <a:endParaRPr lang="it-IT" sz="1800" dirty="0"/>
          </a:p>
        </p:txBody>
      </p:sp>
      <p:sp>
        <p:nvSpPr>
          <p:cNvPr id="16" name="Rettangolo 15"/>
          <p:cNvSpPr/>
          <p:nvPr/>
        </p:nvSpPr>
        <p:spPr>
          <a:xfrm>
            <a:off x="1538623" y="2714547"/>
            <a:ext cx="74155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rgbClr val="C00000"/>
                </a:solidFill>
              </a:rPr>
              <a:t>Maximizing </a:t>
            </a:r>
            <a:r>
              <a:rPr lang="en-US" sz="1800" dirty="0">
                <a:solidFill>
                  <a:srgbClr val="C00000"/>
                </a:solidFill>
              </a:rPr>
              <a:t>data quality </a:t>
            </a:r>
            <a:r>
              <a:rPr lang="en-US" sz="1800" dirty="0"/>
              <a:t>(minimize the total survey error</a:t>
            </a:r>
            <a:r>
              <a:rPr lang="en-US" sz="1800" dirty="0" smtClean="0"/>
              <a:t>) taking </a:t>
            </a:r>
            <a:r>
              <a:rPr lang="en-US" sz="1800" dirty="0"/>
              <a:t>into account constrains like </a:t>
            </a:r>
            <a:r>
              <a:rPr lang="en-US" sz="1800" dirty="0">
                <a:solidFill>
                  <a:srgbClr val="AE1023"/>
                </a:solidFill>
              </a:rPr>
              <a:t>costs, timing, response burden</a:t>
            </a:r>
            <a:r>
              <a:rPr lang="en-US" sz="1800" dirty="0"/>
              <a:t>, etc.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C00000"/>
                </a:solidFill>
              </a:rPr>
              <a:t>Minimizing costs </a:t>
            </a:r>
            <a:r>
              <a:rPr lang="en-US" sz="1800" dirty="0"/>
              <a:t>under the constraint of maintaining the same level of accuracy in terms of total survey error. </a:t>
            </a:r>
            <a:endParaRPr lang="it-IT" sz="1800" dirty="0"/>
          </a:p>
        </p:txBody>
      </p:sp>
      <p:sp>
        <p:nvSpPr>
          <p:cNvPr id="4" name="Rettangolo 3"/>
          <p:cNvSpPr/>
          <p:nvPr/>
        </p:nvSpPr>
        <p:spPr>
          <a:xfrm>
            <a:off x="1058844" y="4070021"/>
            <a:ext cx="8102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/>
              <a:t>Different priorities can influence the choice of mode design options </a:t>
            </a:r>
            <a:endParaRPr lang="en-US" sz="1800" dirty="0">
              <a:solidFill>
                <a:srgbClr val="AE1023"/>
              </a:solidFill>
            </a:endParaRPr>
          </a:p>
        </p:txBody>
      </p:sp>
      <p:pic>
        <p:nvPicPr>
          <p:cNvPr id="1026" name="Picture 2" descr="C:\Users\loconte\AppData\Local\Microsoft\Windows\Temporary Internet Files\Content.IE5\O0C4KRRH\stickies-1531100_960_720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211" y="1188479"/>
            <a:ext cx="1068264" cy="106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6675877" y="1416825"/>
            <a:ext cx="850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err="1" smtClean="0"/>
              <a:t>Checklist</a:t>
            </a:r>
            <a:endParaRPr lang="it-IT" sz="1200" dirty="0" smtClean="0"/>
          </a:p>
          <a:p>
            <a:r>
              <a:rPr lang="it-IT" sz="1200" dirty="0"/>
              <a:t>f</a:t>
            </a:r>
            <a:r>
              <a:rPr lang="it-IT" sz="1200" dirty="0" smtClean="0"/>
              <a:t>or </a:t>
            </a:r>
            <a:r>
              <a:rPr lang="it-IT" sz="1200" dirty="0" err="1" smtClean="0"/>
              <a:t>choice</a:t>
            </a:r>
            <a:r>
              <a:rPr lang="it-IT" sz="1200" dirty="0" smtClean="0"/>
              <a:t> </a:t>
            </a:r>
            <a:r>
              <a:rPr lang="it-IT" sz="1200" dirty="0"/>
              <a:t>of mode</a:t>
            </a:r>
          </a:p>
        </p:txBody>
      </p:sp>
    </p:spTree>
    <p:extLst>
      <p:ext uri="{BB962C8B-B14F-4D97-AF65-F5344CB8AC3E}">
        <p14:creationId xmlns:p14="http://schemas.microsoft.com/office/powerpoint/2010/main" val="23832043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40617" y="4579856"/>
            <a:ext cx="406400" cy="273844"/>
          </a:xfrm>
        </p:spPr>
        <p:txBody>
          <a:bodyPr/>
          <a:lstStyle/>
          <a:p>
            <a:r>
              <a:rPr lang="it-IT" dirty="0" smtClean="0"/>
              <a:t>4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140457" y="800184"/>
            <a:ext cx="3007214" cy="465197"/>
            <a:chOff x="267071" y="880027"/>
            <a:chExt cx="2977290" cy="465197"/>
          </a:xfrm>
        </p:grpSpPr>
        <p:sp>
          <p:nvSpPr>
            <p:cNvPr id="19" name="Rettangolo 18"/>
            <p:cNvSpPr/>
            <p:nvPr/>
          </p:nvSpPr>
          <p:spPr>
            <a:xfrm rot="5400000">
              <a:off x="322845" y="824253"/>
              <a:ext cx="465197" cy="57674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2</a:t>
              </a:r>
              <a:endParaRPr lang="it-IT" sz="3200" b="1" dirty="0"/>
            </a:p>
          </p:txBody>
        </p:sp>
        <p:sp>
          <p:nvSpPr>
            <p:cNvPr id="13" name="Rettangolo 12"/>
            <p:cNvSpPr/>
            <p:nvPr/>
          </p:nvSpPr>
          <p:spPr>
            <a:xfrm>
              <a:off x="958634" y="914221"/>
              <a:ext cx="2285727" cy="40011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000" dirty="0" smtClean="0"/>
                <a:t>Identify </a:t>
              </a:r>
              <a:r>
                <a:rPr lang="en-US" sz="2000" dirty="0" smtClean="0">
                  <a:solidFill>
                    <a:srgbClr val="AE1023"/>
                  </a:solidFill>
                </a:rPr>
                <a:t>risks </a:t>
              </a:r>
              <a:endParaRPr lang="en-US" sz="2000" dirty="0">
                <a:solidFill>
                  <a:srgbClr val="AE1023"/>
                </a:solidFill>
              </a:endParaRPr>
            </a:p>
          </p:txBody>
        </p:sp>
      </p:grpSp>
      <p:sp>
        <p:nvSpPr>
          <p:cNvPr id="3" name="Rettangolo 2"/>
          <p:cNvSpPr/>
          <p:nvPr/>
        </p:nvSpPr>
        <p:spPr>
          <a:xfrm>
            <a:off x="3984879" y="873112"/>
            <a:ext cx="4411775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main risks when using mixed-mode </a:t>
            </a:r>
            <a:r>
              <a:rPr lang="en-GB" dirty="0" smtClean="0"/>
              <a:t>strategies </a:t>
            </a:r>
            <a:r>
              <a:rPr lang="en-GB" dirty="0"/>
              <a:t>are </a:t>
            </a:r>
            <a:r>
              <a:rPr lang="en-GB" dirty="0" smtClean="0"/>
              <a:t>mode </a:t>
            </a:r>
            <a:r>
              <a:rPr lang="en-GB" dirty="0"/>
              <a:t>and selection effects, break in time series, and budget overruns. </a:t>
            </a:r>
            <a:endParaRPr lang="en-GB" dirty="0" smtClean="0"/>
          </a:p>
        </p:txBody>
      </p:sp>
      <p:sp>
        <p:nvSpPr>
          <p:cNvPr id="15" name="CasellaDiTesto 14"/>
          <p:cNvSpPr txBox="1"/>
          <p:nvPr/>
        </p:nvSpPr>
        <p:spPr>
          <a:xfrm>
            <a:off x="843817" y="100346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steps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2 and 3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843817" y="2054515"/>
            <a:ext cx="776287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Once priority of </a:t>
            </a:r>
            <a:r>
              <a:rPr lang="en-GB" dirty="0">
                <a:solidFill>
                  <a:srgbClr val="C00000"/>
                </a:solidFill>
              </a:rPr>
              <a:t>aims</a:t>
            </a:r>
            <a:r>
              <a:rPr lang="en-GB" dirty="0"/>
              <a:t> is established and </a:t>
            </a:r>
            <a:r>
              <a:rPr lang="en-GB" dirty="0">
                <a:solidFill>
                  <a:srgbClr val="C00000"/>
                </a:solidFill>
              </a:rPr>
              <a:t>risks</a:t>
            </a:r>
            <a:r>
              <a:rPr lang="en-GB" dirty="0"/>
              <a:t> are identified, then the </a:t>
            </a:r>
            <a:r>
              <a:rPr lang="en-GB" dirty="0">
                <a:solidFill>
                  <a:srgbClr val="C00000"/>
                </a:solidFill>
              </a:rPr>
              <a:t>potential modes to adopt can be determined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Other ingredients to take </a:t>
            </a:r>
            <a:r>
              <a:rPr lang="en-GB" dirty="0"/>
              <a:t>into </a:t>
            </a:r>
            <a:r>
              <a:rPr lang="en-GB" dirty="0" smtClean="0"/>
              <a:t>account: </a:t>
            </a:r>
            <a:r>
              <a:rPr lang="en-GB" dirty="0" smtClean="0">
                <a:solidFill>
                  <a:srgbClr val="C00000"/>
                </a:solidFill>
              </a:rPr>
              <a:t>mode </a:t>
            </a:r>
            <a:r>
              <a:rPr lang="en-GB" dirty="0">
                <a:solidFill>
                  <a:srgbClr val="C00000"/>
                </a:solidFill>
              </a:rPr>
              <a:t>adequacy </a:t>
            </a:r>
            <a:r>
              <a:rPr lang="en-GB" dirty="0"/>
              <a:t>for the survey </a:t>
            </a:r>
            <a:r>
              <a:rPr lang="en-GB" dirty="0" smtClean="0"/>
              <a:t>topics </a:t>
            </a:r>
            <a:r>
              <a:rPr lang="en-GB" dirty="0"/>
              <a:t>as well as the </a:t>
            </a:r>
            <a:r>
              <a:rPr lang="en-GB" dirty="0">
                <a:solidFill>
                  <a:srgbClr val="C00000"/>
                </a:solidFill>
              </a:rPr>
              <a:t>availability of contact information </a:t>
            </a:r>
            <a:r>
              <a:rPr lang="en-GB" dirty="0"/>
              <a:t>(telephone numbers,  postal addresses, e-mails). </a:t>
            </a:r>
            <a:endParaRPr lang="it-IT" dirty="0"/>
          </a:p>
        </p:txBody>
      </p:sp>
      <p:grpSp>
        <p:nvGrpSpPr>
          <p:cNvPr id="16" name="Gruppo 15"/>
          <p:cNvGrpSpPr/>
          <p:nvPr/>
        </p:nvGrpSpPr>
        <p:grpSpPr>
          <a:xfrm>
            <a:off x="219585" y="3845622"/>
            <a:ext cx="4259286" cy="447611"/>
            <a:chOff x="267071" y="853651"/>
            <a:chExt cx="4259286" cy="447611"/>
          </a:xfrm>
        </p:grpSpPr>
        <p:sp>
          <p:nvSpPr>
            <p:cNvPr id="17" name="Rettangolo 16"/>
            <p:cNvSpPr/>
            <p:nvPr/>
          </p:nvSpPr>
          <p:spPr>
            <a:xfrm rot="5400000">
              <a:off x="334536" y="786186"/>
              <a:ext cx="447611" cy="58254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 smtClean="0"/>
                <a:t>3</a:t>
              </a:r>
              <a:endParaRPr lang="it-IT" sz="3200" b="1" dirty="0"/>
            </a:p>
          </p:txBody>
        </p:sp>
        <p:sp>
          <p:nvSpPr>
            <p:cNvPr id="18" name="Rettangolo 17"/>
            <p:cNvSpPr/>
            <p:nvPr/>
          </p:nvSpPr>
          <p:spPr>
            <a:xfrm>
              <a:off x="965585" y="873828"/>
              <a:ext cx="3560772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000" dirty="0" smtClean="0"/>
                <a:t>Determine </a:t>
              </a:r>
              <a:r>
                <a:rPr lang="en-US" sz="2000" dirty="0"/>
                <a:t>the </a:t>
              </a:r>
              <a:r>
                <a:rPr lang="en-US" sz="2000" dirty="0">
                  <a:solidFill>
                    <a:srgbClr val="AE1023"/>
                  </a:solidFill>
                </a:rPr>
                <a:t>candidate modes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86026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5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156068" y="649345"/>
            <a:ext cx="5680847" cy="474420"/>
            <a:chOff x="261572" y="649345"/>
            <a:chExt cx="5680847" cy="474420"/>
          </a:xfrm>
        </p:grpSpPr>
        <p:sp>
          <p:nvSpPr>
            <p:cNvPr id="19" name="Rettangolo 18"/>
            <p:cNvSpPr/>
            <p:nvPr/>
          </p:nvSpPr>
          <p:spPr>
            <a:xfrm rot="5400000">
              <a:off x="289229" y="621688"/>
              <a:ext cx="474420" cy="52973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/>
                <a:t>4</a:t>
              </a:r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967018" y="684511"/>
              <a:ext cx="4975401" cy="40011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chemeClr val="tx1"/>
                  </a:solidFill>
                </a:rPr>
                <a:t>Evaluate</a:t>
              </a:r>
              <a:r>
                <a:rPr lang="en-US" sz="2000" dirty="0" smtClean="0">
                  <a:solidFill>
                    <a:srgbClr val="AE1023"/>
                  </a:solidFill>
                </a:rPr>
                <a:t> </a:t>
              </a:r>
              <a:r>
                <a:rPr lang="en-US" sz="2000" dirty="0">
                  <a:solidFill>
                    <a:schemeClr val="tx1"/>
                  </a:solidFill>
                </a:rPr>
                <a:t>different </a:t>
              </a:r>
              <a:r>
                <a:rPr lang="en-US" sz="2000" dirty="0" smtClean="0">
                  <a:solidFill>
                    <a:srgbClr val="AE1023"/>
                  </a:solidFill>
                </a:rPr>
                <a:t>mixed-mode </a:t>
              </a:r>
              <a:r>
                <a:rPr lang="en-US" sz="2000" dirty="0">
                  <a:solidFill>
                    <a:srgbClr val="AE1023"/>
                  </a:solidFill>
                </a:rPr>
                <a:t>design options</a:t>
              </a:r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it-IT" sz="2400" b="1" dirty="0" err="1">
                <a:solidFill>
                  <a:schemeClr val="bg1"/>
                </a:solidFill>
              </a:rPr>
              <a:t>Step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smtClean="0">
                <a:solidFill>
                  <a:schemeClr val="bg1"/>
                </a:solidFill>
              </a:rPr>
              <a:t>4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61146" y="1274739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a)   </a:t>
            </a:r>
            <a:r>
              <a:rPr lang="en-US" sz="1800" dirty="0" smtClean="0"/>
              <a:t> Define </a:t>
            </a:r>
            <a:r>
              <a:rPr lang="en-US" sz="1800" dirty="0"/>
              <a:t>the </a:t>
            </a:r>
            <a:r>
              <a:rPr lang="en-US" sz="1800" dirty="0" smtClean="0">
                <a:solidFill>
                  <a:srgbClr val="AE1023"/>
                </a:solidFill>
              </a:rPr>
              <a:t>sequence </a:t>
            </a:r>
            <a:r>
              <a:rPr lang="en-US" sz="1800" dirty="0" smtClean="0"/>
              <a:t>of modes</a:t>
            </a:r>
            <a:r>
              <a:rPr lang="en-US" sz="1800" dirty="0"/>
              <a:t>	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748146" y="1661655"/>
            <a:ext cx="76668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b)  </a:t>
            </a:r>
            <a:r>
              <a:rPr lang="en-US" sz="1800" dirty="0" smtClean="0"/>
              <a:t>  Define </a:t>
            </a:r>
            <a:r>
              <a:rPr lang="en-US" sz="1800" dirty="0"/>
              <a:t>which </a:t>
            </a:r>
            <a:r>
              <a:rPr lang="en-US" sz="1800" dirty="0">
                <a:solidFill>
                  <a:srgbClr val="AE1023"/>
                </a:solidFill>
              </a:rPr>
              <a:t>devices</a:t>
            </a:r>
            <a:r>
              <a:rPr lang="en-US" sz="1800" dirty="0"/>
              <a:t> respondents </a:t>
            </a:r>
            <a:r>
              <a:rPr lang="en-US" sz="1800" dirty="0" smtClean="0"/>
              <a:t>can use, </a:t>
            </a:r>
            <a:r>
              <a:rPr lang="en-US" sz="1800" dirty="0"/>
              <a:t>if CAWI mode is </a:t>
            </a:r>
            <a:r>
              <a:rPr lang="en-US" sz="1800" dirty="0" smtClean="0"/>
              <a:t>offered  </a:t>
            </a:r>
            <a:r>
              <a:rPr lang="en-US" sz="1800" dirty="0"/>
              <a:t>	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752156" y="1998448"/>
            <a:ext cx="8059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c) </a:t>
            </a:r>
            <a:r>
              <a:rPr lang="en-US" sz="1800" dirty="0" smtClean="0"/>
              <a:t>   </a:t>
            </a:r>
            <a:r>
              <a:rPr lang="en-US" sz="1800" dirty="0" smtClean="0">
                <a:solidFill>
                  <a:srgbClr val="AE1023"/>
                </a:solidFill>
              </a:rPr>
              <a:t>Design</a:t>
            </a:r>
            <a:r>
              <a:rPr lang="en-US" sz="1800" dirty="0" smtClean="0"/>
              <a:t> </a:t>
            </a:r>
            <a:r>
              <a:rPr lang="en-US" sz="1800" dirty="0"/>
              <a:t>and </a:t>
            </a:r>
            <a:r>
              <a:rPr lang="en-US" sz="1800" dirty="0">
                <a:solidFill>
                  <a:srgbClr val="AE1023"/>
                </a:solidFill>
              </a:rPr>
              <a:t>test the questionnaire </a:t>
            </a:r>
            <a:r>
              <a:rPr lang="en-US" sz="1800" dirty="0" smtClean="0"/>
              <a:t>to </a:t>
            </a:r>
            <a:r>
              <a:rPr lang="en-US" sz="1800" dirty="0"/>
              <a:t>reduce </a:t>
            </a:r>
            <a:r>
              <a:rPr lang="en-US" sz="1800" dirty="0" smtClean="0"/>
              <a:t>mode measurement </a:t>
            </a:r>
            <a:r>
              <a:rPr lang="en-US" sz="1800" dirty="0"/>
              <a:t>effect 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717333" y="2386762"/>
            <a:ext cx="7974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d)  </a:t>
            </a:r>
            <a:r>
              <a:rPr lang="en-US" sz="1800" dirty="0" smtClean="0"/>
              <a:t>  Evaluate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complexity</a:t>
            </a:r>
            <a:r>
              <a:rPr lang="en-US" sz="1800" dirty="0"/>
              <a:t> of the logistics and </a:t>
            </a:r>
            <a:r>
              <a:rPr lang="en-US" sz="1800" dirty="0" smtClean="0"/>
              <a:t>operations </a:t>
            </a:r>
          </a:p>
          <a:p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600" dirty="0"/>
              <a:t>(Data collection IT system and </a:t>
            </a:r>
            <a:r>
              <a:rPr lang="en-US" sz="1600" dirty="0" smtClean="0"/>
              <a:t>human resources)	</a:t>
            </a:r>
            <a:endParaRPr lang="en-US" sz="1600" dirty="0"/>
          </a:p>
        </p:txBody>
      </p:sp>
      <p:sp>
        <p:nvSpPr>
          <p:cNvPr id="24" name="Rettangolo 23"/>
          <p:cNvSpPr/>
          <p:nvPr/>
        </p:nvSpPr>
        <p:spPr>
          <a:xfrm>
            <a:off x="740524" y="3005226"/>
            <a:ext cx="80798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e)  </a:t>
            </a:r>
            <a:r>
              <a:rPr lang="en-US" sz="1800" dirty="0" smtClean="0"/>
              <a:t>  Evaluate </a:t>
            </a:r>
            <a:r>
              <a:rPr lang="en-US" sz="1800" dirty="0"/>
              <a:t>the possibility of enhancing the response rate and/or 			</a:t>
            </a:r>
            <a:r>
              <a:rPr lang="en-US" sz="1800" dirty="0" smtClean="0"/>
              <a:t>		population coverage (</a:t>
            </a:r>
            <a:r>
              <a:rPr lang="en-US" sz="1800" dirty="0" smtClean="0">
                <a:solidFill>
                  <a:srgbClr val="AE1023"/>
                </a:solidFill>
              </a:rPr>
              <a:t>incentives, mode choice</a:t>
            </a:r>
            <a:r>
              <a:rPr lang="en-US" sz="1800" dirty="0" smtClean="0"/>
              <a:t>)		</a:t>
            </a:r>
            <a:endParaRPr lang="en-US" sz="1800" dirty="0"/>
          </a:p>
        </p:txBody>
      </p:sp>
      <p:sp>
        <p:nvSpPr>
          <p:cNvPr id="25" name="Rettangolo 24"/>
          <p:cNvSpPr/>
          <p:nvPr/>
        </p:nvSpPr>
        <p:spPr>
          <a:xfrm>
            <a:off x="771818" y="3597884"/>
            <a:ext cx="8176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f)   </a:t>
            </a:r>
            <a:r>
              <a:rPr lang="en-US" sz="1800" dirty="0" smtClean="0"/>
              <a:t> Design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communication strategy</a:t>
            </a:r>
            <a:r>
              <a:rPr lang="en-US" sz="1800" dirty="0"/>
              <a:t>: </a:t>
            </a:r>
            <a:endParaRPr lang="en-US" sz="1800" dirty="0" smtClean="0"/>
          </a:p>
          <a:p>
            <a:r>
              <a:rPr lang="en-US" sz="1800" dirty="0"/>
              <a:t>	</a:t>
            </a:r>
            <a:r>
              <a:rPr lang="en-US" sz="1800" dirty="0" smtClean="0"/>
              <a:t>	(</a:t>
            </a:r>
            <a:r>
              <a:rPr lang="en-US" sz="1600" dirty="0" smtClean="0"/>
              <a:t>advance </a:t>
            </a:r>
            <a:r>
              <a:rPr lang="en-US" sz="1600" dirty="0"/>
              <a:t>letter, reminders, 	interviewer instructions and </a:t>
            </a:r>
            <a:r>
              <a:rPr lang="en-US" sz="1600" dirty="0" smtClean="0"/>
              <a:t>training, survey website) </a:t>
            </a:r>
            <a:endParaRPr lang="en-US" sz="1600" dirty="0"/>
          </a:p>
        </p:txBody>
      </p:sp>
      <p:sp>
        <p:nvSpPr>
          <p:cNvPr id="26" name="Rettangolo 25"/>
          <p:cNvSpPr/>
          <p:nvPr/>
        </p:nvSpPr>
        <p:spPr>
          <a:xfrm>
            <a:off x="708398" y="4185738"/>
            <a:ext cx="3212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/>
              <a:t>g)  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AE1023"/>
                </a:solidFill>
              </a:rPr>
              <a:t>Test </a:t>
            </a:r>
            <a:r>
              <a:rPr lang="en-US" sz="1800" dirty="0"/>
              <a:t>the mixed-mode </a:t>
            </a:r>
            <a:r>
              <a:rPr lang="en-US" sz="1800" dirty="0" smtClean="0"/>
              <a:t>design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465736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e 8"/>
          <p:cNvSpPr/>
          <p:nvPr/>
        </p:nvSpPr>
        <p:spPr>
          <a:xfrm>
            <a:off x="5643483" y="1044636"/>
            <a:ext cx="2566619" cy="850420"/>
          </a:xfrm>
          <a:prstGeom prst="ellipse">
            <a:avLst/>
          </a:prstGeom>
          <a:solidFill>
            <a:schemeClr val="accent6">
              <a:lumMod val="20000"/>
              <a:lumOff val="80000"/>
              <a:alpha val="73000"/>
            </a:schemeClr>
          </a:solidFill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err="1">
                <a:solidFill>
                  <a:srgbClr val="C00000"/>
                </a:solidFill>
                <a:latin typeface="+mj-lt"/>
              </a:rPr>
              <a:t>Concurrent</a:t>
            </a:r>
            <a:r>
              <a:rPr lang="it-IT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it-IT" sz="1600" dirty="0" err="1">
                <a:solidFill>
                  <a:srgbClr val="C00000"/>
                </a:solidFill>
                <a:latin typeface="+mj-lt"/>
              </a:rPr>
              <a:t>sequential</a:t>
            </a:r>
            <a:r>
              <a:rPr lang="it-IT" sz="1600" dirty="0">
                <a:solidFill>
                  <a:srgbClr val="C00000"/>
                </a:solidFill>
                <a:latin typeface="+mj-lt"/>
              </a:rPr>
              <a:t> </a:t>
            </a:r>
            <a:r>
              <a:rPr lang="it-IT" sz="1600" dirty="0">
                <a:solidFill>
                  <a:schemeClr val="tx1"/>
                </a:solidFill>
                <a:latin typeface="+mj-lt"/>
              </a:rPr>
              <a:t>or</a:t>
            </a:r>
            <a:r>
              <a:rPr lang="it-IT" sz="1600" dirty="0">
                <a:solidFill>
                  <a:srgbClr val="C00000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C00000"/>
                </a:solidFill>
                <a:latin typeface="+mj-lt"/>
              </a:rPr>
              <a:t>both</a:t>
            </a:r>
            <a:r>
              <a:rPr lang="it-IT" sz="1600" dirty="0">
                <a:solidFill>
                  <a:schemeClr val="tx1"/>
                </a:solidFill>
                <a:latin typeface="+mj-lt"/>
              </a:rPr>
              <a:t>? </a:t>
            </a:r>
          </a:p>
        </p:txBody>
      </p:sp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6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156068" y="649345"/>
            <a:ext cx="5680847" cy="474420"/>
            <a:chOff x="261572" y="649345"/>
            <a:chExt cx="5680847" cy="474420"/>
          </a:xfrm>
        </p:grpSpPr>
        <p:sp>
          <p:nvSpPr>
            <p:cNvPr id="19" name="Rettangolo 18"/>
            <p:cNvSpPr/>
            <p:nvPr/>
          </p:nvSpPr>
          <p:spPr>
            <a:xfrm rot="5400000">
              <a:off x="289229" y="621688"/>
              <a:ext cx="474420" cy="52973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/>
                <a:t>4</a:t>
              </a:r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967018" y="684511"/>
              <a:ext cx="4975401" cy="40011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chemeClr val="tx1"/>
                  </a:solidFill>
                </a:rPr>
                <a:t>Evaluate</a:t>
              </a:r>
              <a:r>
                <a:rPr lang="en-US" sz="2000" dirty="0" smtClean="0">
                  <a:solidFill>
                    <a:srgbClr val="AE1023"/>
                  </a:solidFill>
                </a:rPr>
                <a:t> </a:t>
              </a:r>
              <a:r>
                <a:rPr lang="en-US" sz="2000" dirty="0">
                  <a:solidFill>
                    <a:schemeClr val="tx1"/>
                  </a:solidFill>
                </a:rPr>
                <a:t>different </a:t>
              </a:r>
              <a:r>
                <a:rPr lang="en-US" sz="2000" dirty="0" smtClean="0">
                  <a:solidFill>
                    <a:srgbClr val="AE1023"/>
                  </a:solidFill>
                </a:rPr>
                <a:t>mixed-mode </a:t>
              </a:r>
              <a:r>
                <a:rPr lang="en-US" sz="2000" dirty="0">
                  <a:solidFill>
                    <a:srgbClr val="AE1023"/>
                  </a:solidFill>
                </a:rPr>
                <a:t>design options</a:t>
              </a:r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it-IT" sz="2400" b="1" dirty="0" err="1">
                <a:solidFill>
                  <a:schemeClr val="bg1"/>
                </a:solidFill>
              </a:rPr>
              <a:t>Step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smtClean="0">
                <a:solidFill>
                  <a:schemeClr val="bg1"/>
                </a:solidFill>
              </a:rPr>
              <a:t>4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1214446" y="2289868"/>
            <a:ext cx="77001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600" dirty="0"/>
              <a:t>If </a:t>
            </a:r>
            <a:r>
              <a:rPr lang="en-GB" sz="1600" dirty="0">
                <a:solidFill>
                  <a:srgbClr val="AE1023"/>
                </a:solidFill>
              </a:rPr>
              <a:t>cost reduction </a:t>
            </a:r>
            <a:r>
              <a:rPr lang="en-GB" sz="1600" dirty="0"/>
              <a:t>has the highest </a:t>
            </a:r>
            <a:r>
              <a:rPr lang="en-GB" sz="1600" dirty="0" smtClean="0"/>
              <a:t>priority </a:t>
            </a:r>
            <a:r>
              <a:rPr lang="en-GB" sz="1600" dirty="0" smtClean="0">
                <a:sym typeface="Wingdings" panose="05000000000000000000" pitchFamily="2" charset="2"/>
              </a:rPr>
              <a:t></a:t>
            </a:r>
            <a:r>
              <a:rPr lang="en-GB" sz="1600" dirty="0" smtClean="0"/>
              <a:t> </a:t>
            </a:r>
            <a:r>
              <a:rPr lang="en-GB" sz="1600" dirty="0"/>
              <a:t>a </a:t>
            </a:r>
            <a:r>
              <a:rPr lang="en-GB" sz="1600" dirty="0">
                <a:solidFill>
                  <a:srgbClr val="AE1023"/>
                </a:solidFill>
              </a:rPr>
              <a:t>sequential design </a:t>
            </a:r>
            <a:r>
              <a:rPr lang="en-GB" sz="1600" dirty="0"/>
              <a:t>where the </a:t>
            </a:r>
            <a:r>
              <a:rPr lang="en-GB" sz="1600" dirty="0">
                <a:solidFill>
                  <a:srgbClr val="AE1023"/>
                </a:solidFill>
              </a:rPr>
              <a:t>cheapest mode </a:t>
            </a:r>
            <a:r>
              <a:rPr lang="en-GB" sz="1600" dirty="0"/>
              <a:t>is offered </a:t>
            </a:r>
            <a:r>
              <a:rPr lang="en-GB" sz="1600" dirty="0">
                <a:solidFill>
                  <a:srgbClr val="AE1023"/>
                </a:solidFill>
              </a:rPr>
              <a:t>first</a:t>
            </a:r>
            <a:r>
              <a:rPr lang="en-GB" sz="1600" dirty="0"/>
              <a:t> can be </a:t>
            </a:r>
            <a:r>
              <a:rPr lang="en-GB" sz="1600" dirty="0" smtClean="0"/>
              <a:t>adopted</a:t>
            </a:r>
          </a:p>
        </p:txBody>
      </p:sp>
      <p:sp>
        <p:nvSpPr>
          <p:cNvPr id="5" name="Rettangolo 4"/>
          <p:cNvSpPr/>
          <p:nvPr/>
        </p:nvSpPr>
        <p:spPr>
          <a:xfrm>
            <a:off x="861514" y="1859888"/>
            <a:ext cx="7742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Some general </a:t>
            </a:r>
            <a:r>
              <a:rPr lang="en-US" sz="1800" dirty="0" smtClean="0"/>
              <a:t>rules, </a:t>
            </a:r>
            <a:r>
              <a:rPr lang="en-US" sz="1800" dirty="0"/>
              <a:t>based on the priorities defined in step 1</a:t>
            </a:r>
            <a:r>
              <a:rPr lang="en-US" sz="1800" dirty="0" smtClean="0"/>
              <a:t>:</a:t>
            </a:r>
            <a:endParaRPr lang="en-US" sz="1800" dirty="0"/>
          </a:p>
        </p:txBody>
      </p:sp>
      <p:sp>
        <p:nvSpPr>
          <p:cNvPr id="20" name="Rettangolo 19"/>
          <p:cNvSpPr/>
          <p:nvPr/>
        </p:nvSpPr>
        <p:spPr>
          <a:xfrm>
            <a:off x="1213342" y="2936610"/>
            <a:ext cx="7534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GB" sz="1600" dirty="0" smtClean="0"/>
              <a:t> 	If </a:t>
            </a:r>
            <a:r>
              <a:rPr lang="en-GB" sz="1600" dirty="0"/>
              <a:t>the aim is to </a:t>
            </a:r>
            <a:r>
              <a:rPr lang="en-GB" sz="1600" dirty="0">
                <a:solidFill>
                  <a:srgbClr val="AE1023"/>
                </a:solidFill>
              </a:rPr>
              <a:t>contain non-response and coverage </a:t>
            </a:r>
            <a:r>
              <a:rPr lang="en-GB" sz="1600" dirty="0" smtClean="0">
                <a:solidFill>
                  <a:srgbClr val="AE1023"/>
                </a:solidFill>
              </a:rPr>
              <a:t>errors </a:t>
            </a:r>
            <a:r>
              <a:rPr lang="en-GB" sz="1600" dirty="0" smtClean="0">
                <a:sym typeface="Wingdings" panose="05000000000000000000" pitchFamily="2" charset="2"/>
              </a:rPr>
              <a:t></a:t>
            </a:r>
            <a:r>
              <a:rPr lang="en-GB" sz="1600" dirty="0" smtClean="0"/>
              <a:t> </a:t>
            </a:r>
            <a:r>
              <a:rPr lang="en-GB" sz="1600" dirty="0">
                <a:solidFill>
                  <a:srgbClr val="AE1023"/>
                </a:solidFill>
              </a:rPr>
              <a:t>concurrent </a:t>
            </a:r>
            <a:r>
              <a:rPr lang="en-GB" sz="1600" dirty="0" smtClean="0">
                <a:solidFill>
                  <a:srgbClr val="AE1023"/>
                </a:solidFill>
              </a:rPr>
              <a:t>mix </a:t>
            </a:r>
            <a:r>
              <a:rPr lang="en-GB" sz="1600" dirty="0" smtClean="0"/>
              <a:t>of 	modes</a:t>
            </a:r>
            <a:r>
              <a:rPr lang="en-GB" sz="1600" dirty="0" smtClean="0">
                <a:solidFill>
                  <a:srgbClr val="AE1023"/>
                </a:solidFill>
              </a:rPr>
              <a:t> </a:t>
            </a:r>
            <a:r>
              <a:rPr lang="en-GB" sz="1600" dirty="0" smtClean="0"/>
              <a:t>with </a:t>
            </a:r>
            <a:r>
              <a:rPr lang="en-GB" sz="1600" dirty="0" smtClean="0">
                <a:solidFill>
                  <a:srgbClr val="C00000"/>
                </a:solidFill>
              </a:rPr>
              <a:t>interviewer</a:t>
            </a:r>
            <a:r>
              <a:rPr lang="en-GB" sz="1600" dirty="0" smtClean="0"/>
              <a:t>-administered modes allow </a:t>
            </a:r>
            <a:r>
              <a:rPr lang="en-GB" sz="1600" dirty="0"/>
              <a:t>for a higher response </a:t>
            </a:r>
            <a:r>
              <a:rPr lang="en-GB" sz="1600" dirty="0" smtClean="0"/>
              <a:t>rate and 	coverage, or a </a:t>
            </a:r>
            <a:r>
              <a:rPr lang="en-GB" sz="1600" dirty="0">
                <a:solidFill>
                  <a:srgbClr val="AE1023"/>
                </a:solidFill>
              </a:rPr>
              <a:t>sequential </a:t>
            </a:r>
            <a:r>
              <a:rPr lang="en-GB" sz="1600" dirty="0"/>
              <a:t>design with </a:t>
            </a:r>
            <a:r>
              <a:rPr lang="en-GB" sz="1600" dirty="0">
                <a:solidFill>
                  <a:srgbClr val="AE1023"/>
                </a:solidFill>
              </a:rPr>
              <a:t>most “effective” mode </a:t>
            </a:r>
            <a:r>
              <a:rPr lang="en-GB" sz="1600" dirty="0" smtClean="0"/>
              <a:t>offered </a:t>
            </a:r>
            <a:r>
              <a:rPr lang="en-GB" sz="1600" dirty="0" smtClean="0">
                <a:solidFill>
                  <a:srgbClr val="AE1023"/>
                </a:solidFill>
              </a:rPr>
              <a:t>first</a:t>
            </a:r>
            <a:endParaRPr lang="it-IT" sz="1600" dirty="0"/>
          </a:p>
        </p:txBody>
      </p:sp>
      <p:sp>
        <p:nvSpPr>
          <p:cNvPr id="21" name="Rettangolo 20"/>
          <p:cNvSpPr/>
          <p:nvPr/>
        </p:nvSpPr>
        <p:spPr>
          <a:xfrm>
            <a:off x="1220357" y="3818842"/>
            <a:ext cx="67964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GB" sz="1600" dirty="0" smtClean="0"/>
              <a:t>  Strategies </a:t>
            </a:r>
            <a:r>
              <a:rPr lang="en-GB" sz="1600" dirty="0"/>
              <a:t>in between, like </a:t>
            </a:r>
            <a:r>
              <a:rPr lang="en-GB" sz="1600" dirty="0">
                <a:solidFill>
                  <a:srgbClr val="AE1023"/>
                </a:solidFill>
              </a:rPr>
              <a:t>party sequential-partly concurrent designs</a:t>
            </a:r>
            <a:r>
              <a:rPr lang="en-GB" sz="1600" dirty="0"/>
              <a:t>, can </a:t>
            </a:r>
            <a:r>
              <a:rPr lang="en-GB" sz="1600" dirty="0" smtClean="0"/>
              <a:t>	help </a:t>
            </a:r>
            <a:r>
              <a:rPr lang="en-GB" sz="1600" dirty="0"/>
              <a:t>in </a:t>
            </a:r>
            <a:r>
              <a:rPr lang="en-GB" sz="1600" dirty="0">
                <a:solidFill>
                  <a:srgbClr val="AE1023"/>
                </a:solidFill>
              </a:rPr>
              <a:t>balancing costs and </a:t>
            </a:r>
            <a:r>
              <a:rPr lang="en-GB" sz="1600" dirty="0" smtClean="0">
                <a:solidFill>
                  <a:srgbClr val="AE1023"/>
                </a:solidFill>
              </a:rPr>
              <a:t>errors</a:t>
            </a:r>
            <a:r>
              <a:rPr lang="en-GB" sz="1600" dirty="0" smtClean="0"/>
              <a:t>, and keep low organizational </a:t>
            </a:r>
            <a:r>
              <a:rPr lang="en-GB" sz="1600" dirty="0" smtClean="0">
                <a:solidFill>
                  <a:srgbClr val="C00000"/>
                </a:solidFill>
              </a:rPr>
              <a:t>complexity </a:t>
            </a:r>
          </a:p>
        </p:txBody>
      </p:sp>
      <p:sp>
        <p:nvSpPr>
          <p:cNvPr id="6" name="Rettangolo 5"/>
          <p:cNvSpPr/>
          <p:nvPr/>
        </p:nvSpPr>
        <p:spPr>
          <a:xfrm>
            <a:off x="5027103" y="257126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600"/>
              </a:spcBef>
            </a:pPr>
            <a:r>
              <a:rPr lang="en-GB" sz="1200" dirty="0" smtClean="0"/>
              <a:t>Overall </a:t>
            </a:r>
            <a:r>
              <a:rPr lang="en-GB" sz="1200" dirty="0"/>
              <a:t>cost need to be evaluated. Contamination effect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761146" y="1274739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a)   </a:t>
            </a:r>
            <a:r>
              <a:rPr lang="en-US" sz="1800" dirty="0" smtClean="0"/>
              <a:t> Define </a:t>
            </a:r>
            <a:r>
              <a:rPr lang="en-US" sz="1800" dirty="0"/>
              <a:t>the </a:t>
            </a:r>
            <a:r>
              <a:rPr lang="en-US" sz="1800" dirty="0" smtClean="0">
                <a:solidFill>
                  <a:srgbClr val="AE1023"/>
                </a:solidFill>
              </a:rPr>
              <a:t>sequence </a:t>
            </a:r>
            <a:r>
              <a:rPr lang="en-US" sz="1800" dirty="0" smtClean="0"/>
              <a:t>of modes</a:t>
            </a:r>
            <a:r>
              <a:rPr lang="en-US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98705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5" grpId="0"/>
      <p:bldP spid="20" grpId="0"/>
      <p:bldP spid="21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olo 1"/>
          <p:cNvSpPr txBox="1">
            <a:spLocks/>
          </p:cNvSpPr>
          <p:nvPr/>
        </p:nvSpPr>
        <p:spPr>
          <a:xfrm>
            <a:off x="843817" y="0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grpSp>
        <p:nvGrpSpPr>
          <p:cNvPr id="31" name="Gruppo 30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32" name="CasellaDiTesto 31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33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Immagine 33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89098" y="4602405"/>
            <a:ext cx="406400" cy="273844"/>
          </a:xfrm>
        </p:spPr>
        <p:txBody>
          <a:bodyPr/>
          <a:lstStyle/>
          <a:p>
            <a:r>
              <a:rPr lang="it-IT" dirty="0" smtClean="0"/>
              <a:t>7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156068" y="649345"/>
            <a:ext cx="5680847" cy="474420"/>
            <a:chOff x="261572" y="649345"/>
            <a:chExt cx="5680847" cy="474420"/>
          </a:xfrm>
        </p:grpSpPr>
        <p:sp>
          <p:nvSpPr>
            <p:cNvPr id="19" name="Rettangolo 18"/>
            <p:cNvSpPr/>
            <p:nvPr/>
          </p:nvSpPr>
          <p:spPr>
            <a:xfrm rot="5400000">
              <a:off x="289229" y="621688"/>
              <a:ext cx="474420" cy="52973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3200" b="1" dirty="0"/>
                <a:t>4</a:t>
              </a:r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967018" y="684511"/>
              <a:ext cx="4975401" cy="40011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chemeClr val="tx1"/>
                  </a:solidFill>
                </a:rPr>
                <a:t>Evaluate</a:t>
              </a:r>
              <a:r>
                <a:rPr lang="en-US" sz="2000" dirty="0" smtClean="0">
                  <a:solidFill>
                    <a:srgbClr val="AE1023"/>
                  </a:solidFill>
                </a:rPr>
                <a:t> </a:t>
              </a:r>
              <a:r>
                <a:rPr lang="en-US" sz="2000" dirty="0">
                  <a:solidFill>
                    <a:schemeClr val="tx1"/>
                  </a:solidFill>
                </a:rPr>
                <a:t>different </a:t>
              </a:r>
              <a:r>
                <a:rPr lang="en-US" sz="2000" dirty="0" smtClean="0">
                  <a:solidFill>
                    <a:srgbClr val="AE1023"/>
                  </a:solidFill>
                </a:rPr>
                <a:t>mixed-mode </a:t>
              </a:r>
              <a:r>
                <a:rPr lang="en-US" sz="2000" dirty="0">
                  <a:solidFill>
                    <a:srgbClr val="AE1023"/>
                  </a:solidFill>
                </a:rPr>
                <a:t>design options</a:t>
              </a:r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917805" y="94121"/>
            <a:ext cx="8203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The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decision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making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it-IT" sz="2400" b="1" dirty="0" err="1">
                <a:solidFill>
                  <a:schemeClr val="bg1"/>
                </a:solidFill>
              </a:rPr>
              <a:t>Step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smtClean="0">
                <a:solidFill>
                  <a:schemeClr val="bg1"/>
                </a:solidFill>
              </a:rPr>
              <a:t>4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748146" y="1644071"/>
            <a:ext cx="76668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b)  </a:t>
            </a:r>
            <a:r>
              <a:rPr lang="en-US" sz="1800" dirty="0" smtClean="0"/>
              <a:t> </a:t>
            </a:r>
            <a:r>
              <a:rPr lang="en-US" sz="1800" dirty="0"/>
              <a:t>Define which </a:t>
            </a:r>
            <a:r>
              <a:rPr lang="en-US" sz="1800" dirty="0">
                <a:solidFill>
                  <a:srgbClr val="AE1023"/>
                </a:solidFill>
              </a:rPr>
              <a:t>devices</a:t>
            </a:r>
            <a:r>
              <a:rPr lang="en-US" sz="1800" dirty="0"/>
              <a:t> respondents </a:t>
            </a:r>
            <a:r>
              <a:rPr lang="en-US" sz="1800" dirty="0" smtClean="0"/>
              <a:t>can use, </a:t>
            </a:r>
            <a:r>
              <a:rPr lang="en-US" sz="1800" dirty="0"/>
              <a:t>if </a:t>
            </a:r>
            <a:r>
              <a:rPr lang="en-US" sz="1800" dirty="0">
                <a:solidFill>
                  <a:srgbClr val="C00000"/>
                </a:solidFill>
              </a:rPr>
              <a:t>CAWI</a:t>
            </a:r>
            <a:r>
              <a:rPr lang="en-US" sz="1800" dirty="0"/>
              <a:t> mode is </a:t>
            </a:r>
            <a:r>
              <a:rPr lang="en-US" sz="1800" dirty="0" smtClean="0"/>
              <a:t>offered  </a:t>
            </a:r>
            <a:r>
              <a:rPr lang="en-US" sz="1800" dirty="0"/>
              <a:t>	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760948" y="1998448"/>
            <a:ext cx="8059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c) 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AE1023"/>
                </a:solidFill>
              </a:rPr>
              <a:t>Design</a:t>
            </a:r>
            <a:r>
              <a:rPr lang="en-US" sz="1800" dirty="0" smtClean="0"/>
              <a:t> </a:t>
            </a:r>
            <a:r>
              <a:rPr lang="en-US" sz="1800" dirty="0"/>
              <a:t>and </a:t>
            </a:r>
            <a:r>
              <a:rPr lang="en-US" sz="1800" dirty="0">
                <a:solidFill>
                  <a:srgbClr val="AE1023"/>
                </a:solidFill>
              </a:rPr>
              <a:t>test the questionnaire </a:t>
            </a:r>
            <a:r>
              <a:rPr lang="en-US" sz="1800" dirty="0" smtClean="0"/>
              <a:t>to </a:t>
            </a:r>
            <a:r>
              <a:rPr lang="en-US" sz="1800" dirty="0"/>
              <a:t>reduce </a:t>
            </a:r>
            <a:r>
              <a:rPr lang="en-US" sz="1800" dirty="0" smtClean="0"/>
              <a:t>mode measurement </a:t>
            </a:r>
            <a:r>
              <a:rPr lang="en-US" sz="1800" dirty="0"/>
              <a:t>effect </a:t>
            </a:r>
          </a:p>
        </p:txBody>
      </p:sp>
      <p:sp>
        <p:nvSpPr>
          <p:cNvPr id="20" name="Fumetto 3 19"/>
          <p:cNvSpPr/>
          <p:nvPr/>
        </p:nvSpPr>
        <p:spPr>
          <a:xfrm>
            <a:off x="7293099" y="1432914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 smtClean="0">
                <a:solidFill>
                  <a:schemeClr val="tx1"/>
                </a:solidFill>
              </a:rPr>
              <a:t>WP5</a:t>
            </a:r>
            <a:endParaRPr lang="it-IT" sz="1700" dirty="0">
              <a:solidFill>
                <a:schemeClr val="tx1"/>
              </a:solidFill>
            </a:endParaRPr>
          </a:p>
        </p:txBody>
      </p:sp>
      <p:sp>
        <p:nvSpPr>
          <p:cNvPr id="21" name="Fumetto 3 20"/>
          <p:cNvSpPr/>
          <p:nvPr/>
        </p:nvSpPr>
        <p:spPr>
          <a:xfrm>
            <a:off x="7783915" y="1800973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 smtClean="0">
                <a:solidFill>
                  <a:schemeClr val="tx1"/>
                </a:solidFill>
              </a:rPr>
              <a:t>WP4</a:t>
            </a:r>
            <a:endParaRPr lang="it-IT" sz="1700" dirty="0">
              <a:solidFill>
                <a:schemeClr val="tx1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759366" y="2358642"/>
            <a:ext cx="7974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d)  </a:t>
            </a:r>
            <a:r>
              <a:rPr lang="en-US" sz="1800" dirty="0" smtClean="0"/>
              <a:t> Evaluate </a:t>
            </a:r>
            <a:r>
              <a:rPr lang="en-US" sz="1800" dirty="0"/>
              <a:t>the </a:t>
            </a:r>
            <a:r>
              <a:rPr lang="en-US" sz="1800" dirty="0">
                <a:solidFill>
                  <a:srgbClr val="AE1023"/>
                </a:solidFill>
              </a:rPr>
              <a:t>complexity</a:t>
            </a:r>
            <a:r>
              <a:rPr lang="en-US" sz="1800" dirty="0"/>
              <a:t> of the logistics and </a:t>
            </a:r>
            <a:r>
              <a:rPr lang="en-US" sz="1800" dirty="0" smtClean="0"/>
              <a:t>operations </a:t>
            </a:r>
          </a:p>
          <a:p>
            <a:r>
              <a:rPr lang="en-US" sz="1800" dirty="0"/>
              <a:t>	</a:t>
            </a:r>
            <a:r>
              <a:rPr lang="en-US" sz="1800" dirty="0" smtClean="0"/>
              <a:t>	(Data collection IT system and </a:t>
            </a:r>
            <a:r>
              <a:rPr lang="en-US" sz="1800" dirty="0"/>
              <a:t>human </a:t>
            </a:r>
            <a:r>
              <a:rPr lang="en-US" sz="1800" dirty="0" smtClean="0"/>
              <a:t>resources)</a:t>
            </a:r>
            <a:r>
              <a:rPr lang="en-US" sz="1800" dirty="0"/>
              <a:t>	</a:t>
            </a:r>
          </a:p>
        </p:txBody>
      </p:sp>
      <p:sp>
        <p:nvSpPr>
          <p:cNvPr id="23" name="Fumetto 3 22"/>
          <p:cNvSpPr/>
          <p:nvPr/>
        </p:nvSpPr>
        <p:spPr>
          <a:xfrm>
            <a:off x="6458857" y="2401767"/>
            <a:ext cx="966127" cy="360242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dirty="0" smtClean="0">
                <a:solidFill>
                  <a:schemeClr val="tx1"/>
                </a:solidFill>
              </a:rPr>
              <a:t>WP3</a:t>
            </a: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766900" y="3005226"/>
            <a:ext cx="80798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e)  </a:t>
            </a:r>
            <a:r>
              <a:rPr lang="en-US" sz="1800" dirty="0" smtClean="0"/>
              <a:t> </a:t>
            </a:r>
            <a:r>
              <a:rPr lang="en-US" sz="1800" dirty="0"/>
              <a:t>Evaluate the possibility of enhancing </a:t>
            </a:r>
            <a:r>
              <a:rPr lang="en-US" sz="1800" dirty="0" smtClean="0"/>
              <a:t>response rates and population coverage 			(</a:t>
            </a:r>
            <a:r>
              <a:rPr lang="en-US" sz="1800" dirty="0" smtClean="0">
                <a:solidFill>
                  <a:srgbClr val="AE1023"/>
                </a:solidFill>
              </a:rPr>
              <a:t>incentives, mode choice</a:t>
            </a:r>
            <a:r>
              <a:rPr lang="en-US" sz="1800" dirty="0" smtClean="0"/>
              <a:t>)		</a:t>
            </a:r>
            <a:endParaRPr lang="en-US" sz="1800" dirty="0"/>
          </a:p>
        </p:txBody>
      </p:sp>
      <p:sp>
        <p:nvSpPr>
          <p:cNvPr id="25" name="Rettangolo 24"/>
          <p:cNvSpPr/>
          <p:nvPr/>
        </p:nvSpPr>
        <p:spPr>
          <a:xfrm>
            <a:off x="761146" y="1274739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a)   </a:t>
            </a:r>
            <a:r>
              <a:rPr lang="en-US" sz="1800" dirty="0" smtClean="0"/>
              <a:t>Define </a:t>
            </a:r>
            <a:r>
              <a:rPr lang="en-US" sz="1800" dirty="0"/>
              <a:t>the </a:t>
            </a:r>
            <a:r>
              <a:rPr lang="en-US" sz="1800" dirty="0" smtClean="0">
                <a:solidFill>
                  <a:srgbClr val="AE1023"/>
                </a:solidFill>
              </a:rPr>
              <a:t>sequence </a:t>
            </a:r>
            <a:r>
              <a:rPr lang="en-US" sz="1800" dirty="0" smtClean="0"/>
              <a:t>of modes</a:t>
            </a:r>
            <a:r>
              <a:rPr lang="en-US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67288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1" grpId="0" animBg="1"/>
      <p:bldP spid="22" grpId="0"/>
      <p:bldP spid="23" grpId="0" animBg="1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843816" y="-7235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fld id="{3F821C19-A02C-4C95-9772-2B47C82CE0E2}" type="slidenum">
              <a:rPr lang="it-IT" smtClean="0"/>
              <a:t>8</a:t>
            </a:fld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1162543" y="567924"/>
            <a:ext cx="7583527" cy="3927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500" b="1" dirty="0"/>
          </a:p>
        </p:txBody>
      </p:sp>
      <p:sp>
        <p:nvSpPr>
          <p:cNvPr id="18" name="Symbol zastępczy zawartości 2"/>
          <p:cNvSpPr txBox="1">
            <a:spLocks/>
          </p:cNvSpPr>
          <p:nvPr/>
        </p:nvSpPr>
        <p:spPr>
          <a:xfrm>
            <a:off x="1213342" y="922817"/>
            <a:ext cx="7028958" cy="3723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GB" sz="1600" i="1" dirty="0" smtClean="0">
              <a:latin typeface="+mn-lt"/>
            </a:endParaRPr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latin typeface="+mn-lt"/>
            </a:endParaRPr>
          </a:p>
        </p:txBody>
      </p:sp>
      <p:sp>
        <p:nvSpPr>
          <p:cNvPr id="20" name="Freccia a destra 19"/>
          <p:cNvSpPr/>
          <p:nvPr/>
        </p:nvSpPr>
        <p:spPr>
          <a:xfrm>
            <a:off x="2316481" y="3803650"/>
            <a:ext cx="45719" cy="5715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993776" y="104470"/>
            <a:ext cx="76104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400" b="1" dirty="0" smtClean="0">
                <a:solidFill>
                  <a:schemeClr val="bg1"/>
                </a:solidFill>
                <a:latin typeface="+mj-lt"/>
              </a:rPr>
              <a:t>The use of incentives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843816" y="710147"/>
            <a:ext cx="75791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/>
              <a:t>Literature </a:t>
            </a:r>
            <a:r>
              <a:rPr lang="en-GB" sz="1800" dirty="0"/>
              <a:t>suggests that, in general, incentives may increase survey </a:t>
            </a:r>
            <a:r>
              <a:rPr lang="en-GB" sz="1800" dirty="0">
                <a:solidFill>
                  <a:srgbClr val="C00000"/>
                </a:solidFill>
              </a:rPr>
              <a:t>participation</a:t>
            </a:r>
            <a:r>
              <a:rPr lang="en-GB" sz="1800" dirty="0"/>
              <a:t>: monetary and especially cash are more effective than </a:t>
            </a:r>
            <a:r>
              <a:rPr lang="en-GB" sz="1800" dirty="0" smtClean="0"/>
              <a:t> non-monetary </a:t>
            </a:r>
            <a:r>
              <a:rPr lang="en-GB" sz="1800" dirty="0"/>
              <a:t>incentives and unconditional incentives are more effective than conditional ones. </a:t>
            </a:r>
            <a:endParaRPr lang="en-GB" sz="1800" dirty="0" smtClean="0"/>
          </a:p>
          <a:p>
            <a:endParaRPr lang="en-GB" sz="1200" dirty="0" smtClean="0"/>
          </a:p>
          <a:p>
            <a:r>
              <a:rPr lang="en-GB" sz="1800" dirty="0" smtClean="0"/>
              <a:t>Concern </a:t>
            </a:r>
            <a:r>
              <a:rPr lang="en-GB" sz="1800" dirty="0"/>
              <a:t>has been raised that incentives might reduce </a:t>
            </a:r>
            <a:r>
              <a:rPr lang="en-GB" sz="1800" dirty="0">
                <a:solidFill>
                  <a:srgbClr val="C00000"/>
                </a:solidFill>
              </a:rPr>
              <a:t>data quality</a:t>
            </a:r>
            <a:r>
              <a:rPr lang="en-GB" sz="1800" dirty="0"/>
              <a:t>, but there appears to be little empirical evidence supporting this. On the contrary, some studies indicate that incentives may influence respondents to put more effort into completing the questionnaire </a:t>
            </a:r>
            <a:r>
              <a:rPr lang="en-GB" sz="1800" dirty="0" smtClean="0"/>
              <a:t>(Olsen </a:t>
            </a:r>
            <a:r>
              <a:rPr lang="en-GB" sz="1800" dirty="0"/>
              <a:t>et </a:t>
            </a:r>
            <a:r>
              <a:rPr lang="en-GB" sz="1800" dirty="0" smtClean="0"/>
              <a:t>al., 2012). </a:t>
            </a:r>
          </a:p>
          <a:p>
            <a:endParaRPr lang="en-GB" sz="1200" dirty="0" smtClean="0"/>
          </a:p>
          <a:p>
            <a:r>
              <a:rPr lang="en-GB" sz="1800" dirty="0" smtClean="0"/>
              <a:t>Offering </a:t>
            </a:r>
            <a:r>
              <a:rPr lang="en-GB" sz="1800" dirty="0"/>
              <a:t>incentives </a:t>
            </a:r>
            <a:r>
              <a:rPr lang="en-GB" sz="1800" dirty="0" smtClean="0"/>
              <a:t>might </a:t>
            </a:r>
            <a:r>
              <a:rPr lang="en-GB" sz="1800" dirty="0" smtClean="0"/>
              <a:t>raise </a:t>
            </a:r>
            <a:r>
              <a:rPr lang="en-GB" sz="1800" dirty="0">
                <a:solidFill>
                  <a:srgbClr val="C00000"/>
                </a:solidFill>
              </a:rPr>
              <a:t>costs</a:t>
            </a:r>
            <a:r>
              <a:rPr lang="en-GB" sz="1800" dirty="0"/>
              <a:t>. </a:t>
            </a:r>
            <a:r>
              <a:rPr lang="en-GB" sz="1800" dirty="0" smtClean="0"/>
              <a:t>They depend, </a:t>
            </a:r>
            <a:r>
              <a:rPr lang="en-GB" sz="1800" dirty="0"/>
              <a:t>therefore, on the priority of aims and on the budget available. A </a:t>
            </a:r>
            <a:r>
              <a:rPr lang="en-GB" sz="1800" dirty="0" smtClean="0"/>
              <a:t>possibility </a:t>
            </a:r>
            <a:r>
              <a:rPr lang="en-GB" sz="1800" dirty="0"/>
              <a:t>is to offer incentives only to certain sub-groups of respondents, that are in general those  ‘harder’ to involve in the survey. </a:t>
            </a:r>
            <a:endParaRPr lang="it-IT" sz="1800" dirty="0"/>
          </a:p>
        </p:txBody>
      </p:sp>
      <p:grpSp>
        <p:nvGrpSpPr>
          <p:cNvPr id="15" name="Gruppo 14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16" name="CasellaDiTesto 15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17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Immagine 20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0863997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"/>
          <p:cNvSpPr txBox="1">
            <a:spLocks/>
          </p:cNvSpPr>
          <p:nvPr/>
        </p:nvSpPr>
        <p:spPr>
          <a:xfrm>
            <a:off x="843816" y="-7235"/>
            <a:ext cx="8300183" cy="55757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39"/>
            <a:ext cx="406400" cy="273844"/>
          </a:xfrm>
        </p:spPr>
        <p:txBody>
          <a:bodyPr/>
          <a:lstStyle/>
          <a:p>
            <a:fld id="{28555E64-09E7-E944-8DB2-BD243D665CB3}" type="slidenum">
              <a:rPr lang="it-IT" smtClean="0"/>
              <a:pPr/>
              <a:t>9</a:t>
            </a:fld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0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981298" y="95088"/>
            <a:ext cx="70646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Mode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choice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:  to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give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it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or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not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to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give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latin typeface="+mj-lt"/>
              </a:rPr>
              <a:t>it</a:t>
            </a:r>
            <a:r>
              <a:rPr lang="it-IT" sz="2400" b="1" dirty="0" smtClean="0">
                <a:solidFill>
                  <a:schemeClr val="bg1"/>
                </a:solidFill>
                <a:latin typeface="+mj-lt"/>
              </a:rPr>
              <a:t>? </a:t>
            </a:r>
            <a:endParaRPr lang="it-IT" sz="2400" b="1" dirty="0"/>
          </a:p>
        </p:txBody>
      </p:sp>
      <p:sp>
        <p:nvSpPr>
          <p:cNvPr id="12" name="Rettangolo 11"/>
          <p:cNvSpPr/>
          <p:nvPr/>
        </p:nvSpPr>
        <p:spPr>
          <a:xfrm>
            <a:off x="817482" y="570337"/>
            <a:ext cx="79217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800" dirty="0" smtClean="0"/>
              <a:t>The possibility to choose the mode is frequently given to </a:t>
            </a:r>
            <a:r>
              <a:rPr lang="en-GB" sz="1800" dirty="0" smtClean="0">
                <a:solidFill>
                  <a:srgbClr val="AE1023"/>
                </a:solidFill>
              </a:rPr>
              <a:t>meet preferences</a:t>
            </a:r>
            <a:r>
              <a:rPr lang="en-GB" sz="1800" dirty="0" smtClean="0"/>
              <a:t> of </a:t>
            </a:r>
            <a:r>
              <a:rPr lang="en-GB" sz="1800" dirty="0" smtClean="0"/>
              <a:t>respondents, </a:t>
            </a:r>
            <a:r>
              <a:rPr lang="en-GB" sz="1800" dirty="0" smtClean="0"/>
              <a:t>so to </a:t>
            </a:r>
            <a:r>
              <a:rPr lang="en-GB" sz="1800" dirty="0" smtClean="0">
                <a:solidFill>
                  <a:srgbClr val="AE1023"/>
                </a:solidFill>
              </a:rPr>
              <a:t>reduce </a:t>
            </a:r>
            <a:r>
              <a:rPr lang="en-GB" sz="1800" dirty="0" smtClean="0"/>
              <a:t>their </a:t>
            </a:r>
            <a:r>
              <a:rPr lang="en-GB" sz="1800" dirty="0" smtClean="0">
                <a:solidFill>
                  <a:srgbClr val="AE1023"/>
                </a:solidFill>
              </a:rPr>
              <a:t>burden </a:t>
            </a:r>
            <a:r>
              <a:rPr lang="en-GB" sz="1800" dirty="0"/>
              <a:t>and better </a:t>
            </a:r>
            <a:r>
              <a:rPr lang="en-GB" sz="1800" dirty="0" smtClean="0"/>
              <a:t>prepare </a:t>
            </a:r>
            <a:r>
              <a:rPr lang="en-GB" sz="1800" dirty="0"/>
              <a:t>them to </a:t>
            </a:r>
            <a:r>
              <a:rPr lang="en-GB" sz="1800" dirty="0" smtClean="0"/>
              <a:t>the </a:t>
            </a:r>
            <a:r>
              <a:rPr lang="en-GB" sz="1800" dirty="0"/>
              <a:t>interview. </a:t>
            </a:r>
            <a:endParaRPr lang="it-IT" sz="1800" dirty="0"/>
          </a:p>
        </p:txBody>
      </p:sp>
      <p:sp>
        <p:nvSpPr>
          <p:cNvPr id="13" name="Rettangolo 12"/>
          <p:cNvSpPr/>
          <p:nvPr/>
        </p:nvSpPr>
        <p:spPr>
          <a:xfrm>
            <a:off x="830648" y="1262818"/>
            <a:ext cx="78954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800" dirty="0" smtClean="0"/>
              <a:t>However there are </a:t>
            </a:r>
            <a:r>
              <a:rPr lang="en-GB" sz="1800" dirty="0" smtClean="0">
                <a:solidFill>
                  <a:srgbClr val="AE1023"/>
                </a:solidFill>
              </a:rPr>
              <a:t>not evidences that it raises response rates</a:t>
            </a:r>
            <a:r>
              <a:rPr lang="en-GB" sz="1800" dirty="0" smtClean="0"/>
              <a:t>, </a:t>
            </a:r>
            <a:r>
              <a:rPr lang="en-GB" sz="1800" dirty="0" smtClean="0"/>
              <a:t>but  it </a:t>
            </a:r>
            <a:r>
              <a:rPr lang="en-GB" sz="1800" dirty="0" smtClean="0"/>
              <a:t>seems even </a:t>
            </a:r>
            <a:r>
              <a:rPr lang="en-GB" sz="1800" dirty="0" smtClean="0"/>
              <a:t>worsening because of the overload caused by the pressure to decide which mode </a:t>
            </a:r>
            <a:r>
              <a:rPr lang="en-GB" sz="1800" dirty="0" smtClean="0"/>
              <a:t>The easiest way is not choosing..?</a:t>
            </a:r>
          </a:p>
        </p:txBody>
      </p:sp>
      <p:sp>
        <p:nvSpPr>
          <p:cNvPr id="3" name="Rettangolo 2"/>
          <p:cNvSpPr/>
          <p:nvPr/>
        </p:nvSpPr>
        <p:spPr>
          <a:xfrm>
            <a:off x="843816" y="2152644"/>
            <a:ext cx="14603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Drawbacks</a:t>
            </a:r>
            <a:r>
              <a:rPr lang="en-GB" sz="1800" dirty="0" smtClean="0"/>
              <a:t>:</a:t>
            </a:r>
          </a:p>
        </p:txBody>
      </p:sp>
      <p:grpSp>
        <p:nvGrpSpPr>
          <p:cNvPr id="14" name="Gruppo 13"/>
          <p:cNvGrpSpPr/>
          <p:nvPr/>
        </p:nvGrpSpPr>
        <p:grpSpPr>
          <a:xfrm>
            <a:off x="1213342" y="4585529"/>
            <a:ext cx="7390908" cy="412476"/>
            <a:chOff x="1213342" y="4585529"/>
            <a:chExt cx="7390908" cy="412476"/>
          </a:xfrm>
        </p:grpSpPr>
        <p:sp>
          <p:nvSpPr>
            <p:cNvPr id="15" name="CasellaDiTesto 14"/>
            <p:cNvSpPr txBox="1"/>
            <p:nvPr/>
          </p:nvSpPr>
          <p:spPr>
            <a:xfrm>
              <a:off x="1213342" y="4645946"/>
              <a:ext cx="4255558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700"/>
                </a:lnSpc>
                <a:spcAft>
                  <a:spcPts val="600"/>
                </a:spcAft>
                <a:buClr>
                  <a:srgbClr val="CF1E24"/>
                </a:buClr>
                <a:buSzPct val="90000"/>
                <a:defRPr/>
              </a:pP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MIMOD project </a:t>
              </a:r>
              <a:r>
                <a:rPr lang="en-US" altLang="it-IT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- Mixed-Mode </a:t>
              </a:r>
              <a:r>
                <a:rPr lang="en-US" altLang="it-IT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Designs in Social Surveys</a:t>
              </a:r>
            </a:p>
            <a:p>
              <a:pPr>
                <a:lnSpc>
                  <a:spcPts val="700"/>
                </a:lnSpc>
                <a:spcAft>
                  <a:spcPts val="1000"/>
                </a:spcAft>
                <a:buClr>
                  <a:srgbClr val="CF1E24"/>
                </a:buClr>
                <a:buSzPct val="90000"/>
                <a:defRPr/>
              </a:pPr>
              <a:r>
                <a:rPr lang="it-IT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Rome, 11-12 April 2019</a:t>
              </a:r>
              <a:endParaRPr lang="it-IT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16" name="Immagin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16797" y="4699870"/>
              <a:ext cx="1358411" cy="23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magine 16" descr="EC logo example - horizontal version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8343" y="4585529"/>
              <a:ext cx="1545907" cy="4124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" name="Rettangolo 18"/>
          <p:cNvSpPr/>
          <p:nvPr/>
        </p:nvSpPr>
        <p:spPr>
          <a:xfrm>
            <a:off x="2106982" y="2148806"/>
            <a:ext cx="7037017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GB" sz="1700" dirty="0" smtClean="0"/>
              <a:t>mode choice </a:t>
            </a:r>
            <a:r>
              <a:rPr lang="en-GB" sz="1700" dirty="0"/>
              <a:t>could add an additional danger of confounding mode effects and </a:t>
            </a:r>
            <a:r>
              <a:rPr lang="en-GB" sz="1700" dirty="0" smtClean="0"/>
              <a:t>measurement effects </a:t>
            </a:r>
            <a:r>
              <a:rPr lang="en-GB" sz="1700" dirty="0"/>
              <a:t>with </a:t>
            </a:r>
            <a:r>
              <a:rPr lang="en-GB" sz="1700" dirty="0">
                <a:solidFill>
                  <a:srgbClr val="C00000"/>
                </a:solidFill>
              </a:rPr>
              <a:t>self-selection </a:t>
            </a:r>
            <a:r>
              <a:rPr lang="en-GB" sz="1700" dirty="0" smtClean="0">
                <a:solidFill>
                  <a:srgbClr val="C00000"/>
                </a:solidFill>
              </a:rPr>
              <a:t>bias</a:t>
            </a:r>
            <a:endParaRPr lang="en-GB" sz="1700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GB" sz="1700" dirty="0"/>
              <a:t>potential increase of the operational </a:t>
            </a:r>
            <a:r>
              <a:rPr lang="en-GB" sz="1700" dirty="0" smtClean="0">
                <a:solidFill>
                  <a:srgbClr val="C00000"/>
                </a:solidFill>
              </a:rPr>
              <a:t>complexity</a:t>
            </a:r>
            <a:r>
              <a:rPr lang="en-GB" sz="1700" dirty="0" smtClean="0"/>
              <a:t>, </a:t>
            </a:r>
            <a:r>
              <a:rPr lang="en-GB" sz="1700" dirty="0"/>
              <a:t>especially in concurrent designs. </a:t>
            </a:r>
            <a:endParaRPr lang="en-GB" sz="1700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GB" sz="1700" dirty="0"/>
              <a:t>switching respondents  can also raise </a:t>
            </a:r>
            <a:r>
              <a:rPr lang="en-GB" sz="1700" dirty="0">
                <a:solidFill>
                  <a:srgbClr val="AE1023"/>
                </a:solidFill>
              </a:rPr>
              <a:t>planning problems</a:t>
            </a:r>
            <a:r>
              <a:rPr lang="en-GB" sz="1700" dirty="0"/>
              <a:t>. When the fieldwork is outsourced (entirely or partly), it is necessary to know in advance </a:t>
            </a:r>
            <a:r>
              <a:rPr lang="en-GB" sz="1700" dirty="0">
                <a:solidFill>
                  <a:srgbClr val="AE1023"/>
                </a:solidFill>
              </a:rPr>
              <a:t>how many interviews </a:t>
            </a:r>
            <a:r>
              <a:rPr lang="en-GB" sz="1700" dirty="0"/>
              <a:t>will be realized with each technique.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700" dirty="0"/>
              <a:t> </a:t>
            </a:r>
            <a:r>
              <a:rPr lang="en-GB" sz="1700" dirty="0" smtClean="0"/>
              <a:t>     Pilot </a:t>
            </a:r>
            <a:r>
              <a:rPr lang="en-GB" sz="1700" dirty="0"/>
              <a:t>studies or previous experiences can </a:t>
            </a:r>
            <a:r>
              <a:rPr lang="en-GB" sz="1700" dirty="0" smtClean="0"/>
              <a:t>help with these problems. 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36616589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3" ma:contentTypeDescription="Creare un nuovo documento." ma:contentTypeScope="" ma:versionID="df9c2651dffb292a836ec0f0d60ecf0c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f820cdc17a90b00845ec72bfdbf88abe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Logo" ma:format="Dropdown" ma:internalName="Categoria">
      <xsd:simpleType>
        <xsd:restriction base="dms:Choice">
          <xsd:enumeration value="Logo"/>
          <xsd:enumeration value="Carta intestata con protocollo"/>
          <xsd:enumeration value="Carta intestata senza protocollo"/>
          <xsd:enumeration value="Power Point"/>
          <xsd:enumeration value="Libri digitali e cartacei"/>
          <xsd:enumeration value="Tavole di dati online"/>
          <xsd:enumeration value="Grafici interattivi"/>
          <xsd:enumeration value="Strumenti di comunicazione per i Censimenti permanenti"/>
          <xsd:enumeration value="Strumenti di comunicazione relativi al Censimento generale dell'Agricoltura 202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-</SottoCategoria>
    <Categoria xmlns="c58f2efd-82a8-4ecf-b395-8c25e928921d">Power Point</Categoria>
    <_dlc_DocId xmlns="459159c4-d20a-4ff3-9b11-fbd127bd52e5">INTRANET-14-77</_dlc_DocId>
    <_dlc_DocIdUrl xmlns="459159c4-d20a-4ff3-9b11-fbd127bd52e5">
      <Url>https://intranet.istat.it/Collaborativi/_layouts/15/DocIdRedir.aspx?ID=INTRANET-14-77</Url>
      <Description>INTRANET-14-77</Description>
    </_dlc_DocIdUrl>
  </documentManagement>
</p:properties>
</file>

<file path=customXml/itemProps1.xml><?xml version="1.0" encoding="utf-8"?>
<ds:datastoreItem xmlns:ds="http://schemas.openxmlformats.org/officeDocument/2006/customXml" ds:itemID="{A8E1E69A-D261-41D1-B2E5-EDFC0C28DA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A2A88F-A12B-437C-BC4D-087D731786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1F3400-3218-46A8-B7DF-4CAC3240349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A0E81DE-5F0B-421A-93B4-EF95C1639E19}">
  <ds:schemaRefs>
    <ds:schemaRef ds:uri="http://www.w3.org/XML/1998/namespace"/>
    <ds:schemaRef ds:uri="http://schemas.microsoft.com/office/infopath/2007/PartnerControls"/>
    <ds:schemaRef ds:uri="459159c4-d20a-4ff3-9b11-fbd127bd52e5"/>
    <ds:schemaRef ds:uri="http://schemas.microsoft.com/office/2006/documentManagement/types"/>
    <ds:schemaRef ds:uri="http://purl.org/dc/dcmitype/"/>
    <ds:schemaRef ds:uri="c58f2efd-82a8-4ecf-b395-8c25e928921d"/>
    <ds:schemaRef ds:uri="http://purl.org/dc/elements/1.1/"/>
    <ds:schemaRef ds:uri="http://purl.org/dc/terms/"/>
    <ds:schemaRef ds:uri="http://schemas.openxmlformats.org/package/2006/metadata/core-properties"/>
    <ds:schemaRef ds:uri="679261c3-551f-4e86-913f-177e0e52966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21643</TotalTime>
  <Words>1242</Words>
  <Application>Microsoft Office PowerPoint</Application>
  <PresentationFormat>Presentazione su schermo (16:9)</PresentationFormat>
  <Paragraphs>201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slide</dc:title>
  <dc:creator>elena grimaccia</dc:creator>
  <cp:lastModifiedBy>Princ</cp:lastModifiedBy>
  <cp:revision>1678</cp:revision>
  <cp:lastPrinted>2019-04-05T12:49:16Z</cp:lastPrinted>
  <dcterms:created xsi:type="dcterms:W3CDTF">2015-05-13T08:31:54Z</dcterms:created>
  <dcterms:modified xsi:type="dcterms:W3CDTF">2019-04-10T20:29:11Z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9e0de80d-cc6b-4586-a7d5-f445339ce8d5</vt:lpwstr>
  </property>
</Properties>
</file>