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579" r:id="rId6"/>
    <p:sldId id="576" r:id="rId7"/>
    <p:sldId id="572" r:id="rId8"/>
    <p:sldId id="573" r:id="rId9"/>
    <p:sldId id="580" r:id="rId10"/>
    <p:sldId id="577" r:id="rId11"/>
    <p:sldId id="518" r:id="rId12"/>
    <p:sldId id="575" r:id="rId13"/>
    <p:sldId id="540" r:id="rId14"/>
    <p:sldId id="594" r:id="rId15"/>
    <p:sldId id="587" r:id="rId16"/>
    <p:sldId id="542" r:id="rId17"/>
    <p:sldId id="541" r:id="rId18"/>
    <p:sldId id="546" r:id="rId19"/>
    <p:sldId id="547" r:id="rId20"/>
    <p:sldId id="591" r:id="rId21"/>
    <p:sldId id="543" r:id="rId22"/>
    <p:sldId id="550" r:id="rId23"/>
    <p:sldId id="590" r:id="rId24"/>
    <p:sldId id="589" r:id="rId25"/>
    <p:sldId id="592" r:id="rId26"/>
    <p:sldId id="593" r:id="rId27"/>
    <p:sldId id="585" r:id="rId28"/>
    <p:sldId id="584" r:id="rId29"/>
    <p:sldId id="556" r:id="rId30"/>
    <p:sldId id="555" r:id="rId31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838">
          <p15:clr>
            <a:srgbClr val="A4A3A4"/>
          </p15:clr>
        </p15:guide>
        <p15:guide id="4" orient="horz" pos="1350">
          <p15:clr>
            <a:srgbClr val="A4A3A4"/>
          </p15:clr>
        </p15:guide>
        <p15:guide id="5" pos="3009">
          <p15:clr>
            <a:srgbClr val="A4A3A4"/>
          </p15:clr>
        </p15:guide>
        <p15:guide id="6" orient="horz" pos="3121">
          <p15:clr>
            <a:srgbClr val="A4A3A4"/>
          </p15:clr>
        </p15:guide>
        <p15:guide id="7" orient="horz" pos="177">
          <p15:clr>
            <a:srgbClr val="A4A3A4"/>
          </p15:clr>
        </p15:guide>
        <p15:guide id="8" pos="3706">
          <p15:clr>
            <a:srgbClr val="A4A3A4"/>
          </p15:clr>
        </p15:guide>
        <p15:guide id="9" pos="8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E24"/>
    <a:srgbClr val="CB6131"/>
    <a:srgbClr val="AE1023"/>
    <a:srgbClr val="FDB409"/>
    <a:srgbClr val="F4C34F"/>
    <a:srgbClr val="4479CB"/>
    <a:srgbClr val="FFFF0A"/>
    <a:srgbClr val="FB0005"/>
    <a:srgbClr val="7E76AD"/>
    <a:srgbClr val="918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2" autoAdjust="0"/>
    <p:restoredTop sz="89371" autoAdjust="0"/>
  </p:normalViewPr>
  <p:slideViewPr>
    <p:cSldViewPr snapToGrid="0" snapToObjects="1" showGuides="1">
      <p:cViewPr>
        <p:scale>
          <a:sx n="100" d="100"/>
          <a:sy n="100" d="100"/>
        </p:scale>
        <p:origin x="-1410" y="-828"/>
      </p:cViewPr>
      <p:guideLst>
        <p:guide orient="horz" pos="3411"/>
        <p:guide orient="horz" pos="2132"/>
        <p:guide orient="horz" pos="1350"/>
        <p:guide orient="horz" pos="3121"/>
        <p:guide orient="horz" pos="177"/>
        <p:guide pos="838"/>
        <p:guide pos="3009"/>
        <p:guide pos="3706"/>
        <p:guide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3846" y="-102"/>
      </p:cViewPr>
      <p:guideLst>
        <p:guide orient="horz" pos="3126"/>
        <p:guide orient="horz" pos="3127"/>
        <p:guide pos="213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rava\MSS-C\MIMOD\freq_a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rava\MSS-C\MIMOD\Workshop\grafici%20presentazione%20risultati%20WP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rava\MSS-C\MIMOD\Workshop\grafici%20presentazione%20risultati%20WP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rava\MSS-C\MIMOD\Workshop\grafici%20presentazione%20risultati%20WP1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rava\MSS-C\MIMOD\Workshop\grafici%20presentazione%20risultati%20WP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rava\MSS-C\MIMOD\Workshop\grafici%20presentazione%20risultati%20WP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rava\MSS-C\MIMOD\concurrent%20strategies-for%20final%20repo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rava\MSS-C\MIMOD\Workshop\grafici%20presentazione%20risultati%20WP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s-rava\MSS-C\MIMOD\sequential%20and%20partly%20sequential%20strategies-for%20final%20repor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12785117341505"/>
          <c:y val="8.9390606654863439E-2"/>
          <c:w val="0.55295511701204714"/>
          <c:h val="0.88844568930866397"/>
        </c:manualLayout>
      </c:layout>
      <c:pie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3-4559-A0CA-5BAFF2187809}"/>
              </c:ext>
            </c:extLst>
          </c:dPt>
          <c:dPt>
            <c:idx val="1"/>
            <c:bubble3D val="0"/>
            <c:spPr>
              <a:pattFill prst="pct40">
                <a:fgClr>
                  <a:srgbClr val="C00000"/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A3-4559-A0CA-5BAFF218780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A3-4559-A0CA-5BAFF2187809}"/>
              </c:ext>
            </c:extLst>
          </c:dPt>
          <c:dLbls>
            <c:dLbl>
              <c:idx val="0"/>
              <c:layout>
                <c:manualLayout>
                  <c:x val="8.2921762634942359E-2"/>
                  <c:y val="-0.3507352915385751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Not use ADS </a:t>
                    </a:r>
                  </a:p>
                  <a:p>
                    <a:r>
                      <a:rPr lang="en-US" sz="1400" b="1" dirty="0"/>
                      <a:t>66.7%</a:t>
                    </a:r>
                  </a:p>
                  <a:p>
                    <a:r>
                      <a:rPr lang="en-US" sz="1400" i="1" dirty="0"/>
                      <a:t>(20 NSIs)</a:t>
                    </a:r>
                    <a:endParaRPr lang="en-US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A3-4559-A0CA-5BAFF2187809}"/>
                </c:ext>
              </c:extLst>
            </c:dLbl>
            <c:dLbl>
              <c:idx val="1"/>
              <c:layout>
                <c:manualLayout>
                  <c:x val="-5.4683078402722546E-2"/>
                  <c:y val="0.2100335102609886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Not sure of using ADS</a:t>
                    </a:r>
                  </a:p>
                  <a:p>
                    <a:r>
                      <a:rPr lang="en-US" sz="1400" dirty="0"/>
                      <a:t> </a:t>
                    </a:r>
                    <a:r>
                      <a:rPr lang="en-US" sz="1400" b="1" dirty="0"/>
                      <a:t>26.7%</a:t>
                    </a:r>
                  </a:p>
                  <a:p>
                    <a:r>
                      <a:rPr lang="en-US" sz="1400" i="1" dirty="0"/>
                      <a:t>(8 NSIs)</a:t>
                    </a:r>
                    <a:endParaRPr lang="en-US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A3-4559-A0CA-5BAFF2187809}"/>
                </c:ext>
              </c:extLst>
            </c:dLbl>
            <c:dLbl>
              <c:idx val="2"/>
              <c:layout>
                <c:manualLayout>
                  <c:x val="-0.10757139177513328"/>
                  <c:y val="1.2219339786434072E-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Use ADS </a:t>
                    </a:r>
                  </a:p>
                  <a:p>
                    <a:r>
                      <a:rPr lang="en-US" sz="1400" b="1" dirty="0"/>
                      <a:t>6.7%</a:t>
                    </a:r>
                  </a:p>
                  <a:p>
                    <a:r>
                      <a:rPr lang="en-US" sz="1400" dirty="0"/>
                      <a:t>(2 NSIs)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A3-4559-A0CA-5BAFF2187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freq_a3!$A$709:$A$711</c:f>
              <c:strCache>
                <c:ptCount val="3"/>
                <c:pt idx="0">
                  <c:v>No</c:v>
                </c:pt>
                <c:pt idx="1">
                  <c:v>Not sure</c:v>
                </c:pt>
                <c:pt idx="2">
                  <c:v>Yes</c:v>
                </c:pt>
              </c:strCache>
            </c:strRef>
          </c:cat>
          <c:val>
            <c:numRef>
              <c:f>freq_a3!$C$709:$C$711</c:f>
              <c:numCache>
                <c:formatCode>0.0</c:formatCode>
                <c:ptCount val="3"/>
                <c:pt idx="0">
                  <c:v>66.67</c:v>
                </c:pt>
                <c:pt idx="1">
                  <c:v>26.67</c:v>
                </c:pt>
                <c:pt idx="2">
                  <c:v>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3-4559-A0CA-5BAFF2187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625784437274415E-2"/>
          <c:y val="3.5162374299412096E-2"/>
          <c:w val="0.64467124940467346"/>
          <c:h val="0.84316905754951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sequences!$A$16</c:f>
              <c:strCache>
                <c:ptCount val="1"/>
                <c:pt idx="0">
                  <c:v>Same sequence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82.4% (14 NSIs)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A7-4862-9DF9-BF37F585107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76.3% (29 NSIs)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A7-4862-9DF9-BF37F5851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sequences!$B$15:$C$15</c:f>
              <c:strCache>
                <c:ptCount val="2"/>
                <c:pt idx="0">
                  <c:v>Sequential designs</c:v>
                </c:pt>
                <c:pt idx="1">
                  <c:v>Partly sequential-Partly concurrent designs</c:v>
                </c:pt>
              </c:strCache>
            </c:strRef>
          </c:cat>
          <c:val>
            <c:numRef>
              <c:f>sequences!$B$16:$C$16</c:f>
              <c:numCache>
                <c:formatCode>0.0</c:formatCode>
                <c:ptCount val="2"/>
                <c:pt idx="0">
                  <c:v>82.35294117647058</c:v>
                </c:pt>
                <c:pt idx="1">
                  <c:v>76.31578947368422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A7-4862-9DF9-BF37F585107F}"/>
            </c:ext>
          </c:extLst>
        </c:ser>
        <c:ser>
          <c:idx val="1"/>
          <c:order val="1"/>
          <c:tx>
            <c:strRef>
              <c:f>sequences!$A$17</c:f>
              <c:strCache>
                <c:ptCount val="1"/>
                <c:pt idx="0">
                  <c:v>Different sequence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163160479488325E-2"/>
                  <c:y val="-1.90023752969121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17.6% (3 NSIs)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A7-4862-9DF9-BF37F585107F}"/>
                </c:ext>
              </c:extLst>
            </c:dLbl>
            <c:dLbl>
              <c:idx val="1"/>
              <c:layout>
                <c:manualLayout>
                  <c:x val="5.0746653184966128E-2"/>
                  <c:y val="3.167062549485352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23.7% (9 NSIs)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A7-4862-9DF9-BF37F5851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sequences!$B$15:$C$15</c:f>
              <c:strCache>
                <c:ptCount val="2"/>
                <c:pt idx="0">
                  <c:v>Sequential designs</c:v>
                </c:pt>
                <c:pt idx="1">
                  <c:v>Partly sequential-Partly concurrent designs</c:v>
                </c:pt>
              </c:strCache>
            </c:strRef>
          </c:cat>
          <c:val>
            <c:numRef>
              <c:f>sequences!$B$17:$C$17</c:f>
              <c:numCache>
                <c:formatCode>0.0</c:formatCode>
                <c:ptCount val="2"/>
                <c:pt idx="0">
                  <c:v>17.647058823529413</c:v>
                </c:pt>
                <c:pt idx="1">
                  <c:v>23.684210526315788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FA7-4862-9DF9-BF37F5851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88960"/>
        <c:axId val="132090496"/>
      </c:barChart>
      <c:catAx>
        <c:axId val="13208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132090496"/>
        <c:crosses val="autoZero"/>
        <c:auto val="1"/>
        <c:lblAlgn val="ctr"/>
        <c:lblOffset val="100"/>
        <c:noMultiLvlLbl val="0"/>
      </c:catAx>
      <c:valAx>
        <c:axId val="1320904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132088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25592220292608"/>
          <c:y val="0.22181158471580603"/>
          <c:w val="0.2408323516668858"/>
          <c:h val="0.25233857644279023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172450665888983E-2"/>
          <c:y val="3.4790500008882556E-2"/>
          <c:w val="0.71282589676290464"/>
          <c:h val="0.89297557692193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'mode choice'!$A$26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1.7342003424704298E-2"/>
                  <c:y val="3.685002504060756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C2-4F86-B76E-DB67136DA982}"/>
                </c:ext>
              </c:extLst>
            </c:dLbl>
            <c:dLbl>
              <c:idx val="1"/>
              <c:layout>
                <c:manualLayout>
                  <c:x val="-1.7342003424704298E-2"/>
                  <c:y val="7.37000500812151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2-4F86-B76E-DB67136DA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'mode choice'!$B$25:$D$25</c:f>
              <c:strCache>
                <c:ptCount val="3"/>
                <c:pt idx="0">
                  <c:v>Total</c:v>
                </c:pt>
                <c:pt idx="1">
                  <c:v>Same  sequence</c:v>
                </c:pt>
                <c:pt idx="2">
                  <c:v>Different sequences</c:v>
                </c:pt>
              </c:strCache>
            </c:strRef>
          </c:cat>
          <c:val>
            <c:numRef>
              <c:f>'mode choice'!$B$26:$D$26</c:f>
              <c:numCache>
                <c:formatCode>General</c:formatCode>
                <c:ptCount val="3"/>
                <c:pt idx="0">
                  <c:v>17.600000000000001</c:v>
                </c:pt>
                <c:pt idx="1">
                  <c:v>21.4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C2-4F86-B76E-DB67136DA982}"/>
            </c:ext>
          </c:extLst>
        </c:ser>
        <c:ser>
          <c:idx val="1"/>
          <c:order val="1"/>
          <c:tx>
            <c:strRef>
              <c:f>'mode choice'!$A$27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2.8903339041173831E-3"/>
                  <c:y val="1.47400100162430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C2-4F86-B76E-DB67136DA982}"/>
                </c:ext>
              </c:extLst>
            </c:dLbl>
            <c:dLbl>
              <c:idx val="1"/>
              <c:layout>
                <c:manualLayout>
                  <c:x val="-4.5517069356179258E-7"/>
                  <c:y val="1.06783828468066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C2-4F86-B76E-DB67136DA98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66.7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C2-4F86-B76E-DB67136DA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'mode choice'!$B$25:$D$25</c:f>
              <c:strCache>
                <c:ptCount val="3"/>
                <c:pt idx="0">
                  <c:v>Total</c:v>
                </c:pt>
                <c:pt idx="1">
                  <c:v>Same  sequence</c:v>
                </c:pt>
                <c:pt idx="2">
                  <c:v>Different sequences</c:v>
                </c:pt>
              </c:strCache>
            </c:strRef>
          </c:cat>
          <c:val>
            <c:numRef>
              <c:f>'mode choice'!$B$27:$D$27</c:f>
              <c:numCache>
                <c:formatCode>General</c:formatCode>
                <c:ptCount val="3"/>
                <c:pt idx="0">
                  <c:v>64.7</c:v>
                </c:pt>
                <c:pt idx="1">
                  <c:v>64.3</c:v>
                </c:pt>
                <c:pt idx="2">
                  <c:v>66.7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C2-4F86-B76E-DB67136DA982}"/>
            </c:ext>
          </c:extLst>
        </c:ser>
        <c:ser>
          <c:idx val="2"/>
          <c:order val="2"/>
          <c:tx>
            <c:strRef>
              <c:f>'mode choice'!$A$28</c:f>
              <c:strCache>
                <c:ptCount val="1"/>
                <c:pt idx="0">
                  <c:v>Yes, under certain conditions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5.7806678082347393E-3"/>
                  <c:y val="7.37000500812151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C2-4F86-B76E-DB67136DA982}"/>
                </c:ext>
              </c:extLst>
            </c:dLbl>
            <c:dLbl>
              <c:idx val="1"/>
              <c:layout>
                <c:manualLayout>
                  <c:x val="1.73420034247042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C2-4F86-B76E-DB67136DA982}"/>
                </c:ext>
              </c:extLst>
            </c:dLbl>
            <c:dLbl>
              <c:idx val="2"/>
              <c:layout>
                <c:manualLayout>
                  <c:x val="1.15613356164695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C2-4F86-B76E-DB67136DA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'mode choice'!$B$25:$D$25</c:f>
              <c:strCache>
                <c:ptCount val="3"/>
                <c:pt idx="0">
                  <c:v>Total</c:v>
                </c:pt>
                <c:pt idx="1">
                  <c:v>Same  sequence</c:v>
                </c:pt>
                <c:pt idx="2">
                  <c:v>Different sequences</c:v>
                </c:pt>
              </c:strCache>
            </c:strRef>
          </c:cat>
          <c:val>
            <c:numRef>
              <c:f>'mode choice'!$B$28:$D$28</c:f>
              <c:numCache>
                <c:formatCode>General</c:formatCode>
                <c:ptCount val="3"/>
                <c:pt idx="0">
                  <c:v>17.600000000000001</c:v>
                </c:pt>
                <c:pt idx="1">
                  <c:v>14.3</c:v>
                </c:pt>
                <c:pt idx="2">
                  <c:v>33.299999999999997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C2-4F86-B76E-DB67136DA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99712"/>
        <c:axId val="127606784"/>
      </c:barChart>
      <c:catAx>
        <c:axId val="13249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27606784"/>
        <c:crosses val="autoZero"/>
        <c:auto val="1"/>
        <c:lblAlgn val="ctr"/>
        <c:lblOffset val="100"/>
        <c:noMultiLvlLbl val="0"/>
      </c:catAx>
      <c:valAx>
        <c:axId val="127606784"/>
        <c:scaling>
          <c:orientation val="minMax"/>
          <c:max val="90"/>
        </c:scaling>
        <c:delete val="0"/>
        <c:axPos val="l"/>
        <c:numFmt formatCode="General" sourceLinked="1"/>
        <c:majorTickMark val="out"/>
        <c:minorTickMark val="none"/>
        <c:tickLblPos val="nextTo"/>
        <c:crossAx val="13249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Foglio2!$A$16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59.0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12-47D8-8ACD-89A99F7E37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76.0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12-47D8-8ACD-89A99F7E373F}"/>
                </c:ext>
              </c:extLst>
            </c:dLbl>
            <c:dLbl>
              <c:idx val="2"/>
              <c:layout>
                <c:manualLayout>
                  <c:x val="0"/>
                  <c:y val="7.17281311800209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12-47D8-8ACD-89A99F7E3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Foglio2!$B$15:$D$15</c:f>
              <c:strCache>
                <c:ptCount val="3"/>
                <c:pt idx="0">
                  <c:v>Total</c:v>
                </c:pt>
                <c:pt idx="1">
                  <c:v>Same sequence</c:v>
                </c:pt>
                <c:pt idx="2">
                  <c:v>Different sequence</c:v>
                </c:pt>
              </c:strCache>
            </c:strRef>
          </c:cat>
          <c:val>
            <c:numRef>
              <c:f>Foglio2!$B$16:$D$16</c:f>
              <c:numCache>
                <c:formatCode>0.0</c:formatCode>
                <c:ptCount val="3"/>
                <c:pt idx="0">
                  <c:v>59</c:v>
                </c:pt>
                <c:pt idx="1">
                  <c:v>76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12-47D8-8ACD-89A99F7E373F}"/>
            </c:ext>
          </c:extLst>
        </c:ser>
        <c:ser>
          <c:idx val="1"/>
          <c:order val="1"/>
          <c:tx>
            <c:strRef>
              <c:f>Foglio2!$A$17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9.6296283190940666E-3"/>
                  <c:y val="7.17281311800209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12-47D8-8ACD-89A99F7E37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12-47D8-8ACD-89A99F7E373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80.0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12-47D8-8ACD-89A99F7E3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Foglio2!$B$15:$D$15</c:f>
              <c:strCache>
                <c:ptCount val="3"/>
                <c:pt idx="0">
                  <c:v>Total</c:v>
                </c:pt>
                <c:pt idx="1">
                  <c:v>Same sequence</c:v>
                </c:pt>
                <c:pt idx="2">
                  <c:v>Different sequence</c:v>
                </c:pt>
              </c:strCache>
            </c:strRef>
          </c:cat>
          <c:val>
            <c:numRef>
              <c:f>Foglio2!$B$17:$D$17</c:f>
              <c:numCache>
                <c:formatCode>0.0</c:formatCode>
                <c:ptCount val="3"/>
                <c:pt idx="0" formatCode="General">
                  <c:v>25.6</c:v>
                </c:pt>
                <c:pt idx="1">
                  <c:v>6.8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312-47D8-8ACD-89A99F7E373F}"/>
            </c:ext>
          </c:extLst>
        </c:ser>
        <c:ser>
          <c:idx val="2"/>
          <c:order val="2"/>
          <c:tx>
            <c:strRef>
              <c:f>Foglio2!$A$18</c:f>
              <c:strCache>
                <c:ptCount val="1"/>
                <c:pt idx="0">
                  <c:v>Yes, under certain conditions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197522127293575E-3"/>
                  <c:y val="7.17281311800209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12-47D8-8ACD-89A99F7E37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17.2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12-47D8-8ACD-89A99F7E373F}"/>
                </c:ext>
              </c:extLst>
            </c:dLbl>
            <c:dLbl>
              <c:idx val="2"/>
              <c:layout>
                <c:manualLayout>
                  <c:x val="1.6049380531823511E-2"/>
                  <c:y val="7.17281311800209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12-47D8-8ACD-89A99F7E3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Foglio2!$B$15:$D$15</c:f>
              <c:strCache>
                <c:ptCount val="3"/>
                <c:pt idx="0">
                  <c:v>Total</c:v>
                </c:pt>
                <c:pt idx="1">
                  <c:v>Same sequence</c:v>
                </c:pt>
                <c:pt idx="2">
                  <c:v>Different sequence</c:v>
                </c:pt>
              </c:strCache>
            </c:strRef>
          </c:cat>
          <c:val>
            <c:numRef>
              <c:f>Foglio2!$B$18:$D$18</c:f>
              <c:numCache>
                <c:formatCode>0.0</c:formatCode>
                <c:ptCount val="3"/>
                <c:pt idx="0" formatCode="General">
                  <c:v>15.4</c:v>
                </c:pt>
                <c:pt idx="1">
                  <c:v>17.2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312-47D8-8ACD-89A99F7E3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62720"/>
        <c:axId val="132862336"/>
      </c:barChart>
      <c:catAx>
        <c:axId val="12766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2862336"/>
        <c:crosses val="autoZero"/>
        <c:auto val="1"/>
        <c:lblAlgn val="ctr"/>
        <c:lblOffset val="100"/>
        <c:noMultiLvlLbl val="0"/>
      </c:catAx>
      <c:valAx>
        <c:axId val="13286233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12766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pattFill prst="pct60">
                <a:fgClr>
                  <a:srgbClr val="9BBB59">
                    <a:lumMod val="50000"/>
                  </a:srgbClr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B1-41CB-8F06-FBA4F4AE7B67}"/>
              </c:ext>
            </c:extLst>
          </c:dPt>
          <c:dPt>
            <c:idx val="1"/>
            <c:bubble3D val="0"/>
            <c:spPr>
              <a:solidFill>
                <a:srgbClr val="9BBB59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B1-41CB-8F06-FBA4F4AE7B67}"/>
              </c:ext>
            </c:extLst>
          </c:dPt>
          <c:dLbls>
            <c:dLbl>
              <c:idx val="0"/>
              <c:layout>
                <c:manualLayout>
                  <c:x val="1.550810595312601E-3"/>
                  <c:y val="1.2225749617308112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26.2%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B1-41CB-8F06-FBA4F4AE7B67}"/>
                </c:ext>
              </c:extLst>
            </c:dLbl>
            <c:dLbl>
              <c:idx val="1"/>
              <c:layout>
                <c:manualLayout>
                  <c:x val="-6.7230746273310603E-3"/>
                  <c:y val="-8.838058580867298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73.8%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B1-41CB-8F06-FBA4F4AE7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Sintesi!$C$51:$C$52</c:f>
              <c:strCache>
                <c:ptCount val="2"/>
                <c:pt idx="0">
                  <c:v>Only interviewer administered modes (CATI/CAPI)</c:v>
                </c:pt>
                <c:pt idx="1">
                  <c:v>Interviewer/self-administered modes</c:v>
                </c:pt>
              </c:strCache>
            </c:strRef>
          </c:cat>
          <c:val>
            <c:numRef>
              <c:f>Sintesi!$D$51:$D$52</c:f>
              <c:numCache>
                <c:formatCode>0.0</c:formatCode>
                <c:ptCount val="2"/>
                <c:pt idx="0">
                  <c:v>26.190476190476193</c:v>
                </c:pt>
                <c:pt idx="1">
                  <c:v>73.80952380952381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B1-41CB-8F06-FBA4F4AE7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612557935459729"/>
          <c:y val="0.27773179630955219"/>
          <c:w val="0.40875585479441684"/>
          <c:h val="0.47610206394655213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13976665539286"/>
          <c:y val="7.6079672636433074E-2"/>
          <c:w val="0.7377676657125497"/>
          <c:h val="0.92392020683776155"/>
        </c:manualLayout>
      </c:layout>
      <c:pie3DChart>
        <c:varyColors val="1"/>
        <c:ser>
          <c:idx val="0"/>
          <c:order val="0"/>
          <c:tx>
            <c:strRef>
              <c:f>Foglio2!$B$2</c:f>
              <c:strCache>
                <c:ptCount val="1"/>
                <c:pt idx="0">
                  <c:v>Percent values(*)</c:v>
                </c:pt>
              </c:strCache>
            </c:strRef>
          </c:tx>
          <c:dPt>
            <c:idx val="0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0-FD05-4488-AD25-2358BEFF79B1}"/>
              </c:ext>
            </c:extLst>
          </c:dPt>
          <c:dPt>
            <c:idx val="1"/>
            <c:bubble3D val="0"/>
            <c:explosion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05-4488-AD25-2358BEFF79B1}"/>
              </c:ext>
            </c:extLst>
          </c:dPt>
          <c:dLbls>
            <c:dLbl>
              <c:idx val="0"/>
              <c:layout>
                <c:manualLayout>
                  <c:x val="-8.8494427445045165E-4"/>
                  <c:y val="-0.3500887569813850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Concurrent designs</a:t>
                    </a:r>
                  </a:p>
                  <a:p>
                    <a:r>
                      <a:rPr lang="en-US" sz="1400" b="1" dirty="0"/>
                      <a:t>51%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05-4488-AD25-2358BEFF79B1}"/>
                </c:ext>
              </c:extLst>
            </c:dLbl>
            <c:dLbl>
              <c:idx val="1"/>
              <c:layout>
                <c:manualLayout>
                  <c:x val="2.0928050804647469E-3"/>
                  <c:y val="9.141389999160284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Partly sequential, partly concurrent 34%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05-4488-AD25-2358BEFF79B1}"/>
                </c:ext>
              </c:extLst>
            </c:dLbl>
            <c:dLbl>
              <c:idx val="2"/>
              <c:layout>
                <c:manualLayout>
                  <c:x val="-2.90142665255278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Sequential designs</a:t>
                    </a:r>
                  </a:p>
                  <a:p>
                    <a:r>
                      <a:rPr lang="en-US" sz="1400" b="1" dirty="0"/>
                      <a:t> 15%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5-4488-AD25-2358BEFF7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Foglio2!$A$3:$A$5</c:f>
              <c:strCache>
                <c:ptCount val="3"/>
                <c:pt idx="0">
                  <c:v>Concurrent designs</c:v>
                </c:pt>
                <c:pt idx="1">
                  <c:v>Partly sequential, partly concurrent </c:v>
                </c:pt>
                <c:pt idx="2">
                  <c:v>Sequential designs</c:v>
                </c:pt>
              </c:strCache>
            </c:strRef>
          </c:cat>
          <c:val>
            <c:numRef>
              <c:f>Foglio2!$B$3:$B$5</c:f>
              <c:numCache>
                <c:formatCode>General</c:formatCode>
                <c:ptCount val="3"/>
                <c:pt idx="0">
                  <c:v>51</c:v>
                </c:pt>
                <c:pt idx="1">
                  <c:v>34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05-4488-AD25-2358BEFF7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Foglio1!$G$44</c:f>
              <c:strCache>
                <c:ptCount val="1"/>
                <c:pt idx="0">
                  <c:v>Sequential mixed-mode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4.93374728465844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Foglio1!$F$45:$F$53</c:f>
              <c:strCache>
                <c:ptCount val="9"/>
                <c:pt idx="0">
                  <c:v>AES</c:v>
                </c:pt>
                <c:pt idx="1">
                  <c:v>ICT</c:v>
                </c:pt>
                <c:pt idx="2">
                  <c:v>LFS wave 1</c:v>
                </c:pt>
                <c:pt idx="3">
                  <c:v>EHIS</c:v>
                </c:pt>
                <c:pt idx="4">
                  <c:v>HBS</c:v>
                </c:pt>
                <c:pt idx="5">
                  <c:v>EU-SILC wave 2</c:v>
                </c:pt>
                <c:pt idx="6">
                  <c:v>HETUS/TUS</c:v>
                </c:pt>
                <c:pt idx="7">
                  <c:v>LFS wave 2</c:v>
                </c:pt>
                <c:pt idx="8">
                  <c:v>EU-SILC wave 1</c:v>
                </c:pt>
              </c:strCache>
            </c:strRef>
          </c:cat>
          <c:val>
            <c:numRef>
              <c:f>Foglio1!$G$45:$G$53</c:f>
              <c:numCache>
                <c:formatCode>General</c:formatCode>
                <c:ptCount val="9"/>
                <c:pt idx="0">
                  <c:v>23.1</c:v>
                </c:pt>
                <c:pt idx="1">
                  <c:v>29.4</c:v>
                </c:pt>
                <c:pt idx="2">
                  <c:v>9.1</c:v>
                </c:pt>
                <c:pt idx="3">
                  <c:v>25</c:v>
                </c:pt>
                <c:pt idx="4">
                  <c:v>8.3000000000000007</c:v>
                </c:pt>
                <c:pt idx="5">
                  <c:v>6.7</c:v>
                </c:pt>
                <c:pt idx="6">
                  <c:v>33.299999999999997</c:v>
                </c:pt>
                <c:pt idx="7">
                  <c:v>5.6</c:v>
                </c:pt>
                <c:pt idx="8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09-4E78-8FFF-1CA26FD3D1E6}"/>
            </c:ext>
          </c:extLst>
        </c:ser>
        <c:ser>
          <c:idx val="1"/>
          <c:order val="1"/>
          <c:tx>
            <c:strRef>
              <c:f>Foglio1!$H$44</c:f>
              <c:strCache>
                <c:ptCount val="1"/>
                <c:pt idx="0">
                  <c:v>Partly sequential, partly concurrent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Foglio1!$F$45:$F$53</c:f>
              <c:strCache>
                <c:ptCount val="9"/>
                <c:pt idx="0">
                  <c:v>AES</c:v>
                </c:pt>
                <c:pt idx="1">
                  <c:v>ICT</c:v>
                </c:pt>
                <c:pt idx="2">
                  <c:v>LFS wave 1</c:v>
                </c:pt>
                <c:pt idx="3">
                  <c:v>EHIS</c:v>
                </c:pt>
                <c:pt idx="4">
                  <c:v>HBS</c:v>
                </c:pt>
                <c:pt idx="5">
                  <c:v>EU-SILC wave 2</c:v>
                </c:pt>
                <c:pt idx="6">
                  <c:v>HETUS/TUS</c:v>
                </c:pt>
                <c:pt idx="7">
                  <c:v>LFS wave 2</c:v>
                </c:pt>
                <c:pt idx="8">
                  <c:v>EU-SILC wave 1</c:v>
                </c:pt>
              </c:strCache>
            </c:strRef>
          </c:cat>
          <c:val>
            <c:numRef>
              <c:f>Foglio1!$H$45:$H$53</c:f>
              <c:numCache>
                <c:formatCode>General</c:formatCode>
                <c:ptCount val="9"/>
                <c:pt idx="0">
                  <c:v>53.8</c:v>
                </c:pt>
                <c:pt idx="1">
                  <c:v>35.299999999999997</c:v>
                </c:pt>
                <c:pt idx="2">
                  <c:v>54.5</c:v>
                </c:pt>
                <c:pt idx="3">
                  <c:v>33.299999999999997</c:v>
                </c:pt>
                <c:pt idx="4">
                  <c:v>33.299999999999997</c:v>
                </c:pt>
                <c:pt idx="5">
                  <c:v>33.299999999999997</c:v>
                </c:pt>
                <c:pt idx="6">
                  <c:v>0</c:v>
                </c:pt>
                <c:pt idx="7">
                  <c:v>22.2</c:v>
                </c:pt>
                <c:pt idx="8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09-4E78-8FFF-1CA26FD3D1E6}"/>
            </c:ext>
          </c:extLst>
        </c:ser>
        <c:ser>
          <c:idx val="2"/>
          <c:order val="2"/>
          <c:tx>
            <c:strRef>
              <c:f>Foglio1!$I$44</c:f>
              <c:strCache>
                <c:ptCount val="1"/>
                <c:pt idx="0">
                  <c:v>Concurrent mixed-mode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3.2891648564389612E-3"/>
                  <c:y val="-3.228410828750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09-4E78-8FFF-1CA26FD3D1E6}"/>
                </c:ext>
              </c:extLst>
            </c:dLbl>
            <c:dLbl>
              <c:idx val="1"/>
              <c:layout>
                <c:manualLayout>
                  <c:x val="0"/>
                  <c:y val="-9.685232486252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09-4E78-8FFF-1CA26FD3D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Foglio1!$F$45:$F$53</c:f>
              <c:strCache>
                <c:ptCount val="9"/>
                <c:pt idx="0">
                  <c:v>AES</c:v>
                </c:pt>
                <c:pt idx="1">
                  <c:v>ICT</c:v>
                </c:pt>
                <c:pt idx="2">
                  <c:v>LFS wave 1</c:v>
                </c:pt>
                <c:pt idx="3">
                  <c:v>EHIS</c:v>
                </c:pt>
                <c:pt idx="4">
                  <c:v>HBS</c:v>
                </c:pt>
                <c:pt idx="5">
                  <c:v>EU-SILC wave 2</c:v>
                </c:pt>
                <c:pt idx="6">
                  <c:v>HETUS/TUS</c:v>
                </c:pt>
                <c:pt idx="7">
                  <c:v>LFS wave 2</c:v>
                </c:pt>
                <c:pt idx="8">
                  <c:v>EU-SILC wave 1</c:v>
                </c:pt>
              </c:strCache>
            </c:strRef>
          </c:cat>
          <c:val>
            <c:numRef>
              <c:f>Foglio1!$I$45:$I$53</c:f>
              <c:numCache>
                <c:formatCode>General</c:formatCode>
                <c:ptCount val="9"/>
                <c:pt idx="0">
                  <c:v>23.1</c:v>
                </c:pt>
                <c:pt idx="1">
                  <c:v>35.299999999999997</c:v>
                </c:pt>
                <c:pt idx="2">
                  <c:v>36.4</c:v>
                </c:pt>
                <c:pt idx="3">
                  <c:v>41.7</c:v>
                </c:pt>
                <c:pt idx="4">
                  <c:v>58.4</c:v>
                </c:pt>
                <c:pt idx="5" formatCode="0.0">
                  <c:v>60</c:v>
                </c:pt>
                <c:pt idx="6">
                  <c:v>66.7</c:v>
                </c:pt>
                <c:pt idx="7">
                  <c:v>72.2</c:v>
                </c:pt>
                <c:pt idx="8">
                  <c:v>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09-4E78-8FFF-1CA26FD3D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19552"/>
        <c:axId val="117321088"/>
      </c:barChart>
      <c:catAx>
        <c:axId val="117319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17321088"/>
        <c:crosses val="autoZero"/>
        <c:auto val="1"/>
        <c:lblAlgn val="ctr"/>
        <c:lblOffset val="100"/>
        <c:noMultiLvlLbl val="0"/>
      </c:catAx>
      <c:valAx>
        <c:axId val="11732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319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836283836102299E-2"/>
          <c:y val="2.7512498693248552E-2"/>
          <c:w val="0.82356538878096797"/>
          <c:h val="0.83579394742140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Foglio1!$A$63</c:f>
              <c:strCache>
                <c:ptCount val="1"/>
                <c:pt idx="0">
                  <c:v>CAPI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/>
                      <a:t>78.9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93-4A3B-9996-4E0887045C9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/>
                      <a:t>81.6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93-4A3B-9996-4E0887045C9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/>
                      <a:t>44.4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93-4A3B-9996-4E0887045C9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Foglio1!$B$62:$D$62</c:f>
              <c:strCache>
                <c:ptCount val="3"/>
                <c:pt idx="0">
                  <c:v>Concurrent mixed-mode</c:v>
                </c:pt>
                <c:pt idx="1">
                  <c:v>Partly sequential-partly concurrent mixed-mode</c:v>
                </c:pt>
                <c:pt idx="2">
                  <c:v>Sequential mixed-mode</c:v>
                </c:pt>
              </c:strCache>
            </c:strRef>
          </c:cat>
          <c:val>
            <c:numRef>
              <c:f>Foglio1!$B$63:$D$63</c:f>
              <c:numCache>
                <c:formatCode>0.0</c:formatCode>
                <c:ptCount val="3"/>
                <c:pt idx="0">
                  <c:v>78.94736842105263</c:v>
                </c:pt>
                <c:pt idx="1">
                  <c:v>81.578947368421055</c:v>
                </c:pt>
                <c:pt idx="2">
                  <c:v>44.444444444444443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93-4A3B-9996-4E0887045C98}"/>
            </c:ext>
          </c:extLst>
        </c:ser>
        <c:ser>
          <c:idx val="1"/>
          <c:order val="1"/>
          <c:tx>
            <c:strRef>
              <c:f>Foglio1!$A$64</c:f>
              <c:strCache>
                <c:ptCount val="1"/>
                <c:pt idx="0">
                  <c:v>CATI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50.9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93-4A3B-9996-4E0887045C9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60.5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93-4A3B-9996-4E0887045C9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55.6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93-4A3B-9996-4E0887045C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Foglio1!$B$62:$D$62</c:f>
              <c:strCache>
                <c:ptCount val="3"/>
                <c:pt idx="0">
                  <c:v>Concurrent mixed-mode</c:v>
                </c:pt>
                <c:pt idx="1">
                  <c:v>Partly sequential-partly concurrent mixed-mode</c:v>
                </c:pt>
                <c:pt idx="2">
                  <c:v>Sequential mixed-mode</c:v>
                </c:pt>
              </c:strCache>
            </c:strRef>
          </c:cat>
          <c:val>
            <c:numRef>
              <c:f>Foglio1!$B$64:$D$64</c:f>
              <c:numCache>
                <c:formatCode>0.0</c:formatCode>
                <c:ptCount val="3"/>
                <c:pt idx="0">
                  <c:v>50.877192982456144</c:v>
                </c:pt>
                <c:pt idx="1">
                  <c:v>60.526315789473685</c:v>
                </c:pt>
                <c:pt idx="2">
                  <c:v>55.555555555555557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93-4A3B-9996-4E0887045C98}"/>
            </c:ext>
          </c:extLst>
        </c:ser>
        <c:ser>
          <c:idx val="2"/>
          <c:order val="2"/>
          <c:tx>
            <c:strRef>
              <c:f>Foglio1!$A$65</c:f>
              <c:strCache>
                <c:ptCount val="1"/>
                <c:pt idx="0">
                  <c:v>CAWI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38.6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93-4A3B-9996-4E0887045C9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68.4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93-4A3B-9996-4E0887045C9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72.2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93-4A3B-9996-4E0887045C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Foglio1!$B$62:$D$62</c:f>
              <c:strCache>
                <c:ptCount val="3"/>
                <c:pt idx="0">
                  <c:v>Concurrent mixed-mode</c:v>
                </c:pt>
                <c:pt idx="1">
                  <c:v>Partly sequential-partly concurrent mixed-mode</c:v>
                </c:pt>
                <c:pt idx="2">
                  <c:v>Sequential mixed-mode</c:v>
                </c:pt>
              </c:strCache>
            </c:strRef>
          </c:cat>
          <c:val>
            <c:numRef>
              <c:f>Foglio1!$B$65:$D$65</c:f>
              <c:numCache>
                <c:formatCode>0.0</c:formatCode>
                <c:ptCount val="3"/>
                <c:pt idx="0">
                  <c:v>38.596491228070171</c:v>
                </c:pt>
                <c:pt idx="1">
                  <c:v>68.421052631578945</c:v>
                </c:pt>
                <c:pt idx="2">
                  <c:v>72.222222222222214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393-4A3B-9996-4E0887045C98}"/>
            </c:ext>
          </c:extLst>
        </c:ser>
        <c:ser>
          <c:idx val="3"/>
          <c:order val="3"/>
          <c:tx>
            <c:strRef>
              <c:f>Foglio1!$A$66</c:f>
              <c:strCache>
                <c:ptCount val="1"/>
                <c:pt idx="0">
                  <c:v>PAPI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43.9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93-4A3B-9996-4E0887045C9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18.4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393-4A3B-9996-4E0887045C9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38.9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393-4A3B-9996-4E0887045C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Foglio1!$B$62:$D$62</c:f>
              <c:strCache>
                <c:ptCount val="3"/>
                <c:pt idx="0">
                  <c:v>Concurrent mixed-mode</c:v>
                </c:pt>
                <c:pt idx="1">
                  <c:v>Partly sequential-partly concurrent mixed-mode</c:v>
                </c:pt>
                <c:pt idx="2">
                  <c:v>Sequential mixed-mode</c:v>
                </c:pt>
              </c:strCache>
            </c:strRef>
          </c:cat>
          <c:val>
            <c:numRef>
              <c:f>Foglio1!$B$66:$D$66</c:f>
              <c:numCache>
                <c:formatCode>0.0</c:formatCode>
                <c:ptCount val="3"/>
                <c:pt idx="0">
                  <c:v>43.859649122807014</c:v>
                </c:pt>
                <c:pt idx="1">
                  <c:v>18.421052631578945</c:v>
                </c:pt>
                <c:pt idx="2">
                  <c:v>38.888888888888893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393-4A3B-9996-4E0887045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21376"/>
        <c:axId val="54422912"/>
      </c:barChart>
      <c:catAx>
        <c:axId val="5442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54422912"/>
        <c:crosses val="autoZero"/>
        <c:auto val="1"/>
        <c:lblAlgn val="ctr"/>
        <c:lblOffset val="100"/>
        <c:noMultiLvlLbl val="0"/>
      </c:catAx>
      <c:valAx>
        <c:axId val="5442291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44213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649387550275388E-2"/>
          <c:y val="6.01861262519034E-2"/>
          <c:w val="0.93255355300763432"/>
          <c:h val="0.670734381996080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33.3% (19)</a:t>
                    </a:r>
                    <a:endParaRPr lang="en-US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13D-9865-D9957FD641B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24.6% (14)</a:t>
                    </a:r>
                    <a:endParaRPr lang="en-US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73-413D-9865-D9957FD641B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12.3% (7)</a:t>
                    </a:r>
                    <a:endParaRPr lang="en-US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13D-9865-D9957FD641B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8.8% (5)</a:t>
                    </a:r>
                    <a:endParaRPr lang="en-US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3-413D-9865-D9957FD641B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8.8% (5)</a:t>
                    </a:r>
                    <a:endParaRPr lang="en-US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3-413D-9865-D9957FD641B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7.0% (4)</a:t>
                    </a:r>
                    <a:endParaRPr lang="en-US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73-413D-9865-D9957FD641B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3.5% (2)</a:t>
                    </a:r>
                    <a:endParaRPr lang="en-US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3-413D-9865-D9957FD641B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1.8% (1)</a:t>
                    </a:r>
                    <a:endParaRPr lang="en-US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73-413D-9865-D9957FD641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'SINTESI COMBINAZIONI'!$H$3:$H$10</c:f>
              <c:strCache>
                <c:ptCount val="8"/>
                <c:pt idx="0">
                  <c:v>CATI-CAPI</c:v>
                </c:pt>
                <c:pt idx="1">
                  <c:v>CAPI-PAPI</c:v>
                </c:pt>
                <c:pt idx="2">
                  <c:v>CATI-CAWI</c:v>
                </c:pt>
                <c:pt idx="3">
                  <c:v>CAPI-CAWI</c:v>
                </c:pt>
                <c:pt idx="4">
                  <c:v>PAPI-CAWI</c:v>
                </c:pt>
                <c:pt idx="5">
                  <c:v>CAPI-PAPI-CAWI</c:v>
                </c:pt>
                <c:pt idx="6">
                  <c:v>CATI-CAPI-PAPI</c:v>
                </c:pt>
                <c:pt idx="7">
                  <c:v>CATI-CAPI-CAWI</c:v>
                </c:pt>
              </c:strCache>
            </c:strRef>
          </c:cat>
          <c:val>
            <c:numRef>
              <c:f>'SINTESI COMBINAZIONI'!$I$3:$I$10</c:f>
              <c:numCache>
                <c:formatCode>0.0</c:formatCode>
                <c:ptCount val="8"/>
                <c:pt idx="0">
                  <c:v>33.333333333333329</c:v>
                </c:pt>
                <c:pt idx="1">
                  <c:v>24.561403508771928</c:v>
                </c:pt>
                <c:pt idx="2">
                  <c:v>12.280701754385964</c:v>
                </c:pt>
                <c:pt idx="3">
                  <c:v>8.7719298245614024</c:v>
                </c:pt>
                <c:pt idx="4">
                  <c:v>8.7719298245614024</c:v>
                </c:pt>
                <c:pt idx="5">
                  <c:v>7.0175438596491224</c:v>
                </c:pt>
                <c:pt idx="6">
                  <c:v>3.5087719298245612</c:v>
                </c:pt>
                <c:pt idx="7">
                  <c:v>1.7543859649122806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373-413D-9865-D9957FD64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14144"/>
        <c:axId val="118030336"/>
      </c:barChart>
      <c:catAx>
        <c:axId val="11741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118030336"/>
        <c:crosses val="autoZero"/>
        <c:auto val="1"/>
        <c:lblAlgn val="ctr"/>
        <c:lblOffset val="100"/>
        <c:noMultiLvlLbl val="0"/>
      </c:catAx>
      <c:valAx>
        <c:axId val="11803033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117414144"/>
        <c:crosses val="autoZero"/>
        <c:crossBetween val="between"/>
      </c:valAx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05555555555555"/>
          <c:y val="8.1018518518518517E-2"/>
          <c:w val="0.6058514633133133"/>
          <c:h val="0.9189815123620624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8617957424783361E-3"/>
                  <c:y val="-0.1966032211197940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Yes</a:t>
                    </a:r>
                  </a:p>
                  <a:p>
                    <a:r>
                      <a:rPr lang="en-US" b="1" dirty="0"/>
                      <a:t> 45.6%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26-4E42-A339-03FEADEF9BE6}"/>
                </c:ext>
              </c:extLst>
            </c:dLbl>
            <c:dLbl>
              <c:idx val="1"/>
              <c:layout>
                <c:manualLayout>
                  <c:x val="-3.4671697287839018E-2"/>
                  <c:y val="-2.139289880431612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No</a:t>
                    </a:r>
                  </a:p>
                  <a:p>
                    <a:r>
                      <a:rPr lang="en-US" b="1" dirty="0"/>
                      <a:t> 43.9%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6-4E42-A339-03FEADEF9BE6}"/>
                </c:ext>
              </c:extLst>
            </c:dLbl>
            <c:dLbl>
              <c:idx val="2"/>
              <c:layout>
                <c:manualLayout>
                  <c:x val="-0.19319942095438114"/>
                  <c:y val="3.71952375353249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Yes, but under certain conditions (*) </a:t>
                    </a:r>
                  </a:p>
                  <a:p>
                    <a:r>
                      <a:rPr lang="en-US" b="1" dirty="0"/>
                      <a:t>10.5%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26-4E42-A339-03FEADEF9B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Foglio3!$A$12:$A$14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Yes, but under certain conditions</c:v>
                </c:pt>
              </c:strCache>
            </c:strRef>
          </c:cat>
          <c:val>
            <c:numRef>
              <c:f>Foglio3!$B$12:$B$14</c:f>
              <c:numCache>
                <c:formatCode>General</c:formatCode>
                <c:ptCount val="3"/>
                <c:pt idx="0">
                  <c:v>45.6</c:v>
                </c:pt>
                <c:pt idx="1">
                  <c:v>43.9</c:v>
                </c:pt>
                <c:pt idx="2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526-4E42-A339-03FEADEF9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783669901231419E-2"/>
          <c:y val="3.8297989066330689E-2"/>
          <c:w val="0.92345085169175001"/>
          <c:h val="0.8291948578408360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'same and different sequence'!$G$53:$G$59</c:f>
              <c:strCache>
                <c:ptCount val="7"/>
                <c:pt idx="0">
                  <c:v>CAWI - 
CATI and CAPI</c:v>
                </c:pt>
                <c:pt idx="1">
                  <c:v>CAWI - CATI</c:v>
                </c:pt>
                <c:pt idx="2">
                  <c:v>CATI - CAPI</c:v>
                </c:pt>
                <c:pt idx="3">
                  <c:v>CAWI - CAPI</c:v>
                </c:pt>
                <c:pt idx="4">
                  <c:v>CAWI and CATI 
- CAPI</c:v>
                </c:pt>
                <c:pt idx="5">
                  <c:v>CATI - PAPI</c:v>
                </c:pt>
                <c:pt idx="6">
                  <c:v>CAPI - CAWI</c:v>
                </c:pt>
              </c:strCache>
            </c:strRef>
          </c:cat>
          <c:val>
            <c:numRef>
              <c:f>'same and different sequence'!$H$53:$H$59</c:f>
              <c:numCache>
                <c:formatCode>0</c:formatCode>
                <c:ptCount val="7"/>
                <c:pt idx="0">
                  <c:v>41</c:v>
                </c:pt>
                <c:pt idx="1">
                  <c:v>17</c:v>
                </c:pt>
                <c:pt idx="2">
                  <c:v>14</c:v>
                </c:pt>
                <c:pt idx="3">
                  <c:v>10</c:v>
                </c:pt>
                <c:pt idx="4">
                  <c:v>7</c:v>
                </c:pt>
                <c:pt idx="5">
                  <c:v>3.5714285714285712</c:v>
                </c:pt>
                <c:pt idx="6">
                  <c:v>3.5714285714285712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E4-466E-9325-D2C997715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376640"/>
        <c:axId val="129378176"/>
      </c:barChart>
      <c:catAx>
        <c:axId val="12937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378176"/>
        <c:crosses val="autoZero"/>
        <c:auto val="1"/>
        <c:lblAlgn val="ctr"/>
        <c:lblOffset val="100"/>
        <c:noMultiLvlLbl val="0"/>
      </c:catAx>
      <c:valAx>
        <c:axId val="12937817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129376640"/>
        <c:crosses val="autoZero"/>
        <c:crossBetween val="between"/>
      </c:valAx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272943521275039E-2"/>
          <c:y val="4.4196186932522939E-2"/>
          <c:w val="0.91747371533150068"/>
          <c:h val="0.6677605972109712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8.0921240535360914E-3"/>
                  <c:y val="-7.171772130775852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40.0% (6)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58-4924-B8F2-1E268AEBD2F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26.5% (4)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58-4924-B8F2-1E268AEBD2F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6.7% (1)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58-4924-B8F2-1E268AEBD2F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6.7%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58-4924-B8F2-1E268AEBD2F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6.7%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58-4924-B8F2-1E268AEBD2F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6.7%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58-4924-B8F2-1E268AEBD2F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6.7%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58-4924-B8F2-1E268AEBD2F4}"/>
                </c:ext>
              </c:extLst>
            </c:dLbl>
            <c:spPr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'same and different sequence'!$G$97:$G$103</c:f>
              <c:strCache>
                <c:ptCount val="7"/>
                <c:pt idx="0">
                  <c:v>CAWI-CATI</c:v>
                </c:pt>
                <c:pt idx="1">
                  <c:v>CAWI-PAPI</c:v>
                </c:pt>
                <c:pt idx="2">
                  <c:v>CAWI-CAPI</c:v>
                </c:pt>
                <c:pt idx="3">
                  <c:v>CAPI-PAPI</c:v>
                </c:pt>
                <c:pt idx="4">
                  <c:v>CAPI-CATI</c:v>
                </c:pt>
                <c:pt idx="5">
                  <c:v>CATI-CAPI</c:v>
                </c:pt>
                <c:pt idx="6">
                  <c:v>CAWI-CATI-PAPI</c:v>
                </c:pt>
              </c:strCache>
            </c:strRef>
          </c:cat>
          <c:val>
            <c:numRef>
              <c:f>'same and different sequence'!$H$97:$H$103</c:f>
              <c:numCache>
                <c:formatCode>0.0</c:formatCode>
                <c:ptCount val="7"/>
                <c:pt idx="0">
                  <c:v>40</c:v>
                </c:pt>
                <c:pt idx="1">
                  <c:v>26.5</c:v>
                </c:pt>
                <c:pt idx="2">
                  <c:v>6.7</c:v>
                </c:pt>
                <c:pt idx="3">
                  <c:v>6.7</c:v>
                </c:pt>
                <c:pt idx="4">
                  <c:v>6.7</c:v>
                </c:pt>
                <c:pt idx="5">
                  <c:v>6.7</c:v>
                </c:pt>
                <c:pt idx="6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558-4924-B8F2-1E268AEBD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07360"/>
        <c:axId val="57408896"/>
      </c:barChart>
      <c:catAx>
        <c:axId val="5740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408896"/>
        <c:crosses val="autoZero"/>
        <c:auto val="1"/>
        <c:lblAlgn val="ctr"/>
        <c:lblOffset val="100"/>
        <c:noMultiLvlLbl val="0"/>
      </c:catAx>
      <c:valAx>
        <c:axId val="57408896"/>
        <c:scaling>
          <c:orientation val="minMax"/>
          <c:max val="45"/>
        </c:scaling>
        <c:delete val="0"/>
        <c:axPos val="l"/>
        <c:numFmt formatCode="0" sourceLinked="0"/>
        <c:majorTickMark val="out"/>
        <c:minorTickMark val="none"/>
        <c:tickLblPos val="nextTo"/>
        <c:crossAx val="5740736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rgbClr val="4F81BD">
            <a:tint val="50000"/>
            <a:satMod val="300000"/>
          </a:srgbClr>
        </a:gs>
        <a:gs pos="35000">
          <a:srgbClr val="4F81BD">
            <a:tint val="37000"/>
            <a:satMod val="300000"/>
          </a:srgbClr>
        </a:gs>
        <a:gs pos="100000">
          <a:srgbClr val="4F81BD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4F81BD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20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0.06037</cdr:x>
      <cdr:y>0.02992</cdr:y>
    </cdr:from>
    <cdr:to>
      <cdr:x>0.16903</cdr:x>
      <cdr:y>0.09897</cdr:y>
    </cdr:to>
    <cdr:sp macro="" textlink="">
      <cdr:nvSpPr>
        <cdr:cNvPr id="2" name="Casella di 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5630" y="103225"/>
          <a:ext cx="658068" cy="238238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it-IT" sz="1000" dirty="0">
              <a:effectLst/>
              <a:latin typeface="Calibri"/>
              <a:ea typeface="Calibri"/>
              <a:cs typeface="Times New Roman"/>
            </a:rPr>
            <a:t>41% (12)</a:t>
          </a:r>
          <a:endParaRPr lang="it-IT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0.46358</cdr:x>
      <cdr:y>0.5984</cdr:y>
    </cdr:from>
    <cdr:to>
      <cdr:x>0.57223</cdr:x>
      <cdr:y>0.66745</cdr:y>
    </cdr:to>
    <cdr:sp macro="" textlink="">
      <cdr:nvSpPr>
        <cdr:cNvPr id="5" name="Casella di 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39202" y="2151649"/>
          <a:ext cx="665480" cy="248285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it-IT" sz="1000" dirty="0">
              <a:effectLst/>
              <a:latin typeface="Calibri"/>
              <a:ea typeface="Calibri"/>
              <a:cs typeface="Times New Roman"/>
            </a:rPr>
            <a:t>10% (3)</a:t>
          </a:r>
          <a:endParaRPr lang="it-IT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0.60102</cdr:x>
      <cdr:y>0.64975</cdr:y>
    </cdr:from>
    <cdr:to>
      <cdr:x>0.70968</cdr:x>
      <cdr:y>0.7188</cdr:y>
    </cdr:to>
    <cdr:sp macro="" textlink="">
      <cdr:nvSpPr>
        <cdr:cNvPr id="6" name="Casella di 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80997" y="2336287"/>
          <a:ext cx="665480" cy="248285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it-IT" sz="1000" dirty="0">
              <a:effectLst/>
              <a:latin typeface="Calibri"/>
              <a:ea typeface="Calibri"/>
              <a:cs typeface="Times New Roman"/>
            </a:rPr>
            <a:t>7% (2)</a:t>
          </a:r>
          <a:endParaRPr lang="it-IT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0.73755</cdr:x>
      <cdr:y>0.7135</cdr:y>
    </cdr:from>
    <cdr:to>
      <cdr:x>0.84735</cdr:x>
      <cdr:y>0.78237</cdr:y>
    </cdr:to>
    <cdr:sp macro="" textlink="">
      <cdr:nvSpPr>
        <cdr:cNvPr id="7" name="Casella di 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17206" y="2565522"/>
          <a:ext cx="672465" cy="247650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it-IT" sz="1000">
              <a:effectLst/>
              <a:latin typeface="Calibri"/>
              <a:ea typeface="Calibri"/>
              <a:cs typeface="Times New Roman"/>
            </a:rPr>
            <a:t>4% (1)</a:t>
          </a:r>
          <a:endParaRPr lang="it-IT" sz="110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0.86532</cdr:x>
      <cdr:y>0.72066</cdr:y>
    </cdr:from>
    <cdr:to>
      <cdr:x>0.97398</cdr:x>
      <cdr:y>0.78971</cdr:y>
    </cdr:to>
    <cdr:sp macro="" textlink="">
      <cdr:nvSpPr>
        <cdr:cNvPr id="8" name="Casella di 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99721" y="2591265"/>
          <a:ext cx="665480" cy="248285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it-IT" sz="1000" dirty="0">
              <a:effectLst/>
              <a:latin typeface="Calibri"/>
              <a:ea typeface="Calibri"/>
              <a:cs typeface="Times New Roman"/>
            </a:rPr>
            <a:t>4% (1)</a:t>
          </a:r>
          <a:endParaRPr lang="it-IT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0.36018</cdr:x>
      <cdr:y>0.51771</cdr:y>
    </cdr:from>
    <cdr:to>
      <cdr:x>0.46884</cdr:x>
      <cdr:y>0.58676</cdr:y>
    </cdr:to>
    <cdr:sp macro="" textlink="">
      <cdr:nvSpPr>
        <cdr:cNvPr id="9" name="Casella di 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05941" y="1861524"/>
          <a:ext cx="665480" cy="248285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it-IT" sz="1000" dirty="0">
              <a:effectLst/>
              <a:latin typeface="Calibri"/>
              <a:ea typeface="Calibri"/>
              <a:cs typeface="Times New Roman"/>
            </a:rPr>
            <a:t>14% (4)</a:t>
          </a:r>
          <a:endParaRPr lang="it-IT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0.18931</cdr:x>
      <cdr:y>0.46607</cdr:y>
    </cdr:from>
    <cdr:to>
      <cdr:x>0.29797</cdr:x>
      <cdr:y>0.53512</cdr:y>
    </cdr:to>
    <cdr:sp macro="" textlink="">
      <cdr:nvSpPr>
        <cdr:cNvPr id="10" name="Casella di 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59461" y="1675836"/>
          <a:ext cx="665480" cy="248285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it-IT" sz="1000" dirty="0">
              <a:effectLst/>
              <a:latin typeface="Calibri"/>
              <a:ea typeface="Calibri"/>
              <a:cs typeface="Times New Roman"/>
            </a:rPr>
            <a:t>17% (5)</a:t>
          </a:r>
          <a:endParaRPr lang="it-IT" sz="1100" dirty="0"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3148" tIns="46574" rIns="93148" bIns="4657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48" tIns="46574" rIns="93148" bIns="46574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10/04/2019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3148" tIns="46574" rIns="93148" bIns="4657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48" tIns="46574" rIns="93148" bIns="46574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3148" tIns="46574" rIns="93148" bIns="4657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48" tIns="46574" rIns="93148" bIns="46574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10/04/2019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4" rIns="93148" bIns="4657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48" tIns="46574" rIns="93148" bIns="46574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3148" tIns="46574" rIns="93148" bIns="4657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48" tIns="46574" rIns="93148" bIns="46574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77014" y="5704603"/>
            <a:ext cx="7386240" cy="107721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it-IT" sz="1600" dirty="0">
                <a:latin typeface="+mj-lt"/>
              </a:rPr>
              <a:t>Data la </a:t>
            </a:r>
            <a:r>
              <a:rPr lang="it-IT" sz="1600" dirty="0"/>
              <a:t>numerosità piuttosto esigua di</a:t>
            </a:r>
            <a:r>
              <a:rPr lang="it-IT" sz="1600" dirty="0">
                <a:latin typeface="+mj-lt"/>
              </a:rPr>
              <a:t> alcuni confronti, i risultati sono volti a offrire, principalmente, informazioni sul comportamento dei rispondenti al momento della compilazione e indicazioni utili sulle diverse possibilità di formulazione e visualizzazione dei quesiti</a:t>
            </a:r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</a:t>
            </a:fld>
            <a:endParaRPr lang="it-IT" altLang="it-IT" sz="1200" dirty="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823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667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2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10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10/04/2019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10/04/2019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10/04/2019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10/04/2019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8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10/04/2019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10/04/2019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image" Target="../media/image2.emf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3">
            <a:extLst>
              <a:ext uri="{FF2B5EF4-FFF2-40B4-BE49-F238E27FC236}">
                <a16:creationId xmlns="" xmlns:a16="http://schemas.microsoft.com/office/drawing/2014/main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3" y="2762783"/>
            <a:ext cx="8378334" cy="11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060"/>
              </a:lnSpc>
              <a:defRPr/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WP1: Investigation of mode organisation (concurrent vs consecutive multi-mode data collection) </a:t>
            </a:r>
          </a:p>
          <a:p>
            <a:pPr>
              <a:lnSpc>
                <a:spcPts val="3060"/>
              </a:lnSpc>
              <a:spcBef>
                <a:spcPts val="1200"/>
              </a:spcBef>
              <a:defRPr/>
            </a:pPr>
            <a:r>
              <a:rPr lang="en-GB" sz="3000" b="1" dirty="0">
                <a:solidFill>
                  <a:srgbClr val="CA0A24"/>
                </a:solidFill>
                <a:latin typeface="+mn-lt"/>
                <a:cs typeface="Arial Rounded MT Bold"/>
              </a:rPr>
              <a:t>General overview</a:t>
            </a:r>
          </a:p>
          <a:p>
            <a:pPr>
              <a:lnSpc>
                <a:spcPts val="3060"/>
              </a:lnSpc>
              <a:defRPr/>
            </a:pPr>
            <a:endParaRPr lang="en-GB" sz="3000" b="1" dirty="0">
              <a:solidFill>
                <a:srgbClr val="CA0A24"/>
              </a:solidFill>
              <a:latin typeface="Trebuchet MS" panose="020B0703020202090204" pitchFamily="34" charset="0"/>
              <a:cs typeface="Arial Rounded MT Bold"/>
            </a:endParaRPr>
          </a:p>
        </p:txBody>
      </p:sp>
      <p:sp>
        <p:nvSpPr>
          <p:cNvPr id="2054" name="Text Box 15">
            <a:extLst>
              <a:ext uri="{FF2B5EF4-FFF2-40B4-BE49-F238E27FC236}">
                <a16:creationId xmlns="" xmlns:a16="http://schemas.microsoft.com/office/drawing/2014/main" id="{68230B5C-6CE0-FC4C-B193-F0875173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680" y="102240"/>
            <a:ext cx="197420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ROME</a:t>
            </a:r>
          </a:p>
          <a:p>
            <a:pPr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April 11</a:t>
            </a:r>
            <a:r>
              <a:rPr lang="en-US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|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12</a:t>
            </a:r>
            <a:r>
              <a:rPr lang="en-US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 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2019</a:t>
            </a:r>
            <a:endParaRPr lang="en-US" sz="1500" baseline="30000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en-US" sz="2700" b="1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MIMOD</a:t>
            </a:r>
          </a:p>
          <a:p>
            <a:pPr>
              <a:defRPr/>
            </a:pPr>
            <a:r>
              <a:rPr lang="en-US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Mixed-Mode Designs for Social Surveys</a:t>
            </a:r>
          </a:p>
          <a:p>
            <a:pPr>
              <a:defRPr/>
            </a:pPr>
            <a:endParaRPr lang="en-US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FINAL WORKSHOP</a:t>
            </a:r>
          </a:p>
        </p:txBody>
      </p:sp>
      <p:sp>
        <p:nvSpPr>
          <p:cNvPr id="2055" name="Text Box 16">
            <a:extLst>
              <a:ext uri="{FF2B5EF4-FFF2-40B4-BE49-F238E27FC236}">
                <a16:creationId xmlns="" xmlns:a16="http://schemas.microsoft.com/office/drawing/2014/main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12" y="4185640"/>
            <a:ext cx="82969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Manuela Murgia-Istat </a:t>
            </a:r>
          </a:p>
        </p:txBody>
      </p:sp>
      <p:sp>
        <p:nvSpPr>
          <p:cNvPr id="12" name="Line 5">
            <a:extLst>
              <a:ext uri="{FF2B5EF4-FFF2-40B4-BE49-F238E27FC236}">
                <a16:creationId xmlns="" xmlns:a16="http://schemas.microsoft.com/office/drawing/2014/main" id="{1015FD01-6A29-8F4A-AC2F-07FE2053B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54" y="4514219"/>
            <a:ext cx="8378335" cy="39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>
              <a:defRPr/>
            </a:pPr>
            <a:endParaRPr lang="it-IT" sz="1800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CA591B10-3FF6-0448-B1AA-D79B87972F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-26719" y="-74651"/>
            <a:ext cx="6599194" cy="26430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13" y="459718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0" y="4553538"/>
            <a:ext cx="1137254" cy="5333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36" y="4552185"/>
            <a:ext cx="1257784" cy="603250"/>
          </a:xfrm>
          <a:prstGeom prst="rect">
            <a:avLst/>
          </a:prstGeom>
        </p:spPr>
      </p:pic>
      <p:pic>
        <p:nvPicPr>
          <p:cNvPr id="11" name="Immagin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138" y="474001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78" y="4597189"/>
            <a:ext cx="469900" cy="4699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95" y="4697659"/>
            <a:ext cx="1143000" cy="3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</p:transition>
    </mc:Choice>
    <mc:Fallback xmlns="">
      <p:transition spd="slow" advClick="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0"/>
            <a:ext cx="8211944" cy="426927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68" y="4823197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733284"/>
              </p:ext>
            </p:extLst>
          </p:nvPr>
        </p:nvGraphicFramePr>
        <p:xfrm>
          <a:off x="1105152" y="632503"/>
          <a:ext cx="7722325" cy="393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932056" y="57595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71107" y="447837"/>
            <a:ext cx="70646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Mixed-mode strategies for the main EU social surveys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47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-1954"/>
            <a:ext cx="8282282" cy="51190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604793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pic>
        <p:nvPicPr>
          <p:cNvPr id="20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8065" y="469436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33" y="4604793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943780" y="69334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116906" y="599475"/>
            <a:ext cx="749300" cy="2710837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F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070382" y="704733"/>
            <a:ext cx="65701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2"/>
                </a:solidFill>
              </a:rPr>
              <a:t>Features of mixed-mode strategies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- Modes and  mode combinations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- Same or different mode sequence in one survey design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- Mode choice from respondents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- The use </a:t>
            </a:r>
            <a:r>
              <a:rPr lang="en-GB" sz="2000" dirty="0" smtClean="0"/>
              <a:t>incentives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245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-1954"/>
            <a:ext cx="8282282" cy="51190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pic>
        <p:nvPicPr>
          <p:cNvPr id="20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8065" y="469436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33" y="4604793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val="4245171212"/>
              </p:ext>
            </p:extLst>
          </p:nvPr>
        </p:nvGraphicFramePr>
        <p:xfrm>
          <a:off x="1070487" y="840572"/>
          <a:ext cx="6810446" cy="374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Ovale 16"/>
          <p:cNvSpPr/>
          <p:nvPr/>
        </p:nvSpPr>
        <p:spPr>
          <a:xfrm>
            <a:off x="1575699" y="993595"/>
            <a:ext cx="661103" cy="380000"/>
          </a:xfrm>
          <a:prstGeom prst="ellipse">
            <a:avLst/>
          </a:prstGeom>
          <a:noFill/>
          <a:ln>
            <a:solidFill>
              <a:srgbClr val="AE1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65421" y="970001"/>
            <a:ext cx="661103" cy="380000"/>
          </a:xfrm>
          <a:prstGeom prst="ellipse">
            <a:avLst/>
          </a:prstGeom>
          <a:noFill/>
          <a:ln>
            <a:solidFill>
              <a:srgbClr val="AE1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5976769" y="1183595"/>
            <a:ext cx="661103" cy="380000"/>
          </a:xfrm>
          <a:prstGeom prst="ellipse">
            <a:avLst/>
          </a:prstGeom>
          <a:noFill/>
          <a:ln>
            <a:solidFill>
              <a:srgbClr val="AE1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943780" y="69334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116906" y="599476"/>
            <a:ext cx="749300" cy="1985462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26" name="Ovale 25"/>
          <p:cNvSpPr/>
          <p:nvPr/>
        </p:nvSpPr>
        <p:spPr>
          <a:xfrm>
            <a:off x="4092606" y="1280663"/>
            <a:ext cx="661103" cy="380000"/>
          </a:xfrm>
          <a:prstGeom prst="ellipse">
            <a:avLst/>
          </a:prstGeom>
          <a:noFill/>
          <a:ln>
            <a:solidFill>
              <a:srgbClr val="AE1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97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747673" y="-61546"/>
            <a:ext cx="8396327" cy="500212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46356" y="548614"/>
            <a:ext cx="70646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400" b="1" dirty="0">
                <a:solidFill>
                  <a:srgbClr val="C00000"/>
                </a:solidFill>
                <a:latin typeface="+mj-lt"/>
              </a:rPr>
              <a:t>Concurrent Designs: mode combinations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1603784136"/>
              </p:ext>
            </p:extLst>
          </p:nvPr>
        </p:nvGraphicFramePr>
        <p:xfrm>
          <a:off x="1046356" y="1204363"/>
          <a:ext cx="7807498" cy="340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6420489" y="619432"/>
            <a:ext cx="2328095" cy="10990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Interviewer administered modes 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are more frequent: 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CATI-CAPI and CAPI-PAPI</a:t>
            </a: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866206" y="59537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7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66206" y="0"/>
            <a:ext cx="8277794" cy="571500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40849" y="596946"/>
            <a:ext cx="79712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en-GB" sz="2400" b="1" dirty="0">
                <a:solidFill>
                  <a:srgbClr val="C00000"/>
                </a:solidFill>
              </a:rPr>
              <a:t>Concurrent Designs: C</a:t>
            </a:r>
            <a:r>
              <a:rPr lang="en-GB" sz="2400" b="1" dirty="0">
                <a:solidFill>
                  <a:srgbClr val="C00000"/>
                </a:solidFill>
                <a:latin typeface="+mj-lt"/>
              </a:rPr>
              <a:t>an respondents choose the mode?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218292"/>
              </p:ext>
            </p:extLst>
          </p:nvPr>
        </p:nvGraphicFramePr>
        <p:xfrm>
          <a:off x="1628458" y="1007422"/>
          <a:ext cx="5363308" cy="322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866206" y="59537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16906" y="659423"/>
            <a:ext cx="749300" cy="3508131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bg1"/>
              </a:solidFill>
            </a:endParaRPr>
          </a:p>
          <a:p>
            <a:pPr algn="ctr"/>
            <a:endParaRPr lang="en-GB" sz="1800" b="1" dirty="0">
              <a:solidFill>
                <a:schemeClr val="bg1"/>
              </a:solidFill>
            </a:endParaRPr>
          </a:p>
          <a:p>
            <a:pPr algn="ctr"/>
            <a:endParaRPr lang="en-GB" sz="1800" b="1" dirty="0">
              <a:solidFill>
                <a:schemeClr val="bg1"/>
              </a:solidFill>
            </a:endParaRPr>
          </a:p>
          <a:p>
            <a:pPr algn="ctr"/>
            <a:endParaRPr lang="en-GB" sz="1800" b="1" dirty="0">
              <a:solidFill>
                <a:schemeClr val="bg1"/>
              </a:solidFill>
            </a:endParaRPr>
          </a:p>
          <a:p>
            <a:pPr algn="ctr"/>
            <a:endParaRPr lang="en-GB" sz="1800" b="1" dirty="0">
              <a:solidFill>
                <a:schemeClr val="bg1"/>
              </a:solidFill>
            </a:endParaRP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F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E</a:t>
            </a:r>
          </a:p>
          <a:p>
            <a:pPr algn="ctr"/>
            <a:endParaRPr lang="en-GB" sz="1800" b="1" dirty="0">
              <a:solidFill>
                <a:schemeClr val="bg1"/>
              </a:solidFill>
            </a:endParaRPr>
          </a:p>
          <a:p>
            <a:pPr algn="ctr"/>
            <a:endParaRPr lang="en-GB" sz="1800" b="1" dirty="0">
              <a:solidFill>
                <a:schemeClr val="bg1"/>
              </a:solidFill>
            </a:endParaRPr>
          </a:p>
          <a:p>
            <a:pPr algn="ctr"/>
            <a:endParaRPr lang="en-GB" sz="1800" b="1" dirty="0">
              <a:solidFill>
                <a:schemeClr val="bg1"/>
              </a:solidFill>
            </a:endParaRPr>
          </a:p>
          <a:p>
            <a:pPr algn="ctr"/>
            <a:endParaRPr lang="en-GB" sz="1800" b="1" dirty="0">
              <a:solidFill>
                <a:schemeClr val="bg1"/>
              </a:solidFill>
            </a:endParaRPr>
          </a:p>
          <a:p>
            <a:pPr algn="ctr"/>
            <a:endParaRPr lang="en-GB" sz="1800" b="1" dirty="0">
              <a:solidFill>
                <a:schemeClr val="bg1"/>
              </a:solidFill>
            </a:endParaRPr>
          </a:p>
          <a:p>
            <a:pPr algn="ctr"/>
            <a:endParaRPr lang="en-GB" sz="1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83676" y="4230711"/>
            <a:ext cx="4097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(*) Non-respondents to a mode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5DAFF953-F471-4A89-9169-9B9A65E971F8}"/>
              </a:ext>
            </a:extLst>
          </p:cNvPr>
          <p:cNvSpPr txBox="1"/>
          <p:nvPr/>
        </p:nvSpPr>
        <p:spPr>
          <a:xfrm>
            <a:off x="6261792" y="3528557"/>
            <a:ext cx="250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All strategies</a:t>
            </a:r>
            <a:r>
              <a:rPr lang="en-GB" sz="1400" i="1" dirty="0"/>
              <a:t>:</a:t>
            </a:r>
          </a:p>
          <a:p>
            <a:r>
              <a:rPr lang="en-GB" sz="1400" i="1" dirty="0"/>
              <a:t>Yes 				45.5%</a:t>
            </a:r>
          </a:p>
          <a:p>
            <a:r>
              <a:rPr lang="en-GB" sz="1400" i="1" dirty="0"/>
              <a:t>No 				40.2%</a:t>
            </a:r>
          </a:p>
          <a:p>
            <a:r>
              <a:rPr lang="en-GB" sz="1400" i="1" dirty="0"/>
              <a:t>Yes, but conditionally 	14.3%</a:t>
            </a:r>
          </a:p>
        </p:txBody>
      </p:sp>
    </p:spTree>
    <p:extLst>
      <p:ext uri="{BB962C8B-B14F-4D97-AF65-F5344CB8AC3E}">
        <p14:creationId xmlns:p14="http://schemas.microsoft.com/office/powerpoint/2010/main" val="1952016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6477" y="0"/>
            <a:ext cx="8317523" cy="483577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876695" y="592762"/>
            <a:ext cx="7971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en-GB" sz="2000" b="1" dirty="0">
                <a:solidFill>
                  <a:srgbClr val="C00000"/>
                </a:solidFill>
              </a:rPr>
              <a:t>Mode choice : 3 different strategies in Concurrent Designs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sp>
        <p:nvSpPr>
          <p:cNvPr id="3" name="Rettangolo 2"/>
          <p:cNvSpPr/>
          <p:nvPr/>
        </p:nvSpPr>
        <p:spPr>
          <a:xfrm>
            <a:off x="516275" y="992177"/>
            <a:ext cx="84117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/>
          </a:p>
          <a:p>
            <a:pPr marL="342900" lvl="0" indent="-342900">
              <a:spcAft>
                <a:spcPts val="1000"/>
              </a:spcAft>
              <a:buAutoNum type="arabicPeriod"/>
            </a:pPr>
            <a:r>
              <a:rPr lang="en-GB" sz="1800" dirty="0"/>
              <a:t>Modes are on the field at the same time, but </a:t>
            </a:r>
            <a:r>
              <a:rPr lang="en-GB" sz="1800" dirty="0">
                <a:solidFill>
                  <a:srgbClr val="C00000"/>
                </a:solidFill>
              </a:rPr>
              <a:t>respondents cannot choose</a:t>
            </a:r>
            <a:r>
              <a:rPr lang="en-GB" sz="1800" dirty="0"/>
              <a:t> the mode which is assigned a priori by the NSI according to auxiliary variables</a:t>
            </a:r>
          </a:p>
        </p:txBody>
      </p:sp>
      <p:sp>
        <p:nvSpPr>
          <p:cNvPr id="4" name="Rettangolo 3"/>
          <p:cNvSpPr/>
          <p:nvPr/>
        </p:nvSpPr>
        <p:spPr>
          <a:xfrm>
            <a:off x="516275" y="1886238"/>
            <a:ext cx="8882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>
              <a:buAutoNum type="arabicPeriod" startAt="2"/>
            </a:pPr>
            <a:r>
              <a:rPr lang="en-GB" sz="1800" dirty="0"/>
              <a:t>Modes are on the field at the same time and </a:t>
            </a:r>
            <a:r>
              <a:rPr lang="en-GB" sz="1800" dirty="0">
                <a:solidFill>
                  <a:srgbClr val="AE1023"/>
                </a:solidFill>
              </a:rPr>
              <a:t>all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C00000"/>
                </a:solidFill>
              </a:rPr>
              <a:t>respondents can choose all modes available</a:t>
            </a:r>
            <a:r>
              <a:rPr lang="en-GB" sz="1800" dirty="0"/>
              <a:t> from the beginning.  High organisational complexity.</a:t>
            </a:r>
          </a:p>
        </p:txBody>
      </p:sp>
      <p:sp>
        <p:nvSpPr>
          <p:cNvPr id="5" name="Rettangolo 4"/>
          <p:cNvSpPr/>
          <p:nvPr/>
        </p:nvSpPr>
        <p:spPr>
          <a:xfrm>
            <a:off x="516275" y="2604459"/>
            <a:ext cx="8471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/>
            <a:r>
              <a:rPr lang="en-GB" sz="1800" dirty="0"/>
              <a:t>3.  Modes are on the field at the same time and are </a:t>
            </a:r>
            <a:r>
              <a:rPr lang="en-GB" sz="1800" dirty="0">
                <a:solidFill>
                  <a:srgbClr val="AE1023"/>
                </a:solidFill>
              </a:rPr>
              <a:t>assigned in advance</a:t>
            </a:r>
            <a:r>
              <a:rPr lang="en-GB" sz="1800" dirty="0"/>
              <a:t>, but </a:t>
            </a:r>
            <a:r>
              <a:rPr lang="en-GB" sz="1800" dirty="0">
                <a:solidFill>
                  <a:srgbClr val="AE1023"/>
                </a:solidFill>
              </a:rPr>
              <a:t>respondents can choose</a:t>
            </a:r>
            <a:r>
              <a:rPr lang="en-GB" sz="1800" dirty="0"/>
              <a:t> whether to accept it or to choose an alternative one. </a:t>
            </a:r>
          </a:p>
        </p:txBody>
      </p:sp>
      <p:pic>
        <p:nvPicPr>
          <p:cNvPr id="14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951238" y="114190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99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6477" y="0"/>
            <a:ext cx="8317523" cy="483577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826477" y="592763"/>
            <a:ext cx="79712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en-GB" sz="2400" b="1" dirty="0">
                <a:solidFill>
                  <a:srgbClr val="C00000"/>
                </a:solidFill>
              </a:rPr>
              <a:t>Concurrent Designs: summary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pic>
        <p:nvPicPr>
          <p:cNvPr id="14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951238" y="114190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D24FD4AE-9F28-419A-A2AC-02DD885DDFB3}"/>
              </a:ext>
            </a:extLst>
          </p:cNvPr>
          <p:cNvSpPr/>
          <p:nvPr/>
        </p:nvSpPr>
        <p:spPr>
          <a:xfrm>
            <a:off x="826477" y="992177"/>
            <a:ext cx="810151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/>
          </a:p>
          <a:p>
            <a:pPr lvl="0">
              <a:spcAft>
                <a:spcPts val="1000"/>
              </a:spcAft>
            </a:pPr>
            <a:r>
              <a:rPr lang="en-GB" sz="1800" dirty="0"/>
              <a:t>Large variety of mode combinations. Prevalence of interviewer-assisted modes: higher response rate are likely to be reached with a higher impact on costs.</a:t>
            </a:r>
          </a:p>
          <a:p>
            <a:pPr lvl="0">
              <a:spcAft>
                <a:spcPts val="1000"/>
              </a:spcAft>
            </a:pPr>
            <a:r>
              <a:rPr lang="en-GB" sz="1800" dirty="0"/>
              <a:t>The CAWI mode is less used than in other mode strategies; when CAWI is used then a ‘push to web strategy’ through invitation letter is in general applied.</a:t>
            </a:r>
          </a:p>
          <a:p>
            <a:pPr lvl="0">
              <a:spcAft>
                <a:spcPts val="1000"/>
              </a:spcAft>
            </a:pPr>
            <a:r>
              <a:rPr lang="en-GB" sz="1800" dirty="0"/>
              <a:t>It is common to allow mode choice from respondents. </a:t>
            </a:r>
          </a:p>
          <a:p>
            <a:pPr lvl="0">
              <a:spcAft>
                <a:spcPts val="1000"/>
              </a:spcAft>
            </a:pPr>
            <a:r>
              <a:rPr lang="en-GB" sz="1800" dirty="0"/>
              <a:t>When this implies a switch from CAWI to CAPI attention is needed to eventual bias in geographical distribution of interviews and to the management of interviewers workload.</a:t>
            </a:r>
          </a:p>
        </p:txBody>
      </p:sp>
    </p:spTree>
    <p:extLst>
      <p:ext uri="{BB962C8B-B14F-4D97-AF65-F5344CB8AC3E}">
        <p14:creationId xmlns:p14="http://schemas.microsoft.com/office/powerpoint/2010/main" val="1520427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0"/>
            <a:ext cx="8273490" cy="483522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583567"/>
              </p:ext>
            </p:extLst>
          </p:nvPr>
        </p:nvGraphicFramePr>
        <p:xfrm>
          <a:off x="747673" y="906546"/>
          <a:ext cx="6444762" cy="368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7231684" y="1122604"/>
            <a:ext cx="19412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The </a:t>
            </a:r>
            <a:r>
              <a:rPr lang="en-GB" sz="1600" dirty="0">
                <a:solidFill>
                  <a:srgbClr val="AE1023"/>
                </a:solidFill>
              </a:rPr>
              <a:t>first</a:t>
            </a:r>
            <a:r>
              <a:rPr lang="en-GB" sz="1600" dirty="0"/>
              <a:t> mode on the field is generally </a:t>
            </a:r>
            <a:r>
              <a:rPr lang="en-GB" sz="1600" dirty="0">
                <a:solidFill>
                  <a:srgbClr val="AE1023"/>
                </a:solidFill>
              </a:rPr>
              <a:t>self-administered </a:t>
            </a:r>
            <a:r>
              <a:rPr lang="en-GB" sz="1600" dirty="0"/>
              <a:t>(CAWI) </a:t>
            </a:r>
          </a:p>
          <a:p>
            <a:pPr algn="ctr"/>
            <a:r>
              <a:rPr lang="en-GB" sz="1600" dirty="0"/>
              <a:t>while interviewer-administered modes (CATI and CAPI)  are used at a later stage </a:t>
            </a:r>
            <a:endParaRPr lang="it-IT" sz="1600" dirty="0"/>
          </a:p>
        </p:txBody>
      </p:sp>
      <p:pic>
        <p:nvPicPr>
          <p:cNvPr id="13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932056" y="620488"/>
            <a:ext cx="80097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400" b="1" dirty="0">
                <a:solidFill>
                  <a:srgbClr val="C00000"/>
                </a:solidFill>
                <a:latin typeface="+mj-lt"/>
              </a:rPr>
              <a:t>PS-PC Designs: mode combinations</a:t>
            </a:r>
            <a:endParaRPr lang="en-GB" sz="1800" b="1" dirty="0">
              <a:solidFill>
                <a:srgbClr val="C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51238" y="114190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36433" y="1122604"/>
            <a:ext cx="345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Same sequence of modes to all sample units</a:t>
            </a:r>
          </a:p>
        </p:txBody>
      </p:sp>
    </p:spTree>
    <p:extLst>
      <p:ext uri="{BB962C8B-B14F-4D97-AF65-F5344CB8AC3E}">
        <p14:creationId xmlns:p14="http://schemas.microsoft.com/office/powerpoint/2010/main" val="253983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0"/>
            <a:ext cx="8211944" cy="4249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886729"/>
              </p:ext>
            </p:extLst>
          </p:nvPr>
        </p:nvGraphicFramePr>
        <p:xfrm>
          <a:off x="626423" y="881776"/>
          <a:ext cx="5941431" cy="354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tangolo 2"/>
          <p:cNvSpPr/>
          <p:nvPr/>
        </p:nvSpPr>
        <p:spPr>
          <a:xfrm>
            <a:off x="6567854" y="1924560"/>
            <a:ext cx="26739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The ‘cheapest mode first’ rule  </a:t>
            </a:r>
          </a:p>
          <a:p>
            <a:r>
              <a:rPr lang="en-GB" sz="1600" dirty="0"/>
              <a:t>generally applies (</a:t>
            </a:r>
            <a:r>
              <a:rPr lang="en-GB" sz="1600" dirty="0">
                <a:solidFill>
                  <a:srgbClr val="C00000"/>
                </a:solidFill>
              </a:rPr>
              <a:t>CAWI first</a:t>
            </a:r>
            <a:r>
              <a:rPr lang="en-GB" sz="1600" dirty="0"/>
              <a:t>) </a:t>
            </a:r>
          </a:p>
          <a:p>
            <a:endParaRPr lang="en-GB" sz="1600" dirty="0"/>
          </a:p>
          <a:p>
            <a:r>
              <a:rPr lang="en-GB" sz="1600" dirty="0"/>
              <a:t>Differently from PS-PC, </a:t>
            </a:r>
          </a:p>
          <a:p>
            <a:r>
              <a:rPr lang="en-GB" sz="1600" dirty="0"/>
              <a:t>second modes are </a:t>
            </a:r>
            <a:r>
              <a:rPr lang="en-GB" sz="1600" dirty="0">
                <a:solidFill>
                  <a:srgbClr val="C00000"/>
                </a:solidFill>
              </a:rPr>
              <a:t>CATI</a:t>
            </a:r>
            <a:r>
              <a:rPr lang="en-GB" sz="1600" dirty="0"/>
              <a:t> or </a:t>
            </a:r>
            <a:r>
              <a:rPr lang="en-GB" sz="1600" dirty="0">
                <a:solidFill>
                  <a:srgbClr val="C00000"/>
                </a:solidFill>
              </a:rPr>
              <a:t>PAPI -</a:t>
            </a:r>
            <a:r>
              <a:rPr lang="en-GB" sz="1600" dirty="0"/>
              <a:t> CAPI is more rarely used</a:t>
            </a:r>
            <a:endParaRPr lang="it-IT" sz="1600" dirty="0"/>
          </a:p>
          <a:p>
            <a:endParaRPr lang="en-GB" sz="1200" dirty="0"/>
          </a:p>
        </p:txBody>
      </p:sp>
      <p:sp>
        <p:nvSpPr>
          <p:cNvPr id="5" name="Rettangolo 4"/>
          <p:cNvSpPr/>
          <p:nvPr/>
        </p:nvSpPr>
        <p:spPr>
          <a:xfrm>
            <a:off x="6584931" y="881776"/>
            <a:ext cx="2172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Mode combinations are mainly made of </a:t>
            </a:r>
            <a:r>
              <a:rPr lang="en-GB" sz="1600" dirty="0">
                <a:solidFill>
                  <a:srgbClr val="AE1023"/>
                </a:solidFill>
              </a:rPr>
              <a:t>two types </a:t>
            </a:r>
            <a:r>
              <a:rPr lang="en-GB" sz="1600" dirty="0"/>
              <a:t>of data collection designs</a:t>
            </a:r>
            <a:endParaRPr lang="it-IT" sz="1600" dirty="0"/>
          </a:p>
        </p:txBody>
      </p:sp>
      <p:pic>
        <p:nvPicPr>
          <p:cNvPr id="14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951238" y="435822"/>
            <a:ext cx="80097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400" b="1" dirty="0">
                <a:solidFill>
                  <a:srgbClr val="C00000"/>
                </a:solidFill>
                <a:latin typeface="+mj-lt"/>
              </a:rPr>
              <a:t>Sequential Designs: mode combinations</a:t>
            </a:r>
            <a:endParaRPr lang="en-GB" sz="1800" b="1" dirty="0">
              <a:solidFill>
                <a:srgbClr val="C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51238" y="64284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028808" y="917540"/>
            <a:ext cx="345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Same sequence of modes to all sample units</a:t>
            </a:r>
          </a:p>
        </p:txBody>
      </p:sp>
    </p:spTree>
    <p:extLst>
      <p:ext uri="{BB962C8B-B14F-4D97-AF65-F5344CB8AC3E}">
        <p14:creationId xmlns:p14="http://schemas.microsoft.com/office/powerpoint/2010/main" val="425710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0"/>
            <a:ext cx="8211944" cy="428869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622688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162540" y="4764704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sp>
        <p:nvSpPr>
          <p:cNvPr id="3" name="Rettangolo 2"/>
          <p:cNvSpPr/>
          <p:nvPr/>
        </p:nvSpPr>
        <p:spPr>
          <a:xfrm>
            <a:off x="6110652" y="996346"/>
            <a:ext cx="2788333" cy="2431435"/>
          </a:xfrm>
          <a:prstGeom prst="rect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EU NSIs generally apply the </a:t>
            </a:r>
            <a:r>
              <a:rPr lang="en-GB" dirty="0">
                <a:solidFill>
                  <a:srgbClr val="AE1023"/>
                </a:solidFill>
              </a:rPr>
              <a:t>same data collection design </a:t>
            </a:r>
            <a:r>
              <a:rPr lang="en-GB" dirty="0"/>
              <a:t>to all sample units. </a:t>
            </a:r>
          </a:p>
          <a:p>
            <a:endParaRPr lang="en-GB" dirty="0"/>
          </a:p>
          <a:p>
            <a:r>
              <a:rPr lang="en-GB" dirty="0"/>
              <a:t>In a few cases, the </a:t>
            </a:r>
            <a:r>
              <a:rPr lang="en-GB" dirty="0">
                <a:solidFill>
                  <a:srgbClr val="AE1023"/>
                </a:solidFill>
              </a:rPr>
              <a:t>sequence of modes </a:t>
            </a:r>
            <a:r>
              <a:rPr lang="en-GB" dirty="0"/>
              <a:t>is</a:t>
            </a:r>
            <a:r>
              <a:rPr lang="en-GB" dirty="0">
                <a:solidFill>
                  <a:srgbClr val="AE1023"/>
                </a:solidFill>
              </a:rPr>
              <a:t> different for different sample sub-groups</a:t>
            </a:r>
            <a:endParaRPr lang="it-IT" dirty="0">
              <a:solidFill>
                <a:srgbClr val="AE1023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32056" y="428869"/>
            <a:ext cx="70646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Same or different design/sequence of modes? </a:t>
            </a:r>
            <a:endParaRPr lang="it-IT" sz="2000" b="1" dirty="0">
              <a:solidFill>
                <a:srgbClr val="C00000"/>
              </a:solidFill>
            </a:endParaRPr>
          </a:p>
        </p:txBody>
      </p:sp>
      <p:pic>
        <p:nvPicPr>
          <p:cNvPr id="13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63116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866206" y="59537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/>
          </a:p>
        </p:txBody>
      </p:sp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841005"/>
              </p:ext>
            </p:extLst>
          </p:nvPr>
        </p:nvGraphicFramePr>
        <p:xfrm>
          <a:off x="1004319" y="10814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237851"/>
              </p:ext>
            </p:extLst>
          </p:nvPr>
        </p:nvGraphicFramePr>
        <p:xfrm>
          <a:off x="532649" y="621144"/>
          <a:ext cx="5255519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41461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63506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Session overview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54073" y="567925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274757" y="725829"/>
            <a:ext cx="6754610" cy="609007"/>
            <a:chOff x="1426917" y="1813178"/>
            <a:chExt cx="7068356" cy="481716"/>
          </a:xfrm>
        </p:grpSpPr>
        <p:sp>
          <p:nvSpPr>
            <p:cNvPr id="11" name="Rettangolo 10"/>
            <p:cNvSpPr/>
            <p:nvPr/>
          </p:nvSpPr>
          <p:spPr>
            <a:xfrm rot="5400000">
              <a:off x="1563454" y="1676641"/>
              <a:ext cx="481716" cy="7547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3200" b="1" dirty="0"/>
                <a:t>1</a:t>
              </a:r>
            </a:p>
          </p:txBody>
        </p:sp>
        <p:sp>
          <p:nvSpPr>
            <p:cNvPr id="15" name="Rettangolo 14"/>
            <p:cNvSpPr/>
            <p:nvPr/>
          </p:nvSpPr>
          <p:spPr>
            <a:xfrm rot="5400000">
              <a:off x="5097539" y="-1108306"/>
              <a:ext cx="476250" cy="6319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/>
              <a:r>
                <a:rPr lang="en-GB" sz="2000" dirty="0">
                  <a:solidFill>
                    <a:schemeClr val="tx1"/>
                  </a:solidFill>
                </a:rPr>
                <a:t>Overview of WP1: aims and results</a:t>
              </a:r>
              <a:endParaRPr lang="it-IT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281071" y="1511849"/>
            <a:ext cx="6748296" cy="481716"/>
            <a:chOff x="1426917" y="1813178"/>
            <a:chExt cx="7068356" cy="481716"/>
          </a:xfrm>
        </p:grpSpPr>
        <p:sp>
          <p:nvSpPr>
            <p:cNvPr id="17" name="Rettangolo 16"/>
            <p:cNvSpPr/>
            <p:nvPr/>
          </p:nvSpPr>
          <p:spPr>
            <a:xfrm rot="5400000">
              <a:off x="1563454" y="1676641"/>
              <a:ext cx="481716" cy="7547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3200" b="1" dirty="0"/>
                <a:t>2</a:t>
              </a:r>
            </a:p>
          </p:txBody>
        </p:sp>
        <p:sp>
          <p:nvSpPr>
            <p:cNvPr id="18" name="Rettangolo 17"/>
            <p:cNvSpPr/>
            <p:nvPr/>
          </p:nvSpPr>
          <p:spPr>
            <a:xfrm rot="5400000">
              <a:off x="5097539" y="-1108306"/>
              <a:ext cx="476250" cy="6319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r>
                <a:rPr lang="en-GB" sz="2000" dirty="0">
                  <a:solidFill>
                    <a:schemeClr val="tx1"/>
                  </a:solidFill>
                </a:rPr>
                <a:t> Deciding the mixed-mode strategy (M. Lo Conte -Istat)</a:t>
              </a: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274758" y="2188974"/>
            <a:ext cx="6754608" cy="481716"/>
            <a:chOff x="1426917" y="1813178"/>
            <a:chExt cx="7068356" cy="481716"/>
          </a:xfrm>
        </p:grpSpPr>
        <p:sp>
          <p:nvSpPr>
            <p:cNvPr id="20" name="Rettangolo 19"/>
            <p:cNvSpPr/>
            <p:nvPr/>
          </p:nvSpPr>
          <p:spPr>
            <a:xfrm rot="5400000">
              <a:off x="1563454" y="1676641"/>
              <a:ext cx="481716" cy="7547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3200" b="1" dirty="0"/>
                <a:t>3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 rot="5400000">
              <a:off x="5097539" y="-1108306"/>
              <a:ext cx="476250" cy="6319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r>
                <a:rPr lang="en-GB" sz="2000" dirty="0">
                  <a:solidFill>
                    <a:schemeClr val="tx1"/>
                  </a:solidFill>
                </a:rPr>
                <a:t> Adaptive mixed-mode survey design (B. Schouten - CBS)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304926" y="2821167"/>
            <a:ext cx="6729522" cy="481716"/>
            <a:chOff x="1426917" y="1813178"/>
            <a:chExt cx="7068356" cy="481716"/>
          </a:xfrm>
        </p:grpSpPr>
        <p:sp>
          <p:nvSpPr>
            <p:cNvPr id="24" name="Rettangolo 23"/>
            <p:cNvSpPr/>
            <p:nvPr/>
          </p:nvSpPr>
          <p:spPr>
            <a:xfrm rot="5400000">
              <a:off x="1563454" y="1676641"/>
              <a:ext cx="481716" cy="7547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3200" b="1" dirty="0"/>
                <a:t>4</a:t>
              </a:r>
            </a:p>
          </p:txBody>
        </p:sp>
        <p:sp>
          <p:nvSpPr>
            <p:cNvPr id="25" name="Rettangolo 24"/>
            <p:cNvSpPr/>
            <p:nvPr/>
          </p:nvSpPr>
          <p:spPr>
            <a:xfrm rot="5400000">
              <a:off x="5097539" y="-1108306"/>
              <a:ext cx="476250" cy="6319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r>
                <a:rPr lang="en-GB" sz="2000" dirty="0">
                  <a:solidFill>
                    <a:schemeClr val="tx1"/>
                  </a:solidFill>
                </a:rPr>
                <a:t>Conclusions and look a ahead (M. </a:t>
              </a:r>
              <a:r>
                <a:rPr lang="en-GB" sz="2000" dirty="0" err="1">
                  <a:solidFill>
                    <a:schemeClr val="tx1"/>
                  </a:solidFill>
                </a:rPr>
                <a:t>Murgia</a:t>
              </a:r>
              <a:r>
                <a:rPr lang="en-GB" sz="2000" dirty="0">
                  <a:solidFill>
                    <a:schemeClr val="tx1"/>
                  </a:solidFill>
                </a:rPr>
                <a:t> -Istat)</a:t>
              </a: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1304926" y="3529621"/>
            <a:ext cx="6724441" cy="481716"/>
            <a:chOff x="1426917" y="1813178"/>
            <a:chExt cx="7068356" cy="481716"/>
          </a:xfrm>
        </p:grpSpPr>
        <p:sp>
          <p:nvSpPr>
            <p:cNvPr id="26" name="Rettangolo 25"/>
            <p:cNvSpPr/>
            <p:nvPr/>
          </p:nvSpPr>
          <p:spPr>
            <a:xfrm rot="5400000">
              <a:off x="1563454" y="1676641"/>
              <a:ext cx="481716" cy="7547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3200" b="1" dirty="0"/>
                <a:t>5</a:t>
              </a:r>
            </a:p>
          </p:txBody>
        </p:sp>
        <p:sp>
          <p:nvSpPr>
            <p:cNvPr id="27" name="Rettangolo 26"/>
            <p:cNvSpPr/>
            <p:nvPr/>
          </p:nvSpPr>
          <p:spPr>
            <a:xfrm rot="5400000">
              <a:off x="5097539" y="-1108306"/>
              <a:ext cx="476250" cy="6319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r>
                <a:rPr lang="en-GB" sz="2000" dirty="0">
                  <a:solidFill>
                    <a:schemeClr val="tx1"/>
                  </a:solidFill>
                </a:rPr>
                <a:t> Discussion (F. Beck - INSEE)</a:t>
              </a:r>
            </a:p>
          </p:txBody>
        </p:sp>
      </p:grpSp>
      <p:pic>
        <p:nvPicPr>
          <p:cNvPr id="28" name="Immagine 27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216745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306243"/>
              </p:ext>
            </p:extLst>
          </p:nvPr>
        </p:nvGraphicFramePr>
        <p:xfrm>
          <a:off x="250337" y="1028420"/>
          <a:ext cx="4393956" cy="344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0"/>
            <a:ext cx="8211944" cy="43361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13342" y="4706213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51238" y="510800"/>
            <a:ext cx="74623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The choice of data collection mode: a respondent’s choice?</a:t>
            </a:r>
          </a:p>
        </p:txBody>
      </p:sp>
      <p:pic>
        <p:nvPicPr>
          <p:cNvPr id="11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951238" y="64284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37704"/>
              </p:ext>
            </p:extLst>
          </p:nvPr>
        </p:nvGraphicFramePr>
        <p:xfrm>
          <a:off x="4835769" y="1000952"/>
          <a:ext cx="3956539" cy="354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3837919" y="1175516"/>
            <a:ext cx="2482623" cy="830997"/>
            <a:chOff x="3917134" y="3477944"/>
            <a:chExt cx="2482623" cy="830997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3917134" y="3477944"/>
              <a:ext cx="2482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   Yes</a:t>
              </a:r>
            </a:p>
            <a:p>
              <a:r>
                <a:rPr lang="en-GB" sz="1200" dirty="0"/>
                <a:t>   No</a:t>
              </a:r>
            </a:p>
            <a:p>
              <a:r>
                <a:rPr lang="en-GB" sz="1200" dirty="0"/>
                <a:t>   Yes, but </a:t>
              </a:r>
            </a:p>
            <a:p>
              <a:r>
                <a:rPr lang="en-GB" sz="1200" dirty="0"/>
                <a:t>conditionally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958577" y="3539490"/>
              <a:ext cx="101381" cy="1230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956489" y="3745140"/>
              <a:ext cx="101381" cy="1230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3965256" y="3917559"/>
              <a:ext cx="101381" cy="1230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594962" y="874531"/>
            <a:ext cx="3124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Sequential designs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289420" y="913029"/>
            <a:ext cx="3124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PS-PC designs</a:t>
            </a:r>
          </a:p>
        </p:txBody>
      </p:sp>
    </p:spTree>
    <p:extLst>
      <p:ext uri="{BB962C8B-B14F-4D97-AF65-F5344CB8AC3E}">
        <p14:creationId xmlns:p14="http://schemas.microsoft.com/office/powerpoint/2010/main" val="870698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6477" y="0"/>
            <a:ext cx="8317523" cy="483577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882502" y="592763"/>
            <a:ext cx="79152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en-GB" sz="2400" b="1" dirty="0">
                <a:solidFill>
                  <a:srgbClr val="C00000"/>
                </a:solidFill>
              </a:rPr>
              <a:t>Sequential Designs: summary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pic>
        <p:nvPicPr>
          <p:cNvPr id="14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951238" y="114190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D24FD4AE-9F28-419A-A2AC-02DD885DDFB3}"/>
              </a:ext>
            </a:extLst>
          </p:cNvPr>
          <p:cNvSpPr/>
          <p:nvPr/>
        </p:nvSpPr>
        <p:spPr>
          <a:xfrm>
            <a:off x="826477" y="992177"/>
            <a:ext cx="8101515" cy="294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/>
          </a:p>
          <a:p>
            <a:pPr lvl="0">
              <a:spcAft>
                <a:spcPts val="1000"/>
              </a:spcAft>
            </a:pPr>
            <a:r>
              <a:rPr lang="en-GB" sz="1800" dirty="0"/>
              <a:t>Prevalence of  ‘cheapest mode first’ rule (CAWI first).</a:t>
            </a:r>
          </a:p>
          <a:p>
            <a:pPr lvl="0">
              <a:spcAft>
                <a:spcPts val="1000"/>
              </a:spcAft>
            </a:pPr>
            <a:r>
              <a:rPr lang="en-GB" sz="1800" dirty="0"/>
              <a:t>Compared to PS-PC designs,  the CAPI mode is less used while PAP(I) is more frequently adopted.</a:t>
            </a:r>
          </a:p>
          <a:p>
            <a:pPr>
              <a:spcAft>
                <a:spcPts val="1000"/>
              </a:spcAft>
            </a:pPr>
            <a:r>
              <a:rPr lang="en-GB" sz="1800" dirty="0"/>
              <a:t>Strategies to reduce the printing costs are usually applied: questionnaire ‘on request’ or downloadable from website</a:t>
            </a:r>
          </a:p>
          <a:p>
            <a:pPr lvl="0">
              <a:spcAft>
                <a:spcPts val="1000"/>
              </a:spcAft>
            </a:pPr>
            <a:r>
              <a:rPr lang="en-GB" sz="1800" dirty="0"/>
              <a:t>The choice of preferred mode is in general not offered</a:t>
            </a:r>
          </a:p>
          <a:p>
            <a:pPr lvl="0">
              <a:spcAft>
                <a:spcPts val="1000"/>
              </a:spcAft>
            </a:pPr>
            <a:r>
              <a:rPr lang="en-GB" sz="1800" dirty="0"/>
              <a:t>It is seems they are mainly aimed at cost reduction and when there is the need or the will of keeping the organisational complexity low.</a:t>
            </a:r>
          </a:p>
        </p:txBody>
      </p:sp>
    </p:spTree>
    <p:extLst>
      <p:ext uri="{BB962C8B-B14F-4D97-AF65-F5344CB8AC3E}">
        <p14:creationId xmlns:p14="http://schemas.microsoft.com/office/powerpoint/2010/main" val="3851149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6477" y="0"/>
            <a:ext cx="8317523" cy="483577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882502" y="592763"/>
            <a:ext cx="79152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en-GB" sz="2400" b="1" dirty="0">
                <a:solidFill>
                  <a:srgbClr val="C00000"/>
                </a:solidFill>
              </a:rPr>
              <a:t>Partly sequential-partly concurrent designs: summary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pic>
        <p:nvPicPr>
          <p:cNvPr id="14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951238" y="114190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D24FD4AE-9F28-419A-A2AC-02DD885DDFB3}"/>
              </a:ext>
            </a:extLst>
          </p:cNvPr>
          <p:cNvSpPr/>
          <p:nvPr/>
        </p:nvSpPr>
        <p:spPr>
          <a:xfrm>
            <a:off x="826477" y="992177"/>
            <a:ext cx="7735235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/>
          </a:p>
          <a:p>
            <a:pPr lvl="0">
              <a:spcAft>
                <a:spcPts val="1000"/>
              </a:spcAft>
            </a:pPr>
            <a:r>
              <a:rPr lang="en-GB" sz="1800" dirty="0"/>
              <a:t>Prevalence of design where CAWI is the first mode followed by CATI-CAPI.</a:t>
            </a:r>
          </a:p>
          <a:p>
            <a:pPr lvl="0">
              <a:spcAft>
                <a:spcPts val="1000"/>
              </a:spcAft>
            </a:pPr>
            <a:r>
              <a:rPr lang="en-GB" sz="1800" dirty="0"/>
              <a:t>The choice of preferred mode is in general offered to non-respondents of first mode: interviewers trained for a ‘push to web approach’; in-house fieldwork fundamental for this task.</a:t>
            </a:r>
          </a:p>
          <a:p>
            <a:pPr lvl="0">
              <a:spcAft>
                <a:spcPts val="1000"/>
              </a:spcAft>
            </a:pPr>
            <a:r>
              <a:rPr lang="en-GB" sz="1800" dirty="0"/>
              <a:t>Offering CAWI and re-offering it to non-respondents might limit costs and reduce organisational complexity, but impact of selection effects on estimates has to be evaluated.</a:t>
            </a:r>
          </a:p>
        </p:txBody>
      </p:sp>
    </p:spTree>
    <p:extLst>
      <p:ext uri="{BB962C8B-B14F-4D97-AF65-F5344CB8AC3E}">
        <p14:creationId xmlns:p14="http://schemas.microsoft.com/office/powerpoint/2010/main" val="1484475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1"/>
            <a:ext cx="8211944" cy="48452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13342" y="4706213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32056" y="563625"/>
            <a:ext cx="80900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The use of incentive</a:t>
            </a:r>
          </a:p>
        </p:txBody>
      </p:sp>
      <p:pic>
        <p:nvPicPr>
          <p:cNvPr id="11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951238" y="64284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 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32056" y="932957"/>
            <a:ext cx="713533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In general: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14 NSIs out of 31 offer incentives to respondents (few NSIs for all surveys)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Incentives are ‘conditional’ incentives  (given only to respondents);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Two main forms: monetary and non-monetary, the latter more frequent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In general the same incentive is offered to all respondents with no diversification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600" dirty="0"/>
              <a:t>The use of incentives seems to be</a:t>
            </a:r>
          </a:p>
          <a:p>
            <a:r>
              <a:rPr lang="en-GB" sz="1600" dirty="0"/>
              <a:t>      correlated with the mode: </a:t>
            </a:r>
          </a:p>
          <a:p>
            <a:r>
              <a:rPr lang="en-GB" sz="1600" dirty="0"/>
              <a:t>      larger use in case of self-administered</a:t>
            </a:r>
          </a:p>
          <a:p>
            <a:r>
              <a:rPr lang="en-GB" sz="1600" dirty="0"/>
              <a:t>      modes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No correlation per mode strategy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endParaRPr lang="it-IT" sz="1600" dirty="0"/>
          </a:p>
        </p:txBody>
      </p:sp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val="1663301238"/>
              </p:ext>
            </p:extLst>
          </p:nvPr>
        </p:nvGraphicFramePr>
        <p:xfrm>
          <a:off x="4003445" y="2223082"/>
          <a:ext cx="4832824" cy="239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2" descr="C:\Users\murgia\AppData\Local\Microsoft\Windows\Temporary Internet Files\Content.IE5\ICP262NM\coupon-883642_960_72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1" y="819750"/>
            <a:ext cx="994374" cy="5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urgia\AppData\Local\Microsoft\Windows\Temporary Internet Files\Content.IE5\T32W5IQP\gift-vouchers-4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87773"/>
            <a:ext cx="1035050" cy="4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murgia\AppData\Local\Microsoft\Windows\Temporary Internet Files\Content.IE5\T32W5IQP\etiqueta-original-nube-para-envolver-regalo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19" y="427375"/>
            <a:ext cx="650787" cy="6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32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-2315"/>
            <a:ext cx="8211944" cy="416503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04283" y="39981"/>
            <a:ext cx="73478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</a:rPr>
              <a:t>Decision making process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52928" y="470085"/>
            <a:ext cx="758771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Mixed-mode strategies </a:t>
            </a:r>
            <a:r>
              <a:rPr lang="en-GB" sz="1800" dirty="0">
                <a:sym typeface="Symbol"/>
              </a:rPr>
              <a:t> </a:t>
            </a:r>
            <a:r>
              <a:rPr lang="en-GB" sz="1800" dirty="0"/>
              <a:t>‘</a:t>
            </a:r>
            <a:r>
              <a:rPr lang="en-GB" sz="1800" i="1" dirty="0"/>
              <a:t>plethora of designs</a:t>
            </a:r>
            <a:r>
              <a:rPr lang="en-GB" sz="1800" dirty="0"/>
              <a:t>’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rgbClr val="C00000"/>
                </a:solidFill>
              </a:rPr>
              <a:t>How to decide on which mixed-mode survey design to use? </a:t>
            </a:r>
          </a:p>
          <a:p>
            <a:pPr>
              <a:spcBef>
                <a:spcPts val="600"/>
              </a:spcBef>
            </a:pPr>
            <a:r>
              <a:rPr lang="en-GB" sz="1800" dirty="0" smtClean="0"/>
              <a:t>Decision is </a:t>
            </a:r>
            <a:r>
              <a:rPr lang="en-GB" sz="1800" dirty="0"/>
              <a:t>based on survey </a:t>
            </a:r>
            <a:r>
              <a:rPr lang="en-GB" sz="1800" dirty="0" smtClean="0"/>
              <a:t>errors and  </a:t>
            </a:r>
            <a:r>
              <a:rPr lang="en-GB" sz="1800" dirty="0"/>
              <a:t>costs and </a:t>
            </a:r>
            <a:r>
              <a:rPr lang="en-GB" sz="1800" dirty="0" smtClean="0"/>
              <a:t>also on survey </a:t>
            </a:r>
            <a:r>
              <a:rPr lang="en-GB" sz="1800" dirty="0"/>
              <a:t>operations 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rgbClr val="C00000"/>
                </a:solidFill>
              </a:rPr>
              <a:t>Survey modes</a:t>
            </a:r>
            <a:r>
              <a:rPr lang="en-GB" sz="1800" dirty="0"/>
              <a:t> </a:t>
            </a:r>
            <a:r>
              <a:rPr lang="en-GB" sz="1800" dirty="0" smtClean="0"/>
              <a:t>= design element with the strongest </a:t>
            </a:r>
            <a:r>
              <a:rPr lang="en-GB" sz="1800" dirty="0"/>
              <a:t>impact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Errors: </a:t>
            </a:r>
            <a:r>
              <a:rPr lang="en-US" sz="1800" dirty="0" smtClean="0"/>
              <a:t>coverage</a:t>
            </a:r>
            <a:r>
              <a:rPr lang="en-US" sz="1800" dirty="0"/>
              <a:t>, </a:t>
            </a:r>
            <a:r>
              <a:rPr lang="en-US" sz="1800" dirty="0" smtClean="0"/>
              <a:t>response, </a:t>
            </a:r>
            <a:r>
              <a:rPr lang="en-US" sz="1800" dirty="0" smtClean="0"/>
              <a:t>measurement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Costs</a:t>
            </a:r>
            <a:r>
              <a:rPr lang="en-US" sz="1800" dirty="0"/>
              <a:t>: </a:t>
            </a:r>
            <a:r>
              <a:rPr lang="en-US" sz="1800" dirty="0" smtClean="0"/>
              <a:t>example CAWI </a:t>
            </a:r>
            <a:r>
              <a:rPr lang="en-US" sz="1800" dirty="0"/>
              <a:t>vs CAPI</a:t>
            </a:r>
            <a:endParaRPr lang="it-IT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Operational complexity: </a:t>
            </a:r>
            <a:endParaRPr lang="en-US" sz="1800" dirty="0" smtClean="0"/>
          </a:p>
          <a:p>
            <a:pPr lvl="1"/>
            <a:r>
              <a:rPr lang="en-US" sz="1800" dirty="0" smtClean="0"/>
              <a:t>self-administered </a:t>
            </a:r>
            <a:r>
              <a:rPr lang="en-US" sz="1800" dirty="0"/>
              <a:t>simpler than interviewer assisted mode; </a:t>
            </a:r>
            <a:endParaRPr lang="en-US" sz="1800" dirty="0" smtClean="0"/>
          </a:p>
          <a:p>
            <a:pPr lvl="1"/>
            <a:r>
              <a:rPr lang="en-US" sz="1800" dirty="0" smtClean="0"/>
              <a:t>pc-assisted </a:t>
            </a:r>
            <a:r>
              <a:rPr lang="en-US" sz="1800" dirty="0"/>
              <a:t>mode simpler that paper modes. </a:t>
            </a:r>
            <a:endParaRPr lang="en-US" sz="1800" dirty="0" smtClean="0"/>
          </a:p>
          <a:p>
            <a:pPr lvl="1"/>
            <a:r>
              <a:rPr lang="en-US" sz="1800" dirty="0" smtClean="0"/>
              <a:t>In </a:t>
            </a:r>
            <a:r>
              <a:rPr lang="en-US" sz="1800" dirty="0"/>
              <a:t>mixed-mode surveys:  different </a:t>
            </a:r>
            <a:r>
              <a:rPr lang="en-US" sz="1800" dirty="0" smtClean="0"/>
              <a:t>modes </a:t>
            </a:r>
            <a:r>
              <a:rPr lang="en-US" sz="1800" dirty="0"/>
              <a:t>are used in one fieldwork with a strong impact on operational complexity</a:t>
            </a:r>
            <a:endParaRPr lang="it-IT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Approaching the decision making process from the mode perspective can potentially allow to take into account all issues of a survey design</a:t>
            </a:r>
          </a:p>
        </p:txBody>
      </p:sp>
      <p:pic>
        <p:nvPicPr>
          <p:cNvPr id="13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561077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murgia\AppData\Local\Microsoft\Windows\Temporary Internet Files\Content.IE5\T32W5IQP\stickies-1531100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10" y="672185"/>
            <a:ext cx="4296394" cy="419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urgia\AppData\Local\Microsoft\Windows\Temporary Internet Files\Content.IE5\T32W5IQP\stickies-1531100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" y="638456"/>
            <a:ext cx="4198327" cy="419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6477"/>
            <a:ext cx="8211944" cy="416503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13342" y="4645946"/>
            <a:ext cx="4255558" cy="3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8732" y="1372506"/>
            <a:ext cx="42310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Determine and prioritize aims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(quality-cost trade-off)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Identify risks 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Determine the candidate modes</a:t>
            </a:r>
          </a:p>
          <a:p>
            <a:r>
              <a:rPr lang="en-US" sz="1600" dirty="0">
                <a:solidFill>
                  <a:srgbClr val="C00000"/>
                </a:solidFill>
              </a:rPr>
              <a:t>4. Evaluate different MM design options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Implement the mixed-mode design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 Compute estimates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 Assess 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 Document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Immagin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4596185" y="1249378"/>
            <a:ext cx="49916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1. Identify priorities</a:t>
            </a:r>
          </a:p>
          <a:p>
            <a:pPr lvl="0"/>
            <a:r>
              <a:rPr lang="en-US" sz="1600" dirty="0"/>
              <a:t>2. Identify major risks (incomparability in time</a:t>
            </a:r>
          </a:p>
          <a:p>
            <a:pPr lvl="0"/>
            <a:r>
              <a:rPr lang="en-US" sz="1600" dirty="0"/>
              <a:t>    among groups, budget…)</a:t>
            </a:r>
          </a:p>
          <a:p>
            <a:pPr lvl="0"/>
            <a:r>
              <a:rPr lang="en-US" sz="1600" dirty="0"/>
              <a:t>3. Define quality and cost indicators  (nonresponse,    </a:t>
            </a:r>
          </a:p>
          <a:p>
            <a:pPr lvl="0"/>
            <a:r>
              <a:rPr lang="en-US" sz="1600" dirty="0"/>
              <a:t>    measurement error, cost indicators)</a:t>
            </a:r>
          </a:p>
          <a:p>
            <a:pPr lvl="0"/>
            <a:r>
              <a:rPr lang="en-US" sz="1600" dirty="0"/>
              <a:t>4. Define decision rules from (different optimization   </a:t>
            </a:r>
          </a:p>
          <a:p>
            <a:pPr lvl="0"/>
            <a:r>
              <a:rPr lang="en-US" sz="1600" dirty="0"/>
              <a:t>    strategies)</a:t>
            </a:r>
          </a:p>
          <a:p>
            <a:pPr lvl="0"/>
            <a:r>
              <a:rPr lang="en-US" sz="1600" dirty="0"/>
              <a:t>5. Modify the survey design and monitor the</a:t>
            </a:r>
          </a:p>
          <a:p>
            <a:pPr lvl="0"/>
            <a:r>
              <a:rPr lang="en-US" sz="1600" dirty="0"/>
              <a:t>    outcomes</a:t>
            </a:r>
          </a:p>
          <a:p>
            <a:pPr lvl="0"/>
            <a:r>
              <a:rPr lang="en-US" sz="1600" dirty="0"/>
              <a:t>6. Compute estimates</a:t>
            </a:r>
          </a:p>
          <a:p>
            <a:pPr lvl="0"/>
            <a:r>
              <a:rPr lang="en-US" sz="1600" dirty="0"/>
              <a:t>7. Document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73437" y="531479"/>
            <a:ext cx="4117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Checklist for the choice of mode strategy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4686385" y="563652"/>
            <a:ext cx="4457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Checklist for adaptive mode allocation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154072" y="30062"/>
            <a:ext cx="73478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Decision making process: CHECKLISTS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43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32056" y="0"/>
            <a:ext cx="8211944" cy="792360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162540" y="4618283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- Mixed-Mode Designs in Social Surveys.  Final Workshop 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April 11-12, 2019</a:t>
            </a:r>
          </a:p>
        </p:txBody>
      </p:sp>
      <p:pic>
        <p:nvPicPr>
          <p:cNvPr id="22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690777" y="1463193"/>
            <a:ext cx="531789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699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269757" y="71812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400" b="1" dirty="0">
                <a:solidFill>
                  <a:schemeClr val="bg1"/>
                </a:solidFill>
                <a:latin typeface="+mj-lt"/>
              </a:rPr>
              <a:t>WP1 overview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48994" y="594003"/>
            <a:ext cx="7583527" cy="3829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C00000"/>
                </a:solidFill>
                <a:latin typeface="+mn-lt"/>
              </a:rPr>
              <a:t>Investigation of mode organisation (concurrent vs consecutive multi-mode data collection)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C00000"/>
                </a:solidFill>
                <a:latin typeface="+mn-lt"/>
              </a:rPr>
              <a:t>	            </a:t>
            </a:r>
            <a:r>
              <a:rPr lang="en-GB" sz="2400" b="1" dirty="0">
                <a:solidFill>
                  <a:srgbClr val="C00000"/>
                </a:solidFill>
                <a:latin typeface="+mn-lt"/>
              </a:rPr>
              <a:t>Istat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			        	       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CBS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05300" algn="l"/>
              </a:tabLst>
            </a:pPr>
            <a:r>
              <a:rPr lang="en-GB" dirty="0">
                <a:latin typeface="+mn-lt"/>
              </a:rPr>
              <a:t>Manuela </a:t>
            </a:r>
            <a:r>
              <a:rPr lang="en-GB" dirty="0" err="1">
                <a:latin typeface="+mn-lt"/>
              </a:rPr>
              <a:t>Murgia</a:t>
            </a:r>
            <a:r>
              <a:rPr lang="en-GB" dirty="0">
                <a:latin typeface="+mn-lt"/>
              </a:rPr>
              <a:t>	Barry Schouten</a:t>
            </a:r>
            <a:endParaRPr lang="it-IT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05300" algn="l"/>
              </a:tabLst>
            </a:pPr>
            <a:r>
              <a:rPr lang="en-GB" dirty="0">
                <a:latin typeface="+mn-lt"/>
              </a:rPr>
              <a:t>Martina Lo Conte	</a:t>
            </a:r>
            <a:r>
              <a:rPr lang="it-IT" dirty="0" err="1">
                <a:latin typeface="+mn-lt"/>
              </a:rPr>
              <a:t>Annemieke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Luiten</a:t>
            </a:r>
            <a:r>
              <a:rPr lang="it-IT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+mn-lt"/>
              </a:rPr>
              <a:t>Luciano </a:t>
            </a:r>
            <a:r>
              <a:rPr lang="it-IT" dirty="0" err="1">
                <a:latin typeface="+mn-lt"/>
              </a:rPr>
              <a:t>Fanfoni</a:t>
            </a:r>
            <a:endParaRPr lang="it-IT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+mn-lt"/>
              </a:rPr>
              <a:t>Lucia Coppola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+mn-lt"/>
              </a:rPr>
              <a:t>Doriana </a:t>
            </a:r>
            <a:r>
              <a:rPr lang="it-IT" dirty="0" err="1">
                <a:latin typeface="+mn-lt"/>
              </a:rPr>
              <a:t>Frattarola</a:t>
            </a:r>
            <a:endParaRPr lang="it-IT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+mn-lt"/>
              </a:rPr>
              <a:t>Alessandro Fratoni </a:t>
            </a:r>
            <a:endParaRPr lang="en-US" dirty="0">
              <a:latin typeface="+mn-lt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85750" y="441133"/>
            <a:ext cx="635000" cy="2077493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it-IT" dirty="0"/>
          </a:p>
        </p:txBody>
      </p:sp>
      <p:pic>
        <p:nvPicPr>
          <p:cNvPr id="1027" name="Picture 3" descr="C:\Users\murgia\AppData\Local\Microsoft\Windows\Temporary Internet Files\Content.IE5\T32W5IQP\bandiera_Italia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64" y="1430711"/>
            <a:ext cx="1066048" cy="79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urgia\AppData\Local\Microsoft\Windows\Temporary Internet Files\Content.IE5\ZM8ODQT4\holland-1460230_960_72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85" y="1442275"/>
            <a:ext cx="1160001" cy="751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342383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4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54073" y="567925"/>
            <a:ext cx="7583527" cy="3998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+mn-lt"/>
              </a:rPr>
              <a:t>To investigate the mode organisation of survey designs within the ESS.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Mixed-mode survey designs  </a:t>
            </a:r>
            <a:r>
              <a:rPr lang="en-GB" dirty="0">
                <a:latin typeface="+mn-lt"/>
                <a:sym typeface="Symbol"/>
              </a:rPr>
              <a:t></a:t>
            </a:r>
            <a:r>
              <a:rPr lang="en-GB" dirty="0">
                <a:latin typeface="+mn-lt"/>
              </a:rPr>
              <a:t> concurrent and sequential mixed-mode designs </a:t>
            </a:r>
          </a:p>
          <a:p>
            <a:pPr marL="0" indent="0">
              <a:buNone/>
              <a:tabLst>
                <a:tab pos="2690813" algn="l"/>
              </a:tabLst>
            </a:pPr>
            <a:r>
              <a:rPr lang="en-GB" dirty="0">
                <a:latin typeface="+mn-lt"/>
                <a:sym typeface="Symbol"/>
              </a:rPr>
              <a:t>	 </a:t>
            </a:r>
            <a:r>
              <a:rPr lang="en-GB" dirty="0">
                <a:latin typeface="+mn-lt"/>
              </a:rPr>
              <a:t>adaptive designs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Aims: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1) To provide an update picture of different features of survey designs within the ESS so as to provide input information to all WPs.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00000"/>
                </a:solidFill>
                <a:latin typeface="+mn-lt"/>
              </a:rPr>
              <a:t>Deliverable 1: </a:t>
            </a:r>
            <a:r>
              <a:rPr lang="en-GB" sz="1600" dirty="0">
                <a:latin typeface="+mn-lt"/>
              </a:rPr>
              <a:t>report on results of the MIMOD survey on the ‘State of the art of mixed-mode’</a:t>
            </a:r>
            <a:endParaRPr lang="it-IT" sz="1600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2) To provide guidance for the choice of mode strategy and for adaptive mode allocation </a:t>
            </a:r>
            <a:r>
              <a:rPr lang="en-GB" sz="1600" dirty="0"/>
              <a:t>for future survey (re)design, searching for </a:t>
            </a:r>
            <a:r>
              <a:rPr lang="en-GB" dirty="0">
                <a:latin typeface="+mn-lt"/>
              </a:rPr>
              <a:t>the optimization of the trade-off quality/costs 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solidFill>
                  <a:srgbClr val="C00000"/>
                </a:solidFill>
                <a:latin typeface="+mn-lt"/>
              </a:rPr>
              <a:t>Deliverable 2: </a:t>
            </a:r>
            <a:r>
              <a:rPr lang="en-GB" sz="1600" dirty="0">
                <a:latin typeface="+mn-lt"/>
              </a:rPr>
              <a:t>Methodological report on how to best combine data collection modes.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285750" y="441132"/>
            <a:ext cx="749300" cy="2077493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Y</a:t>
            </a:r>
          </a:p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269757" y="80604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400" b="1" dirty="0">
                <a:solidFill>
                  <a:schemeClr val="bg1"/>
                </a:solidFill>
                <a:latin typeface="+mj-lt"/>
              </a:rPr>
              <a:t>WP1 overview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379324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54073" y="567925"/>
            <a:ext cx="7583527" cy="3414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Deliverable 2: </a:t>
            </a:r>
            <a:r>
              <a:rPr lang="en-GB" dirty="0">
                <a:latin typeface="+mn-lt"/>
              </a:rPr>
              <a:t>Methodological report on how to best combine data collection modes 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>
              <a:latin typeface="+mn-lt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GB" dirty="0">
                <a:latin typeface="+mn-lt"/>
              </a:rPr>
              <a:t>	Overview on </a:t>
            </a:r>
            <a:r>
              <a:rPr lang="en-GB" dirty="0" smtClean="0">
                <a:latin typeface="+mn-lt"/>
              </a:rPr>
              <a:t>mixed- mode </a:t>
            </a:r>
            <a:r>
              <a:rPr lang="en-GB" dirty="0">
                <a:latin typeface="+mn-lt"/>
              </a:rPr>
              <a:t>strategy, a framework of current practises to </a:t>
            </a:r>
            <a:r>
              <a:rPr lang="en-GB" dirty="0" smtClean="0">
                <a:latin typeface="+mn-lt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536575" algn="l"/>
              </a:tabLst>
            </a:pP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         evaluate our </a:t>
            </a:r>
            <a:r>
              <a:rPr lang="en-GB" dirty="0">
                <a:latin typeface="+mn-lt"/>
              </a:rPr>
              <a:t>own choices</a:t>
            </a:r>
          </a:p>
          <a:p>
            <a:pPr marL="0" indent="0">
              <a:buNone/>
              <a:tabLst>
                <a:tab pos="536575" algn="l"/>
              </a:tabLst>
            </a:pPr>
            <a:endParaRPr lang="en-GB" dirty="0">
              <a:latin typeface="+mn-lt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GB" dirty="0">
                <a:latin typeface="+mn-lt"/>
              </a:rPr>
              <a:t>	Decision process - two checklists for:</a:t>
            </a:r>
          </a:p>
          <a:p>
            <a:pPr marL="809625" defTabSz="896938"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en-GB" dirty="0">
                <a:latin typeface="+mn-lt"/>
              </a:rPr>
              <a:t>  the mode choice: selection of candidates modes and of strategies for 	their administration (concurrent vs sequential)</a:t>
            </a:r>
          </a:p>
          <a:p>
            <a:pPr marL="809625" defTabSz="896938"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en-GB" dirty="0">
                <a:latin typeface="+mn-lt"/>
              </a:rPr>
              <a:t>	the mode allocation: different mode strategies for different sub-	population (adaptive design)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5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arrotondato 13"/>
          <p:cNvSpPr/>
          <p:nvPr/>
        </p:nvSpPr>
        <p:spPr>
          <a:xfrm>
            <a:off x="285750" y="441133"/>
            <a:ext cx="749300" cy="2504290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</a:t>
            </a:r>
          </a:p>
          <a:p>
            <a:pPr algn="ctr"/>
            <a:r>
              <a:rPr lang="it-IT" b="1" dirty="0"/>
              <a:t>O</a:t>
            </a:r>
          </a:p>
          <a:p>
            <a:pPr algn="ctr"/>
            <a:r>
              <a:rPr lang="it-IT" b="1" dirty="0"/>
              <a:t>N</a:t>
            </a:r>
          </a:p>
          <a:p>
            <a:pPr algn="ctr"/>
            <a:r>
              <a:rPr lang="it-IT" b="1" dirty="0"/>
              <a:t>T</a:t>
            </a:r>
          </a:p>
          <a:p>
            <a:pPr algn="ctr"/>
            <a:r>
              <a:rPr lang="it-IT" b="1" dirty="0"/>
              <a:t>E</a:t>
            </a:r>
          </a:p>
          <a:p>
            <a:pPr algn="ctr"/>
            <a:r>
              <a:rPr lang="it-IT" b="1" dirty="0"/>
              <a:t>N</a:t>
            </a:r>
          </a:p>
          <a:p>
            <a:pPr algn="ctr"/>
            <a:r>
              <a:rPr lang="it-IT" b="1" dirty="0"/>
              <a:t>T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13342" y="1125415"/>
            <a:ext cx="7339619" cy="668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1304925" y="1496060"/>
            <a:ext cx="395650" cy="360484"/>
          </a:xfrm>
          <a:prstGeom prst="right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99000">
                <a:schemeClr val="bg1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  <a:bevelB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1291200" y="2439956"/>
            <a:ext cx="395650" cy="360484"/>
          </a:xfrm>
          <a:prstGeom prst="right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99000">
                <a:schemeClr val="bg1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114300" prst="artDeco"/>
            <a:bevelB w="152400" h="50800" prst="softRound"/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304925" y="106980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400" b="1" dirty="0">
                <a:solidFill>
                  <a:schemeClr val="bg1"/>
                </a:solidFill>
                <a:latin typeface="+mj-lt"/>
              </a:rPr>
              <a:t>WP1 overview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7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291200" y="1201401"/>
            <a:ext cx="7372239" cy="1014517"/>
          </a:xfrm>
          <a:prstGeom prst="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371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63506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54073" y="567925"/>
            <a:ext cx="7583527" cy="3998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500" b="1" dirty="0">
              <a:latin typeface="+mn-lt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85750" y="441132"/>
            <a:ext cx="749300" cy="3612122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X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</a:t>
            </a:r>
          </a:p>
          <a:p>
            <a:pPr algn="ctr"/>
            <a:endParaRPr lang="en-GB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04645"/>
              </p:ext>
            </p:extLst>
          </p:nvPr>
        </p:nvGraphicFramePr>
        <p:xfrm>
          <a:off x="1304925" y="679052"/>
          <a:ext cx="6523892" cy="3274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8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5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5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Percent values</a:t>
                      </a:r>
                      <a:r>
                        <a:rPr lang="en-GB" sz="2000" baseline="30000" dirty="0">
                          <a:effectLst/>
                        </a:rPr>
                        <a:t>(*)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Mixed-mode </a:t>
                      </a:r>
                      <a:endParaRPr lang="it-IT"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50.2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67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</a:rPr>
                        <a:t>Mix of </a:t>
                      </a:r>
                      <a:r>
                        <a:rPr lang="en-GB" sz="20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modes</a:t>
                      </a:r>
                      <a:r>
                        <a:rPr lang="en-GB" sz="2000" dirty="0">
                          <a:effectLst/>
                        </a:rPr>
                        <a:t> and </a:t>
                      </a:r>
                      <a:r>
                        <a:rPr lang="en-GB" sz="20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sources</a:t>
                      </a:r>
                      <a:endParaRPr lang="it-IT" sz="20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10.0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7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Mix of </a:t>
                      </a:r>
                      <a:r>
                        <a:rPr lang="en-GB" sz="20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only data collection techniques</a:t>
                      </a:r>
                      <a:endParaRPr lang="it-IT" sz="20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40.2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Single mode</a:t>
                      </a:r>
                      <a:endParaRPr lang="it-IT"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  40.5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Multi-mode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     7.9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Surveys not done</a:t>
                      </a:r>
                      <a:r>
                        <a:rPr lang="en-GB" sz="2000" baseline="30000" dirty="0">
                          <a:effectLst/>
                        </a:rPr>
                        <a:t>(**)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     1.4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100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46140" y="4038692"/>
            <a:ext cx="7367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(*) </a:t>
            </a:r>
            <a:r>
              <a:rPr kumimoji="0" lang="en-GB" altLang="it-IT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Calculated on </a:t>
            </a:r>
            <a:r>
              <a:rPr lang="en-GB" altLang="it-IT" sz="1000" i="1" dirty="0">
                <a:latin typeface="Calibri" pitchFamily="34" charset="0"/>
                <a:ea typeface="Calibri" pitchFamily="34" charset="0"/>
                <a:cs typeface="Arial" pitchFamily="34" charset="0"/>
              </a:rPr>
              <a:t>social </a:t>
            </a:r>
            <a:r>
              <a:rPr kumimoji="0" lang="en-GB" altLang="it-IT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surveys.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(**)</a:t>
            </a:r>
            <a:r>
              <a:rPr kumimoji="0" lang="en-GB" altLang="it-IT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Iceland does not run AES and EHIS; Switzerland does not run EHIS and HETUS.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7084660" y="2115662"/>
            <a:ext cx="842223" cy="380000"/>
          </a:xfrm>
          <a:prstGeom prst="ellipse">
            <a:avLst/>
          </a:prstGeom>
          <a:noFill/>
          <a:ln>
            <a:solidFill>
              <a:srgbClr val="AE1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7851136" y="517381"/>
            <a:ext cx="1224907" cy="901543"/>
            <a:chOff x="2724149" y="1123950"/>
            <a:chExt cx="1224907" cy="901543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896" y="1123950"/>
              <a:ext cx="541225" cy="451021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714" y="1479467"/>
              <a:ext cx="791342" cy="546026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149" y="1483182"/>
              <a:ext cx="506671" cy="348336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406" y="1123950"/>
              <a:ext cx="533400" cy="533400"/>
            </a:xfrm>
            <a:prstGeom prst="rect">
              <a:avLst/>
            </a:prstGeom>
          </p:spPr>
        </p:pic>
      </p:grpSp>
      <p:pic>
        <p:nvPicPr>
          <p:cNvPr id="22" name="Immagin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512345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79245" y="0"/>
            <a:ext cx="8153685" cy="494131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979245" y="664643"/>
            <a:ext cx="8073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066925" algn="l"/>
              </a:tabLst>
            </a:pPr>
            <a:r>
              <a:rPr lang="en-GB" sz="2000" b="1" dirty="0">
                <a:solidFill>
                  <a:schemeClr val="accent2"/>
                </a:solidFill>
              </a:rPr>
              <a:t>Concurrent design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different data collection modes are in the field                                                                                                             at the same time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79245" y="2070285"/>
            <a:ext cx="7531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2"/>
                </a:solidFill>
              </a:rPr>
              <a:t>Partly sequential - partly concurrent design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the first data collection mode remains on the field when the second one(s) is (are) made available to respondents.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50873" y="1372529"/>
            <a:ext cx="7213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2"/>
                </a:solidFill>
              </a:rPr>
              <a:t>Sequential design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modes are administered in sequential time periods, one after the other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87672" y="124799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17233" y="531692"/>
            <a:ext cx="749300" cy="391348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Y</a:t>
            </a:r>
          </a:p>
          <a:p>
            <a:pPr algn="ctr"/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987672" y="3431114"/>
            <a:ext cx="8073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2"/>
                </a:solidFill>
              </a:rPr>
              <a:t>Adaptive design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different modes to different sub-populations on the base of frame data, administrative data, paradata (also different effort for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timing and number of calls and visits, incentives, etc.)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083737" y="3307114"/>
            <a:ext cx="218700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64955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ccia a destra 18"/>
          <p:cNvSpPr/>
          <p:nvPr/>
        </p:nvSpPr>
        <p:spPr>
          <a:xfrm>
            <a:off x="834307" y="808858"/>
            <a:ext cx="2853085" cy="3189139"/>
          </a:xfrm>
          <a:prstGeom prst="rightArrow">
            <a:avLst/>
          </a:prstGeom>
          <a:gradFill>
            <a:gsLst>
              <a:gs pos="23000">
                <a:srgbClr val="FFCCCC"/>
              </a:gs>
              <a:gs pos="4000">
                <a:schemeClr val="bg1"/>
              </a:gs>
              <a:gs pos="10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8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ymbol zastępczy zawartości 2"/>
          <p:cNvSpPr txBox="1">
            <a:spLocks/>
          </p:cNvSpPr>
          <p:nvPr/>
        </p:nvSpPr>
        <p:spPr>
          <a:xfrm>
            <a:off x="1154073" y="545955"/>
            <a:ext cx="7355233" cy="5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C00000"/>
                </a:solidFill>
                <a:latin typeface="+mn-lt"/>
              </a:rPr>
              <a:t>The use of adaptive designs</a:t>
            </a:r>
          </a:p>
        </p:txBody>
      </p:sp>
      <p:graphicFrame>
        <p:nvGraphicFramePr>
          <p:cNvPr id="24" name="Grafico 23">
            <a:extLst>
              <a:ext uri="{FF2B5EF4-FFF2-40B4-BE49-F238E27FC236}">
                <a16:creationId xmlns="" xmlns:a16="http://schemas.microsoft.com/office/drawing/2014/main" id="{C56EE033-76AC-4F12-B8C4-A7A1CFCC1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623257"/>
              </p:ext>
            </p:extLst>
          </p:nvPr>
        </p:nvGraphicFramePr>
        <p:xfrm>
          <a:off x="3687392" y="878023"/>
          <a:ext cx="4821914" cy="341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tangolo arrotondato 14"/>
          <p:cNvSpPr/>
          <p:nvPr/>
        </p:nvSpPr>
        <p:spPr>
          <a:xfrm>
            <a:off x="169345" y="338069"/>
            <a:ext cx="749300" cy="4249140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N</a:t>
            </a:r>
          </a:p>
          <a:p>
            <a:pPr algn="ctr"/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252173" y="45477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88241" y="1716281"/>
            <a:ext cx="243521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Adaptive designs (mode allocation) are  </a:t>
            </a:r>
          </a:p>
          <a:p>
            <a:r>
              <a:rPr lang="en-US" sz="1800" dirty="0"/>
              <a:t>not still rarely used using</a:t>
            </a:r>
            <a:endParaRPr lang="it-IT" sz="1800" dirty="0"/>
          </a:p>
          <a:p>
            <a:r>
              <a:rPr lang="en-US" dirty="0"/>
              <a:t> </a:t>
            </a:r>
            <a:endParaRPr lang="it-IT" dirty="0"/>
          </a:p>
        </p:txBody>
      </p:sp>
      <p:pic>
        <p:nvPicPr>
          <p:cNvPr id="21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82894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66206" y="0"/>
            <a:ext cx="8277794" cy="599475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048858"/>
              </p:ext>
            </p:extLst>
          </p:nvPr>
        </p:nvGraphicFramePr>
        <p:xfrm>
          <a:off x="1048565" y="1216168"/>
          <a:ext cx="6013938" cy="335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tangolo 2"/>
          <p:cNvSpPr/>
          <p:nvPr/>
        </p:nvSpPr>
        <p:spPr>
          <a:xfrm>
            <a:off x="6242537" y="3358596"/>
            <a:ext cx="267286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Mixed-mode designs are mainly based on a </a:t>
            </a:r>
            <a:r>
              <a:rPr lang="en-GB" dirty="0">
                <a:solidFill>
                  <a:srgbClr val="C00000"/>
                </a:solidFill>
              </a:rPr>
              <a:t>concurrent</a:t>
            </a:r>
            <a:r>
              <a:rPr lang="en-GB" dirty="0"/>
              <a:t> approach</a:t>
            </a:r>
            <a:endParaRPr lang="it-IT" dirty="0"/>
          </a:p>
        </p:txBody>
      </p:sp>
      <p:pic>
        <p:nvPicPr>
          <p:cNvPr id="13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61" y="4676776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9" y="4587209"/>
            <a:ext cx="638175" cy="49914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970819" y="230143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400" b="1" dirty="0">
                <a:solidFill>
                  <a:schemeClr val="bg1"/>
                </a:solidFill>
                <a:latin typeface="+mj-lt"/>
              </a:rPr>
              <a:t>Current practises on mode strategy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116906" y="691193"/>
            <a:ext cx="749300" cy="323338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970819" y="691193"/>
            <a:ext cx="7355233" cy="5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C00000"/>
                </a:solidFill>
                <a:latin typeface="+mn-lt"/>
              </a:rPr>
              <a:t>The use of different mode strategies</a:t>
            </a:r>
          </a:p>
        </p:txBody>
      </p:sp>
    </p:spTree>
    <p:extLst>
      <p:ext uri="{BB962C8B-B14F-4D97-AF65-F5344CB8AC3E}">
        <p14:creationId xmlns:p14="http://schemas.microsoft.com/office/powerpoint/2010/main" val="2098194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INTRANET-14-77</_dlc_DocId>
    <_dlc_DocIdUrl xmlns="459159c4-d20a-4ff3-9b11-fbd127bd52e5">
      <Url>https://intranet.istat.it/Collaborativi/_layouts/15/DocIdRedir.aspx?ID=INTRANET-14-77</Url>
      <Description>INTRANET-14-77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df9c2651dffb292a836ec0f0d60ecf0c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820cdc17a90b00845ec72bfdbf88abe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0E81DE-5F0B-421A-93B4-EF95C1639E19}">
  <ds:schemaRefs>
    <ds:schemaRef ds:uri="459159c4-d20a-4ff3-9b11-fbd127bd52e5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c58f2efd-82a8-4ecf-b395-8c25e928921d"/>
    <ds:schemaRef ds:uri="http://purl.org/dc/elements/1.1/"/>
    <ds:schemaRef ds:uri="http://schemas.microsoft.com/office/infopath/2007/PartnerControls"/>
    <ds:schemaRef ds:uri="679261c3-551f-4e86-913f-177e0e52966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2A88F-A12B-437C-BC4D-087D73178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20803</TotalTime>
  <Words>2049</Words>
  <Application>Microsoft Office PowerPoint</Application>
  <PresentationFormat>Presentazione su schermo (16:9)</PresentationFormat>
  <Paragraphs>496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Manuela Murgia</cp:lastModifiedBy>
  <cp:revision>1692</cp:revision>
  <cp:lastPrinted>2019-03-19T14:36:19Z</cp:lastPrinted>
  <dcterms:created xsi:type="dcterms:W3CDTF">2015-05-13T08:31:54Z</dcterms:created>
  <dcterms:modified xsi:type="dcterms:W3CDTF">2019-04-10T15:17:05Z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9e0de80d-cc6b-4586-a7d5-f445339ce8d5</vt:lpwstr>
  </property>
</Properties>
</file>