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605" r:id="rId6"/>
    <p:sldId id="577" r:id="rId7"/>
    <p:sldId id="578" r:id="rId8"/>
    <p:sldId id="580" r:id="rId9"/>
    <p:sldId id="581" r:id="rId10"/>
    <p:sldId id="582" r:id="rId11"/>
    <p:sldId id="583" r:id="rId12"/>
    <p:sldId id="525" r:id="rId13"/>
    <p:sldId id="526" r:id="rId14"/>
    <p:sldId id="584" r:id="rId15"/>
    <p:sldId id="585" r:id="rId16"/>
    <p:sldId id="606" r:id="rId17"/>
    <p:sldId id="586" r:id="rId18"/>
    <p:sldId id="587" r:id="rId19"/>
    <p:sldId id="588" r:id="rId20"/>
    <p:sldId id="589" r:id="rId21"/>
    <p:sldId id="591" r:id="rId22"/>
    <p:sldId id="592" r:id="rId23"/>
    <p:sldId id="599" r:id="rId24"/>
    <p:sldId id="600" r:id="rId25"/>
    <p:sldId id="594" r:id="rId26"/>
    <p:sldId id="602" r:id="rId27"/>
    <p:sldId id="595" r:id="rId28"/>
    <p:sldId id="603" r:id="rId29"/>
    <p:sldId id="604" r:id="rId30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CF1E24"/>
    <a:srgbClr val="FFCCCC"/>
    <a:srgbClr val="4479CB"/>
    <a:srgbClr val="FF7C80"/>
    <a:srgbClr val="F4C34F"/>
    <a:srgbClr val="FDB409"/>
    <a:srgbClr val="AE1023"/>
    <a:srgbClr val="99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7" autoAdjust="0"/>
    <p:restoredTop sz="97751" autoAdjust="0"/>
  </p:normalViewPr>
  <p:slideViewPr>
    <p:cSldViewPr snapToGrid="0" snapToObjects="1" showGuides="1">
      <p:cViewPr>
        <p:scale>
          <a:sx n="120" d="100"/>
          <a:sy n="120" d="100"/>
        </p:scale>
        <p:origin x="-948" y="-456"/>
      </p:cViewPr>
      <p:guideLst>
        <p:guide orient="horz" pos="3121"/>
        <p:guide orient="horz" pos="177"/>
        <p:guide pos="3707"/>
        <p:guide pos="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orient="horz" pos="3127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'pros-cons'!$B$36</c:f>
              <c:strCache>
                <c:ptCount val="1"/>
                <c:pt idx="0">
                  <c:v>Mixed mode/sources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45.2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58.1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58.1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61.3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64.5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74.2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'pros-cons'!$A$37:$A$45</c:f>
              <c:strCache>
                <c:ptCount val="9"/>
                <c:pt idx="0">
                  <c:v>HETUS/TUS</c:v>
                </c:pt>
                <c:pt idx="1">
                  <c:v>EHIS</c:v>
                </c:pt>
                <c:pt idx="2">
                  <c:v>HBS</c:v>
                </c:pt>
                <c:pt idx="3">
                  <c:v>AES</c:v>
                </c:pt>
                <c:pt idx="4">
                  <c:v>LFS w1</c:v>
                </c:pt>
                <c:pt idx="5">
                  <c:v>ICT</c:v>
                </c:pt>
                <c:pt idx="6">
                  <c:v>EU SILC w1</c:v>
                </c:pt>
                <c:pt idx="7">
                  <c:v>EU SILC w2</c:v>
                </c:pt>
                <c:pt idx="8">
                  <c:v>LFS w2</c:v>
                </c:pt>
              </c:strCache>
            </c:strRef>
          </c:cat>
          <c:val>
            <c:numRef>
              <c:f>'pros-cons'!$B$37:$B$45</c:f>
              <c:numCache>
                <c:formatCode>General</c:formatCode>
                <c:ptCount val="9"/>
                <c:pt idx="0">
                  <c:v>9.6999999999999993</c:v>
                </c:pt>
                <c:pt idx="1">
                  <c:v>38.700000000000003</c:v>
                </c:pt>
                <c:pt idx="2">
                  <c:v>42</c:v>
                </c:pt>
                <c:pt idx="3">
                  <c:v>45.2</c:v>
                </c:pt>
                <c:pt idx="4">
                  <c:v>58.1</c:v>
                </c:pt>
                <c:pt idx="5">
                  <c:v>58.1</c:v>
                </c:pt>
                <c:pt idx="6">
                  <c:v>61.3</c:v>
                </c:pt>
                <c:pt idx="7">
                  <c:v>64.5</c:v>
                </c:pt>
                <c:pt idx="8">
                  <c:v>74.2</c:v>
                </c:pt>
              </c:numCache>
            </c:numRef>
          </c:val>
        </c:ser>
        <c:ser>
          <c:idx val="1"/>
          <c:order val="1"/>
          <c:tx>
            <c:strRef>
              <c:f>'pros-cons'!$C$36</c:f>
              <c:strCache>
                <c:ptCount val="1"/>
                <c:pt idx="0">
                  <c:v>Single mode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51.6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48.4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41.9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38.7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38.7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35.5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22.6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'pros-cons'!$A$37:$A$45</c:f>
              <c:strCache>
                <c:ptCount val="9"/>
                <c:pt idx="0">
                  <c:v>HETUS/TUS</c:v>
                </c:pt>
                <c:pt idx="1">
                  <c:v>EHIS</c:v>
                </c:pt>
                <c:pt idx="2">
                  <c:v>HBS</c:v>
                </c:pt>
                <c:pt idx="3">
                  <c:v>AES</c:v>
                </c:pt>
                <c:pt idx="4">
                  <c:v>LFS w1</c:v>
                </c:pt>
                <c:pt idx="5">
                  <c:v>ICT</c:v>
                </c:pt>
                <c:pt idx="6">
                  <c:v>EU SILC w1</c:v>
                </c:pt>
                <c:pt idx="7">
                  <c:v>EU SILC w2</c:v>
                </c:pt>
                <c:pt idx="8">
                  <c:v>LFS w2</c:v>
                </c:pt>
              </c:strCache>
            </c:strRef>
          </c:cat>
          <c:val>
            <c:numRef>
              <c:f>'pros-cons'!$C$37:$C$45</c:f>
              <c:numCache>
                <c:formatCode>General</c:formatCode>
                <c:ptCount val="9"/>
                <c:pt idx="0">
                  <c:v>58.1</c:v>
                </c:pt>
                <c:pt idx="1">
                  <c:v>51.6</c:v>
                </c:pt>
                <c:pt idx="2">
                  <c:v>29</c:v>
                </c:pt>
                <c:pt idx="3">
                  <c:v>48.4</c:v>
                </c:pt>
                <c:pt idx="4">
                  <c:v>41.9</c:v>
                </c:pt>
                <c:pt idx="5">
                  <c:v>38.700000000000003</c:v>
                </c:pt>
                <c:pt idx="6">
                  <c:v>38.700000000000003</c:v>
                </c:pt>
                <c:pt idx="7">
                  <c:v>35.5</c:v>
                </c:pt>
                <c:pt idx="8">
                  <c:v>22.6</c:v>
                </c:pt>
              </c:numCache>
            </c:numRef>
          </c:val>
        </c:ser>
        <c:ser>
          <c:idx val="2"/>
          <c:order val="2"/>
          <c:tx>
            <c:strRef>
              <c:f>'pros-cons'!$D$36</c:f>
              <c:strCache>
                <c:ptCount val="1"/>
                <c:pt idx="0">
                  <c:v>Multi- mode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29.0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3.2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'pros-cons'!$A$37:$A$45</c:f>
              <c:strCache>
                <c:ptCount val="9"/>
                <c:pt idx="0">
                  <c:v>HETUS/TUS</c:v>
                </c:pt>
                <c:pt idx="1">
                  <c:v>EHIS</c:v>
                </c:pt>
                <c:pt idx="2">
                  <c:v>HBS</c:v>
                </c:pt>
                <c:pt idx="3">
                  <c:v>AES</c:v>
                </c:pt>
                <c:pt idx="4">
                  <c:v>LFS w1</c:v>
                </c:pt>
                <c:pt idx="5">
                  <c:v>ICT</c:v>
                </c:pt>
                <c:pt idx="6">
                  <c:v>EU SILC w1</c:v>
                </c:pt>
                <c:pt idx="7">
                  <c:v>EU SILC w2</c:v>
                </c:pt>
                <c:pt idx="8">
                  <c:v>LFS w2</c:v>
                </c:pt>
              </c:strCache>
            </c:strRef>
          </c:cat>
          <c:val>
            <c:numRef>
              <c:f>'pros-cons'!$D$37:$D$45</c:f>
              <c:numCache>
                <c:formatCode>General</c:formatCode>
                <c:ptCount val="9"/>
                <c:pt idx="0">
                  <c:v>29</c:v>
                </c:pt>
                <c:pt idx="1">
                  <c:v>3.2</c:v>
                </c:pt>
                <c:pt idx="2">
                  <c:v>29</c:v>
                </c:pt>
                <c:pt idx="3">
                  <c:v>3.2</c:v>
                </c:pt>
                <c:pt idx="4">
                  <c:v>0</c:v>
                </c:pt>
                <c:pt idx="5">
                  <c:v>3.2</c:v>
                </c:pt>
                <c:pt idx="6">
                  <c:v>0</c:v>
                </c:pt>
                <c:pt idx="7">
                  <c:v>0</c:v>
                </c:pt>
                <c:pt idx="8">
                  <c:v>3.2</c:v>
                </c:pt>
              </c:numCache>
            </c:numRef>
          </c:val>
        </c:ser>
        <c:ser>
          <c:idx val="3"/>
          <c:order val="3"/>
          <c:tx>
            <c:strRef>
              <c:f>'pros-cons'!$E$36</c:f>
              <c:strCache>
                <c:ptCount val="1"/>
                <c:pt idx="0">
                  <c:v>Survey not done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'pros-cons'!$A$37:$A$45</c:f>
              <c:strCache>
                <c:ptCount val="9"/>
                <c:pt idx="0">
                  <c:v>HETUS/TUS</c:v>
                </c:pt>
                <c:pt idx="1">
                  <c:v>EHIS</c:v>
                </c:pt>
                <c:pt idx="2">
                  <c:v>HBS</c:v>
                </c:pt>
                <c:pt idx="3">
                  <c:v>AES</c:v>
                </c:pt>
                <c:pt idx="4">
                  <c:v>LFS w1</c:v>
                </c:pt>
                <c:pt idx="5">
                  <c:v>ICT</c:v>
                </c:pt>
                <c:pt idx="6">
                  <c:v>EU SILC w1</c:v>
                </c:pt>
                <c:pt idx="7">
                  <c:v>EU SILC w2</c:v>
                </c:pt>
                <c:pt idx="8">
                  <c:v>LFS w2</c:v>
                </c:pt>
              </c:strCache>
            </c:strRef>
          </c:cat>
          <c:val>
            <c:numRef>
              <c:f>'pros-cons'!$E$37:$E$45</c:f>
              <c:numCache>
                <c:formatCode>General</c:formatCode>
                <c:ptCount val="9"/>
                <c:pt idx="0">
                  <c:v>3.2</c:v>
                </c:pt>
                <c:pt idx="1">
                  <c:v>6.5</c:v>
                </c:pt>
                <c:pt idx="2">
                  <c:v>0</c:v>
                </c:pt>
                <c:pt idx="3">
                  <c:v>3.2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871680"/>
        <c:axId val="130873216"/>
      </c:barChart>
      <c:catAx>
        <c:axId val="130871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it-IT"/>
          </a:p>
        </c:txPr>
        <c:crossAx val="130873216"/>
        <c:crosses val="autoZero"/>
        <c:auto val="1"/>
        <c:lblAlgn val="ctr"/>
        <c:lblOffset val="100"/>
        <c:noMultiLvlLbl val="0"/>
      </c:catAx>
      <c:valAx>
        <c:axId val="13087321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130871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8.7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F4-4620-9F70-221A48A9DAF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17.4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F4-4620-9F70-221A48A9DAF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17.4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F4-4620-9F70-221A48A9DAF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30.4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F4-4620-9F70-221A48A9DAF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34.8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F4-4620-9F70-221A48A9DAF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43.5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F4-4620-9F70-221A48A9DAF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47.8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F4-4620-9F70-221A48A9DAF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100" dirty="0">
                        <a:latin typeface="+mn-lt"/>
                      </a:rPr>
                      <a:t>56.5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F4-4620-9F70-221A48A9D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n-lt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tables!$A$4:$A$11</c:f>
              <c:strCache>
                <c:ptCount val="8"/>
                <c:pt idx="0">
                  <c:v>Number/wording of answer categories</c:v>
                </c:pt>
                <c:pt idx="1">
                  <c:v>Questionnaire structure</c:v>
                </c:pt>
                <c:pt idx="2">
                  <c:v>Number of questions</c:v>
                </c:pt>
                <c:pt idx="3">
                  <c:v>Question wording</c:v>
                </c:pt>
                <c:pt idx="4">
                  <c:v>Permission of item nonresponses</c:v>
                </c:pt>
                <c:pt idx="5">
                  <c:v>Don’t know options</c:v>
                </c:pt>
                <c:pt idx="6">
                  <c:v>Placement/wording of instructions</c:v>
                </c:pt>
                <c:pt idx="7">
                  <c:v>Error and consistency checks</c:v>
                </c:pt>
              </c:strCache>
            </c:strRef>
          </c:cat>
          <c:val>
            <c:numRef>
              <c:f>tables!$B$4:$B$11</c:f>
              <c:numCache>
                <c:formatCode>General</c:formatCode>
                <c:ptCount val="8"/>
                <c:pt idx="0">
                  <c:v>8.6999999999999993</c:v>
                </c:pt>
                <c:pt idx="1">
                  <c:v>17.399999999999999</c:v>
                </c:pt>
                <c:pt idx="2">
                  <c:v>17.399999999999999</c:v>
                </c:pt>
                <c:pt idx="3">
                  <c:v>30.4</c:v>
                </c:pt>
                <c:pt idx="4">
                  <c:v>34.799999999999997</c:v>
                </c:pt>
                <c:pt idx="5">
                  <c:v>43.5</c:v>
                </c:pt>
                <c:pt idx="6">
                  <c:v>47.8</c:v>
                </c:pt>
                <c:pt idx="7">
                  <c:v>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F4-4620-9F70-221A48A9D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84352"/>
        <c:axId val="56085888"/>
      </c:barChart>
      <c:catAx>
        <c:axId val="56084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Arial" panose="020B0604020202020204" pitchFamily="34" charset="0"/>
              </a:defRPr>
            </a:pPr>
            <a:endParaRPr lang="it-IT"/>
          </a:p>
        </c:txPr>
        <c:crossAx val="56085888"/>
        <c:crosses val="autoZero"/>
        <c:auto val="1"/>
        <c:lblAlgn val="ctr"/>
        <c:lblOffset val="100"/>
        <c:noMultiLvlLbl val="0"/>
      </c:catAx>
      <c:valAx>
        <c:axId val="56085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084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01428146490597"/>
          <c:y val="1.1988245886598704E-3"/>
          <c:w val="0.52015955134661862"/>
          <c:h val="0.9121572464694451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'pros-cons'!$A$18:$A$29</c:f>
              <c:strCache>
                <c:ptCount val="12"/>
                <c:pt idx="0">
                  <c:v>poorer interviewer motivation</c:v>
                </c:pt>
                <c:pt idx="1">
                  <c:v>poorer coverage and reduced response rates</c:v>
                </c:pt>
                <c:pt idx="2">
                  <c:v>questionnaire development costs</c:v>
                </c:pt>
                <c:pt idx="3">
                  <c:v>mode effects and measurement error </c:v>
                </c:pt>
                <c:pt idx="4">
                  <c:v>organizational complexity and investments required</c:v>
                </c:pt>
                <c:pt idx="7">
                  <c:v>simplification of questions and questionnaires</c:v>
                </c:pt>
                <c:pt idx="8">
                  <c:v>increased response rate</c:v>
                </c:pt>
                <c:pt idx="9">
                  <c:v>ability to adapt to respondents’ preferences &amp; convenience</c:v>
                </c:pt>
                <c:pt idx="10">
                  <c:v>improved coverage</c:v>
                </c:pt>
                <c:pt idx="11">
                  <c:v>cost reduction</c:v>
                </c:pt>
              </c:strCache>
            </c:strRef>
          </c:cat>
          <c:val>
            <c:numRef>
              <c:f>'pros-cons'!$B$18:$B$29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7">
                  <c:v>1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58592"/>
        <c:axId val="159761920"/>
      </c:barChart>
      <c:catAx>
        <c:axId val="159758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it-IT"/>
          </a:p>
        </c:txPr>
        <c:crossAx val="159761920"/>
        <c:crosses val="autoZero"/>
        <c:auto val="1"/>
        <c:lblAlgn val="ctr"/>
        <c:lblOffset val="100"/>
        <c:noMultiLvlLbl val="0"/>
      </c:catAx>
      <c:valAx>
        <c:axId val="1597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758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0.01044</cdr:x>
      <cdr:y>0.43764</cdr:y>
    </cdr:from>
    <cdr:to>
      <cdr:x>0.20108</cdr:x>
      <cdr:y>0.52261</cdr:y>
    </cdr:to>
    <cdr:sp macro="" textlink="">
      <cdr:nvSpPr>
        <cdr:cNvPr id="2" name="CasellaDiTesto 2"/>
        <cdr:cNvSpPr txBox="1"/>
      </cdr:nvSpPr>
      <cdr:spPr>
        <a:xfrm xmlns:a="http://schemas.openxmlformats.org/drawingml/2006/main">
          <a:off x="79404" y="1585068"/>
          <a:ext cx="14503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981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981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969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964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945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943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933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928" algn="l" defTabSz="456981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CF1E24"/>
              </a:solidFill>
            </a:rPr>
            <a:t>Disadvantages</a:t>
          </a:r>
          <a:endParaRPr lang="it-IT" sz="1400" dirty="0">
            <a:solidFill>
              <a:srgbClr val="CF1E24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10/04/2019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10/04/2019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986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2" y="1597835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399" y="205983"/>
            <a:ext cx="2057401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1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10/04/2019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10/04/2019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10/04/2019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2" y="204804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90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90" y="402551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2" y="4767267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8.jpeg"/><Relationship Id="rId4" Type="http://schemas.openxmlformats.org/officeDocument/2006/relationships/image" Target="../media/image17.jp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:a16="http://schemas.microsoft.com/office/drawing/2014/main" xmlns="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9659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MIMOD – Project </a:t>
            </a:r>
            <a:r>
              <a:rPr lang="en-US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overview</a:t>
            </a: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 </a:t>
            </a:r>
          </a:p>
        </p:txBody>
      </p:sp>
      <p:sp>
        <p:nvSpPr>
          <p:cNvPr id="2054" name="Text Box 15">
            <a:extLst>
              <a:ext uri="{FF2B5EF4-FFF2-40B4-BE49-F238E27FC236}">
                <a16:creationId xmlns:a16="http://schemas.microsoft.com/office/drawing/2014/main" xmlns="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it-IT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Designs</a:t>
            </a: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 for Social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Surveys</a:t>
            </a: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3965840"/>
            <a:ext cx="82969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Marina Signore</a:t>
            </a:r>
          </a:p>
          <a:p>
            <a:pPr>
              <a:defRPr/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Istat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653425"/>
            <a:ext cx="638175" cy="44291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9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10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904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5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54073" y="567926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pic>
        <p:nvPicPr>
          <p:cNvPr id="19" name="Picture 10" descr="Risultati immagini per survey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99" y="449828"/>
            <a:ext cx="1454151" cy="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304924" y="63507"/>
            <a:ext cx="7610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 MIMOD survey contents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742950" y="530179"/>
            <a:ext cx="7390234" cy="482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400" b="0" u="sng" dirty="0" smtClean="0">
                <a:solidFill>
                  <a:srgbClr val="133176"/>
                </a:solidFill>
                <a:latin typeface="+mn-lt"/>
              </a:rPr>
              <a:t>Social surveys </a:t>
            </a:r>
            <a:endParaRPr lang="en-GB" sz="1400" b="0" dirty="0" smtClean="0">
              <a:solidFill>
                <a:srgbClr val="133176"/>
              </a:solidFill>
              <a:latin typeface="+mn-lt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Labour Force Survey waves 1 and 2  (LFS)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Survey on Income and Living Conditions waves 1 and 2  (EU-SILC)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European Health Interview Survey (EHIS)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Adult Education Survey (AES)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Survey on Information and Communication Technology (ICT)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Household Budget Survey (HBS)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Harmonised European Time Use Survey (HETUS/TUS)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133176"/>
                </a:solidFill>
                <a:latin typeface="+mn-lt"/>
              </a:rPr>
              <a:t>Up to three additional country-specific surveys</a:t>
            </a:r>
            <a:endParaRPr lang="en-US" sz="1400" b="0" i="1" dirty="0" smtClean="0">
              <a:solidFill>
                <a:srgbClr val="133176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400" b="0" u="sng" dirty="0" smtClean="0">
                <a:solidFill>
                  <a:srgbClr val="133176"/>
                </a:solidFill>
                <a:latin typeface="+mn-lt"/>
              </a:rPr>
              <a:t>Data collection modes and sources </a:t>
            </a:r>
          </a:p>
          <a:p>
            <a:pPr marL="285750" indent="-2857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CATI; CAPI; PAP/PAPI; CAWI</a:t>
            </a:r>
          </a:p>
          <a:p>
            <a:pPr marL="285750" indent="-2857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Registers; Other sources (big data, web scraping, </a:t>
            </a:r>
            <a:r>
              <a:rPr lang="en-GB" sz="1400" b="0" dirty="0" err="1" smtClean="0">
                <a:solidFill>
                  <a:srgbClr val="133176"/>
                </a:solidFill>
                <a:latin typeface="+mn-lt"/>
              </a:rPr>
              <a:t>gps</a:t>
            </a:r>
            <a:r>
              <a:rPr lang="en-GB" sz="1400" b="0" dirty="0" smtClean="0">
                <a:solidFill>
                  <a:srgbClr val="133176"/>
                </a:solidFill>
                <a:latin typeface="+mn-lt"/>
              </a:rPr>
              <a:t>, etc</a:t>
            </a:r>
            <a:r>
              <a:rPr lang="en-GB" sz="1400" b="0" dirty="0" smtClean="0">
                <a:solidFill>
                  <a:prstClr val="black"/>
                </a:solidFill>
                <a:latin typeface="+mn-lt"/>
              </a:rPr>
              <a:t>.) </a:t>
            </a:r>
            <a:endParaRPr lang="it-IT" sz="1400" b="0" dirty="0" smtClean="0">
              <a:solidFill>
                <a:prstClr val="black"/>
              </a:solidFill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400" b="0" dirty="0"/>
          </a:p>
        </p:txBody>
      </p:sp>
      <p:pic>
        <p:nvPicPr>
          <p:cNvPr id="11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831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ccia a destra 30"/>
          <p:cNvSpPr/>
          <p:nvPr/>
        </p:nvSpPr>
        <p:spPr>
          <a:xfrm>
            <a:off x="1035050" y="1606550"/>
            <a:ext cx="749300" cy="1746250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0539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213342" y="757928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Mixed-mode strategies in EU NSIs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7851136" y="517381"/>
            <a:ext cx="1224907" cy="901543"/>
            <a:chOff x="2724149" y="1123950"/>
            <a:chExt cx="1224907" cy="901543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896" y="1123950"/>
              <a:ext cx="541225" cy="451021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14" y="1479467"/>
              <a:ext cx="791342" cy="546026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49" y="1483182"/>
              <a:ext cx="506671" cy="348336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406" y="1123950"/>
              <a:ext cx="533400" cy="533400"/>
            </a:xfrm>
            <a:prstGeom prst="rect">
              <a:avLst/>
            </a:prstGeom>
          </p:spPr>
        </p:pic>
      </p:grpSp>
      <p:sp>
        <p:nvSpPr>
          <p:cNvPr id="32" name="CasellaDiTesto 31"/>
          <p:cNvSpPr txBox="1"/>
          <p:nvPr/>
        </p:nvSpPr>
        <p:spPr>
          <a:xfrm>
            <a:off x="1304925" y="6350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 descr="EC logo example - horizontal versio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" name="Tabel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71884"/>
              </p:ext>
            </p:extLst>
          </p:nvPr>
        </p:nvGraphicFramePr>
        <p:xfrm>
          <a:off x="1861709" y="1290280"/>
          <a:ext cx="6979975" cy="3139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8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1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collection strategies used by EU NSIs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NSIs</a:t>
                      </a:r>
                      <a:endParaRPr lang="it-IT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NSIs using mixed-mode strategies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0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1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NSI not using mixed-mode strategies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0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Mixed-mode strategies </a:t>
                      </a:r>
                      <a:r>
                        <a:rPr lang="en-GB" sz="16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web mode</a:t>
                      </a:r>
                      <a:endParaRPr lang="it-IT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Mixed-mode strategies </a:t>
                      </a:r>
                      <a:r>
                        <a:rPr lang="en-GB" sz="16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 mode</a:t>
                      </a:r>
                      <a:endParaRPr lang="it-IT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NSIs using web mode</a:t>
                      </a:r>
                      <a:endParaRPr lang="it-IT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0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NSIs not using web mode</a:t>
                      </a:r>
                      <a:endParaRPr lang="it-IT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30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0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8" name="Ovale 37"/>
          <p:cNvSpPr/>
          <p:nvPr/>
        </p:nvSpPr>
        <p:spPr>
          <a:xfrm>
            <a:off x="7518124" y="2203450"/>
            <a:ext cx="805067" cy="583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7518124" y="2914650"/>
            <a:ext cx="805067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7530824" y="3657600"/>
            <a:ext cx="805067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845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ccia a destra 30"/>
          <p:cNvSpPr/>
          <p:nvPr/>
        </p:nvSpPr>
        <p:spPr>
          <a:xfrm>
            <a:off x="1035050" y="1498600"/>
            <a:ext cx="2082800" cy="2348294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0539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1333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213342" y="796028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Mixed-mode versus single mode in social surveys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50300"/>
              </p:ext>
            </p:extLst>
          </p:nvPr>
        </p:nvGraphicFramePr>
        <p:xfrm>
          <a:off x="3177699" y="1306857"/>
          <a:ext cx="5019796" cy="2445996"/>
        </p:xfrm>
        <a:graphic>
          <a:graphicData uri="http://schemas.openxmlformats.org/drawingml/2006/table">
            <a:tbl>
              <a:tblPr firstRow="1" firstCol="1" bandRow="1"/>
              <a:tblGrid>
                <a:gridCol w="3918198"/>
                <a:gridCol w="1101598"/>
              </a:tblGrid>
              <a:tr h="29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%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4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Mixed-mode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50.2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62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Mix of modes and sources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10.0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420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Mix of only data collection techniques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40.2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4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Single mode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  40.5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4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Multi-mode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     7.9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Surveys not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done</a:t>
                      </a:r>
                      <a:r>
                        <a:rPr lang="en-GB" sz="1600" b="0" baseline="30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**</a:t>
                      </a:r>
                      <a:endParaRPr lang="it-IT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     1.4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4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Total surveys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3092450" y="40898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cs typeface="Arial" panose="020B0604020202020204" pitchFamily="34" charset="0"/>
              </a:rPr>
              <a:t>**Not all NSIs run the investigated social surveys. </a:t>
            </a:r>
            <a:endParaRPr lang="it-IT" sz="1200" i="1" dirty="0">
              <a:cs typeface="Arial" panose="020B0604020202020204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7851136" y="517381"/>
            <a:ext cx="1224907" cy="901543"/>
            <a:chOff x="2724149" y="1123950"/>
            <a:chExt cx="1224907" cy="901543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896" y="1123950"/>
              <a:ext cx="541225" cy="451021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14" y="1479467"/>
              <a:ext cx="791342" cy="546026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49" y="1483182"/>
              <a:ext cx="506671" cy="348336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406" y="1123950"/>
              <a:ext cx="533400" cy="533400"/>
            </a:xfrm>
            <a:prstGeom prst="rect">
              <a:avLst/>
            </a:prstGeom>
          </p:spPr>
        </p:pic>
      </p:grpSp>
      <p:sp>
        <p:nvSpPr>
          <p:cNvPr id="33" name="Ovale 32"/>
          <p:cNvSpPr/>
          <p:nvPr/>
        </p:nvSpPr>
        <p:spPr>
          <a:xfrm>
            <a:off x="7355901" y="1576489"/>
            <a:ext cx="527292" cy="29852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445254" y="2497239"/>
            <a:ext cx="527292" cy="29852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649476" y="2198710"/>
            <a:ext cx="527292" cy="29852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5" y="6350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 descr="EC logo example - horizontal versio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809625" y="2118608"/>
            <a:ext cx="2257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/>
              <a:t>mixed-mode</a:t>
            </a:r>
            <a:r>
              <a:rPr lang="en-US" sz="1200" dirty="0" smtClean="0"/>
              <a:t>: the </a:t>
            </a:r>
            <a:r>
              <a:rPr lang="en-US" sz="1200" dirty="0"/>
              <a:t>combined use of different data collection modes to administer the same survey questionnaire to all sample units</a:t>
            </a:r>
            <a:endParaRPr lang="en-GB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50900" y="3282347"/>
            <a:ext cx="20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multi-mode </a:t>
            </a:r>
            <a:r>
              <a:rPr lang="en-US" sz="1200" u="sng" dirty="0" smtClean="0"/>
              <a:t>surveys:</a:t>
            </a:r>
            <a:r>
              <a:rPr lang="en-US" sz="1200" dirty="0" smtClean="0"/>
              <a:t> different </a:t>
            </a:r>
            <a:r>
              <a:rPr lang="en-US" sz="1200" dirty="0"/>
              <a:t>data collection modes are used to administer different sections of the survey questionnaire to the same sample unit. 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25761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ccia a destra 36"/>
          <p:cNvSpPr/>
          <p:nvPr/>
        </p:nvSpPr>
        <p:spPr>
          <a:xfrm>
            <a:off x="1041892" y="1562100"/>
            <a:ext cx="1999758" cy="2015765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0539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213342" y="592828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Mixed-mode versus single mode by survey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8022866" y="485632"/>
            <a:ext cx="1072227" cy="707568"/>
            <a:chOff x="2724149" y="1123950"/>
            <a:chExt cx="1224907" cy="901543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896" y="1123950"/>
              <a:ext cx="541225" cy="451021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14" y="1479467"/>
              <a:ext cx="791342" cy="546026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49" y="1483182"/>
              <a:ext cx="506671" cy="348336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406" y="1123950"/>
              <a:ext cx="533400" cy="533400"/>
            </a:xfrm>
            <a:prstGeom prst="rect">
              <a:avLst/>
            </a:prstGeom>
          </p:spPr>
        </p:pic>
      </p:grpSp>
      <p:sp>
        <p:nvSpPr>
          <p:cNvPr id="23" name="CasellaDiTesto 22"/>
          <p:cNvSpPr txBox="1"/>
          <p:nvPr/>
        </p:nvSpPr>
        <p:spPr>
          <a:xfrm>
            <a:off x="1304925" y="6350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Gra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066804"/>
              </p:ext>
            </p:extLst>
          </p:nvPr>
        </p:nvGraphicFramePr>
        <p:xfrm>
          <a:off x="2862470" y="916131"/>
          <a:ext cx="5979379" cy="365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Ovale 30"/>
          <p:cNvSpPr/>
          <p:nvPr/>
        </p:nvSpPr>
        <p:spPr>
          <a:xfrm>
            <a:off x="6939340" y="2691276"/>
            <a:ext cx="307820" cy="26572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6697058" y="3328067"/>
            <a:ext cx="307820" cy="26572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5416797" y="3670790"/>
            <a:ext cx="307820" cy="26572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magine 33" descr="EC logo example - horizontal versio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76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Freccia a destra 30"/>
          <p:cNvSpPr/>
          <p:nvPr/>
        </p:nvSpPr>
        <p:spPr>
          <a:xfrm>
            <a:off x="933450" y="1685021"/>
            <a:ext cx="1206500" cy="1826529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90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154073" y="505924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Modes and combinations in mixed-mode social surveys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47580"/>
              </p:ext>
            </p:extLst>
          </p:nvPr>
        </p:nvGraphicFramePr>
        <p:xfrm>
          <a:off x="2139950" y="873974"/>
          <a:ext cx="5758465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4068013"/>
                <a:gridCol w="1690452"/>
              </a:tblGrid>
              <a:tr h="268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Mixed-mode surveys 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it-IT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Mixed-mode surveys 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including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CAWI 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43.6</a:t>
                      </a:r>
                      <a:endParaRPr lang="it-IT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CATI-CAWI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CAPI-CAWI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18.1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CATI-CAPI-CAWI-Registers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16.3</a:t>
                      </a: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PAPI-CAWI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11.5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CATI-CAWI-Registers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11.5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combinations with CAWI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24.5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Mixed-mode surveys 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without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CAWI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56.4</a:t>
                      </a:r>
                      <a:endParaRPr lang="it-IT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CAPI-PAPI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24.1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CATI-Registers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24.1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CATI-CAPI-Registers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19.0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CAPI- Registers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10.1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742950" marR="0" lvl="1" indent="-285750" algn="l" defTabSz="45698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en-GB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combinations without CAWI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22.7</a:t>
                      </a:r>
                      <a:endParaRPr lang="it-IT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867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None/>
                      </a:pPr>
                      <a:r>
                        <a:rPr lang="it-IT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it-IT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8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7882" marR="678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4" name="Ovale 23"/>
          <p:cNvSpPr/>
          <p:nvPr/>
        </p:nvSpPr>
        <p:spPr>
          <a:xfrm>
            <a:off x="6822501" y="1170593"/>
            <a:ext cx="527292" cy="29852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5" y="6350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Pergamena 1 21"/>
          <p:cNvSpPr/>
          <p:nvPr/>
        </p:nvSpPr>
        <p:spPr>
          <a:xfrm>
            <a:off x="8064324" y="2598284"/>
            <a:ext cx="1054276" cy="1256165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8235774" y="2792059"/>
            <a:ext cx="7748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99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ccia a destra 30"/>
          <p:cNvSpPr/>
          <p:nvPr/>
        </p:nvSpPr>
        <p:spPr>
          <a:xfrm>
            <a:off x="1039773" y="1333500"/>
            <a:ext cx="1396999" cy="2159000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154073" y="715582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Single mode social surveys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69" y="500700"/>
            <a:ext cx="843575" cy="528000"/>
          </a:xfrm>
          <a:prstGeom prst="rect">
            <a:avLst/>
          </a:prstGeom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03754"/>
              </p:ext>
            </p:extLst>
          </p:nvPr>
        </p:nvGraphicFramePr>
        <p:xfrm>
          <a:off x="3022978" y="1275621"/>
          <a:ext cx="4869619" cy="2488494"/>
        </p:xfrm>
        <a:graphic>
          <a:graphicData uri="http://schemas.openxmlformats.org/drawingml/2006/table">
            <a:tbl>
              <a:tblPr firstRow="1" firstCol="1" bandRow="1"/>
              <a:tblGrid>
                <a:gridCol w="1782281"/>
                <a:gridCol w="3087338"/>
              </a:tblGrid>
              <a:tr h="39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Single mode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%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579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PAP/PAPI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45.1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83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42.5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83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10.6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83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CAWI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1.8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1304925" y="6350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e 21"/>
          <p:cNvSpPr/>
          <p:nvPr/>
        </p:nvSpPr>
        <p:spPr>
          <a:xfrm>
            <a:off x="6092251" y="1780193"/>
            <a:ext cx="527292" cy="29852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6098601" y="3005743"/>
            <a:ext cx="527292" cy="29852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726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ccia a destra 18"/>
          <p:cNvSpPr/>
          <p:nvPr/>
        </p:nvSpPr>
        <p:spPr>
          <a:xfrm>
            <a:off x="1033423" y="1606550"/>
            <a:ext cx="1316076" cy="1631949"/>
          </a:xfrm>
          <a:prstGeom prst="rightArrow">
            <a:avLst/>
          </a:prstGeom>
          <a:gradFill>
            <a:gsLst>
              <a:gs pos="23000">
                <a:srgbClr val="FFCCCC"/>
              </a:gs>
              <a:gs pos="4000">
                <a:schemeClr val="bg1"/>
              </a:gs>
              <a:gs pos="10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90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1162543" y="744966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Communication strategies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57243"/>
              </p:ext>
            </p:extLst>
          </p:nvPr>
        </p:nvGraphicFramePr>
        <p:xfrm>
          <a:off x="2514600" y="1549399"/>
          <a:ext cx="4650563" cy="1785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strategies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pattFill prst="pct8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Absolute values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values</a:t>
                      </a:r>
                      <a:endParaRPr lang="it-IT" sz="1600" b="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Uniform communication strategy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8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3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50.0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3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Different communication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strategies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50.0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8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3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30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ttangolo arrotondato 26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304925" y="6350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Pergamena 1 15"/>
          <p:cNvSpPr/>
          <p:nvPr/>
        </p:nvSpPr>
        <p:spPr>
          <a:xfrm>
            <a:off x="7626350" y="2393950"/>
            <a:ext cx="1498600" cy="1460500"/>
          </a:xfrm>
          <a:prstGeom prst="verticalScroll">
            <a:avLst/>
          </a:prstGeom>
          <a:gradFill>
            <a:gsLst>
              <a:gs pos="74152">
                <a:srgbClr val="FFCCCC"/>
              </a:gs>
              <a:gs pos="88000">
                <a:schemeClr val="bg1">
                  <a:lumMod val="85000"/>
                </a:schemeClr>
              </a:gs>
              <a:gs pos="4000">
                <a:schemeClr val="bg1"/>
              </a:gs>
              <a:gs pos="2000">
                <a:srgbClr val="FFFFFF"/>
              </a:gs>
              <a:gs pos="26000">
                <a:schemeClr val="bg1">
                  <a:lumMod val="85000"/>
                </a:schemeClr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823200" y="2712541"/>
            <a:ext cx="1022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WP4</a:t>
            </a:r>
            <a:endParaRPr lang="en-US" dirty="0"/>
          </a:p>
        </p:txBody>
      </p:sp>
      <p:pic>
        <p:nvPicPr>
          <p:cNvPr id="22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573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162543" y="785912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The </a:t>
            </a:r>
            <a:r>
              <a:rPr lang="en-GB" b="1" dirty="0" smtClean="0">
                <a:solidFill>
                  <a:srgbClr val="C00000"/>
                </a:solidFill>
                <a:latin typeface="+mn-lt"/>
              </a:rPr>
              <a:t>impact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 of mixed-mode strategies on questionnaire design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1609959645"/>
              </p:ext>
            </p:extLst>
          </p:nvPr>
        </p:nvGraphicFramePr>
        <p:xfrm>
          <a:off x="1267802" y="1359097"/>
          <a:ext cx="5959475" cy="25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Pergamena 1 27"/>
          <p:cNvSpPr/>
          <p:nvPr/>
        </p:nvSpPr>
        <p:spPr>
          <a:xfrm>
            <a:off x="7461085" y="2924580"/>
            <a:ext cx="1284985" cy="1196570"/>
          </a:xfrm>
          <a:prstGeom prst="verticalScroll">
            <a:avLst/>
          </a:prstGeom>
          <a:gradFill>
            <a:gsLst>
              <a:gs pos="74152">
                <a:schemeClr val="tx2">
                  <a:lumMod val="20000"/>
                  <a:lumOff val="80000"/>
                </a:schemeClr>
              </a:gs>
              <a:gs pos="88000">
                <a:schemeClr val="bg1">
                  <a:lumMod val="85000"/>
                </a:schemeClr>
              </a:gs>
              <a:gs pos="4000">
                <a:schemeClr val="bg1"/>
              </a:gs>
              <a:gs pos="2000">
                <a:srgbClr val="FFFFFF"/>
              </a:gs>
              <a:gs pos="26000">
                <a:schemeClr val="bg1">
                  <a:lumMod val="85000"/>
                </a:schemeClr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7588085" y="3273829"/>
            <a:ext cx="10733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WP4</a:t>
            </a:r>
            <a:endParaRPr lang="en-US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304925" y="85539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B: Questionnaire design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527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863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28" name="Pergamena 1 27"/>
          <p:cNvSpPr/>
          <p:nvPr/>
        </p:nvSpPr>
        <p:spPr>
          <a:xfrm>
            <a:off x="7668604" y="1949558"/>
            <a:ext cx="1265846" cy="1288942"/>
          </a:xfrm>
          <a:prstGeom prst="verticalScroll">
            <a:avLst/>
          </a:prstGeom>
          <a:gradFill>
            <a:gsLst>
              <a:gs pos="74152">
                <a:schemeClr val="tx2">
                  <a:lumMod val="20000"/>
                  <a:lumOff val="80000"/>
                </a:schemeClr>
              </a:gs>
              <a:gs pos="88000">
                <a:schemeClr val="bg1">
                  <a:lumMod val="85000"/>
                </a:schemeClr>
              </a:gs>
              <a:gs pos="4000">
                <a:schemeClr val="bg1"/>
              </a:gs>
              <a:gs pos="2000">
                <a:srgbClr val="FFFFFF"/>
              </a:gs>
              <a:gs pos="26000">
                <a:schemeClr val="bg1">
                  <a:lumMod val="85000"/>
                </a:schemeClr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7987083" y="2170593"/>
            <a:ext cx="1048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WP5</a:t>
            </a:r>
            <a:endParaRPr lang="en-US" dirty="0"/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1154073" y="707624"/>
            <a:ext cx="7355233" cy="5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Adaptation of web questionnaires to smartphones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606550" y="3635375"/>
            <a:ext cx="695508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The use of ‘apps’ for social surveys is not a topic of immediate interest for </a:t>
            </a:r>
            <a:r>
              <a:rPr lang="en-US" sz="1400" dirty="0" smtClean="0"/>
              <a:t>NSIs.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However pre-testing for multiple devices and multiple browsers is performed for almost the majority of social surveys using the web mode</a:t>
            </a:r>
            <a:endParaRPr lang="it-IT" sz="1400" dirty="0"/>
          </a:p>
        </p:txBody>
      </p: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42979"/>
              </p:ext>
            </p:extLst>
          </p:nvPr>
        </p:nvGraphicFramePr>
        <p:xfrm>
          <a:off x="1557275" y="1296469"/>
          <a:ext cx="5249683" cy="203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8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6080">
                <a:tc>
                  <a:txBody>
                    <a:bodyPr/>
                    <a:lstStyle/>
                    <a:p>
                      <a:pPr marL="0" algn="l" defTabSz="456981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Adaptation of web questionnaire to smartphones 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Profoundly adapted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5831">
                <a:tc>
                  <a:txBody>
                    <a:bodyPr/>
                    <a:lstStyle/>
                    <a:p>
                      <a:pPr marL="0" algn="l" defTabSz="4569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Slightly adapted</a:t>
                      </a:r>
                      <a:endParaRPr lang="it-IT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7.4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 marL="0" algn="l" defTabSz="4569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adapted,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but smartphone are usable</a:t>
                      </a:r>
                      <a:endParaRPr lang="it-IT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74.1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Smartphones are blocked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18.5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1327402" y="9072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 MIMOD survey- Section C: </a:t>
            </a:r>
            <a:r>
              <a:rPr lang="en-US" altLang="it-IT" sz="2000" b="1" dirty="0">
                <a:solidFill>
                  <a:schemeClr val="bg1"/>
                </a:solidFill>
                <a:latin typeface="+mj-lt"/>
              </a:rPr>
              <a:t>Use of smartphones and tablets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rgamena 1 20"/>
          <p:cNvSpPr/>
          <p:nvPr/>
        </p:nvSpPr>
        <p:spPr>
          <a:xfrm>
            <a:off x="7831296" y="895351"/>
            <a:ext cx="1312704" cy="1035050"/>
          </a:xfrm>
          <a:prstGeom prst="verticalScroll">
            <a:avLst/>
          </a:prstGeom>
          <a:gradFill>
            <a:gsLst>
              <a:gs pos="74152">
                <a:schemeClr val="tx2">
                  <a:lumMod val="20000"/>
                  <a:lumOff val="80000"/>
                </a:schemeClr>
              </a:gs>
              <a:gs pos="88000">
                <a:schemeClr val="bg1">
                  <a:lumMod val="85000"/>
                </a:schemeClr>
              </a:gs>
              <a:gs pos="4000">
                <a:schemeClr val="bg1"/>
              </a:gs>
              <a:gs pos="2000">
                <a:srgbClr val="FFFFFF"/>
              </a:gs>
              <a:gs pos="26000">
                <a:schemeClr val="bg1">
                  <a:lumMod val="85000"/>
                </a:schemeClr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19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D</a:t>
            </a:r>
            <a:r>
              <a:rPr lang="en-US" altLang="it-IT" sz="2000" b="1" dirty="0">
                <a:solidFill>
                  <a:schemeClr val="bg1"/>
                </a:solidFill>
                <a:latin typeface="+mj-lt"/>
              </a:rPr>
              <a:t>: Methodologies to deal with mode </a:t>
            </a: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effect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975600" y="1129085"/>
            <a:ext cx="86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957263"/>
            <a:ext cx="6396037" cy="35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180036" y="481670"/>
            <a:ext cx="753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Activities </a:t>
            </a:r>
            <a:r>
              <a:rPr lang="en-US" sz="1400" b="0" dirty="0">
                <a:solidFill>
                  <a:srgbClr val="133176"/>
                </a:solidFill>
                <a:latin typeface="+mn-lt"/>
              </a:rPr>
              <a:t>undertaken by 31 ESS </a:t>
            </a: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NSIs </a:t>
            </a:r>
            <a:r>
              <a:rPr lang="en-US" sz="1400" b="0" dirty="0">
                <a:solidFill>
                  <a:srgbClr val="133176"/>
                </a:solidFill>
                <a:latin typeface="+mn-lt"/>
              </a:rPr>
              <a:t>to</a:t>
            </a:r>
            <a:r>
              <a:rPr lang="en-US" sz="1400" b="0" dirty="0">
                <a:solidFill>
                  <a:srgbClr val="505150"/>
                </a:solidFill>
                <a:latin typeface="+mn-lt"/>
              </a:rPr>
              <a:t> </a:t>
            </a:r>
            <a:r>
              <a:rPr lang="en-US" sz="1400" b="0" dirty="0">
                <a:solidFill>
                  <a:srgbClr val="C00000"/>
                </a:solidFill>
                <a:latin typeface="+mn-lt"/>
              </a:rPr>
              <a:t>assess mode effects</a:t>
            </a:r>
            <a:r>
              <a:rPr lang="en-US" sz="1400" b="0" dirty="0">
                <a:solidFill>
                  <a:srgbClr val="505150"/>
                </a:solidFill>
                <a:latin typeface="+mn-lt"/>
              </a:rPr>
              <a:t> </a:t>
            </a:r>
            <a:r>
              <a:rPr lang="en-US" sz="1400" b="0" dirty="0">
                <a:solidFill>
                  <a:srgbClr val="133176"/>
                </a:solidFill>
                <a:latin typeface="+mn-lt"/>
              </a:rPr>
              <a:t>in mixed-mode designs. </a:t>
            </a: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Each NSI </a:t>
            </a:r>
            <a:r>
              <a:rPr lang="en-US" sz="1400" b="0" dirty="0">
                <a:solidFill>
                  <a:srgbClr val="133176"/>
                </a:solidFill>
                <a:latin typeface="+mn-lt"/>
              </a:rPr>
              <a:t>could report multiple activities</a:t>
            </a:r>
            <a:r>
              <a:rPr lang="en-US" sz="1400" b="0" dirty="0">
                <a:solidFill>
                  <a:srgbClr val="505150"/>
                </a:solidFill>
                <a:latin typeface="+mn-lt"/>
              </a:rPr>
              <a:t>.</a:t>
            </a:r>
            <a:endParaRPr lang="en-US" sz="1400" b="0" dirty="0" smtClean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581775" y="1296442"/>
            <a:ext cx="742950" cy="58636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7696202" y="2468793"/>
            <a:ext cx="1403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Almost all NSIs reported multiple activities. 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878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09240" y="628651"/>
            <a:ext cx="8102724" cy="3969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b="0" dirty="0">
                <a:solidFill>
                  <a:srgbClr val="133176"/>
                </a:solidFill>
                <a:latin typeface="+mn-lt"/>
                <a:cs typeface="Calibri" pitchFamily="34" charset="0"/>
              </a:rPr>
              <a:t>The MIMOD –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Mixed Mode Designs in Social Surveys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4000" b="0" dirty="0">
                <a:solidFill>
                  <a:srgbClr val="133176"/>
                </a:solidFill>
                <a:latin typeface="+mn-lt"/>
                <a:cs typeface="Calibri" pitchFamily="34" charset="0"/>
              </a:rPr>
              <a:t>is a multi-beneficiary grant awarded by Eurostat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b="0" dirty="0">
                <a:solidFill>
                  <a:srgbClr val="133176"/>
                </a:solidFill>
                <a:latin typeface="+mn-lt"/>
                <a:cs typeface="Calibri" pitchFamily="34" charset="0"/>
              </a:rPr>
              <a:t>Consortium: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Leader: </a:t>
            </a:r>
            <a:r>
              <a:rPr kumimoji="0" lang="en-GB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Istat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(Italy)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Partners: CBS (Netherlands), SSB (Norway), STAT (Austria) and </a:t>
            </a:r>
            <a:r>
              <a:rPr kumimoji="0" lang="en-GB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Destatis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(Germany)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33176"/>
                </a:solidFill>
                <a:latin typeface="+mn-lt"/>
                <a:cs typeface="Calibri" pitchFamily="34" charset="0"/>
              </a:rPr>
              <a:t>Supporting Network</a:t>
            </a:r>
            <a:r>
              <a:rPr lang="en-GB" sz="3200" b="0" dirty="0">
                <a:solidFill>
                  <a:srgbClr val="133176"/>
                </a:solidFill>
                <a:latin typeface="+mn-lt"/>
                <a:cs typeface="Calibri" pitchFamily="34" charset="0"/>
              </a:rPr>
              <a:t>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INSEE (France), Czech Statistical Office (Czech Republic), Central Statistical Office of Poland (Poland), Statistic Finland (Finland) and Statistics Sweden (Sweden) 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dirty="0">
                <a:solidFill>
                  <a:srgbClr val="133176"/>
                </a:solidFill>
                <a:latin typeface="+mn-lt"/>
                <a:cs typeface="Calibri" pitchFamily="34" charset="0"/>
              </a:rPr>
              <a:t>Start: 1st December </a:t>
            </a:r>
            <a:r>
              <a:rPr lang="en-GB" sz="40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2017 - Final Workshop: 11-12 April 2019</a:t>
            </a:r>
            <a:endParaRPr lang="en-GB" sz="4000" dirty="0">
              <a:solidFill>
                <a:srgbClr val="133176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7E81E718-5F72-4B53-A3D7-E0F6FDB1FFA8}" type="slidenum">
              <a:rPr lang="it-IT" smtClean="0"/>
              <a:t>2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2181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171014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 txBox="1">
            <a:spLocks/>
          </p:cNvSpPr>
          <p:nvPr/>
        </p:nvSpPr>
        <p:spPr>
          <a:xfrm>
            <a:off x="109269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04924" y="133356"/>
            <a:ext cx="7610475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project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C logo example - horizontal vers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1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20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D</a:t>
            </a:r>
            <a:r>
              <a:rPr lang="en-US" altLang="it-IT" sz="2000" b="1" dirty="0">
                <a:solidFill>
                  <a:schemeClr val="bg1"/>
                </a:solidFill>
                <a:latin typeface="+mj-lt"/>
              </a:rPr>
              <a:t>: Methodologies to deal with mode </a:t>
            </a: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effect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9741"/>
              </p:ext>
            </p:extLst>
          </p:nvPr>
        </p:nvGraphicFramePr>
        <p:xfrm>
          <a:off x="1428749" y="1263650"/>
          <a:ext cx="5543401" cy="231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185"/>
                <a:gridCol w="938216"/>
              </a:tblGrid>
              <a:tr h="78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Measure taken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Percentage</a:t>
                      </a:r>
                      <a:r>
                        <a:rPr lang="it-IT" sz="1100" dirty="0">
                          <a:effectLst/>
                        </a:rPr>
                        <a:t> of </a:t>
                      </a:r>
                      <a:r>
                        <a:rPr lang="it-IT" sz="1100" dirty="0" err="1" smtClean="0">
                          <a:effectLst/>
                        </a:rPr>
                        <a:t>NSIs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Weight adjustments  </a:t>
                      </a:r>
                      <a:endParaRPr lang="en-US" sz="1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</a:rPr>
                        <a:t>26%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Calibration to fixed mode distributions </a:t>
                      </a:r>
                      <a:endParaRPr lang="en-US" sz="1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</a:rPr>
                        <a:t>13%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0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Estimate measurement errors and correct responses to a benchmark mode </a:t>
                      </a:r>
                      <a:endParaRPr lang="en-US" sz="1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fr-FR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Other </a:t>
                      </a:r>
                      <a:endParaRPr lang="en-US" sz="1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r>
                        <a:rPr lang="fr-FR" sz="1100" dirty="0">
                          <a:effectLst/>
                        </a:rPr>
                        <a:t>%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i="1" noProof="0" dirty="0" smtClean="0">
                          <a:solidFill>
                            <a:srgbClr val="600000"/>
                          </a:solidFill>
                          <a:effectLst/>
                        </a:rPr>
                        <a:t>No measure </a:t>
                      </a:r>
                      <a:r>
                        <a:rPr lang="en-US" sz="1100" b="0" i="1" strike="noStrike" noProof="0" dirty="0" smtClean="0">
                          <a:solidFill>
                            <a:srgbClr val="600000"/>
                          </a:solidFill>
                          <a:effectLst/>
                        </a:rPr>
                        <a:t>taken</a:t>
                      </a:r>
                      <a:endParaRPr lang="en-US" sz="1100" b="0" i="1" strike="noStrike" noProof="0" dirty="0">
                        <a:solidFill>
                          <a:srgbClr val="6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i="1" dirty="0">
                          <a:solidFill>
                            <a:srgbClr val="600000"/>
                          </a:solidFill>
                          <a:effectLst/>
                        </a:rPr>
                        <a:t>61</a:t>
                      </a:r>
                      <a:r>
                        <a:rPr lang="fr-FR" sz="1100" b="0" i="1" dirty="0">
                          <a:solidFill>
                            <a:srgbClr val="600000"/>
                          </a:solidFill>
                          <a:effectLst/>
                        </a:rPr>
                        <a:t>%</a:t>
                      </a:r>
                      <a:endParaRPr lang="it-IT" sz="1100" b="0" i="1" dirty="0">
                        <a:solidFill>
                          <a:srgbClr val="6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1158546" y="589323"/>
            <a:ext cx="7538464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Measures </a:t>
            </a:r>
            <a:r>
              <a:rPr lang="en-US" sz="1400" b="0" dirty="0">
                <a:solidFill>
                  <a:srgbClr val="C00000"/>
                </a:solidFill>
                <a:latin typeface="+mn-lt"/>
              </a:rPr>
              <a:t>to adjust for mode effects </a:t>
            </a:r>
            <a:r>
              <a:rPr lang="en-US" sz="1400" b="0" dirty="0">
                <a:solidFill>
                  <a:srgbClr val="133176"/>
                </a:solidFill>
                <a:latin typeface="+mn-lt"/>
              </a:rPr>
              <a:t>in mixed-mode designs</a:t>
            </a: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.</a:t>
            </a:r>
            <a:r>
              <a:rPr lang="en-US" sz="1400" b="0" dirty="0">
                <a:solidFill>
                  <a:srgbClr val="133176"/>
                </a:solidFill>
              </a:rPr>
              <a:t> </a:t>
            </a:r>
            <a:endParaRPr lang="en-US" sz="1400" b="0" dirty="0" smtClean="0">
              <a:solidFill>
                <a:srgbClr val="133176"/>
              </a:solidFill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Each </a:t>
            </a:r>
            <a:r>
              <a:rPr lang="en-US" sz="1400" b="0" dirty="0">
                <a:solidFill>
                  <a:srgbClr val="133176"/>
                </a:solidFill>
                <a:latin typeface="+mn-lt"/>
              </a:rPr>
              <a:t>NSI could report multiple </a:t>
            </a:r>
            <a:r>
              <a:rPr lang="en-US" sz="1400" b="0" dirty="0" smtClean="0">
                <a:solidFill>
                  <a:srgbClr val="133176"/>
                </a:solidFill>
                <a:latin typeface="+mn-lt"/>
              </a:rPr>
              <a:t>measures.  </a:t>
            </a:r>
            <a:endParaRPr lang="en-US" sz="1400" b="0" dirty="0">
              <a:solidFill>
                <a:srgbClr val="133176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endParaRPr lang="en-US" sz="1200" b="0" dirty="0" smtClean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281760" y="3807538"/>
            <a:ext cx="732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05150"/>
                </a:solidFill>
                <a:latin typeface="+mn-lt"/>
              </a:rPr>
              <a:t>Future Plans:  </a:t>
            </a:r>
            <a:r>
              <a:rPr lang="en-US" sz="1400" b="0" dirty="0" smtClean="0">
                <a:solidFill>
                  <a:srgbClr val="505150"/>
                </a:solidFill>
                <a:latin typeface="+mn-lt"/>
              </a:rPr>
              <a:t>17 out of the 31 NSIs report to have future research plans on mode effects assessment and/or adjustment methods</a:t>
            </a:r>
            <a:endParaRPr lang="en-US" sz="1400" b="0" dirty="0">
              <a:solidFill>
                <a:srgbClr val="505150"/>
              </a:solidFill>
              <a:latin typeface="+mn-lt"/>
            </a:endParaRPr>
          </a:p>
        </p:txBody>
      </p:sp>
      <p:pic>
        <p:nvPicPr>
          <p:cNvPr id="15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ergamena 1 16"/>
          <p:cNvSpPr/>
          <p:nvPr/>
        </p:nvSpPr>
        <p:spPr>
          <a:xfrm>
            <a:off x="7831296" y="1263651"/>
            <a:ext cx="1312704" cy="1035050"/>
          </a:xfrm>
          <a:prstGeom prst="verticalScroll">
            <a:avLst/>
          </a:prstGeom>
          <a:gradFill>
            <a:gsLst>
              <a:gs pos="74152">
                <a:schemeClr val="tx2">
                  <a:lumMod val="20000"/>
                  <a:lumOff val="80000"/>
                </a:schemeClr>
              </a:gs>
              <a:gs pos="88000">
                <a:schemeClr val="bg1">
                  <a:lumMod val="85000"/>
                </a:schemeClr>
              </a:gs>
              <a:gs pos="4000">
                <a:schemeClr val="bg1"/>
              </a:gs>
              <a:gs pos="2000">
                <a:srgbClr val="FFFFFF"/>
              </a:gs>
              <a:gs pos="26000">
                <a:schemeClr val="bg1">
                  <a:lumMod val="85000"/>
                </a:schemeClr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975600" y="1497385"/>
            <a:ext cx="86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30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21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269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E: Case Management System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988120" y="695779"/>
            <a:ext cx="8496944" cy="6532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1800" b="1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The domains of a Data Collection System</a:t>
            </a:r>
            <a:endParaRPr lang="pl-PL" sz="1800" b="1" dirty="0">
              <a:solidFill>
                <a:srgbClr val="C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Grafik 1"/>
          <p:cNvPicPr/>
          <p:nvPr/>
        </p:nvPicPr>
        <p:blipFill>
          <a:blip r:embed="rId3"/>
          <a:stretch>
            <a:fillRect/>
          </a:stretch>
        </p:blipFill>
        <p:spPr>
          <a:xfrm>
            <a:off x="1413942" y="1136154"/>
            <a:ext cx="6502921" cy="2808312"/>
          </a:xfrm>
          <a:prstGeom prst="rect">
            <a:avLst/>
          </a:prstGeom>
        </p:spPr>
      </p:pic>
      <p:pic>
        <p:nvPicPr>
          <p:cNvPr id="1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625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rgamena 1 20"/>
          <p:cNvSpPr/>
          <p:nvPr/>
        </p:nvSpPr>
        <p:spPr>
          <a:xfrm>
            <a:off x="7772399" y="1593850"/>
            <a:ext cx="1142999" cy="1098550"/>
          </a:xfrm>
          <a:prstGeom prst="verticalScroll">
            <a:avLst/>
          </a:prstGeom>
          <a:gradFill>
            <a:gsLst>
              <a:gs pos="74152">
                <a:schemeClr val="tx2">
                  <a:lumMod val="20000"/>
                  <a:lumOff val="80000"/>
                </a:schemeClr>
              </a:gs>
              <a:gs pos="88000">
                <a:schemeClr val="bg1">
                  <a:lumMod val="85000"/>
                </a:schemeClr>
              </a:gs>
              <a:gs pos="4000">
                <a:schemeClr val="bg1"/>
              </a:gs>
              <a:gs pos="2000">
                <a:srgbClr val="FFFFFF"/>
              </a:gs>
              <a:gs pos="26000">
                <a:schemeClr val="bg1">
                  <a:lumMod val="85000"/>
                </a:schemeClr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22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269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Section E: Case Management System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85750" y="396389"/>
            <a:ext cx="749300" cy="4125195"/>
          </a:xfrm>
          <a:prstGeom prst="roundRect">
            <a:avLst/>
          </a:prstGeom>
          <a:gradFill>
            <a:gsLst>
              <a:gs pos="88000">
                <a:srgbClr val="FFCCCC"/>
              </a:gs>
              <a:gs pos="4000">
                <a:schemeClr val="bg1"/>
              </a:gs>
              <a:gs pos="78000">
                <a:srgbClr val="FF7C80"/>
              </a:gs>
              <a:gs pos="95000">
                <a:srgbClr val="C00000">
                  <a:alpha val="0"/>
                  <a:lumMod val="0"/>
                  <a:lumOff val="100000"/>
                </a:srgb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977346" y="1822450"/>
            <a:ext cx="914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WP3</a:t>
            </a:r>
            <a:endParaRPr lang="en-US" dirty="0"/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37295"/>
              </p:ext>
            </p:extLst>
          </p:nvPr>
        </p:nvGraphicFramePr>
        <p:xfrm>
          <a:off x="1253465" y="1025652"/>
          <a:ext cx="6207785" cy="2826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8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0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7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Presently NSIs are…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Absolute values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.. in the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practical phase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 changing our IT-System(s) 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33.3</a:t>
                      </a:r>
                      <a:endParaRPr lang="it-IT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planning to start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projects on changing the IT-system(s) within the next two years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20.0</a:t>
                      </a:r>
                      <a:endParaRPr lang="it-IT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… in the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concept phase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 defining how to change their IT-System(s)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16.7</a:t>
                      </a:r>
                      <a:endParaRPr lang="it-IT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… not working on adaptation of IT-systems because they have just finished major changes on their IT-system(s)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13.3</a:t>
                      </a:r>
                      <a:endParaRPr lang="it-IT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…not working on adaptation of IT-systems for other reasons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16.7</a:t>
                      </a:r>
                      <a:endParaRPr lang="it-IT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it-IT" sz="14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pattFill prst="pct3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Ovale 23"/>
          <p:cNvSpPr/>
          <p:nvPr/>
        </p:nvSpPr>
        <p:spPr>
          <a:xfrm>
            <a:off x="6700356" y="1526038"/>
            <a:ext cx="685798" cy="86138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709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23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survey: in general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59342" y="826535"/>
            <a:ext cx="7464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Trend over the past 5 years</a:t>
            </a:r>
          </a:p>
          <a:p>
            <a:endParaRPr 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1175242" y="1479216"/>
            <a:ext cx="4927108" cy="354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adoption of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mixed-mode strategies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 social surveys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increased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in 71% of NSIs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use of the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web mode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increased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as well, (64.5%) especially as a component of the ‘mix’ (80%)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0" y="1258590"/>
            <a:ext cx="218846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01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24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6187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survey: in general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Gra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367758"/>
              </p:ext>
            </p:extLst>
          </p:nvPr>
        </p:nvGraphicFramePr>
        <p:xfrm>
          <a:off x="1043524" y="825151"/>
          <a:ext cx="7607833" cy="362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ttangolo 21"/>
          <p:cNvSpPr/>
          <p:nvPr/>
        </p:nvSpPr>
        <p:spPr>
          <a:xfrm>
            <a:off x="730742" y="445535"/>
            <a:ext cx="823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Major </a:t>
            </a:r>
            <a:r>
              <a:rPr lang="en-US" sz="1800" b="1" dirty="0">
                <a:solidFill>
                  <a:srgbClr val="C00000"/>
                </a:solidFill>
              </a:rPr>
              <a:t>advantages and disadvantages of </a:t>
            </a:r>
            <a:r>
              <a:rPr lang="en-US" sz="1800" b="1" dirty="0" smtClean="0">
                <a:solidFill>
                  <a:srgbClr val="C00000"/>
                </a:solidFill>
              </a:rPr>
              <a:t>mixed-mode strategies </a:t>
            </a:r>
            <a:r>
              <a:rPr lang="en-US" sz="1800" b="1" dirty="0">
                <a:solidFill>
                  <a:srgbClr val="C00000"/>
                </a:solidFill>
              </a:rPr>
              <a:t>over the past </a:t>
            </a:r>
            <a:r>
              <a:rPr lang="en-US" sz="1800" b="1" dirty="0" smtClean="0">
                <a:solidFill>
                  <a:srgbClr val="C00000"/>
                </a:solidFill>
              </a:rPr>
              <a:t>5 years</a:t>
            </a:r>
          </a:p>
          <a:p>
            <a:endParaRPr 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43492" y="1043112"/>
            <a:ext cx="145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Advantages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469345" y="4323922"/>
            <a:ext cx="1450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Number of NSIs</a:t>
            </a:r>
            <a:endParaRPr lang="it-IT" sz="1000" i="1" dirty="0"/>
          </a:p>
        </p:txBody>
      </p:sp>
      <p:pic>
        <p:nvPicPr>
          <p:cNvPr id="15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7379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6236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652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25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62543" y="567924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213342" y="922817"/>
            <a:ext cx="7028958" cy="372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i="1" dirty="0" smtClean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316481" y="3803650"/>
            <a:ext cx="45719" cy="57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04924" y="85539"/>
            <a:ext cx="7906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Some conclusions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CB8F602B-3EC8-4EDD-B8A1-DDA65F65B542}"/>
              </a:ext>
            </a:extLst>
          </p:cNvPr>
          <p:cNvSpPr/>
          <p:nvPr/>
        </p:nvSpPr>
        <p:spPr>
          <a:xfrm>
            <a:off x="766723" y="833242"/>
            <a:ext cx="81216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3176"/>
                </a:solidFill>
              </a:rPr>
              <a:t>The </a:t>
            </a:r>
            <a:r>
              <a:rPr lang="en-US" sz="1600" dirty="0">
                <a:solidFill>
                  <a:srgbClr val="133176"/>
                </a:solidFill>
              </a:rPr>
              <a:t>MIMOD survey </a:t>
            </a:r>
            <a:r>
              <a:rPr lang="en-US" sz="1600" dirty="0" smtClean="0">
                <a:solidFill>
                  <a:srgbClr val="133176"/>
                </a:solidFill>
              </a:rPr>
              <a:t>provides a </a:t>
            </a:r>
            <a:r>
              <a:rPr lang="en-US" sz="1600" dirty="0">
                <a:solidFill>
                  <a:srgbClr val="133176"/>
                </a:solidFill>
              </a:rPr>
              <a:t>comprehensive view on the state of the art in the </a:t>
            </a:r>
            <a:r>
              <a:rPr lang="en-US" sz="1600" dirty="0" smtClean="0">
                <a:solidFill>
                  <a:srgbClr val="133176"/>
                </a:solidFill>
              </a:rPr>
              <a:t>ESS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solidFill>
                <a:srgbClr val="13317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3176"/>
                </a:solidFill>
              </a:rPr>
              <a:t>The picture shows how heterogeneous the situation is in the NSIs across EU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solidFill>
                <a:srgbClr val="13317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3176"/>
                </a:solidFill>
              </a:rPr>
              <a:t>CAWI </a:t>
            </a:r>
            <a:r>
              <a:rPr lang="en-US" sz="1600" dirty="0">
                <a:solidFill>
                  <a:srgbClr val="133176"/>
                </a:solidFill>
              </a:rPr>
              <a:t>and particularly </a:t>
            </a:r>
            <a:r>
              <a:rPr lang="en-US" sz="1600" dirty="0" smtClean="0">
                <a:solidFill>
                  <a:srgbClr val="133176"/>
                </a:solidFill>
              </a:rPr>
              <a:t>mixed-mode </a:t>
            </a:r>
            <a:r>
              <a:rPr lang="en-US" sz="1600" dirty="0">
                <a:solidFill>
                  <a:srgbClr val="133176"/>
                </a:solidFill>
              </a:rPr>
              <a:t>(including CAWI) are the future for Social </a:t>
            </a:r>
            <a:r>
              <a:rPr lang="en-US" sz="1600" dirty="0" smtClean="0">
                <a:solidFill>
                  <a:srgbClr val="133176"/>
                </a:solidFill>
              </a:rPr>
              <a:t>Surveys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solidFill>
                <a:srgbClr val="13317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3176"/>
                </a:solidFill>
              </a:rPr>
              <a:t>The MIMOD results support the implementation of mixed-mode designs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solidFill>
                <a:srgbClr val="13317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3176"/>
                </a:solidFill>
              </a:rPr>
              <a:t>This calls for a re-thinking of tools (questionnaires, data collection systems) and methodological support </a:t>
            </a:r>
            <a:endParaRPr lang="en-US" sz="1600" dirty="0">
              <a:solidFill>
                <a:srgbClr val="13317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solidFill>
                <a:srgbClr val="13317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3176"/>
                </a:solidFill>
              </a:rPr>
              <a:t>Mixed-mode </a:t>
            </a:r>
            <a:r>
              <a:rPr lang="en-US" sz="1600" dirty="0">
                <a:solidFill>
                  <a:srgbClr val="133176"/>
                </a:solidFill>
              </a:rPr>
              <a:t>data collection calls for a greater collaboration in the ESS. </a:t>
            </a:r>
            <a:r>
              <a:rPr lang="en-US" sz="1600" dirty="0" smtClean="0">
                <a:solidFill>
                  <a:srgbClr val="133176"/>
                </a:solidFill>
              </a:rPr>
              <a:t> We do hope the MIMOD can be the </a:t>
            </a:r>
            <a:r>
              <a:rPr lang="en-US" sz="1600" dirty="0">
                <a:solidFill>
                  <a:srgbClr val="133176"/>
                </a:solidFill>
              </a:rPr>
              <a:t>beginning of </a:t>
            </a:r>
            <a:r>
              <a:rPr lang="en-US" sz="1600" dirty="0" smtClean="0">
                <a:solidFill>
                  <a:srgbClr val="133176"/>
                </a:solidFill>
              </a:rPr>
              <a:t>continued future </a:t>
            </a:r>
            <a:r>
              <a:rPr lang="en-US" sz="1600" dirty="0">
                <a:solidFill>
                  <a:srgbClr val="133176"/>
                </a:solidFill>
              </a:rPr>
              <a:t>joint work in the ESS</a:t>
            </a:r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06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85" y="514351"/>
            <a:ext cx="1820995" cy="1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isultati immagini per images for data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825751"/>
            <a:ext cx="1687388" cy="13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 noGrp="1"/>
          </p:cNvSpPr>
          <p:nvPr>
            <p:ph type="subTitle" idx="1"/>
          </p:nvPr>
        </p:nvSpPr>
        <p:spPr>
          <a:xfrm>
            <a:off x="685800" y="710333"/>
            <a:ext cx="646490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State of the art in the European Statistical System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  <a:cs typeface="Calibri" pitchFamily="34" charset="0"/>
              </a:rPr>
              <a:t>use of mixed-mode designs, with a focus on the web</a:t>
            </a:r>
          </a:p>
          <a:p>
            <a:pPr fontAlgn="auto">
              <a:lnSpc>
                <a:spcPct val="11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Review of recent literature</a:t>
            </a:r>
          </a:p>
          <a:p>
            <a:pPr fontAlgn="auto">
              <a:lnSpc>
                <a:spcPct val="11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Tests and case studies</a:t>
            </a:r>
          </a:p>
          <a:p>
            <a:pPr fontAlgn="auto">
              <a:lnSpc>
                <a:spcPct val="11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Support </a:t>
            </a:r>
            <a:r>
              <a:rPr lang="en-US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EU NSIs in implementing </a:t>
            </a:r>
            <a:r>
              <a:rPr lang="en-US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mixed-mode </a:t>
            </a:r>
            <a:r>
              <a:rPr lang="en-US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in social </a:t>
            </a:r>
            <a:r>
              <a:rPr lang="en-US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surveys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  <a:cs typeface="Calibri" pitchFamily="34" charset="0"/>
              </a:rPr>
              <a:t>Recommendations and practical guidelines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  <a:cs typeface="Calibri" pitchFamily="34" charset="0"/>
              </a:rPr>
              <a:t>Selection of relevant papers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+mn-lt"/>
                <a:cs typeface="Calibri" pitchFamily="34" charset="0"/>
              </a:rPr>
              <a:t>Work to be undertaken at a European level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  <a:cs typeface="Calibri" pitchFamily="34" charset="0"/>
              </a:rPr>
              <a:t> Suggestions for future work</a:t>
            </a: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 </a:t>
            </a:r>
            <a:endParaRPr lang="en-US" sz="1400" dirty="0">
              <a:solidFill>
                <a:srgbClr val="133176"/>
              </a:solidFill>
              <a:latin typeface="+mn-lt"/>
              <a:cs typeface="Calibri" pitchFamily="34" charset="0"/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sz="1400" dirty="0">
              <a:solidFill>
                <a:srgbClr val="133176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9269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04924" y="133356"/>
            <a:ext cx="7610475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aims and activities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756142" y="4423440"/>
            <a:ext cx="4064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defPPr>
              <a:defRPr lang="it-IT"/>
            </a:defPPr>
            <a:lvl1pPr marL="0" algn="r" defTabSz="45698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E718-5F72-4B53-A3D7-E0F6FDB1FFA8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2181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171014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6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 noGrp="1"/>
          </p:cNvSpPr>
          <p:nvPr>
            <p:ph type="subTitle" idx="1"/>
          </p:nvPr>
        </p:nvSpPr>
        <p:spPr>
          <a:xfrm>
            <a:off x="374650" y="456332"/>
            <a:ext cx="7351990" cy="406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WP1: 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mode organisation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(concurrent/sequential </a:t>
            </a:r>
            <a:r>
              <a:rPr lang="en-GB" sz="1400" dirty="0" smtClean="0">
                <a:solidFill>
                  <a:sysClr val="windowText" lastClr="000000"/>
                </a:solidFill>
                <a:latin typeface="+mn-lt"/>
              </a:rPr>
              <a:t>and adaptive/responsive)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with the objective of providing </a:t>
            </a:r>
            <a:r>
              <a:rPr lang="en-US" sz="1400" dirty="0">
                <a:solidFill>
                  <a:sysClr val="windowText" lastClr="000000"/>
                </a:solidFill>
                <a:latin typeface="+mn-lt"/>
              </a:rPr>
              <a:t>guidelines on data collection strategies combining quality, cost, respondents’ characteristics and modes. </a:t>
            </a:r>
            <a:r>
              <a:rPr lang="en-US" sz="1400" dirty="0">
                <a:solidFill>
                  <a:srgbClr val="133176"/>
                </a:solidFill>
                <a:latin typeface="+mn-lt"/>
              </a:rPr>
              <a:t>(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WP leader: M. </a:t>
            </a:r>
            <a:r>
              <a:rPr lang="en-US" sz="1400" i="1" dirty="0" err="1">
                <a:solidFill>
                  <a:srgbClr val="133176"/>
                </a:solidFill>
                <a:latin typeface="+mn-lt"/>
              </a:rPr>
              <a:t>Murgia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, </a:t>
            </a:r>
            <a:r>
              <a:rPr lang="en-US" sz="1400" i="1" dirty="0" err="1">
                <a:solidFill>
                  <a:srgbClr val="133176"/>
                </a:solidFill>
                <a:latin typeface="+mn-lt"/>
              </a:rPr>
              <a:t>Istat</a:t>
            </a:r>
            <a:r>
              <a:rPr lang="en-US" sz="1400" dirty="0">
                <a:solidFill>
                  <a:srgbClr val="133176"/>
                </a:solidFill>
                <a:latin typeface="+mn-lt"/>
              </a:rPr>
              <a:t>)</a:t>
            </a:r>
          </a:p>
          <a:p>
            <a:pPr algn="just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WP2: 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mode bias/mode effect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assessment</a:t>
            </a:r>
            <a:r>
              <a:rPr lang="en-GB" sz="1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ysClr val="windowText" lastClr="000000"/>
                </a:solidFill>
                <a:latin typeface="+mn-lt"/>
              </a:rPr>
              <a:t>and adjustment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with the aim of providing general guidelines on methodologies to deal with  </a:t>
            </a:r>
            <a:r>
              <a:rPr lang="en-US" sz="1400" dirty="0">
                <a:solidFill>
                  <a:srgbClr val="133176"/>
                </a:solidFill>
                <a:latin typeface="+mn-lt"/>
              </a:rPr>
              <a:t>(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WP leader: O. </a:t>
            </a:r>
            <a:r>
              <a:rPr lang="en-US" sz="1400" i="1" dirty="0" err="1">
                <a:solidFill>
                  <a:srgbClr val="133176"/>
                </a:solidFill>
                <a:latin typeface="+mn-lt"/>
              </a:rPr>
              <a:t>Luzi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, </a:t>
            </a:r>
            <a:r>
              <a:rPr lang="en-US" sz="1400" i="1" dirty="0" err="1">
                <a:solidFill>
                  <a:srgbClr val="133176"/>
                </a:solidFill>
                <a:latin typeface="+mn-lt"/>
              </a:rPr>
              <a:t>Istat</a:t>
            </a:r>
            <a:r>
              <a:rPr lang="en-US" sz="1400" dirty="0">
                <a:solidFill>
                  <a:srgbClr val="133176"/>
                </a:solidFill>
                <a:latin typeface="+mn-lt"/>
              </a:rPr>
              <a:t>)</a:t>
            </a:r>
          </a:p>
          <a:p>
            <a:pPr lvl="0" algn="just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WP3: 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case management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with the purpose of investigating the different </a:t>
            </a:r>
            <a:r>
              <a:rPr lang="en-GB" sz="1400" dirty="0" smtClean="0">
                <a:solidFill>
                  <a:sysClr val="windowText" lastClr="000000"/>
                </a:solidFill>
                <a:latin typeface="+mn-lt"/>
              </a:rPr>
              <a:t>data collection systems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in use </a:t>
            </a:r>
            <a:r>
              <a:rPr lang="en-GB" sz="1400" dirty="0" smtClean="0">
                <a:solidFill>
                  <a:sysClr val="windowText" lastClr="000000"/>
                </a:solidFill>
                <a:latin typeface="+mn-lt"/>
              </a:rPr>
              <a:t>and their characteristics (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WP leader: M. Plate, Statistics Austria)</a:t>
            </a:r>
            <a:endParaRPr lang="en-US" sz="1400" b="1" dirty="0">
              <a:solidFill>
                <a:sysClr val="windowText" lastClr="000000"/>
              </a:solidFill>
              <a:latin typeface="+mn-lt"/>
            </a:endParaRPr>
          </a:p>
          <a:p>
            <a:pPr algn="just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WP4: 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mixed-mode questionnaire designs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in order to give best practice recommendations for </a:t>
            </a:r>
            <a:r>
              <a:rPr lang="nb-NO" sz="1400" dirty="0">
                <a:latin typeface="+mn-lt"/>
              </a:rPr>
              <a:t>mixed-mode questionnaires for key ESS surveys, with an emphasis on web,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and for the contact and follow-up phases </a:t>
            </a:r>
            <a:r>
              <a:rPr lang="en-US" sz="1400" dirty="0" smtClean="0">
                <a:solidFill>
                  <a:srgbClr val="133176"/>
                </a:solidFill>
                <a:latin typeface="+mn-lt"/>
              </a:rPr>
              <a:t>(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WP leader: D. </a:t>
            </a:r>
            <a:r>
              <a:rPr lang="en-US" sz="1400" i="1" dirty="0" err="1">
                <a:solidFill>
                  <a:srgbClr val="133176"/>
                </a:solidFill>
                <a:latin typeface="+mn-lt"/>
              </a:rPr>
              <a:t>Gravem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, Statistics Norway)</a:t>
            </a:r>
            <a:endParaRPr lang="en-US" sz="1400" b="1" dirty="0">
              <a:solidFill>
                <a:sysClr val="windowText" lastClr="000000"/>
              </a:solidFill>
              <a:latin typeface="+mn-lt"/>
            </a:endParaRPr>
          </a:p>
          <a:p>
            <a:pPr lvl="0" algn="just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WP5: 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challenges for mobile phones and tablets respondents in CAWI</a:t>
            </a:r>
            <a:r>
              <a:rPr lang="en-GB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 </a:t>
            </a: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with the aim of investigating the use of new devices in ESS surveys and of mobile device sensors (such as GPS, camera, microphone, accelerometers) to enrich ESS surveys </a:t>
            </a:r>
            <a:r>
              <a:rPr lang="en-US" sz="1400" dirty="0">
                <a:solidFill>
                  <a:srgbClr val="133176"/>
                </a:solidFill>
                <a:latin typeface="+mn-lt"/>
              </a:rPr>
              <a:t>(</a:t>
            </a:r>
            <a:r>
              <a:rPr lang="en-US" sz="1400" i="1" dirty="0">
                <a:solidFill>
                  <a:srgbClr val="133176"/>
                </a:solidFill>
                <a:latin typeface="+mn-lt"/>
              </a:rPr>
              <a:t>WP leader: B. Schouten, CBS</a:t>
            </a:r>
            <a:r>
              <a:rPr lang="en-US" sz="1400" i="1" dirty="0" smtClean="0">
                <a:solidFill>
                  <a:srgbClr val="133176"/>
                </a:solidFill>
                <a:latin typeface="+mn-lt"/>
              </a:rPr>
              <a:t>)</a:t>
            </a:r>
            <a:endParaRPr lang="en-US" sz="1400" dirty="0">
              <a:solidFill>
                <a:srgbClr val="133176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0539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04924" y="133356"/>
            <a:ext cx="7610475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aims and activities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756142" y="4423440"/>
            <a:ext cx="4064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defPPr>
              <a:defRPr lang="it-IT"/>
            </a:defPPr>
            <a:lvl1pPr marL="0" algn="r" defTabSz="45698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E718-5F72-4B53-A3D7-E0F6FDB1FFA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2181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171014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90" y="444501"/>
            <a:ext cx="1394440" cy="11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0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 noGrp="1"/>
          </p:cNvSpPr>
          <p:nvPr>
            <p:ph type="subTitle" idx="1"/>
          </p:nvPr>
        </p:nvSpPr>
        <p:spPr>
          <a:xfrm>
            <a:off x="307975" y="576445"/>
            <a:ext cx="7756525" cy="40695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A summary of MIMOD results</a:t>
            </a:r>
            <a:r>
              <a:rPr lang="it-IT" sz="15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400" i="1" dirty="0" smtClean="0">
                <a:latin typeface="+mn-lt"/>
              </a:rPr>
              <a:t>	Final </a:t>
            </a:r>
            <a:r>
              <a:rPr lang="en-GB" sz="1400" i="1" dirty="0">
                <a:latin typeface="+mn-lt"/>
              </a:rPr>
              <a:t>methodological report summarizing the results of WP 1-5 </a:t>
            </a:r>
            <a:endParaRPr lang="en-GB" sz="1400" dirty="0" smtClean="0">
              <a:solidFill>
                <a:srgbClr val="133176"/>
              </a:solidFill>
              <a:latin typeface="+mn-lt"/>
              <a:cs typeface="Calibri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15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WP1</a:t>
            </a: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 </a:t>
            </a:r>
            <a:r>
              <a:rPr lang="en-GB" sz="1400" b="1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</a:t>
            </a:r>
            <a:r>
              <a:rPr lang="en-GB" sz="1400" dirty="0">
                <a:latin typeface="+mn-lt"/>
              </a:rPr>
              <a:t>1: </a:t>
            </a:r>
            <a:r>
              <a:rPr lang="en-GB" sz="1400" dirty="0" smtClean="0">
                <a:latin typeface="+mn-lt"/>
              </a:rPr>
              <a:t>Report </a:t>
            </a:r>
            <a:r>
              <a:rPr lang="en-GB" sz="1400" dirty="0">
                <a:latin typeface="+mn-lt"/>
              </a:rPr>
              <a:t>on MIMOD survey on the state of the art of mixed-mode for EU social </a:t>
            </a:r>
            <a:r>
              <a:rPr lang="en-GB" sz="1400" dirty="0" smtClean="0">
                <a:latin typeface="+mn-lt"/>
              </a:rPr>
              <a:t>surveys</a:t>
            </a:r>
            <a:endParaRPr lang="en-GB" sz="14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</a:t>
            </a:r>
            <a:r>
              <a:rPr lang="en-GB" sz="1400" dirty="0">
                <a:latin typeface="+mn-lt"/>
              </a:rPr>
              <a:t>2: </a:t>
            </a:r>
            <a:r>
              <a:rPr lang="en-GB" sz="1400" dirty="0" smtClean="0">
                <a:latin typeface="+mn-lt"/>
              </a:rPr>
              <a:t>Methodological </a:t>
            </a:r>
            <a:r>
              <a:rPr lang="en-GB" sz="1400" dirty="0">
                <a:latin typeface="+mn-lt"/>
              </a:rPr>
              <a:t>report - </a:t>
            </a:r>
            <a:r>
              <a:rPr lang="en-GB" sz="1400" i="1" dirty="0">
                <a:latin typeface="+mn-lt"/>
              </a:rPr>
              <a:t>Mixed-mode strategies for social surveys: how to best combine data collection </a:t>
            </a:r>
            <a:r>
              <a:rPr lang="en-GB" sz="1400" i="1" dirty="0" smtClean="0">
                <a:latin typeface="+mn-lt"/>
              </a:rPr>
              <a:t>modes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  <a:p>
            <a:pPr marL="0" indent="0" algn="just" fontAlgn="auto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en-US" sz="15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WP2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1: Current methodologies to deal with mode effects and mode bias in mixed-mode designs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</a:t>
            </a:r>
            <a:r>
              <a:rPr lang="en-GB" sz="1400" dirty="0">
                <a:latin typeface="+mn-lt"/>
              </a:rPr>
              <a:t>2: Report </a:t>
            </a:r>
            <a:r>
              <a:rPr lang="en-GB" sz="1400" dirty="0" smtClean="0">
                <a:latin typeface="+mn-lt"/>
              </a:rPr>
              <a:t>containing </a:t>
            </a:r>
            <a:r>
              <a:rPr lang="en-GB" sz="1400" dirty="0">
                <a:latin typeface="+mn-lt"/>
              </a:rPr>
              <a:t>the results of the analyses performed on re-interview designs -A cost-benefit analysis of re-interview designs for mode-specific measurement </a:t>
            </a:r>
            <a:r>
              <a:rPr lang="en-GB" sz="1400" dirty="0" smtClean="0">
                <a:latin typeface="+mn-lt"/>
              </a:rPr>
              <a:t>bias </a:t>
            </a:r>
            <a:endParaRPr lang="en-GB" sz="14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3</a:t>
            </a:r>
            <a:r>
              <a:rPr lang="en-GB" sz="1400" dirty="0">
                <a:latin typeface="+mn-lt"/>
              </a:rPr>
              <a:t>: Report containing the results of the applications of selected methods on mixed-mode social surveys. </a:t>
            </a:r>
            <a:r>
              <a:rPr lang="en-GB" sz="1400" dirty="0" smtClean="0">
                <a:latin typeface="+mn-lt"/>
              </a:rPr>
              <a:t>- </a:t>
            </a:r>
            <a:r>
              <a:rPr lang="en-GB" sz="1400" dirty="0">
                <a:latin typeface="+mn-lt"/>
              </a:rPr>
              <a:t>Experimenting methods to assess and adjust mode effect when a single mode control survey is available as a benchmark: a case study on the Italian “Aspects of daily life” </a:t>
            </a:r>
            <a:r>
              <a:rPr lang="en-GB" sz="1400" dirty="0" smtClean="0">
                <a:latin typeface="+mn-lt"/>
              </a:rPr>
              <a:t>survey </a:t>
            </a:r>
            <a:endParaRPr lang="en-GB" sz="14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4</a:t>
            </a:r>
            <a:r>
              <a:rPr lang="en-GB" sz="1400" dirty="0">
                <a:latin typeface="+mn-lt"/>
              </a:rPr>
              <a:t>: Methodological report </a:t>
            </a:r>
            <a:endParaRPr lang="en-US" sz="1400" dirty="0" smtClean="0">
              <a:solidFill>
                <a:srgbClr val="133176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0539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04924" y="133356"/>
            <a:ext cx="7610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results</a:t>
            </a: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756142" y="4423440"/>
            <a:ext cx="4064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defPPr>
              <a:defRPr lang="it-IT"/>
            </a:defPPr>
            <a:lvl1pPr marL="0" algn="r" defTabSz="45698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E718-5F72-4B53-A3D7-E0F6FDB1FFA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2181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171014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Risultati immagini per images for res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66" y="444500"/>
            <a:ext cx="146338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3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 noGrp="1"/>
          </p:cNvSpPr>
          <p:nvPr>
            <p:ph type="subTitle" idx="1"/>
          </p:nvPr>
        </p:nvSpPr>
        <p:spPr>
          <a:xfrm>
            <a:off x="371475" y="469900"/>
            <a:ext cx="7515225" cy="4039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WP3 </a:t>
            </a:r>
            <a:r>
              <a:rPr lang="en-GB" sz="1400" b="1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1</a:t>
            </a:r>
            <a:r>
              <a:rPr lang="en-GB" sz="1400" dirty="0">
                <a:latin typeface="+mn-lt"/>
              </a:rPr>
              <a:t>: Desktop review exercise and draft </a:t>
            </a:r>
            <a:r>
              <a:rPr lang="en-GB" sz="1400" dirty="0" smtClean="0">
                <a:latin typeface="+mn-lt"/>
              </a:rPr>
              <a:t>typology</a:t>
            </a: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2</a:t>
            </a:r>
            <a:r>
              <a:rPr lang="en-GB" sz="1400" dirty="0">
                <a:latin typeface="+mn-lt"/>
              </a:rPr>
              <a:t>: Exploratory interviews and </a:t>
            </a:r>
            <a:r>
              <a:rPr lang="en-GB" sz="1400" dirty="0" smtClean="0">
                <a:latin typeface="+mn-lt"/>
              </a:rPr>
              <a:t>questionnaire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- </a:t>
            </a:r>
            <a:r>
              <a:rPr lang="en-GB" sz="1400" dirty="0">
                <a:latin typeface="+mn-lt"/>
              </a:rPr>
              <a:t>Exploratory standardized questions in MIMOD </a:t>
            </a:r>
            <a:r>
              <a:rPr lang="en-GB" sz="1400" dirty="0" smtClean="0">
                <a:latin typeface="+mn-lt"/>
              </a:rPr>
              <a:t>survey </a:t>
            </a: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3</a:t>
            </a:r>
            <a:r>
              <a:rPr lang="en-GB" sz="1400" dirty="0">
                <a:latin typeface="+mn-lt"/>
              </a:rPr>
              <a:t>: </a:t>
            </a:r>
            <a:r>
              <a:rPr lang="en-GB" sz="1400" dirty="0" smtClean="0">
                <a:latin typeface="+mn-lt"/>
              </a:rPr>
              <a:t>Standardized </a:t>
            </a:r>
            <a:r>
              <a:rPr lang="en-GB" sz="1400" dirty="0">
                <a:latin typeface="+mn-lt"/>
              </a:rPr>
              <a:t>survey on CMS - In-depth telephone interviews on data collection systems in </a:t>
            </a:r>
            <a:r>
              <a:rPr lang="en-GB" sz="1400" dirty="0" smtClean="0">
                <a:latin typeface="+mn-lt"/>
              </a:rPr>
              <a:t>practice</a:t>
            </a: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4</a:t>
            </a:r>
            <a:r>
              <a:rPr lang="en-GB" sz="1400" dirty="0">
                <a:latin typeface="+mn-lt"/>
              </a:rPr>
              <a:t>: </a:t>
            </a:r>
            <a:r>
              <a:rPr lang="en-GB" sz="1400" dirty="0" smtClean="0">
                <a:latin typeface="+mn-lt"/>
              </a:rPr>
              <a:t>In-depth </a:t>
            </a:r>
            <a:r>
              <a:rPr lang="en-GB" sz="1400" dirty="0">
                <a:latin typeface="+mn-lt"/>
              </a:rPr>
              <a:t>expert interviews on data collection systems in practice - Technical solutions to the challenges of running mixed-mode </a:t>
            </a:r>
            <a:r>
              <a:rPr lang="en-GB" sz="1400" dirty="0" smtClean="0">
                <a:latin typeface="+mn-lt"/>
              </a:rPr>
              <a:t>surveys</a:t>
            </a: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>
                <a:latin typeface="+mn-lt"/>
              </a:rPr>
              <a:t>Del. </a:t>
            </a:r>
            <a:r>
              <a:rPr lang="en-GB" sz="1400" dirty="0">
                <a:latin typeface="+mn-lt"/>
              </a:rPr>
              <a:t>5: </a:t>
            </a:r>
            <a:r>
              <a:rPr lang="en-GB" sz="1400" dirty="0" smtClean="0">
                <a:latin typeface="+mn-lt"/>
              </a:rPr>
              <a:t>Methodological </a:t>
            </a:r>
            <a:r>
              <a:rPr lang="en-GB" sz="1400" dirty="0">
                <a:latin typeface="+mn-lt"/>
              </a:rPr>
              <a:t>report - Final Report on Data Collection Systems within the </a:t>
            </a:r>
            <a:r>
              <a:rPr lang="en-GB" sz="1400" dirty="0" smtClean="0">
                <a:latin typeface="+mn-lt"/>
              </a:rPr>
              <a:t>ESS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en-US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WP4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+mn-lt"/>
              </a:rPr>
              <a:t>Del. 1: Mixed-mode experiences of European NSIs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+mn-lt"/>
              </a:rPr>
              <a:t>Del. 2: Survey communication in mixed-mode surveys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+mn-lt"/>
              </a:rPr>
              <a:t>Del. 3: </a:t>
            </a:r>
            <a:r>
              <a:rPr lang="fr-FR" sz="1400" dirty="0">
                <a:latin typeface="+mn-lt"/>
              </a:rPr>
              <a:t>Recommandations for key questionnaire </a:t>
            </a:r>
            <a:r>
              <a:rPr lang="en-GB" sz="1400" dirty="0">
                <a:latin typeface="+mn-lt"/>
              </a:rPr>
              <a:t>elements, questions and question types in mixed mode settings. Related to the European Statistical System’s person and household surveys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+mn-lt"/>
              </a:rPr>
              <a:t>Del. 4: Methodological report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>
              <a:latin typeface="+mn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0539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04924" y="133356"/>
            <a:ext cx="7610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results (continued)</a:t>
            </a: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756142" y="4423440"/>
            <a:ext cx="4064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defPPr>
              <a:defRPr lang="it-IT"/>
            </a:defPPr>
            <a:lvl1pPr marL="0" algn="r" defTabSz="45698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E718-5F72-4B53-A3D7-E0F6FDB1FFA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2181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171014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Risultati immagini per images for res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66" y="444500"/>
            <a:ext cx="146338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 noGrp="1"/>
          </p:cNvSpPr>
          <p:nvPr>
            <p:ph type="subTitle" idx="1"/>
          </p:nvPr>
        </p:nvSpPr>
        <p:spPr>
          <a:xfrm>
            <a:off x="775192" y="824095"/>
            <a:ext cx="6534258" cy="3690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WP5 </a:t>
            </a:r>
            <a:r>
              <a:rPr lang="en-GB" sz="1400" b="1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GB" sz="1400" dirty="0" smtClean="0">
                <a:latin typeface="+mn-lt"/>
              </a:rPr>
              <a:t>Del. 1</a:t>
            </a:r>
            <a:r>
              <a:rPr lang="en-GB" sz="1400" dirty="0">
                <a:latin typeface="+mn-lt"/>
              </a:rPr>
              <a:t>: </a:t>
            </a:r>
            <a:r>
              <a:rPr lang="en-GB" sz="1400" dirty="0" smtClean="0">
                <a:latin typeface="+mn-lt"/>
              </a:rPr>
              <a:t>Assessment </a:t>
            </a:r>
            <a:r>
              <a:rPr lang="en-GB" sz="1400" dirty="0">
                <a:latin typeface="+mn-lt"/>
              </a:rPr>
              <a:t>of fitness of ESS surveys for </a:t>
            </a:r>
            <a:r>
              <a:rPr lang="en-GB" sz="1400" dirty="0" smtClean="0">
                <a:latin typeface="+mn-lt"/>
              </a:rPr>
              <a:t>smartphones</a:t>
            </a:r>
            <a:endParaRPr lang="en-GB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GB" sz="1400" dirty="0" smtClean="0">
                <a:latin typeface="+mn-lt"/>
              </a:rPr>
              <a:t>Del. 2</a:t>
            </a:r>
            <a:r>
              <a:rPr lang="en-GB" sz="1400" dirty="0">
                <a:latin typeface="+mn-lt"/>
              </a:rPr>
              <a:t>: </a:t>
            </a:r>
            <a:r>
              <a:rPr lang="en-GB" sz="1400" dirty="0" smtClean="0">
                <a:latin typeface="+mn-lt"/>
              </a:rPr>
              <a:t>Responsive </a:t>
            </a:r>
            <a:r>
              <a:rPr lang="en-GB" sz="1400" dirty="0">
                <a:latin typeface="+mn-lt"/>
              </a:rPr>
              <a:t>questionnaire designs for the LFS and </a:t>
            </a:r>
            <a:r>
              <a:rPr lang="en-GB" sz="1400" dirty="0" smtClean="0">
                <a:latin typeface="+mn-lt"/>
              </a:rPr>
              <a:t>ICT </a:t>
            </a:r>
            <a:endParaRPr lang="en-GB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GB" sz="1400" dirty="0" smtClean="0">
                <a:latin typeface="+mn-lt"/>
              </a:rPr>
              <a:t>Del. </a:t>
            </a:r>
            <a:r>
              <a:rPr lang="en-GB" sz="1400" dirty="0">
                <a:latin typeface="+mn-lt"/>
              </a:rPr>
              <a:t>3: </a:t>
            </a:r>
            <a:r>
              <a:rPr lang="en-GB" sz="1400" dirty="0" smtClean="0">
                <a:latin typeface="+mn-lt"/>
              </a:rPr>
              <a:t>Final </a:t>
            </a:r>
            <a:r>
              <a:rPr lang="en-GB" sz="1400" dirty="0">
                <a:latin typeface="+mn-lt"/>
              </a:rPr>
              <a:t>methodological report discussing the use of mobile device sensors in ESS surveys - Sensor data for ESS surveys: a first </a:t>
            </a:r>
            <a:r>
              <a:rPr lang="en-GB" sz="1400" dirty="0" smtClean="0">
                <a:latin typeface="+mn-lt"/>
              </a:rPr>
              <a:t>inventory</a:t>
            </a:r>
            <a:endParaRPr lang="en-GB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GB" sz="1400" dirty="0" smtClean="0">
                <a:latin typeface="+mn-lt"/>
              </a:rPr>
              <a:t>Del. 4</a:t>
            </a:r>
            <a:r>
              <a:rPr lang="en-GB" sz="1400" dirty="0">
                <a:latin typeface="+mn-lt"/>
              </a:rPr>
              <a:t>: </a:t>
            </a:r>
            <a:r>
              <a:rPr lang="en-GB" sz="1400" dirty="0" smtClean="0">
                <a:latin typeface="+mn-lt"/>
              </a:rPr>
              <a:t>Final </a:t>
            </a:r>
            <a:r>
              <a:rPr lang="en-GB" sz="1400" dirty="0">
                <a:latin typeface="+mn-lt"/>
              </a:rPr>
              <a:t>methodological report presenting results of usability tests on selected ESS surveys and Census - </a:t>
            </a:r>
            <a:r>
              <a:rPr lang="en-GB" sz="1400" i="1" dirty="0">
                <a:latin typeface="+mn-lt"/>
              </a:rPr>
              <a:t>Smartphone fitness of ESS surveys – case studies on the ICT survey and the LFS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  <a:defRPr/>
            </a:pPr>
            <a:endParaRPr lang="en-GB" sz="14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>
              <a:latin typeface="+mn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0539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04924" y="133356"/>
            <a:ext cx="7610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results (continued)</a:t>
            </a: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756142" y="4423440"/>
            <a:ext cx="4064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defPPr>
              <a:defRPr lang="it-IT"/>
            </a:defPPr>
            <a:lvl1pPr marL="0" algn="r" defTabSz="45698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E718-5F72-4B53-A3D7-E0F6FDB1FFA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2181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171014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Risultati immagini per images for res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44500"/>
            <a:ext cx="1689100" cy="12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C logo example - horizontal ver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4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8634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5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4" y="63507"/>
            <a:ext cx="7610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MIMOD survey- State of the art of mixed-mode in the ESS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755651" y="936225"/>
            <a:ext cx="7641623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1600" dirty="0" err="1">
                <a:solidFill>
                  <a:srgbClr val="133176"/>
                </a:solidFill>
                <a:latin typeface="+mn-lt"/>
                <a:cs typeface="Calibri" pitchFamily="34" charset="0"/>
              </a:rPr>
              <a:t>Istat</a:t>
            </a:r>
            <a:r>
              <a:rPr lang="en-GB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 coordination and supervision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Major </a:t>
            </a:r>
            <a:r>
              <a:rPr lang="it-IT" sz="1600" dirty="0" err="1">
                <a:solidFill>
                  <a:srgbClr val="133176"/>
                </a:solidFill>
                <a:latin typeface="+mn-lt"/>
                <a:cs typeface="Calibri" pitchFamily="34" charset="0"/>
              </a:rPr>
              <a:t>activity</a:t>
            </a:r>
            <a:r>
              <a:rPr lang="it-IT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 of </a:t>
            </a:r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WP1</a:t>
            </a:r>
            <a:r>
              <a:rPr lang="it-IT" sz="1600" dirty="0" smtClean="0">
                <a:latin typeface="+mn-lt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Key inputs to the activities in all WPs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Questionnaire in </a:t>
            </a:r>
            <a:r>
              <a:rPr lang="en-GB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cooperation </a:t>
            </a:r>
            <a:r>
              <a:rPr lang="en-GB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by </a:t>
            </a:r>
            <a:r>
              <a:rPr lang="en-GB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all WPs and </a:t>
            </a:r>
            <a:r>
              <a:rPr lang="en-GB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with support from Network </a:t>
            </a:r>
            <a:r>
              <a:rPr lang="en-GB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countries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Web </a:t>
            </a:r>
            <a:r>
              <a:rPr lang="en-GB" sz="1600" dirty="0">
                <a:solidFill>
                  <a:srgbClr val="133176"/>
                </a:solidFill>
                <a:latin typeface="+mn-lt"/>
                <a:cs typeface="Calibri" pitchFamily="34" charset="0"/>
              </a:rPr>
              <a:t>questionnaire was developed by Istat with</a:t>
            </a:r>
          </a:p>
          <a:p>
            <a:pPr marL="549275" indent="-28575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to </a:t>
            </a:r>
            <a:r>
              <a:rPr lang="en-GB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provide comments and descriptions </a:t>
            </a: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 </a:t>
            </a:r>
          </a:p>
          <a:p>
            <a:pPr marL="549275" indent="-28575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to upload screenshot </a:t>
            </a:r>
            <a:r>
              <a:rPr lang="en-GB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of questions and questionnaire </a:t>
            </a: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layouts </a:t>
            </a:r>
          </a:p>
          <a:p>
            <a:pPr marL="549275" indent="-28575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to </a:t>
            </a:r>
            <a:r>
              <a:rPr lang="en-GB" sz="1400" dirty="0">
                <a:solidFill>
                  <a:srgbClr val="133176"/>
                </a:solidFill>
                <a:latin typeface="+mn-lt"/>
                <a:cs typeface="Calibri" pitchFamily="34" charset="0"/>
              </a:rPr>
              <a:t>upload documentation </a:t>
            </a:r>
            <a:endParaRPr lang="en-GB" sz="1400" dirty="0" smtClean="0">
              <a:solidFill>
                <a:srgbClr val="133176"/>
              </a:solidFill>
              <a:latin typeface="+mn-lt"/>
              <a:cs typeface="Calibri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133176"/>
                </a:solidFill>
                <a:latin typeface="+mn-lt"/>
                <a:cs typeface="Calibri" pitchFamily="34" charset="0"/>
              </a:rPr>
              <a:t>The survey run from March 26 to May 5, 2018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All </a:t>
            </a:r>
            <a:r>
              <a:rPr lang="en-GB" sz="1600" b="1" dirty="0">
                <a:solidFill>
                  <a:srgbClr val="C00000"/>
                </a:solidFill>
                <a:latin typeface="+mn-lt"/>
              </a:rPr>
              <a:t>the European NSIs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replied 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it-IT" sz="1600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60" y="2286561"/>
            <a:ext cx="1803950" cy="4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isultati immagini per images for EU count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87" y="432222"/>
            <a:ext cx="1619059" cy="15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 descr="EC logo example - horizontal versio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782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fld id="{3F821C19-A02C-4C95-9772-2B47C82CE0E2}" type="slidenum">
              <a:rPr lang="it-IT" smtClean="0"/>
              <a:t>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3" y="4645946"/>
            <a:ext cx="4255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9045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5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154073" y="567926"/>
            <a:ext cx="7583527" cy="392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b="1" dirty="0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066800" y="1424468"/>
            <a:ext cx="5930900" cy="3026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Section A - </a:t>
            </a:r>
            <a:r>
              <a:rPr lang="en-GB" sz="1600" dirty="0">
                <a:solidFill>
                  <a:srgbClr val="133176"/>
                </a:solidFill>
                <a:latin typeface="+mn-lt"/>
              </a:rPr>
              <a:t>Data collection strategies</a:t>
            </a: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: </a:t>
            </a:r>
            <a:r>
              <a:rPr lang="en-GB" sz="1600" dirty="0" smtClean="0">
                <a:latin typeface="+mn-lt"/>
              </a:rPr>
              <a:t>-&gt; WP1</a:t>
            </a:r>
            <a:endParaRPr lang="en-US" sz="16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133176"/>
                </a:solidFill>
                <a:latin typeface="+mn-lt"/>
              </a:rPr>
              <a:t>Section </a:t>
            </a: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B - </a:t>
            </a:r>
            <a:r>
              <a:rPr lang="en-GB" sz="1600" dirty="0">
                <a:solidFill>
                  <a:srgbClr val="133176"/>
                </a:solidFill>
                <a:latin typeface="+mn-lt"/>
              </a:rPr>
              <a:t>Questionnaire design: </a:t>
            </a:r>
            <a:r>
              <a:rPr lang="en-GB" sz="1600" dirty="0">
                <a:latin typeface="+mn-lt"/>
              </a:rPr>
              <a:t>-&gt; </a:t>
            </a:r>
            <a:r>
              <a:rPr lang="en-GB" sz="1600" dirty="0" smtClean="0">
                <a:latin typeface="+mn-lt"/>
              </a:rPr>
              <a:t>WP</a:t>
            </a:r>
            <a:r>
              <a:rPr lang="it-IT" sz="1600" dirty="0" smtClean="0">
                <a:latin typeface="+mn-lt"/>
              </a:rPr>
              <a:t>4</a:t>
            </a:r>
            <a:endParaRPr lang="en-US" sz="16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Section C - Use </a:t>
            </a:r>
            <a:r>
              <a:rPr lang="en-GB" sz="1600" dirty="0">
                <a:solidFill>
                  <a:srgbClr val="133176"/>
                </a:solidFill>
                <a:latin typeface="+mn-lt"/>
              </a:rPr>
              <a:t>of smartphones and tablets: </a:t>
            </a:r>
            <a:r>
              <a:rPr lang="en-GB" sz="1600" dirty="0">
                <a:latin typeface="+mn-lt"/>
              </a:rPr>
              <a:t>-&gt; WP</a:t>
            </a:r>
            <a:r>
              <a:rPr lang="it-IT" sz="1600" dirty="0">
                <a:latin typeface="+mn-lt"/>
              </a:rPr>
              <a:t>5</a:t>
            </a:r>
            <a:endParaRPr lang="en-US" sz="16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Section D - </a:t>
            </a:r>
            <a:r>
              <a:rPr lang="en-GB" sz="1600" dirty="0">
                <a:solidFill>
                  <a:srgbClr val="133176"/>
                </a:solidFill>
                <a:latin typeface="+mn-lt"/>
              </a:rPr>
              <a:t>Methodologies to deal with mode effect: </a:t>
            </a:r>
            <a:r>
              <a:rPr lang="en-GB" sz="1600" dirty="0">
                <a:latin typeface="+mn-lt"/>
              </a:rPr>
              <a:t>-&gt; WP</a:t>
            </a:r>
            <a:r>
              <a:rPr lang="it-IT" sz="1600" dirty="0">
                <a:latin typeface="+mn-lt"/>
              </a:rPr>
              <a:t>2</a:t>
            </a:r>
            <a:endParaRPr lang="en-US" sz="16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Section E - </a:t>
            </a:r>
            <a:r>
              <a:rPr lang="en-GB" sz="1600" dirty="0">
                <a:solidFill>
                  <a:srgbClr val="133176"/>
                </a:solidFill>
                <a:latin typeface="+mn-lt"/>
              </a:rPr>
              <a:t>Case Management Systems</a:t>
            </a:r>
            <a:r>
              <a:rPr lang="en-GB" sz="1600" dirty="0" smtClean="0">
                <a:solidFill>
                  <a:srgbClr val="133176"/>
                </a:solidFill>
                <a:latin typeface="+mn-lt"/>
              </a:rPr>
              <a:t>: </a:t>
            </a:r>
            <a:r>
              <a:rPr lang="en-GB" sz="1600" dirty="0" smtClean="0">
                <a:latin typeface="+mn-lt"/>
              </a:rPr>
              <a:t>-&gt; </a:t>
            </a:r>
            <a:r>
              <a:rPr lang="en-GB" sz="1600" dirty="0">
                <a:latin typeface="+mn-lt"/>
              </a:rPr>
              <a:t>WP</a:t>
            </a:r>
            <a:r>
              <a:rPr lang="it-IT" sz="1600" dirty="0">
                <a:latin typeface="+mn-lt"/>
              </a:rPr>
              <a:t>3</a:t>
            </a:r>
            <a:endParaRPr lang="en-US" sz="16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>
              <a:latin typeface="+mn-lt"/>
            </a:endParaRPr>
          </a:p>
        </p:txBody>
      </p:sp>
      <p:pic>
        <p:nvPicPr>
          <p:cNvPr id="19" name="Picture 10" descr="Risultati immagini per survey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99" y="449828"/>
            <a:ext cx="1454151" cy="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304924" y="63507"/>
            <a:ext cx="7610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 MIMOD survey contents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47673" y="882649"/>
            <a:ext cx="68453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33176"/>
                </a:solidFill>
              </a:rPr>
              <a:t>The questionnaire reflects the structure of the MIMOD </a:t>
            </a:r>
            <a:r>
              <a:rPr lang="en-GB" sz="2000" dirty="0" smtClean="0">
                <a:solidFill>
                  <a:srgbClr val="133176"/>
                </a:solidFill>
              </a:rPr>
              <a:t>project</a:t>
            </a:r>
            <a:endParaRPr lang="it-IT" sz="2000" dirty="0">
              <a:solidFill>
                <a:srgbClr val="133176"/>
              </a:solidFill>
            </a:endParaRPr>
          </a:p>
          <a:p>
            <a:endParaRPr lang="en-GB" dirty="0"/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97" y="469987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EC logo example - horizontal vers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993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E81DE-5F0B-421A-93B4-EF95C1639E19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c58f2efd-82a8-4ecf-b395-8c25e928921d"/>
    <ds:schemaRef ds:uri="http://purl.org/dc/elements/1.1/"/>
    <ds:schemaRef ds:uri="http://schemas.microsoft.com/office/2006/metadata/properties"/>
    <ds:schemaRef ds:uri="http://schemas.microsoft.com/office/infopath/2007/PartnerControls"/>
    <ds:schemaRef ds:uri="679261c3-551f-4e86-913f-177e0e529669"/>
    <ds:schemaRef ds:uri="459159c4-d20a-4ff3-9b11-fbd127bd52e5"/>
  </ds:schemaRefs>
</ds:datastoreItem>
</file>

<file path=customXml/itemProps4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16049</TotalTime>
  <Words>2157</Words>
  <Application>Microsoft Office PowerPoint</Application>
  <PresentationFormat>Presentazione su schermo (16:9)</PresentationFormat>
  <Paragraphs>553</Paragraphs>
  <Slides>25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Manuela Murgia</cp:lastModifiedBy>
  <cp:revision>1446</cp:revision>
  <cp:lastPrinted>2017-02-22T13:28:22Z</cp:lastPrinted>
  <dcterms:created xsi:type="dcterms:W3CDTF">2015-05-13T08:31:54Z</dcterms:created>
  <dcterms:modified xsi:type="dcterms:W3CDTF">2019-04-10T15:29:44Z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