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68" r:id="rId2"/>
    <p:sldId id="266" r:id="rId3"/>
    <p:sldId id="265" r:id="rId4"/>
    <p:sldId id="257" r:id="rId5"/>
    <p:sldId id="263" r:id="rId6"/>
    <p:sldId id="264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0"/>
    <p:restoredTop sz="94655"/>
  </p:normalViewPr>
  <p:slideViewPr>
    <p:cSldViewPr snapToGrid="0" snapToObjects="1">
      <p:cViewPr varScale="1">
        <p:scale>
          <a:sx n="70" d="100"/>
          <a:sy n="70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6C7AE-CC46-5241-B796-1BFC7F123249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EADC-DC71-B441-A626-740F28311063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3EADC-DC71-B441-A626-740F2831106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27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26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95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25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67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847651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74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53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85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43189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372744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01.09.2015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367FB-65BF-9C47-AF59-C92E04C99D0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00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-84841" y="6181725"/>
            <a:ext cx="12276841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5588" y="714072"/>
            <a:ext cx="9142413" cy="4912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400" dirty="0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Pressekonferenz zum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400" dirty="0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Internationalen Tag gegen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400" dirty="0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Gewalt an Frauen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400" dirty="0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25. November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400" dirty="0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Kampagnen und Initiativen des Landes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altLang="de-DE" sz="11400" dirty="0">
              <a:solidFill>
                <a:schemeClr val="accent5">
                  <a:lumMod val="50000"/>
                </a:schemeClr>
              </a:solidFill>
              <a:latin typeface="Fira Sans Medium" panose="020B0603050000020004" pitchFamily="34" charset="0"/>
              <a:ea typeface="Fira Sans Medium" panose="020B06030500000200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altLang="de-DE" dirty="0">
              <a:latin typeface="Fira Sans Medium" panose="020B0603050000020004" pitchFamily="34" charset="0"/>
              <a:ea typeface="Fira Sans Medium" panose="020B06030500000200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Conferenza</a:t>
            </a: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 </a:t>
            </a: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stampa</a:t>
            </a: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 per la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Giornata</a:t>
            </a: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 </a:t>
            </a: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internazionale</a:t>
            </a: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 contro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la violenza sulle </a:t>
            </a: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donne</a:t>
            </a:r>
            <a:endParaRPr lang="de-DE" altLang="de-DE" sz="11600" dirty="0">
              <a:solidFill>
                <a:schemeClr val="accent5">
                  <a:lumMod val="50000"/>
                </a:schemeClr>
              </a:solidFill>
              <a:latin typeface="Fira Sans Medium" panose="020B0603050000020004" pitchFamily="34" charset="0"/>
              <a:ea typeface="Fira Sans Medium" panose="020B0603050000020004" pitchFamily="34" charset="0"/>
              <a:cs typeface="Fira Sans Medium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25 </a:t>
            </a: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Fira Sans Medium" charset="0"/>
              </a:rPr>
              <a:t>novembre</a:t>
            </a:r>
            <a:endParaRPr lang="de-DE" altLang="de-DE" sz="11600" dirty="0">
              <a:solidFill>
                <a:schemeClr val="accent5">
                  <a:lumMod val="50000"/>
                </a:schemeClr>
              </a:solidFill>
              <a:latin typeface="Fira Sans Medium" panose="020B0603050000020004" pitchFamily="34" charset="0"/>
              <a:ea typeface="Fira Sans Medium" panose="020B0603050000020004" pitchFamily="34" charset="0"/>
              <a:cs typeface="Fira Sans Medium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Campagne</a:t>
            </a: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 ed </a:t>
            </a: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iniziative</a:t>
            </a:r>
            <a:r>
              <a:rPr lang="de-DE" altLang="de-DE" sz="11600" dirty="0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 della </a:t>
            </a:r>
            <a:r>
              <a:rPr lang="de-DE" altLang="de-DE" sz="11600" dirty="0" err="1">
                <a:solidFill>
                  <a:schemeClr val="accent5">
                    <a:lumMod val="50000"/>
                  </a:schemeClr>
                </a:solidFill>
                <a:latin typeface="Fira Sans Light" panose="020B0403050000020004" pitchFamily="34" charset="0"/>
                <a:ea typeface="Fira Sans Light" panose="020B0403050000020004" pitchFamily="34" charset="0"/>
                <a:cs typeface="Fira Sans Medium" charset="0"/>
              </a:rPr>
              <a:t>Provincia</a:t>
            </a:r>
            <a:endParaRPr lang="de-DE" altLang="de-DE" sz="11600" dirty="0">
              <a:solidFill>
                <a:schemeClr val="accent5">
                  <a:lumMod val="50000"/>
                </a:schemeClr>
              </a:solidFill>
              <a:latin typeface="Fira Sans Light" panose="020B0403050000020004" pitchFamily="34" charset="0"/>
              <a:ea typeface="Fira Sans Light" panose="020B0403050000020004" pitchFamily="34" charset="0"/>
              <a:cs typeface="Fira Sans Medium" charset="0"/>
            </a:endParaRPr>
          </a:p>
        </p:txBody>
      </p:sp>
      <p:sp>
        <p:nvSpPr>
          <p:cNvPr id="7" name="Datumsplatzhalter 7"/>
          <p:cNvSpPr txBox="1">
            <a:spLocks/>
          </p:cNvSpPr>
          <p:nvPr/>
        </p:nvSpPr>
        <p:spPr>
          <a:xfrm>
            <a:off x="5410200" y="1584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100" dirty="0">
                <a:solidFill>
                  <a:schemeClr val="accent5">
                    <a:lumMod val="50000"/>
                  </a:schemeClr>
                </a:solidFill>
                <a:latin typeface="Fira Sans Hair"/>
                <a:ea typeface="Fira Sans Hair" charset="0"/>
                <a:cs typeface="Fira Sans Hair" charset="0"/>
              </a:rPr>
              <a:t>15.11.</a:t>
            </a:r>
            <a:r>
              <a:rPr lang="de-DE" sz="2100" b="1" dirty="0">
                <a:solidFill>
                  <a:schemeClr val="accent5">
                    <a:lumMod val="50000"/>
                  </a:schemeClr>
                </a:solidFill>
                <a:latin typeface="Fira Sans Hair"/>
                <a:ea typeface="Fira Sans Medium" charset="0"/>
                <a:cs typeface="Fira Sans Medium" charset="0"/>
              </a:rPr>
              <a:t>2017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08" y="6297660"/>
            <a:ext cx="4752147" cy="5110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353" y="6181725"/>
            <a:ext cx="2724150" cy="52822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619" y="6181726"/>
            <a:ext cx="506563" cy="5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1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" y="0"/>
            <a:ext cx="12192000" cy="6858000"/>
          </a:xfr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044186" y="137571"/>
            <a:ext cx="8782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56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r>
              <a:rPr lang="de-DE" sz="3000" dirty="0"/>
              <a:t>Daten zu Gewalt an Frauen</a:t>
            </a:r>
            <a:br>
              <a:rPr lang="de-DE" sz="3000" dirty="0"/>
            </a:b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Dati</a:t>
            </a: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 violenza sulle </a:t>
            </a: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donne</a:t>
            </a:r>
            <a:endParaRPr lang="de-DE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Connettore diritto 8"/>
          <p:cNvCxnSpPr/>
          <p:nvPr/>
        </p:nvCxnSpPr>
        <p:spPr>
          <a:xfrm>
            <a:off x="1179214" y="1353894"/>
            <a:ext cx="5758248" cy="137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  <a:alpha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74502" y="5425232"/>
            <a:ext cx="21867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>
                <a:latin typeface="Fira Sans Book" panose="020B0503050000020004"/>
              </a:rPr>
              <a:t>http://www.stopfemminicidio.it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03" y="3913875"/>
            <a:ext cx="5931594" cy="155172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260" y="1644717"/>
            <a:ext cx="1046379" cy="71211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214" y="2639591"/>
            <a:ext cx="1046379" cy="659083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172260" y="3395805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ra Sans Book" panose="020B0503050000020004"/>
              </a:rPr>
              <a:t>UN-Bericht „The </a:t>
            </a:r>
            <a:r>
              <a:rPr lang="de-DE" sz="1200" dirty="0" err="1">
                <a:latin typeface="Fira Sans Book" panose="020B0503050000020004"/>
              </a:rPr>
              <a:t>World's</a:t>
            </a:r>
            <a:r>
              <a:rPr lang="de-DE" sz="1200" dirty="0">
                <a:latin typeface="Fira Sans Book" panose="020B0503050000020004"/>
              </a:rPr>
              <a:t> Women Report 2015“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493601" y="1732031"/>
            <a:ext cx="9440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defRPr>
            </a:lvl1pPr>
          </a:lstStyle>
          <a:p>
            <a:r>
              <a:rPr lang="de-DE" dirty="0"/>
              <a:t>1 von 3 Frauen hat mindestens einmal im Leben sexuelle bzw. körperliche Gewalt erfahren.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493601" y="2678580"/>
            <a:ext cx="6350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defRPr>
            </a:lvl1pPr>
          </a:lstStyle>
          <a:p>
            <a:r>
              <a:rPr lang="de-DE" dirty="0"/>
              <a:t>2 von 3 Todesopfern bei Beziehungstaten sind weiblich.</a:t>
            </a:r>
          </a:p>
        </p:txBody>
      </p:sp>
      <p:sp>
        <p:nvSpPr>
          <p:cNvPr id="2" name="Rettangolo 1"/>
          <p:cNvSpPr/>
          <p:nvPr/>
        </p:nvSpPr>
        <p:spPr>
          <a:xfrm>
            <a:off x="2493600" y="1976305"/>
            <a:ext cx="8450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1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donna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su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3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almeno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una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volta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nella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propria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vita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è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stata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vittima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di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violenza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fisica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o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sessuale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493601" y="2930060"/>
            <a:ext cx="8450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2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vittime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su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3 di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omicidi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commessi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in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famiglia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/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relazioni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di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coppia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sono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donne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647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18" y="2092366"/>
            <a:ext cx="2337435" cy="13066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500" y="132840"/>
            <a:ext cx="3568499" cy="3837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260" y="66372"/>
            <a:ext cx="506563" cy="536715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048544" y="483546"/>
            <a:ext cx="9142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56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r>
              <a:rPr lang="de-DE" sz="3000" dirty="0"/>
              <a:t>„Zerreiß die Fessel, jetzt“ - Video</a:t>
            </a:r>
            <a:br>
              <a:rPr lang="de-DE" sz="3000" dirty="0"/>
            </a:b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Spezza</a:t>
            </a: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 la </a:t>
            </a: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catena</a:t>
            </a: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adesso</a:t>
            </a: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“ - </a:t>
            </a: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Filmato</a:t>
            </a:r>
            <a:endParaRPr lang="de-DE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Connettore diritto 10"/>
          <p:cNvCxnSpPr/>
          <p:nvPr/>
        </p:nvCxnSpPr>
        <p:spPr>
          <a:xfrm>
            <a:off x="1167440" y="1578453"/>
            <a:ext cx="5758248" cy="137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  <a:alpha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0206" y="2092367"/>
            <a:ext cx="2337435" cy="13151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494" y="2092366"/>
            <a:ext cx="2317007" cy="1306650"/>
          </a:xfrm>
          <a:prstGeom prst="rect">
            <a:avLst/>
          </a:prstGeom>
        </p:spPr>
      </p:pic>
      <p:sp>
        <p:nvSpPr>
          <p:cNvPr id="13" name="CasellaDiTesto 7"/>
          <p:cNvSpPr txBox="1"/>
          <p:nvPr/>
        </p:nvSpPr>
        <p:spPr>
          <a:xfrm>
            <a:off x="1173918" y="3633323"/>
            <a:ext cx="215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Regisseur /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Regista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1173918" y="4022041"/>
            <a:ext cx="2155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Dauer /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durata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15" name="CasellaDiTesto 7"/>
          <p:cNvSpPr txBox="1"/>
          <p:nvPr/>
        </p:nvSpPr>
        <p:spPr>
          <a:xfrm>
            <a:off x="1173919" y="4409514"/>
            <a:ext cx="215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Sprache /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lingua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16" name="CasellaDiTesto 7"/>
          <p:cNvSpPr txBox="1"/>
          <p:nvPr/>
        </p:nvSpPr>
        <p:spPr>
          <a:xfrm>
            <a:off x="3378166" y="4822288"/>
            <a:ext cx="6298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Gewalt ist oft unsichtbar – Zerreiß die Fessel jetzt!</a:t>
            </a:r>
          </a:p>
          <a:p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La violenza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spesso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non si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vede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–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Spezza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la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catena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adesso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!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17" name="CasellaDiTesto 7"/>
          <p:cNvSpPr txBox="1"/>
          <p:nvPr/>
        </p:nvSpPr>
        <p:spPr>
          <a:xfrm>
            <a:off x="3314743" y="3633323"/>
            <a:ext cx="179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Mauro Manzo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18" name="CasellaDiTesto 7"/>
          <p:cNvSpPr txBox="1"/>
          <p:nvPr/>
        </p:nvSpPr>
        <p:spPr>
          <a:xfrm>
            <a:off x="3329898" y="4022041"/>
            <a:ext cx="1857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70 Sek./sec.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19" name="CasellaDiTesto 7"/>
          <p:cNvSpPr txBox="1"/>
          <p:nvPr/>
        </p:nvSpPr>
        <p:spPr>
          <a:xfrm>
            <a:off x="3329900" y="4409386"/>
            <a:ext cx="185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Deutsch - </a:t>
            </a:r>
            <a:r>
              <a:rPr lang="de-DE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Italiano</a:t>
            </a:r>
            <a:endParaRPr lang="it-IT" sz="1600" dirty="0">
              <a:solidFill>
                <a:schemeClr val="tx1">
                  <a:lumMod val="95000"/>
                  <a:lumOff val="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20" name="CasellaDiTesto 7"/>
          <p:cNvSpPr txBox="1"/>
          <p:nvPr/>
        </p:nvSpPr>
        <p:spPr>
          <a:xfrm>
            <a:off x="1173917" y="4798104"/>
            <a:ext cx="215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Inhalt / </a:t>
            </a:r>
            <a:r>
              <a:rPr lang="de-DE" sz="1600" dirty="0" err="1">
                <a:solidFill>
                  <a:schemeClr val="accent1">
                    <a:lumMod val="75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contenuto</a:t>
            </a:r>
            <a:endParaRPr lang="it-IT" sz="1600" dirty="0">
              <a:solidFill>
                <a:schemeClr val="accent1">
                  <a:lumMod val="75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2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29"/>
            <a:ext cx="12192000" cy="6858000"/>
          </a:xfrm>
        </p:spPr>
      </p:pic>
      <p:pic>
        <p:nvPicPr>
          <p:cNvPr id="10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" y="5033472"/>
            <a:ext cx="609600" cy="561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6" y="4067663"/>
            <a:ext cx="600075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0" y="3073281"/>
            <a:ext cx="657225" cy="600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asellaDiTesto 7"/>
          <p:cNvSpPr txBox="1"/>
          <p:nvPr/>
        </p:nvSpPr>
        <p:spPr>
          <a:xfrm>
            <a:off x="1406804" y="3093075"/>
            <a:ext cx="7547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rPr>
              <a:t>Ab 20. November in den meistgesehenen online Nachrichtenportalen Südtirols</a:t>
            </a:r>
            <a:endParaRPr lang="it-IT" sz="1600" dirty="0">
              <a:solidFill>
                <a:schemeClr val="accent5">
                  <a:lumMod val="50000"/>
                </a:schemeClr>
              </a:solidFill>
              <a:latin typeface="Fira Sans Book" panose="020B0503050000020004" pitchFamily="34" charset="0"/>
              <a:ea typeface="Fira Sans Book" panose="020B0503050000020004" pitchFamily="34" charset="0"/>
              <a:cs typeface="Fira Sans Hair" charset="0"/>
            </a:endParaRPr>
          </a:p>
        </p:txBody>
      </p:sp>
      <p:sp>
        <p:nvSpPr>
          <p:cNvPr id="14" name="CasellaDiTesto 8"/>
          <p:cNvSpPr txBox="1"/>
          <p:nvPr/>
        </p:nvSpPr>
        <p:spPr>
          <a:xfrm>
            <a:off x="1406804" y="4162607"/>
            <a:ext cx="8217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defRPr>
            </a:lvl1pPr>
          </a:lstStyle>
          <a:p>
            <a:r>
              <a:rPr lang="de-DE" dirty="0"/>
              <a:t>Am 25. November in den lokalen Fernsehsendern</a:t>
            </a:r>
            <a:endParaRPr lang="it-IT" dirty="0"/>
          </a:p>
        </p:txBody>
      </p:sp>
      <p:sp>
        <p:nvSpPr>
          <p:cNvPr id="15" name="CasellaDiTesto 9"/>
          <p:cNvSpPr txBox="1"/>
          <p:nvPr/>
        </p:nvSpPr>
        <p:spPr>
          <a:xfrm>
            <a:off x="1406804" y="5053267"/>
            <a:ext cx="8217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defRPr>
            </a:lvl1pPr>
          </a:lstStyle>
          <a:p>
            <a:r>
              <a:rPr lang="de-DE" dirty="0"/>
              <a:t>Ab 23. November in allen Kinos Südtirols</a:t>
            </a:r>
            <a:endParaRPr lang="it-IT" dirty="0"/>
          </a:p>
        </p:txBody>
      </p:sp>
      <p:sp>
        <p:nvSpPr>
          <p:cNvPr id="16" name="CasellaDiTesto 10"/>
          <p:cNvSpPr txBox="1"/>
          <p:nvPr/>
        </p:nvSpPr>
        <p:spPr>
          <a:xfrm>
            <a:off x="727273" y="722019"/>
            <a:ext cx="8584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56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r>
              <a:rPr lang="de-DE" sz="2800" dirty="0"/>
              <a:t>Wann und wo wird der Sensibilisierungsspot ausgestrahlt?</a:t>
            </a:r>
            <a:endParaRPr lang="it-IT" sz="2800" dirty="0"/>
          </a:p>
        </p:txBody>
      </p:sp>
      <p:cxnSp>
        <p:nvCxnSpPr>
          <p:cNvPr id="17" name="Connettore diritto 12"/>
          <p:cNvCxnSpPr/>
          <p:nvPr/>
        </p:nvCxnSpPr>
        <p:spPr>
          <a:xfrm>
            <a:off x="749580" y="2534006"/>
            <a:ext cx="5758248" cy="137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  <a:alpha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0"/>
          <p:cNvSpPr txBox="1"/>
          <p:nvPr/>
        </p:nvSpPr>
        <p:spPr>
          <a:xfrm>
            <a:off x="727272" y="1562096"/>
            <a:ext cx="7179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Dove e quando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lo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spot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sensibilizzazione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viene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trasmesso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asellaDiTesto 7"/>
          <p:cNvSpPr txBox="1"/>
          <p:nvPr/>
        </p:nvSpPr>
        <p:spPr>
          <a:xfrm>
            <a:off x="1380030" y="3314992"/>
            <a:ext cx="7641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defRPr>
            </a:lvl1pPr>
          </a:lstStyle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Dal 20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novembre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tutti i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portali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notizie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online più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frequentati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dell‘Alto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Adige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sellaDiTesto 8"/>
          <p:cNvSpPr txBox="1"/>
          <p:nvPr/>
        </p:nvSpPr>
        <p:spPr>
          <a:xfrm>
            <a:off x="1406804" y="4380342"/>
            <a:ext cx="735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defRPr>
            </a:lvl1pPr>
          </a:lstStyle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Il 25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novembre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nei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canali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televisivi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locali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dell‘Alto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Adige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CasellaDiTesto 9"/>
          <p:cNvSpPr txBox="1"/>
          <p:nvPr/>
        </p:nvSpPr>
        <p:spPr>
          <a:xfrm>
            <a:off x="1380030" y="5318231"/>
            <a:ext cx="7641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>
                <a:solidFill>
                  <a:schemeClr val="accent5">
                    <a:lumMod val="50000"/>
                  </a:schemeClr>
                </a:solidFill>
                <a:latin typeface="Fira Sans Book" panose="020B0503050000020004" pitchFamily="34" charset="0"/>
                <a:ea typeface="Fira Sans Book" panose="020B0503050000020004" pitchFamily="34" charset="0"/>
                <a:cs typeface="Fira Sans Hair" charset="0"/>
              </a:defRPr>
            </a:lvl1pPr>
          </a:lstStyle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Dal 23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novembre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in tutti i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cinema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dell‘Alto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Adige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3500" y="122421"/>
            <a:ext cx="3568499" cy="38378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3637" y="64448"/>
            <a:ext cx="506563" cy="5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7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610" y="1571176"/>
            <a:ext cx="3591919" cy="43314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52" y="1571176"/>
            <a:ext cx="3548644" cy="433143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457" y="77822"/>
            <a:ext cx="3612013" cy="70039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054237" y="349805"/>
            <a:ext cx="9142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56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r>
              <a:rPr lang="de-DE" sz="3000" dirty="0"/>
              <a:t>Besetzer Platz - Kampagne</a:t>
            </a:r>
            <a:br>
              <a:rPr lang="de-DE" sz="3000" dirty="0"/>
            </a:b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Campagna</a:t>
            </a: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 Posto </a:t>
            </a: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occupato</a:t>
            </a:r>
            <a:endParaRPr lang="de-DE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Connettore diritto 9"/>
          <p:cNvCxnSpPr/>
          <p:nvPr/>
        </p:nvCxnSpPr>
        <p:spPr>
          <a:xfrm>
            <a:off x="1127051" y="1377862"/>
            <a:ext cx="5758248" cy="137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  <a:alpha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5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76" y="90759"/>
            <a:ext cx="3545300" cy="687454"/>
          </a:xfrm>
          <a:prstGeom prst="rect">
            <a:avLst/>
          </a:prstGeom>
        </p:spPr>
      </p:pic>
      <p:pic>
        <p:nvPicPr>
          <p:cNvPr id="5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23" y="2473568"/>
            <a:ext cx="5166307" cy="2662635"/>
          </a:xfrm>
          <a:prstGeom prst="rect">
            <a:avLst/>
          </a:prstGeom>
        </p:spPr>
      </p:pic>
      <p:pic>
        <p:nvPicPr>
          <p:cNvPr id="8" name="Grafik 4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30" y="2466273"/>
            <a:ext cx="5417272" cy="2669929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035033" y="471228"/>
            <a:ext cx="9142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56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r>
              <a:rPr lang="de-DE" sz="3200" dirty="0"/>
              <a:t>Weiße-Schleifen-Kampagne</a:t>
            </a:r>
            <a:br>
              <a:rPr lang="de-DE" sz="3200" dirty="0"/>
            </a:b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Campagna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fiocco</a:t>
            </a:r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3200" dirty="0" err="1">
                <a:solidFill>
                  <a:schemeClr val="accent1">
                    <a:lumMod val="75000"/>
                  </a:schemeClr>
                </a:solidFill>
              </a:rPr>
              <a:t>bianco</a:t>
            </a:r>
            <a:endParaRPr lang="de-D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Connettore diritto 9"/>
          <p:cNvCxnSpPr/>
          <p:nvPr/>
        </p:nvCxnSpPr>
        <p:spPr>
          <a:xfrm>
            <a:off x="1128524" y="1539782"/>
            <a:ext cx="5758248" cy="137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  <a:alpha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61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301" y="80519"/>
            <a:ext cx="3561849" cy="690663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04044" y="403179"/>
            <a:ext cx="9142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560">
                <a:solidFill>
                  <a:schemeClr val="accent5">
                    <a:lumMod val="50000"/>
                  </a:schemeClr>
                </a:solidFill>
                <a:latin typeface="Fira Sans Medium" charset="0"/>
                <a:ea typeface="Fira Sans Medium" charset="0"/>
                <a:cs typeface="Fira Sans Medium" charset="0"/>
              </a:defRPr>
            </a:lvl1pPr>
          </a:lstStyle>
          <a:p>
            <a:r>
              <a:rPr lang="de-DE" sz="3000" dirty="0" err="1"/>
              <a:t>Eres</a:t>
            </a:r>
            <a:r>
              <a:rPr lang="de-DE" sz="3000" dirty="0"/>
              <a:t> 4/2017</a:t>
            </a:r>
            <a:br>
              <a:rPr lang="de-DE" sz="3000" dirty="0"/>
            </a:br>
            <a:r>
              <a:rPr lang="de-DE" sz="3000" dirty="0" err="1">
                <a:solidFill>
                  <a:schemeClr val="accent1">
                    <a:lumMod val="75000"/>
                  </a:schemeClr>
                </a:solidFill>
              </a:rPr>
              <a:t>Eres</a:t>
            </a:r>
            <a:r>
              <a:rPr lang="de-DE" sz="3000" dirty="0">
                <a:solidFill>
                  <a:schemeClr val="accent1">
                    <a:lumMod val="75000"/>
                  </a:schemeClr>
                </a:solidFill>
              </a:rPr>
              <a:t> 4/2017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704044" y="1418842"/>
            <a:ext cx="5758248" cy="1370"/>
          </a:xfrm>
          <a:prstGeom prst="line">
            <a:avLst/>
          </a:prstGeom>
          <a:ln w="63500">
            <a:solidFill>
              <a:schemeClr val="tx1">
                <a:lumMod val="65000"/>
                <a:lumOff val="35000"/>
                <a:alpha val="8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592B14F0-1B62-43D1-92C2-28840F4103AF" descr="2C9E6328-0DA2-4BA4-B587-163F3C0980C9@bk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5" y="1659253"/>
            <a:ext cx="2827595" cy="410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75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</Words>
  <Application>Microsoft Office PowerPoint</Application>
  <PresentationFormat>Widescreen</PresentationFormat>
  <Paragraphs>42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Fira Sans Book</vt:lpstr>
      <vt:lpstr>Fira Sans Hair</vt:lpstr>
      <vt:lpstr>Fira Sans Light</vt:lpstr>
      <vt:lpstr>Fira Sans Medium</vt:lpstr>
      <vt:lpstr>Office-Design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 abler</dc:creator>
  <cp:lastModifiedBy>Lucilla Scarnicchia</cp:lastModifiedBy>
  <cp:revision>24</cp:revision>
  <dcterms:created xsi:type="dcterms:W3CDTF">2015-09-01T06:47:55Z</dcterms:created>
  <dcterms:modified xsi:type="dcterms:W3CDTF">2021-01-19T15:58:20Z</dcterms:modified>
</cp:coreProperties>
</file>