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97" r:id="rId3"/>
    <p:sldId id="260" r:id="rId4"/>
    <p:sldId id="263" r:id="rId5"/>
    <p:sldId id="285" r:id="rId6"/>
    <p:sldId id="299" r:id="rId7"/>
    <p:sldId id="309" r:id="rId8"/>
    <p:sldId id="286" r:id="rId9"/>
    <p:sldId id="287" r:id="rId10"/>
    <p:sldId id="289" r:id="rId11"/>
    <p:sldId id="300" r:id="rId12"/>
    <p:sldId id="29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0" r:id="rId22"/>
    <p:sldId id="311" r:id="rId2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16" autoAdjust="0"/>
    <p:restoredTop sz="94708" autoAdjust="0"/>
  </p:normalViewPr>
  <p:slideViewPr>
    <p:cSldViewPr>
      <p:cViewPr>
        <p:scale>
          <a:sx n="122" d="100"/>
          <a:sy n="122" d="100"/>
        </p:scale>
        <p:origin x="-114" y="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48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1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2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3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4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5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6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7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8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9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0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1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2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3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4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5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6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7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8" name="AutoShape 2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69" name="AutoShape 2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70" name="AutoShape 2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71" name="AutoShape 2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74" name="Rectangle 2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30725" cy="33877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0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4987925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30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01DBAA9E-E855-4D16-A418-916F5A4F37D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3018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CD81A16-329C-4C6C-880E-12C04C9ACA0E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F575AF-A738-4D07-952C-E8599A746F55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A4ECDDE-8A7A-41B2-9EB4-DE021B025EB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F67AAC2-6889-4E0B-84B0-9605F0C87C69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/>
          </a:p>
        </p:txBody>
      </p:sp>
      <p:sp>
        <p:nvSpPr>
          <p:cNvPr id="3277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223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C3D661-21E4-4E99-BD05-A9837691EBDA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89AF593-F6A9-447C-9465-511974BB5C1A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/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F9A9553-AE06-4B9D-B7C6-BD60DA3841C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156AF45-2D16-459C-89F7-B8214E523E10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/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18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6C4DB93-90E8-438E-9162-3E54A7EE0350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807FD77-5507-4BD1-AC4E-9E422952DFC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/>
          </a:p>
        </p:txBody>
      </p:sp>
      <p:sp>
        <p:nvSpPr>
          <p:cNvPr id="5222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CC30ECB-4EFC-4B13-B7A0-0EC4A3E12AD0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B0CB699-C88D-4E1F-B55A-903CC574C5F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/>
          </a:p>
        </p:txBody>
      </p:sp>
      <p:sp>
        <p:nvSpPr>
          <p:cNvPr id="5223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594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1ED357-6A0C-4C83-B4F8-DB5D578DEE37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6D93375-CED0-47C5-9012-32C7FFE1727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/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B02A06B-51CE-4A2F-9987-03B83A45200A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0C2459-1EBD-4185-A5F8-8CA3A049C03F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/>
          </a:p>
        </p:txBody>
      </p:sp>
      <p:sp>
        <p:nvSpPr>
          <p:cNvPr id="532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89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34A333E-C70A-490F-BAC2-71A013752D4D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/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E28D637-AEAA-4686-9CC0-3D3238C98B7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/>
          </a:p>
        </p:txBody>
      </p:sp>
      <p:sp>
        <p:nvSpPr>
          <p:cNvPr id="54276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7DF071C-AA46-4AD4-A1AC-33357352FCF0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/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841D77-A1DD-458C-BF5D-573F45B6FBEC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/>
          </a:p>
        </p:txBody>
      </p:sp>
      <p:sp>
        <p:nvSpPr>
          <p:cNvPr id="5427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71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F99C57-EA38-4C11-8465-5C2640E9B63E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825C315-B72A-4F29-BF86-963AD5C798FC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/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5BA4454-7449-4499-A6C5-046A42B0C276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D41B7DC-C784-4308-A729-FB85A1EFEF90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/>
          </a:p>
        </p:txBody>
      </p:sp>
      <p:sp>
        <p:nvSpPr>
          <p:cNvPr id="5530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67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BC7313-3BE7-437E-844B-D484DD7B485B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it-IT" altLang="it-IT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E842EA4-0E58-4814-897D-8B95999B3AD6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it-IT" altLang="it-IT"/>
          </a:p>
        </p:txBody>
      </p:sp>
      <p:sp>
        <p:nvSpPr>
          <p:cNvPr id="5632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CFD45-16D1-41B1-A48B-ADC1565F7ED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it-IT" altLang="it-IT"/>
          </a:p>
        </p:txBody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623DBB6-666F-4846-92A6-7AC559C91245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it-IT" altLang="it-IT"/>
          </a:p>
        </p:txBody>
      </p:sp>
      <p:sp>
        <p:nvSpPr>
          <p:cNvPr id="5632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52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A443ED-6994-46B3-A97D-E16CEE101753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it-IT" altLang="it-IT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9D6E793-E5AF-47FC-BC98-D3C741CAD2BD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it-IT" altLang="it-IT"/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F6AB5B1-FC74-41D9-9BB0-43AD993733D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it-IT" altLang="it-IT"/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5559B16-5699-40F6-87C8-28DFC5985E1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it-IT" altLang="it-IT"/>
          </a:p>
        </p:txBody>
      </p:sp>
      <p:sp>
        <p:nvSpPr>
          <p:cNvPr id="5735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42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0B2937-ED67-4C07-A424-DBA041DEF115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19E122-110D-4BC7-9E88-43043263B88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/>
          </a:p>
        </p:txBody>
      </p:sp>
      <p:sp>
        <p:nvSpPr>
          <p:cNvPr id="5837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C72E509-17E0-4BAC-991B-34246D21639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/>
          </a:p>
        </p:txBody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95D265-5A49-48E4-A519-ACCA8A1D0149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/>
          </a:p>
        </p:txBody>
      </p:sp>
      <p:sp>
        <p:nvSpPr>
          <p:cNvPr id="5837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34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AEC07C-8D95-41F4-BC97-F296DC367858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it-IT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DEC8DB0-B6F6-4034-A9B5-0C48FF1B5A0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it-IT"/>
          </a:p>
        </p:txBody>
      </p:sp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F428FDA-9312-4D0F-9542-6ACCADB4DB74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it-IT"/>
          </a:p>
        </p:txBody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15AB6B7-7A61-4BB3-8F5E-50C1C9E2B5AE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it-IT"/>
          </a:p>
        </p:txBody>
      </p:sp>
      <p:sp>
        <p:nvSpPr>
          <p:cNvPr id="5939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31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183A1C1-D558-4237-8289-36AF7B70A6AB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it-IT" altLang="it-IT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6E3197C-3C01-450D-95F9-1D659B3F31FE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it-IT" altLang="it-IT"/>
          </a:p>
        </p:txBody>
      </p:sp>
      <p:sp>
        <p:nvSpPr>
          <p:cNvPr id="60420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7FA80B8-63DF-4405-8E28-C2047B7C6A01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it-IT" altLang="it-IT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AB869B-2871-4A1E-BAAA-009D1E2E7EAE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it-IT" altLang="it-IT"/>
          </a:p>
        </p:txBody>
      </p:sp>
      <p:sp>
        <p:nvSpPr>
          <p:cNvPr id="6042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7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2E4F60-2DE3-427E-A0F0-196B65A8E1F9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3018F77-C4F2-47FB-8683-0E72D36AE3B6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883EE9F-B69C-4968-B3FE-FABBBB34912E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5F72404-8D4A-40B3-ADF0-5E79A4631554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/>
          </a:p>
        </p:txBody>
      </p:sp>
      <p:sp>
        <p:nvSpPr>
          <p:cNvPr id="3379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177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077AD9-7A3F-4CEA-9EF3-97FC5381D03F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it-IT" altLang="it-IT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AF422DF-4A91-4DDB-A2AF-003E1E430C1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it-IT" altLang="it-IT"/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C34793-68A8-47F6-9352-9803980C3F3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it-IT" altLang="it-IT"/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B9696C9-7DBA-4A4A-A082-C7A6A484EFC7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it-IT" altLang="it-IT"/>
          </a:p>
        </p:txBody>
      </p:sp>
      <p:sp>
        <p:nvSpPr>
          <p:cNvPr id="6144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8161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077AD9-7A3F-4CEA-9EF3-97FC5381D03F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it-IT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AF422DF-4A91-4DDB-A2AF-003E1E430C1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it-IT"/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C34793-68A8-47F6-9352-9803980C3F3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it-IT"/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B9696C9-7DBA-4A4A-A082-C7A6A484EFC7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it-IT"/>
          </a:p>
        </p:txBody>
      </p:sp>
      <p:sp>
        <p:nvSpPr>
          <p:cNvPr id="6144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65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077AD9-7A3F-4CEA-9EF3-97FC5381D03F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it-IT" altLang="it-IT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AF422DF-4A91-4DDB-A2AF-003E1E430C1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it-IT" altLang="it-IT"/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C34793-68A8-47F6-9352-9803980C3F3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it-IT" altLang="it-IT"/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B9696C9-7DBA-4A4A-A082-C7A6A484EFC7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it-IT" altLang="it-IT"/>
          </a:p>
        </p:txBody>
      </p:sp>
      <p:sp>
        <p:nvSpPr>
          <p:cNvPr id="6144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25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92863C-192B-4E84-816E-AC18A235A8F3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1650360-336A-4095-9460-690FB575B1DB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F1D742-4B71-48D8-A3DF-B520959A7F04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9B974E-EEA8-47FD-BB25-B2C8C6EEFCCA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/>
          </a:p>
        </p:txBody>
      </p:sp>
      <p:sp>
        <p:nvSpPr>
          <p:cNvPr id="3789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1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D7DE26-7968-4146-9D90-7E77A99CCF26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D0E1982-4462-4B98-B152-1DF24AE6F697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/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F3787B4-95A9-4F05-9372-28294F1DB7B3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/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30F98D6-AE22-42FD-9075-33629F02FF1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/>
          </a:p>
        </p:txBody>
      </p:sp>
      <p:sp>
        <p:nvSpPr>
          <p:cNvPr id="409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E725F6-C2DC-4E04-9905-D331C46AFFC4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450E495-497E-4E33-9D82-B56D14634501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/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B37198D-85FF-434A-A4C4-DBA8D8A14AF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9B14F9F-4DE1-4C21-9F17-1FB1A536563F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/>
          </a:p>
        </p:txBody>
      </p:sp>
      <p:sp>
        <p:nvSpPr>
          <p:cNvPr id="4711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332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B20556-C4EE-41C4-BB26-7B21BDCC2E4F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7B1F500-EFA4-442F-9FB7-989A5B1585A1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/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8D9804A-36B4-4F77-992D-FFA67DEA5C1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/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032A31-6079-441E-8389-3C43593EA4EF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/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462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B20556-C4EE-41C4-BB26-7B21BDCC2E4F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7B1F500-EFA4-442F-9FB7-989A5B1585A1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/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8D9804A-36B4-4F77-992D-FFA67DEA5C1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/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032A31-6079-441E-8389-3C43593EA4EF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/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92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24B0B7-DFD5-4822-AF78-05AEE565DC6D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80B93A6-1844-4664-B898-AAE10E951009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/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1DEE9BE-AC8F-4C98-AECB-001306D21C85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/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2CEB5EE-6A27-4E26-BD6D-E423276988C8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/>
          </a:p>
        </p:txBody>
      </p:sp>
      <p:sp>
        <p:nvSpPr>
          <p:cNvPr id="4915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737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52133A-1021-4FBB-B0D9-2278EAC6ACA0}" type="slidenum">
              <a:rPr lang="it-IT" altLang="it-IT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32113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464DCCE-FD5A-42B4-BB50-41AB99147F12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/>
          </a:p>
        </p:txBody>
      </p:sp>
      <p:sp>
        <p:nvSpPr>
          <p:cNvPr id="50180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4E038CB-9F0C-4084-A94F-EF9963CAF5A9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/>
          </a:p>
        </p:txBody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174FB10-CBCC-470F-AA0B-8BD75B48083E}" type="slidenum">
              <a:rPr lang="it-IT" altLang="it-IT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/>
          </a:p>
        </p:txBody>
      </p:sp>
      <p:sp>
        <p:nvSpPr>
          <p:cNvPr id="501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992688" cy="4078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99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BD521-0234-4C14-9738-BE24ACA572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091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537A0-5DD0-43BC-9F5E-694835598BA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12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84938" y="463550"/>
            <a:ext cx="1931987" cy="57134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46738" cy="57134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FEF2C-50F4-4792-8117-F4E54A58C84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3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DCCD6-0BAC-4384-974C-D8AEEAA226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98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6DB3C-C1E4-42BC-B629-588293A4CF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803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89363" cy="419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7563" y="1981200"/>
            <a:ext cx="3789362" cy="419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D447F-54DB-4477-8CD6-9C4FC2C384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157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9E38B-719D-4289-B2B8-75B69DCEA32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086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DEEAD-9BAC-49B3-8783-C9F3CAA8BBD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740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E8CE6-0237-4008-9FD3-D9242BDA633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809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EC559-E7BF-4A8C-B694-2CE9A3B633D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253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DF71F-DA06-473F-B431-24C05A2DDF3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9347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31125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Fate clic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31125" cy="419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Fate clic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63725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87D7AAD4-DA4C-4419-BEA9-983CBC0D4E4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pitchFamily="32" charset="0"/>
          <a:cs typeface="Lucida Sans Unicode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/>
          <a:stretch>
            <a:fillRect/>
          </a:stretch>
        </p:blipFill>
        <p:spPr bwMode="auto">
          <a:xfrm>
            <a:off x="0" y="476250"/>
            <a:ext cx="3527425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78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1371600" y="1676400"/>
            <a:ext cx="7543800" cy="1588"/>
          </a:xfrm>
          <a:prstGeom prst="line">
            <a:avLst/>
          </a:prstGeom>
          <a:noFill/>
          <a:ln w="9360" cap="sq">
            <a:solidFill>
              <a:srgbClr val="C5000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4267200" y="762000"/>
            <a:ext cx="1588" cy="5486400"/>
          </a:xfrm>
          <a:prstGeom prst="line">
            <a:avLst/>
          </a:prstGeom>
          <a:noFill/>
          <a:ln w="9360" cap="sq">
            <a:solidFill>
              <a:srgbClr val="C5000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3657600" y="533400"/>
            <a:ext cx="1588" cy="3505200"/>
          </a:xfrm>
          <a:prstGeom prst="line">
            <a:avLst/>
          </a:prstGeom>
          <a:noFill/>
          <a:ln w="9360" cap="sq">
            <a:solidFill>
              <a:srgbClr val="C5000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464050" y="1911960"/>
            <a:ext cx="4067175" cy="167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600" b="1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600" b="1">
              <a:solidFill>
                <a:srgbClr val="666666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600" b="1">
              <a:solidFill>
                <a:srgbClr val="666666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600" b="1">
              <a:solidFill>
                <a:srgbClr val="666666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Group 6"/>
          <p:cNvGraphicFramePr>
            <a:graphicFrameLocks noGrp="1"/>
          </p:cNvGraphicFramePr>
          <p:nvPr/>
        </p:nvGraphicFramePr>
        <p:xfrm>
          <a:off x="144463" y="247650"/>
          <a:ext cx="3386137" cy="3032125"/>
        </p:xfrm>
        <a:graphic>
          <a:graphicData uri="http://schemas.openxmlformats.org/drawingml/2006/table">
            <a:tbl>
              <a:tblPr/>
              <a:tblGrid>
                <a:gridCol w="1127125"/>
                <a:gridCol w="1130300"/>
                <a:gridCol w="1128712"/>
              </a:tblGrid>
              <a:tr h="30321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3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6" charset="0"/>
                        <a:ea typeface="Lucida Sans Unicode" pitchFamily="32" charset="0"/>
                        <a:cs typeface="Lucida Sans Unicode" pitchFamily="32" charset="0"/>
                      </a:endParaRPr>
                    </a:p>
                  </a:txBody>
                  <a:tcPr marL="36000" marR="36000" marT="2754627" marB="360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3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6" charset="0"/>
                        <a:ea typeface="Lucida Sans Unicode" pitchFamily="32" charset="0"/>
                        <a:cs typeface="Lucida Sans Unicode" pitchFamily="32" charset="0"/>
                      </a:endParaRPr>
                    </a:p>
                  </a:txBody>
                  <a:tcPr marL="36000" marR="36000" marT="2754627" marB="360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3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Lucida Sans Unicode" pitchFamily="32" charset="0"/>
                          <a:cs typeface="Lucida Sans Unicode" pitchFamily="32" charset="0"/>
                        </a:rPr>
                        <a:t>  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3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Lucida Sans Unicode" pitchFamily="32" charset="0"/>
                        <a:cs typeface="Lucida Sans Unicode" pitchFamily="32" charset="0"/>
                      </a:endParaRPr>
                    </a:p>
                  </a:txBody>
                  <a:tcPr marL="36000" marR="36000" marT="2754627" marB="360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5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720725"/>
            <a:ext cx="46672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924425"/>
            <a:ext cx="330358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4464050" y="2608363"/>
            <a:ext cx="4405313" cy="323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200" b="1" dirty="0">
                <a:solidFill>
                  <a:srgbClr val="808080"/>
                </a:solidFill>
                <a:latin typeface="Arial" panose="020B0604020202020204" pitchFamily="34" charset="0"/>
              </a:rPr>
              <a:t>L’AGENDA PER LO SVILUPPO URBANO SOSTENIBILE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			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		    </a:t>
            </a:r>
            <a:r>
              <a:rPr lang="it-IT" altLang="it-IT" sz="1800" b="1" dirty="0">
                <a:solidFill>
                  <a:srgbClr val="808080"/>
                </a:solidFill>
                <a:latin typeface="Arial" panose="020B0604020202020204" pitchFamily="34" charset="0"/>
              </a:rPr>
              <a:t>Walter Vitali, direttore esecutivo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              </a:t>
            </a:r>
            <a:r>
              <a:rPr lang="it-IT" altLang="it-IT" sz="1800" b="1" dirty="0">
                <a:solidFill>
                  <a:srgbClr val="808080"/>
                </a:solidFill>
                <a:latin typeface="Arial" panose="020B0604020202020204" pitchFamily="34" charset="0"/>
              </a:rPr>
              <a:t>Gruppo di lavoro </a:t>
            </a:r>
            <a:r>
              <a:rPr lang="it-IT" altLang="it-IT" sz="1800" b="1" dirty="0" err="1">
                <a:solidFill>
                  <a:srgbClr val="808080"/>
                </a:solidFill>
                <a:latin typeface="Arial" panose="020B0604020202020204" pitchFamily="34" charset="0"/>
              </a:rPr>
              <a:t>ASviS</a:t>
            </a:r>
            <a:r>
              <a:rPr lang="it-IT" altLang="it-IT" sz="1800" b="1" dirty="0">
                <a:solidFill>
                  <a:srgbClr val="808080"/>
                </a:solidFill>
                <a:latin typeface="Arial" panose="020B0604020202020204" pitchFamily="34" charset="0"/>
              </a:rPr>
              <a:t> goal 11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1400" b="1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   </a:t>
            </a:r>
            <a:endParaRPr lang="it-IT" altLang="it-IT" sz="1400" b="1" dirty="0" smtClean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 smtClean="0">
                <a:solidFill>
                  <a:srgbClr val="808080"/>
                </a:solidFill>
                <a:latin typeface="Arial" panose="020B0604020202020204" pitchFamily="34" charset="0"/>
              </a:rPr>
              <a:t>L’informazione statistica ufficiale a supporto delle politiche di sviluppo sostenibile (</a:t>
            </a:r>
            <a:r>
              <a:rPr lang="it-IT" altLang="it-IT" sz="1600" b="1" dirty="0" err="1" smtClean="0">
                <a:solidFill>
                  <a:srgbClr val="808080"/>
                </a:solidFill>
                <a:latin typeface="Arial" panose="020B0604020202020204" pitchFamily="34" charset="0"/>
              </a:rPr>
              <a:t>SDGs</a:t>
            </a:r>
            <a:r>
              <a:rPr lang="it-IT" altLang="it-IT" sz="1600" b="1" dirty="0" smtClean="0">
                <a:solidFill>
                  <a:srgbClr val="808080"/>
                </a:solidFill>
                <a:latin typeface="Arial" panose="020B0604020202020204" pitchFamily="34" charset="0"/>
              </a:rPr>
              <a:t>)  </a:t>
            </a:r>
            <a:endParaRPr lang="it-IT" altLang="it-IT" sz="1600" b="1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1400" b="1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		</a:t>
            </a:r>
            <a:r>
              <a:rPr lang="it-IT" altLang="it-IT" sz="1600" b="1" dirty="0" smtClean="0">
                <a:solidFill>
                  <a:srgbClr val="808080"/>
                </a:solidFill>
                <a:latin typeface="Arial" panose="020B0604020202020204" pitchFamily="34" charset="0"/>
              </a:rPr>
              <a:t>  Forum PA - 24 maggio 2017</a:t>
            </a:r>
            <a:r>
              <a:rPr lang="it-IT" altLang="it-IT" sz="1600" b="1" dirty="0">
                <a:solidFill>
                  <a:srgbClr val="808080"/>
                </a:solidFill>
                <a:latin typeface="Arial" panose="020B0604020202020204" pitchFamily="34" charset="0"/>
              </a:rPr>
              <a:t>, </a:t>
            </a:r>
            <a:r>
              <a:rPr lang="it-IT" altLang="it-IT" sz="1600" b="1" dirty="0" smtClean="0">
                <a:solidFill>
                  <a:srgbClr val="808080"/>
                </a:solidFill>
                <a:latin typeface="Arial" panose="020B0604020202020204" pitchFamily="34" charset="0"/>
              </a:rPr>
              <a:t>ore 14.30 </a:t>
            </a:r>
            <a:endParaRPr lang="it-IT" altLang="it-IT" sz="1600" b="1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975777" y="468790"/>
            <a:ext cx="7516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TERRITORIO URBANO (3)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975777" y="1052736"/>
            <a:ext cx="7453848" cy="568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marL="285750" indent="-285750"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Il grado di urbanizzazione definisce tre tipi di celle di 1 kmq: un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centro urbano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urban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centre)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consiste in celle contigue con una densità di almeno 1.500 abitanti/kmq e una popolazione totale di almeno 50.000 abitanti; un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raggruppamento urbano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urban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cluster)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consiste in celle contigue con una densità di almeno 300 abitanti/kmq e una popolazione totale di almeno 5.000 abitanti; le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celle rurali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rural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grid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cells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sono quelle fuori dai raggruppamenti urbani.  </a:t>
            </a:r>
          </a:p>
          <a:p>
            <a:pPr marL="285750" indent="-285750" algn="just" eaLnBrk="1" hangingPunct="1">
              <a:spcBef>
                <a:spcPts val="0"/>
              </a:spcBef>
              <a:spcAft>
                <a:spcPts val="600"/>
              </a:spcAft>
              <a:buClr>
                <a:srgbClr val="343D6A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Questi tre tipi di celle sono usate per classificare il territorio: le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città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cities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hanno la maggioranza della loro popolazione che vive nelle celle definite come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centri urbani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; le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città di minori dimensioni e i sobborghi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towns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and 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suburbs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hanno la maggioranza della loro popolazione che vive nelle celle definite come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raggruppamenti urbani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ma che non sono città; le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aree rurali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rural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areas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hanno la maggioranza della loro popolazione che vive nelle celle definite come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rurali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Le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aree urbane 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urban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areas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sono le città più le città di minori dimensioni e i sobborghi</a:t>
            </a:r>
            <a:r>
              <a:rPr lang="it-IT" altLang="it-IT" sz="16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(definizione accettata a livello europeo dal 2011)</a:t>
            </a:r>
            <a:r>
              <a:rPr lang="it-IT" altLang="it-IT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  </a:t>
            </a:r>
          </a:p>
          <a:p>
            <a:pPr marL="285750" indent="-285750" algn="just" eaLnBrk="1" hangingPunct="1">
              <a:spcBef>
                <a:spcPct val="0"/>
              </a:spcBef>
              <a:spcAft>
                <a:spcPts val="0"/>
              </a:spcAft>
              <a:buClr>
                <a:srgbClr val="343D6A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 base ai nuovi dati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l’Ue 28 ha una popolazione urbana del 72,1%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 prima del 74% (85% a livello globale, mentre prima era stimata al 55%),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l’Italia dell’81,1%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 prima del 68%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(al quinto posto, dopo Malta, Olanda, Gran Bretagna e Belgio).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L’Africa è all’81% e l’Asia è all’89%.   </a:t>
            </a:r>
            <a:endParaRPr lang="it-IT" altLang="it-IT" sz="1600" b="1" i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endParaRPr lang="it-IT" altLang="it-IT" sz="800" b="1" i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it-IT" altLang="it-IT" sz="13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0.  </a:t>
            </a:r>
            <a:endParaRPr lang="it-IT" altLang="it-IT" sz="1300" dirty="0" smtClean="0">
              <a:solidFill>
                <a:srgbClr val="111111"/>
              </a:solidFill>
              <a:latin typeface="Arial" charset="0"/>
            </a:endParaRPr>
          </a:p>
          <a:p>
            <a:pPr lvl="3" algn="just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endParaRPr lang="it-IT" altLang="it-IT" sz="200" b="1" dirty="0" smtClean="0">
              <a:solidFill>
                <a:srgbClr val="111111"/>
              </a:solidFill>
              <a:latin typeface="Arial" charset="0"/>
            </a:endParaRPr>
          </a:p>
          <a:p>
            <a:pPr lvl="3" algn="just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r>
              <a:rPr lang="it-IT" altLang="it-IT" sz="200" b="1" dirty="0" smtClean="0">
                <a:solidFill>
                  <a:srgbClr val="111111"/>
                </a:solidFill>
                <a:latin typeface="Arial" charset="0"/>
              </a:rPr>
              <a:t>14.</a:t>
            </a:r>
          </a:p>
        </p:txBody>
      </p:sp>
      <p:grpSp>
        <p:nvGrpSpPr>
          <p:cNvPr id="20484" name="Group 3"/>
          <p:cNvGrpSpPr>
            <a:grpSpLocks/>
          </p:cNvGrpSpPr>
          <p:nvPr/>
        </p:nvGrpSpPr>
        <p:grpSpPr bwMode="auto">
          <a:xfrm>
            <a:off x="539750" y="174624"/>
            <a:ext cx="8064698" cy="6206703"/>
            <a:chOff x="930" y="28"/>
            <a:chExt cx="4727" cy="3728"/>
          </a:xfrm>
        </p:grpSpPr>
        <p:sp>
          <p:nvSpPr>
            <p:cNvPr id="20485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 flipH="1">
              <a:off x="1154" y="28"/>
              <a:ext cx="16" cy="3728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028120" y="404664"/>
            <a:ext cx="73294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TERRITORIO URBANO (4)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044575" y="957263"/>
            <a:ext cx="7343775" cy="525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</a:pPr>
            <a:endParaRPr lang="it-IT" altLang="it-IT" sz="1300">
              <a:solidFill>
                <a:srgbClr val="111111"/>
              </a:solidFill>
              <a:latin typeface="Arial" panose="020B0604020202020204" pitchFamily="34" charset="0"/>
            </a:endParaRPr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539750" y="115888"/>
            <a:ext cx="7848600" cy="6265440"/>
            <a:chOff x="930" y="28"/>
            <a:chExt cx="4944" cy="3719"/>
          </a:xfrm>
        </p:grpSpPr>
        <p:sp>
          <p:nvSpPr>
            <p:cNvPr id="21510" name="Line 4"/>
            <p:cNvSpPr>
              <a:spLocks noChangeShapeType="1"/>
            </p:cNvSpPr>
            <p:nvPr/>
          </p:nvSpPr>
          <p:spPr bwMode="auto">
            <a:xfrm flipV="1">
              <a:off x="930" y="526"/>
              <a:ext cx="4944" cy="1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511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1509" name="Text Box 2"/>
          <p:cNvSpPr txBox="1">
            <a:spLocks noChangeArrowheads="1"/>
          </p:cNvSpPr>
          <p:nvPr/>
        </p:nvSpPr>
        <p:spPr bwMode="auto">
          <a:xfrm>
            <a:off x="1028120" y="1060491"/>
            <a:ext cx="732472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85750" indent="-2857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2015 nell’Ue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a 28 la popolazione delle città era il 40,4%, quella delle città di minori dimensioni e dei sobborghi il 31,7%.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popolazione delle aree urbane era il 72,1%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366,978 milioni di abitanti sui 508,293 milioni complessivi.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L’Italia nello stesso anno risultava al 20° posto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nell’Ue a 28 per popolazione nelle città, con il 33,8%, ma era al secondo posto dopo il Belgio per popolazione nelle città di minori dimensioni e nei sobborghi, il 47,3%.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E’ una prova ulteriore che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modello urbano italiano è diffuso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sia nelle città medie che nelle nuove regioni urbane dei territori post-metropolitani.   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Il totale della popolazione italiana che nel 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viveva nelle aree urbane era dunque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l’81,1% della popolazione complessiva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49,305 milioni su 60,796 milioni.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L’Italia risultava così al quinto posto della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Ue a 28 per concentrazione della popolazione nelle aree urbane, dopo Malta (99,8%), Olanda (85,3%), Gran Bretagna (85,1%) e Belgio (81,9%). La Germania era al 77,6%, la Spagna al 73,5% e la Francia al 65,3%.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 nuovi dati introducono una novità molto rilevante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rispetto al recente passato, quando la popolazione urbana italiana era considerata solo il 68% di quella complessiva.</a:t>
            </a:r>
            <a:endParaRPr lang="it-IT" altLang="it-IT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it-IT" altLang="it-IT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altLang="it-IT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it-IT" altLang="it-IT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90600" y="442913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OCCUPAZIONE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52500" y="1033463"/>
            <a:ext cx="7343775" cy="545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endParaRPr lang="it-IT" alt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Strategia Europa 2020: innalzare al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il tasso di occupazione 20-64 anni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Italia 67-69%.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2015 era il 70,1%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- 0,2% rispetto al 2008.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 2015 era il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60,5%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ben al di sotto della media europea, senza differenze rilevanti per grado di urbanizzazione come nel resto dell’Ue a 28 (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città 61,3%, città di minori dimensioni e sobborghi 60,5%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nazionali: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L’obiettivo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per le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aree urbane è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nel 2030 il traguardo che l’Europa si era posta per il 2020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cioè il conseguimento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tasso di occupazione del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necessarie: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incentivi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anche di carattere fiscale, per le aziende che assumono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giovani  a tempo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indeterminato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centri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l’impiego,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ricorrente e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sostegno economico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alle persone che perdono il posto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 lavoro per permettere che ne trovino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un altro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formazione professionale e alternanza scuola lavoro come in Germania;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nuovi strumenti finanziari per le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start-up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 acceleratori d’impresa.</a:t>
            </a: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endParaRPr lang="it-IT" altLang="it-IT" sz="800" dirty="0" smtClean="0">
              <a:solidFill>
                <a:srgbClr val="111111"/>
              </a:solidFill>
              <a:latin typeface="Arial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endParaRPr lang="it-IT" altLang="it-IT" sz="800" dirty="0" smtClean="0">
              <a:solidFill>
                <a:srgbClr val="111111"/>
              </a:solidFill>
              <a:latin typeface="Arial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1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2.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539552" y="260648"/>
            <a:ext cx="7921625" cy="5903912"/>
            <a:chOff x="930" y="28"/>
            <a:chExt cx="4990" cy="3719"/>
          </a:xfrm>
        </p:grpSpPr>
        <p:sp>
          <p:nvSpPr>
            <p:cNvPr id="22533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34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79529" y="541216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POVERTA’ 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60438" y="836613"/>
            <a:ext cx="7343775" cy="5485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altLang="it-IT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internazionali: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Strategia Europa 2020: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- 20 milioni di persone del 2008, Italia – 2,2 milioni.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2015 era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+ 1,6 milioni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23,7% della popolazione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Nel 2015 era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+ 2,4 milioni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una distanza di più del doppio rispetto all’obiettivo,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28,7% della popolazione (città 28,7%,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città di minori dimensioni e sobborghi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29,5%)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aree urbane 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-1,8 milioni di persone al 2025 rispetto al 2008 (- 3,7 milioni rispetto al 2015)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contribuire a raggiungere, in proporzione alla loro popolazione, l’obiettivo nazionale 2020 di - 2,2 milioni.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attuazione della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legge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 introduce il Reddito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di inclusione (Rei)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assicurando l’omogeneità tra nord e sud;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sviluppo del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locale come fondamentale pilastro complementare;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Piano nazionale di lotta alla povertà e all’esclusione sociale come previsto dalla legge di stabilità per il 2016;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valutazione dell’efficacia del nuovo sistema di interventi. </a:t>
            </a:r>
          </a:p>
          <a:p>
            <a:pPr algn="just">
              <a:spcBef>
                <a:spcPts val="0"/>
              </a:spcBef>
              <a:defRPr/>
            </a:pPr>
            <a:endParaRPr lang="it-IT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it-IT" altLang="it-IT" sz="16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           </a:t>
            </a:r>
            <a:r>
              <a:rPr lang="it-IT" altLang="it-IT" sz="13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3.</a:t>
            </a:r>
          </a:p>
        </p:txBody>
      </p:sp>
      <p:grpSp>
        <p:nvGrpSpPr>
          <p:cNvPr id="23556" name="Group 3"/>
          <p:cNvGrpSpPr>
            <a:grpSpLocks/>
          </p:cNvGrpSpPr>
          <p:nvPr/>
        </p:nvGrpSpPr>
        <p:grpSpPr bwMode="auto">
          <a:xfrm>
            <a:off x="539750" y="442913"/>
            <a:ext cx="7921625" cy="5903912"/>
            <a:chOff x="930" y="28"/>
            <a:chExt cx="4990" cy="3719"/>
          </a:xfrm>
        </p:grpSpPr>
        <p:sp>
          <p:nvSpPr>
            <p:cNvPr id="23557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58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41190" y="567646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ABITAZIONI 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20750" y="1241807"/>
            <a:ext cx="7540427" cy="5188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E’ parte integrante del contrasto alla povertà. Nel 2015 la popolazione in condizione di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grave disagio abitativo nelle città europee era il 4,8%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 totale (città di minori dimensioni e sobborghi 4%, zone rurali 6,2%).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Nel 2015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popolazione in condizione di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grave disagio abitativo nelle città era l’11,3%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(città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minori dimensioni e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sobborghi 8,6%, zone rurali 9,2%). L’Italia è in controtendenza rispetto all’Europa,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disagio è concentrato nelle città.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città 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portare al di sotto del 4% nel 2030 la popolazione in condizione di grave disagio abitativo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riducendola di 2/3 rispetto al 2015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Strategia nazionale per la rigenerazione urbana e le periferie per gli aspetti sociali, di sicurezza e di riqualificazione energetica del patrimonio edilizio esistente;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maggiori risorse per il Piano casa (legge n. 80 del 2014);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attuazione dell’accordo Governo–Anci per l’accoglienza dei rifugiati.</a:t>
            </a:r>
            <a:r>
              <a:rPr lang="it-IT" altLang="it-IT" sz="16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r">
              <a:spcBef>
                <a:spcPts val="0"/>
              </a:spcBef>
              <a:defRPr/>
            </a:pPr>
            <a:r>
              <a:rPr lang="it-IT" altLang="it-IT" sz="16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it-IT" altLang="it-IT" sz="1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	 															          </a:t>
            </a:r>
            <a:r>
              <a:rPr lang="it-IT" altLang="it-IT" sz="13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endParaRPr lang="it-IT" altLang="it-IT" sz="1300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it-IT" altLang="it-IT" sz="1200" dirty="0" smtClean="0">
              <a:solidFill>
                <a:srgbClr val="111111"/>
              </a:solidFill>
              <a:latin typeface="Arial" charset="0"/>
            </a:endParaRP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539552" y="404664"/>
            <a:ext cx="7921625" cy="5903912"/>
            <a:chOff x="930" y="28"/>
            <a:chExt cx="4990" cy="3719"/>
          </a:xfrm>
        </p:grpSpPr>
        <p:sp>
          <p:nvSpPr>
            <p:cNvPr id="24581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82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31610" y="305810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SUOLO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31610" y="949675"/>
            <a:ext cx="7600830" cy="552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L’obiettivo europeo 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l’azzeramento del consumo netto di suolo al 2050 (ridurre il consumo medio a 1,6 mq/ab l’anno al 2020)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Lavalle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 2013]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 l’Agenda Onu richiede lo sforzo di anticiparlo al 2030.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dell’Italia: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crescita della superficie artificiale in Italia è stata maggiore della media europea sia nel periodo 1990 – 2000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 +6,4%, Ue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5,7%)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 nel periodo 2000 - 2006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(Italia +3,3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 Ue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+3%).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velocità di consumo di suolo è stata di 3,5 mq/ab l’anno nel periodo 2008 – 2013 e di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mq/ab l’anno nel periodo 2013 – 2015.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nazionali: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L’obiettivo per le aree urbane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ridurre del 20% il proprio consumo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 di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suolo al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(da 2 a 1,6 mq/ab l’anno)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 contribuire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al conseguimento dell’obiettivo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necessarie: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approvazione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sollecita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 modifiche della legge ferma al Senato, differenziando gli oneri di edificazione tra suolo libero e suolo già compromesso;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banca dati degli edifici e delle aree dismesse disponibili per il recupero e il riuso, prevista dal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ddl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Piano di azione nazionale concordato con regioni ed enti locali per il conseguimento dell’obiettivo.</a:t>
            </a:r>
          </a:p>
          <a:p>
            <a:pPr algn="r" eaLnBrk="1" hangingPunct="1">
              <a:spcBef>
                <a:spcPts val="600"/>
              </a:spcBef>
              <a:spcAft>
                <a:spcPts val="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15.</a:t>
            </a:r>
          </a:p>
        </p:txBody>
      </p:sp>
      <p:grpSp>
        <p:nvGrpSpPr>
          <p:cNvPr id="25604" name="Group 3"/>
          <p:cNvGrpSpPr>
            <a:grpSpLocks/>
          </p:cNvGrpSpPr>
          <p:nvPr/>
        </p:nvGrpSpPr>
        <p:grpSpPr bwMode="auto">
          <a:xfrm>
            <a:off x="433547" y="243911"/>
            <a:ext cx="8161386" cy="6381328"/>
            <a:chOff x="930" y="217"/>
            <a:chExt cx="4990" cy="3719"/>
          </a:xfrm>
        </p:grpSpPr>
        <p:sp>
          <p:nvSpPr>
            <p:cNvPr id="25605" name="Line 4"/>
            <p:cNvSpPr>
              <a:spLocks noChangeShapeType="1"/>
            </p:cNvSpPr>
            <p:nvPr/>
          </p:nvSpPr>
          <p:spPr bwMode="auto">
            <a:xfrm flipV="1">
              <a:off x="930" y="534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1171" y="217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971893" y="412752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VERDE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64749" y="1052736"/>
            <a:ext cx="7343775" cy="5403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direttiva Ue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Natura 2000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prevede la conservazione degli habitat naturali e il tema è compreso nel </a:t>
            </a:r>
            <a:r>
              <a:rPr lang="it-IT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Mayors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 l’adattamento ai cambiamenti climatici.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2310 siti di importanza comunitaria censiti dalla Rete Natura 2000.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Nei capoluoghi di provincia italiani nel 2014 il verde urbano rappresentava il 2,7% del territorio nel 2014 con una media di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31,1 mq ogni abitante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 una crescita (+4,9% rispetto all’anno precedente) degli orti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urbani. 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aree urbane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raggiungere i 50 mq di superficie media di verde urbano per abitante al 2030, 2/3 in più rispetto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2014,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portandola alla dotazione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attualmente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più elevata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riconoscimento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 verde urbano nella sua totalità (pubblico, privato, urbano, periurbano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oltre la concezione di semplice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standard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urbanistico;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pianificazione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di nuove categorie di aree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verdi adatte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 fronteggiare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 riscaldamento climatico;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incentivo all’inserimento della componente vegetale nelle ristrutturazioni e nelle nuove edificazioni.   </a:t>
            </a:r>
          </a:p>
          <a:p>
            <a:pPr algn="r">
              <a:spcBef>
                <a:spcPts val="1200"/>
              </a:spcBef>
              <a:defRPr/>
            </a:pPr>
            <a:r>
              <a:rPr lang="it-IT" altLang="it-IT" sz="1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16.</a:t>
            </a:r>
          </a:p>
        </p:txBody>
      </p: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539552" y="188640"/>
            <a:ext cx="7921625" cy="5903912"/>
            <a:chOff x="930" y="28"/>
            <a:chExt cx="4990" cy="3719"/>
          </a:xfrm>
        </p:grpSpPr>
        <p:sp>
          <p:nvSpPr>
            <p:cNvPr id="26629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0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990599" y="386829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ECONOMIA CIRCOLARE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83456" y="1052736"/>
            <a:ext cx="7343775" cy="5449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 Piano d’azione europeo per l’economica circolare del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prevede al 2030: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riutilizzo e il riciclaggio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 65% dei rifiuti;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il riciclaggio del 75% dei rifiuti da imballaggio;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 riduzione al massimo al 10% del collocamento dei rifiuti in discarica;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incentivi alle produzioni ecocompatibili che evitano la produzione di rifiuti.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 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2015 la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 differenziata dei rifiuti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 si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attestata al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47,5%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senza raggiungere l’obiettivo del 50% fissato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dalla normativa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europea per il 2009.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aree urbane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gli obiettivi europei al 2030 (riciclaggio 65%, discarica </a:t>
            </a:r>
            <a:r>
              <a:rPr lang="it-IT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10% dei rifiuti)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aumentando la raccolta differenziata di circa il 50% rispetto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al 2015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impegno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prioritario nelle aree metropolitane (Napoli, Palermo, Roma, ecc.) dove il problema della gestione dei rifiuti non è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risolto;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Piano di azione nazionale sull’economia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circolare per recuperare il ritardo accumulato;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promozione della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prevenzione dei rifiuti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rafforzando le misure già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previste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Piano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nazionale.</a:t>
            </a: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1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7.</a:t>
            </a:r>
          </a:p>
        </p:txBody>
      </p:sp>
      <p:grpSp>
        <p:nvGrpSpPr>
          <p:cNvPr id="27652" name="Group 3"/>
          <p:cNvGrpSpPr>
            <a:grpSpLocks/>
          </p:cNvGrpSpPr>
          <p:nvPr/>
        </p:nvGrpSpPr>
        <p:grpSpPr bwMode="auto">
          <a:xfrm>
            <a:off x="539552" y="188640"/>
            <a:ext cx="7921625" cy="5903912"/>
            <a:chOff x="930" y="28"/>
            <a:chExt cx="4990" cy="3719"/>
          </a:xfrm>
        </p:grpSpPr>
        <p:sp>
          <p:nvSpPr>
            <p:cNvPr id="27653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54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690681" y="268979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ENERGIA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94129" y="903701"/>
            <a:ext cx="7782292" cy="577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Comunicazione della Commissione del novembre 2016 prevede al 2030: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riduzione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delle emissioni di gas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serra del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rispetto ai livelli del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1990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miglioramento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dell’efficienza energetica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dell’energia prodotta da fonti rinnovabili.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la </a:t>
            </a:r>
            <a:r>
              <a:rPr lang="it-IT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 richiede obiettivi più elevati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dell’Italia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altLang="it-IT" sz="1600" dirty="0" smtClean="0">
                <a:solidFill>
                  <a:schemeClr val="tx1"/>
                </a:solidFill>
                <a:latin typeface="Arial" charset="0"/>
              </a:rPr>
              <a:t>Fatte 100 le emissioni di gas serra nel 1990, nel </a:t>
            </a:r>
            <a:r>
              <a:rPr lang="it-IT" altLang="it-IT" sz="1600" dirty="0">
                <a:solidFill>
                  <a:schemeClr val="tx1"/>
                </a:solidFill>
                <a:latin typeface="Arial" charset="0"/>
              </a:rPr>
              <a:t>2014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</a:rPr>
              <a:t>l’Ue 28 era a 77,05 e l’Italia a 81,36 (14° posto)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</a:rPr>
              <a:t>. Nell’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</a:rPr>
              <a:t>Ue 28 il 16% di energia era prodotto da fonti rinnovabili e in Italia il 17,1% (15° posto). 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</a:rPr>
              <a:t>Il consumo complessivo di energia primaria nell’Ue 28 era 1507,1 </a:t>
            </a:r>
            <a:r>
              <a:rPr lang="it-IT" altLang="it-IT" sz="1600" dirty="0" err="1" smtClean="0">
                <a:solidFill>
                  <a:schemeClr val="tx1"/>
                </a:solidFill>
                <a:latin typeface="Arial" charset="0"/>
              </a:rPr>
              <a:t>Mtep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</a:rPr>
              <a:t> (obiettivo 2020 1483 </a:t>
            </a:r>
            <a:r>
              <a:rPr lang="it-IT" altLang="it-IT" sz="1600" dirty="0" err="1" smtClean="0">
                <a:solidFill>
                  <a:schemeClr val="tx1"/>
                </a:solidFill>
                <a:latin typeface="Arial" charset="0"/>
              </a:rPr>
              <a:t>Mtep</a:t>
            </a:r>
            <a:r>
              <a:rPr lang="it-IT" altLang="it-IT" sz="1600" dirty="0" smtClean="0">
                <a:solidFill>
                  <a:schemeClr val="tx1"/>
                </a:solidFill>
                <a:latin typeface="Arial" charset="0"/>
              </a:rPr>
              <a:t>) e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</a:rPr>
              <a:t>in Italia 143,8 </a:t>
            </a:r>
            <a:r>
              <a:rPr lang="it-IT" altLang="it-IT" sz="1600" b="1" dirty="0" err="1" smtClean="0">
                <a:solidFill>
                  <a:srgbClr val="0070C0"/>
                </a:solidFill>
                <a:latin typeface="Arial" charset="0"/>
              </a:rPr>
              <a:t>Mtep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</a:rPr>
              <a:t> (obiettivo 2020 158 </a:t>
            </a:r>
            <a:r>
              <a:rPr lang="it-IT" altLang="it-IT" sz="1600" b="1" dirty="0" err="1" smtClean="0">
                <a:solidFill>
                  <a:srgbClr val="0070C0"/>
                </a:solidFill>
                <a:latin typeface="Arial" charset="0"/>
              </a:rPr>
              <a:t>Mtep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charset="0"/>
              </a:rPr>
              <a:t>) quindi già conseguito. 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aree urbane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nel 2025 gli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europei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2030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attraverso i </a:t>
            </a:r>
            <a:r>
              <a:rPr lang="it-IT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Paesc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Mayors</a:t>
            </a:r>
            <a:r>
              <a:rPr lang="it-IT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contribuendo a ridefinire gli  obiettivi della Strategia energetica nazionale (Sen)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Azioni 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impegno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 una politica energetica europea che metta in primo piano i cittadini;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coordinamento nazionale forte tra tutti i soggetti e tutti i livelli di governo per costituire un vero sistema;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sostegno alle città per l’attuazione dei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Paesc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 obbligo di fornitura dei dati sui consumi energetici da parte degli erogatori dei servizi.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18.</a:t>
            </a:r>
          </a:p>
        </p:txBody>
      </p:sp>
      <p:grpSp>
        <p:nvGrpSpPr>
          <p:cNvPr id="28676" name="Group 3"/>
          <p:cNvGrpSpPr>
            <a:grpSpLocks/>
          </p:cNvGrpSpPr>
          <p:nvPr/>
        </p:nvGrpSpPr>
        <p:grpSpPr bwMode="auto">
          <a:xfrm>
            <a:off x="266764" y="116998"/>
            <a:ext cx="8209657" cy="6322737"/>
            <a:chOff x="930" y="98"/>
            <a:chExt cx="4990" cy="3719"/>
          </a:xfrm>
        </p:grpSpPr>
        <p:sp>
          <p:nvSpPr>
            <p:cNvPr id="28677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8678" name="Line 5"/>
            <p:cNvSpPr>
              <a:spLocks noChangeShapeType="1"/>
            </p:cNvSpPr>
            <p:nvPr/>
          </p:nvSpPr>
          <p:spPr bwMode="auto">
            <a:xfrm>
              <a:off x="1175" y="9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786812" y="302453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MOBILITA’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821935" y="916044"/>
            <a:ext cx="7484864" cy="5619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obiettivi europei sono: </a:t>
            </a:r>
            <a:r>
              <a:rPr lang="it-IT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dimezzare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entro il 2030 l’uso delle auto alimentate con carburanti tradizionali ed eliminarlo entro il 2050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dimezzare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numero delle vittime nel trasporto su strada entro il 2020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avvicinandosi all’obiettivo delle zero vittime nel 2050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realizzare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sistemi di logistica urbana a zero emissioni di carbonio entro il 2030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dell’Italia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Fatta 100 la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lunghezza media nell’Ue 28,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2014 le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linee di tram erano 47,3 km, le linee di metropolitana 47 e le linee ferroviarie suburbane 50,1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 2012 in sole 3 città su 19 la somma degli spostamenti a piedi, in bici e con il trasporto pubblico superavano quelli con l’auto.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aree urbane è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entro il 2020 l’obiettivo intermedio del 50%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riparto modale tra l’auto e le altre forme di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mobilità.</a:t>
            </a:r>
            <a:r>
              <a:rPr lang="it-IT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Azioni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necessarie: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investimenti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per recuperare il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gap nella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dotazione di infrastrutture di trasporto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pubblico;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finanziamento delle ferrovie suburbane con i proventi del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sovrapedaggio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sui tratti autostradali urbani;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potenziamento dell’offerta di trasporto pubblico locale a partire dalle città del sud;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incentivi alla mobilità intelligente, elettrica, ciclabile e pedonale. </a:t>
            </a: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1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9.</a:t>
            </a: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385174" y="117180"/>
            <a:ext cx="7921625" cy="6291532"/>
            <a:chOff x="930" y="96"/>
            <a:chExt cx="4990" cy="3651"/>
          </a:xfrm>
        </p:grpSpPr>
        <p:sp>
          <p:nvSpPr>
            <p:cNvPr id="29701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9702" name="Line 5"/>
            <p:cNvSpPr>
              <a:spLocks noChangeShapeType="1"/>
            </p:cNvSpPr>
            <p:nvPr/>
          </p:nvSpPr>
          <p:spPr bwMode="auto">
            <a:xfrm>
              <a:off x="1163" y="96"/>
              <a:ext cx="20" cy="365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979613" y="528638"/>
            <a:ext cx="504031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>
                <a:solidFill>
                  <a:srgbClr val="0084D1"/>
                </a:solidFill>
                <a:latin typeface="Arial" panose="020B0604020202020204" pitchFamily="34" charset="0"/>
              </a:rPr>
              <a:t>INDICE</a:t>
            </a:r>
            <a:endParaRPr lang="it-IT" altLang="it-IT" sz="2400" b="1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051720" y="1628800"/>
            <a:ext cx="6838950" cy="44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381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88"/>
              </a:spcAft>
              <a:buClrTx/>
              <a:buFontTx/>
              <a:buNone/>
              <a:defRPr/>
            </a:pPr>
            <a:endParaRPr lang="it-IT" altLang="it-IT" sz="1600" dirty="0" smtClean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L’Agenda urbana europea 								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  3. 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Agenda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Quito e l’Agenda Onu 2030  		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  4.</a:t>
            </a:r>
            <a:endParaRPr lang="it-IT" altLang="it-IT" sz="16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L’Agenda per lo sviluppo urbano sostenibile</a:t>
            </a:r>
            <a:r>
              <a:rPr lang="it-IT" altLang="it-IT" sz="1600" b="1" dirty="0" smtClean="0">
                <a:solidFill>
                  <a:srgbClr val="FF420E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  5.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territorio urbano										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  8.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esempi di </a:t>
            </a:r>
            <a:r>
              <a:rPr lang="it-IT" altLang="it-IT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SDGs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urbani 								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12. </a:t>
            </a:r>
            <a:endParaRPr lang="it-IT" altLang="it-IT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rgbClr val="343D6A"/>
              </a:buClr>
              <a:buFont typeface="Wingdings" panose="05000000000000000000" pitchFamily="2" charset="2"/>
              <a:buChar char=""/>
              <a:defRPr/>
            </a:pP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 bibliografici 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      </a:t>
            </a:r>
            <a:r>
              <a:rPr lang="it-IT" sz="8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					</a:t>
            </a:r>
            <a:r>
              <a:rPr lang="it-IT" sz="800" dirty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it-IT" sz="1600" dirty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p. </a:t>
            </a:r>
            <a:r>
              <a:rPr lang="it-IT" sz="1600" dirty="0" smtClean="0">
                <a:solidFill>
                  <a:schemeClr val="bg2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endParaRPr lang="it-IT" altLang="it-IT" sz="16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endParaRPr lang="it-IT" altLang="it-IT" sz="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endParaRPr lang="it-IT" altLang="it-IT" sz="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endParaRPr lang="it-IT" altLang="it-IT" sz="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endParaRPr lang="it-IT" altLang="it-IT" sz="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endParaRPr lang="it-IT" altLang="it-IT" sz="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575"/>
              </a:spcAft>
              <a:buClr>
                <a:srgbClr val="343D6A"/>
              </a:buClr>
              <a:defRPr/>
            </a:pPr>
            <a:r>
              <a:rPr lang="it-IT" altLang="it-IT" sz="1300" dirty="0" smtClean="0">
                <a:solidFill>
                  <a:schemeClr val="tx1"/>
                </a:solidFill>
                <a:latin typeface="Arial" panose="020B0604020202020204" pitchFamily="34" charset="0"/>
              </a:rPr>
              <a:t>2.</a:t>
            </a:r>
            <a:endParaRPr lang="it-IT" altLang="it-IT" sz="1300" dirty="0" smtClean="0">
              <a:solidFill>
                <a:srgbClr val="111111"/>
              </a:solidFill>
              <a:latin typeface="Arial" panose="020B0604020202020204" pitchFamily="34" charset="0"/>
            </a:endParaRPr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1462088" y="369888"/>
            <a:ext cx="7504112" cy="5651500"/>
            <a:chOff x="930" y="28"/>
            <a:chExt cx="4727" cy="3560"/>
          </a:xfrm>
        </p:grpSpPr>
        <p:sp>
          <p:nvSpPr>
            <p:cNvPr id="3077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78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560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42093" y="401503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ARIA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17989" y="1065264"/>
            <a:ext cx="7563171" cy="5449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internazionali: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Gli obiettivi europei vigenti per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particolato sottile (Pm 2,5) sono: 25 µ/mc al 1.1.2015; 20 µ/mc al 2020.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Il limite massimo stabilito dall’Organizzazione mondiale della sanità (Oms) è di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µ/mc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Posizione 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Nel 2014 il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20,1% della popolazione urbana italiana era esposto a concentrazioni eccessive di polveri sottili (Pm 2,5 e Pm 10) al di sopra delle media nel 2013 del 15,9% nelle città dell’Ue 28.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L’Italia nel 2013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aveva il più alto numero di morti premature correlate al Pm 2,5 (quasi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59.500 nel 2013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 agli altri inquinanti atmosferici come l’ozono e il biossido d’azoto.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Obiettivi 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L’obiettivo per le aree urbane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2025 è il rispetto del limite massimo stabilito dall’Oms per il particolato sottile, più restrittivo di quello europeo.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Azioni necessarie:</a:t>
            </a:r>
          </a:p>
          <a:p>
            <a:pPr marL="285750" lvl="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Piano di azione nazionale integrato trasporti, impianti di riscaldamento delle abitazioni, industria e infrastrutture verdi;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concertazione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interistituzionale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con il Tavolo per la qualità dell’aria al ministero dell’Ambiente;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rafforzamento dei sistemi di monitoraggio locale;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interventi coordinati sull’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hot spot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della Pianura padana.  </a:t>
            </a:r>
          </a:p>
          <a:p>
            <a:pPr algn="r" eaLnBrk="1" hangingPunct="1">
              <a:spcBef>
                <a:spcPts val="600"/>
              </a:spcBef>
              <a:spcAft>
                <a:spcPts val="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2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0.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398463" y="260648"/>
            <a:ext cx="8205985" cy="6048374"/>
            <a:chOff x="930" y="28"/>
            <a:chExt cx="4990" cy="3810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1170" y="28"/>
              <a:ext cx="21" cy="3810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90600" y="442913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ISTRUZIONE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016829" y="1052736"/>
            <a:ext cx="7428097" cy="557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defRPr/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Strategia Europa 2020: meno del 10% nella fascia 18 – 24 anni di coloro che hanno abbandonato precocemente la scuola (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11% nel 2015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), Italia meno del 15 – 16%); 40% dei 30 – 34enni con un’istruzione universitaria (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38,7% nel 2015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), Italia 26 – 27%.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Posizione dell’Italia: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Nel 2015 coloro che avevano abbandonato precocemente la scuola erano il 14,7% come nelle città (14,8%), mentre nelle città europee erano meno  della media complessiva (9,8%). I 30 – 34enni con istruzione universitaria erano il 25,3% ultimo posto nell’Ue 28 (31,7% nelle città).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Obiettivi nazionali: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Gli obiettivi per le aree urbane sono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nel 2025 il traguardo che l’Europa si era posta per il 2020, cioè la riduzione dell’abbandono scolastico a meno del 10% nella fascia di età</a:t>
            </a:r>
            <a:r>
              <a:rPr lang="it-IT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18-24 anni e il 40% dei laureati nella fascia di età 30 – 34 anni. </a:t>
            </a:r>
            <a:endParaRPr lang="it-IT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Azioni necessarie: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dirty="0"/>
              <a:t>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interventi precoci (tutoraggio e cooperazione con i genitori) per prevenire situazioni di abbandono scolastico;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supporto alla cura, all’educazione della prima infanzia e all’inclusione dei contesti familiari a rischio;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investimenti per nuovi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campus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universitari urbani e servizi per studenti.</a:t>
            </a:r>
          </a:p>
          <a:p>
            <a:pPr algn="just">
              <a:spcBef>
                <a:spcPts val="0"/>
              </a:spcBef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																   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2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1.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539552" y="188640"/>
            <a:ext cx="7921625" cy="5903912"/>
            <a:chOff x="930" y="28"/>
            <a:chExt cx="4990" cy="3719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3383075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90600" y="442913"/>
            <a:ext cx="7329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 BIBLIOGRAFICI   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062651" y="1268760"/>
            <a:ext cx="7343775" cy="49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ASviS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Rapporto 2016,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L’Italia e gli obiettivi di sviluppo sostenibile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>
              <a:spcBef>
                <a:spcPts val="1200"/>
              </a:spcBef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Balducci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A.,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Processi di regionalizzazione urbana: ripensare la questione urbana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presentazione al convegno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Oltre la metropoli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Roma, Università Roma Tre, 8 marzo 2017, http://www.urbanit.it/wp-content/uploads/2017/03/ripensare-la-questione-urbana.pdf   </a:t>
            </a:r>
          </a:p>
          <a:p>
            <a:pPr algn="just"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Istat,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Gli indicatori per gli obiettivi di sviluppo sostenibile delle Nazioni Unite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2016. </a:t>
            </a:r>
          </a:p>
          <a:p>
            <a:pPr algn="just"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Istat, 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Forme, livelli e dinamiche dell’urbanizzazione in Italia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e-book, 2017.  </a:t>
            </a:r>
          </a:p>
          <a:p>
            <a:pPr algn="just"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r>
              <a:rPr lang="it-IT" altLang="it-IT" sz="1300" dirty="0">
                <a:solidFill>
                  <a:srgbClr val="111111"/>
                </a:solidFill>
                <a:latin typeface="Arial" charset="0"/>
              </a:rPr>
              <a:t>2</a:t>
            </a:r>
            <a:r>
              <a:rPr lang="it-IT" altLang="it-IT" sz="1300" dirty="0" smtClean="0">
                <a:solidFill>
                  <a:srgbClr val="111111"/>
                </a:solidFill>
                <a:latin typeface="Arial" charset="0"/>
              </a:rPr>
              <a:t>2.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539552" y="260648"/>
            <a:ext cx="7921625" cy="5903912"/>
            <a:chOff x="930" y="28"/>
            <a:chExt cx="4990" cy="3719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 flipV="1">
              <a:off x="930" y="482"/>
              <a:ext cx="4990" cy="1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6867829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640632" y="538089"/>
            <a:ext cx="73294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</a:rPr>
              <a:t>L’AGENDA URBANA </a:t>
            </a:r>
            <a:r>
              <a:rPr lang="it-IT" altLang="it-IT" sz="2400" b="1" dirty="0" smtClean="0">
                <a:solidFill>
                  <a:srgbClr val="0084D1"/>
                </a:solidFill>
                <a:latin typeface="Arial" panose="020B0604020202020204" pitchFamily="34" charset="0"/>
              </a:rPr>
              <a:t>EUROPEA</a:t>
            </a:r>
            <a:endParaRPr lang="it-IT" altLang="it-IT" sz="2400" b="1" dirty="0">
              <a:solidFill>
                <a:srgbClr val="0084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655657" y="836712"/>
            <a:ext cx="6838950" cy="55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3811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71450" algn="l"/>
                <a:tab pos="619125" algn="l"/>
                <a:tab pos="1068388" algn="l"/>
                <a:tab pos="1517650" algn="l"/>
                <a:tab pos="1966913" algn="l"/>
                <a:tab pos="2416175" algn="l"/>
                <a:tab pos="2865438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88"/>
              </a:spcAft>
              <a:buClrTx/>
              <a:buFontTx/>
              <a:buNone/>
              <a:defRPr/>
            </a:pPr>
            <a:endParaRPr lang="it-IT" altLang="it-IT" sz="1600" dirty="0" smtClean="0">
              <a:solidFill>
                <a:srgbClr val="111111"/>
              </a:solidFill>
              <a:latin typeface="Arial" charset="0"/>
            </a:endParaRPr>
          </a:p>
          <a:p>
            <a:pPr marL="317500" indent="-285750" algn="just" eaLnBrk="1" hangingPunct="1">
              <a:spcAft>
                <a:spcPts val="575"/>
              </a:spcAft>
              <a:buClr>
                <a:srgbClr val="343D6A"/>
              </a:buClr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Il 30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maggio 2016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ad Amsterdam i Ministri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responsabili per le questioni urbane e la coesione territoriale hanno siglato il documento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Urban Agenda for the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Eu (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Pact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 of Amsterdam).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it-IT" sz="1600" dirty="0">
              <a:solidFill>
                <a:schemeClr val="tx1"/>
              </a:solidFill>
              <a:latin typeface="Arial" charset="0"/>
            </a:endParaRPr>
          </a:p>
          <a:p>
            <a:pPr marL="317500" indent="-285750" algn="just" eaLnBrk="1" hangingPunct="1">
              <a:spcAft>
                <a:spcPts val="575"/>
              </a:spcAft>
              <a:buClr>
                <a:srgbClr val="343D6A"/>
              </a:buClr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La novità è fin dal titolo. Con la formula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Eu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Urban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Agenda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si è sempre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intesa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una politica della Commissione e degli organismi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comunitari, come ad esempio l’Agenda digitale,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pur con tutte le accortezze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del caso poiché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le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politiche urbane non sono nei trattati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. </a:t>
            </a:r>
          </a:p>
          <a:p>
            <a:pPr marL="317500" indent="-285750" algn="just" eaLnBrk="1" hangingPunct="1">
              <a:spcAft>
                <a:spcPts val="575"/>
              </a:spcAft>
              <a:buClr>
                <a:srgbClr val="343D6A"/>
              </a:buClr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Al titolo corrisponde il contenuto: l’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Urban Agenda for the Eu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fa perno invece sul Consiglio europeo e gli  organismi intergovernativi, come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la riunione informale dei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Ministri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responsabili per le questioni urbane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e la coesione territoriale e la riunione dei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Direttori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generali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17500" indent="-285750" algn="just" eaLnBrk="1" hangingPunct="1">
              <a:spcAft>
                <a:spcPts val="575"/>
              </a:spcAft>
              <a:buClr>
                <a:srgbClr val="343D6A"/>
              </a:buClr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Si struttura in 12 </a:t>
            </a:r>
            <a:r>
              <a:rPr lang="it-IT" sz="1600" i="1" dirty="0">
                <a:solidFill>
                  <a:schemeClr val="tx1"/>
                </a:solidFill>
                <a:latin typeface="Arial" charset="0"/>
              </a:rPr>
              <a:t>partnership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di autorità urbane e Stati membri,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la cui costituzione è in via di completamento,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con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3 anni di tempo per avanzare proposte alla Commissione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. </a:t>
            </a:r>
          </a:p>
          <a:p>
            <a:pPr marL="31750" indent="0" algn="just" eaLnBrk="1" hangingPunct="1">
              <a:spcAft>
                <a:spcPts val="575"/>
              </a:spcAft>
              <a:buClr>
                <a:srgbClr val="343D6A"/>
              </a:buClr>
              <a:defRPr/>
            </a:pPr>
            <a:r>
              <a:rPr lang="it-IT" altLang="it-IT" sz="1600" b="1" dirty="0">
                <a:solidFill>
                  <a:schemeClr val="tx1"/>
                </a:solidFill>
                <a:latin typeface="Arial" charset="0"/>
              </a:rPr>
              <a:t>											</a:t>
            </a:r>
            <a:r>
              <a:rPr lang="it-IT" altLang="it-IT" sz="1600" b="1" dirty="0" smtClean="0">
                <a:solidFill>
                  <a:schemeClr val="tx1"/>
                </a:solidFill>
                <a:latin typeface="Arial" charset="0"/>
              </a:rPr>
              <a:t>                                </a:t>
            </a:r>
            <a:r>
              <a:rPr lang="it-IT" altLang="it-IT" sz="1300" dirty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it-IT" altLang="it-IT" sz="130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it-IT" altLang="it-IT" sz="1300" dirty="0">
              <a:solidFill>
                <a:srgbClr val="111111"/>
              </a:solidFill>
              <a:latin typeface="Arial" charset="0"/>
            </a:endParaRP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1259632" y="404664"/>
            <a:ext cx="7504112" cy="5446712"/>
            <a:chOff x="930" y="28"/>
            <a:chExt cx="4727" cy="3431"/>
          </a:xfrm>
        </p:grpSpPr>
        <p:sp>
          <p:nvSpPr>
            <p:cNvPr id="7173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4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43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589088" y="407988"/>
            <a:ext cx="7329487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300" b="1" i="1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NEW URBAN AGENDA </a:t>
            </a:r>
            <a:r>
              <a:rPr lang="it-IT" altLang="it-IT" sz="2300" b="1">
                <a:solidFill>
                  <a:srgbClr val="0084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QUITO E L’AGENDA ONU 2030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624013" y="1412875"/>
            <a:ext cx="6861175" cy="4865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 eaLnBrk="1" hangingPunct="1">
              <a:spcBef>
                <a:spcPts val="288"/>
              </a:spcBef>
              <a:spcAft>
                <a:spcPts val="575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La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«Quito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declaration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on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sustainable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cities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and human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settlements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for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all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»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è stata adottata dalla Conferenza dell’Onu Habitat III (</a:t>
            </a:r>
            <a:r>
              <a:rPr lang="it-IT" altLang="it-IT" sz="1600" dirty="0" smtClean="0">
                <a:solidFill>
                  <a:srgbClr val="1C1C1C"/>
                </a:solidFill>
                <a:latin typeface="Arial" panose="020B0604020202020204" pitchFamily="34" charset="0"/>
              </a:rPr>
              <a:t>17-20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ottobre 2016). E’ una dichiarazione di intenti che richiama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l’Agenda  Onu 2030 per lo sviluppo sostenibile 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</a:rPr>
              <a:t>(settembre 2015)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basata sui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Sustainable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development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goals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(</a:t>
            </a:r>
            <a:r>
              <a:rPr lang="it-IT" altLang="it-IT" sz="1600" b="1" i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SDGs</a:t>
            </a:r>
            <a:r>
              <a:rPr lang="it-IT" altLang="it-IT" sz="1600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</a:rPr>
              <a:t>e gli accordi della 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21</a:t>
            </a:r>
            <a:r>
              <a:rPr lang="it-IT" altLang="it-IT" sz="1600" b="1" i="1" baseline="30000" dirty="0" smtClean="0">
                <a:solidFill>
                  <a:srgbClr val="0070C0"/>
                </a:solidFill>
                <a:latin typeface="Arial" panose="020B0604020202020204" pitchFamily="34" charset="0"/>
              </a:rPr>
              <a:t>st</a:t>
            </a:r>
            <a:r>
              <a:rPr lang="it-IT" altLang="it-IT" sz="1600" b="1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Conference of the parties (</a:t>
            </a:r>
            <a:r>
              <a:rPr lang="it-IT" altLang="it-IT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Cop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21)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sul cambiamento climatico di Parigi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</a:rPr>
              <a:t> (dicembre 2015),</a:t>
            </a:r>
            <a:r>
              <a:rPr lang="it-IT" altLang="it-IT" sz="1600" i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ma non li declina in ambito urbano.</a:t>
            </a:r>
          </a:p>
          <a:p>
            <a:pPr algn="just" eaLnBrk="1" hangingPunct="1">
              <a:spcBef>
                <a:spcPts val="288"/>
              </a:spcBef>
              <a:spcAft>
                <a:spcPts val="575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Anche l’Italia ha elaborato un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Rapporto nazionale per Habitat III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dove si sostiene l’esigenza di dotarsi di un’Agenda urbana. </a:t>
            </a:r>
          </a:p>
          <a:p>
            <a:pPr algn="just" eaLnBrk="1" hangingPunct="1">
              <a:spcBef>
                <a:spcPts val="288"/>
              </a:spcBef>
              <a:spcAft>
                <a:spcPts val="575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E’ un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processo volontario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monitorato dall’agenzia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Un-Habitat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 con un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Report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all’Assemblea generale ogni 4 anni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, i cui risultati andranno verificati nel 2026 in vista della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Conferenza Habitat IV del 2036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. </a:t>
            </a:r>
          </a:p>
          <a:p>
            <a:pPr algn="just" eaLnBrk="1" hangingPunct="1">
              <a:spcBef>
                <a:spcPts val="288"/>
              </a:spcBef>
              <a:spcAft>
                <a:spcPts val="575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Dopo l’adozione dell’Agenda Onu 2030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ci si poteva aspettare un  percorso più integrato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. La </a:t>
            </a:r>
            <a:r>
              <a:rPr lang="it-IT" altLang="it-IT" sz="1600" i="1" dirty="0">
                <a:solidFill>
                  <a:srgbClr val="1C1C1C"/>
                </a:solidFill>
                <a:latin typeface="Arial" panose="020B0604020202020204" pitchFamily="34" charset="0"/>
              </a:rPr>
              <a:t>Quito </a:t>
            </a:r>
            <a:r>
              <a:rPr lang="it-IT" altLang="it-IT" sz="1600" i="1" dirty="0" err="1">
                <a:solidFill>
                  <a:srgbClr val="1C1C1C"/>
                </a:solidFill>
                <a:latin typeface="Arial" panose="020B0604020202020204" pitchFamily="34" charset="0"/>
              </a:rPr>
              <a:t>declaration</a:t>
            </a:r>
            <a:r>
              <a:rPr lang="it-IT" altLang="it-IT" sz="1600" i="1" dirty="0">
                <a:solidFill>
                  <a:srgbClr val="1C1C1C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>
                <a:solidFill>
                  <a:srgbClr val="1C1C1C"/>
                </a:solidFill>
                <a:latin typeface="Arial" panose="020B0604020202020204" pitchFamily="34" charset="0"/>
              </a:rPr>
              <a:t>ha un valore politico e di indirizzo, ma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il </a:t>
            </a:r>
            <a:r>
              <a:rPr lang="it-IT" altLang="it-IT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focus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anche per le città è sugli </a:t>
            </a:r>
            <a:r>
              <a:rPr lang="it-IT" altLang="it-IT" sz="1600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SDGs</a:t>
            </a:r>
            <a:r>
              <a:rPr lang="it-IT" altLang="it-IT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b="1" dirty="0">
                <a:solidFill>
                  <a:srgbClr val="0070C0"/>
                </a:solidFill>
                <a:latin typeface="Arial" panose="020B0604020202020204" pitchFamily="34" charset="0"/>
              </a:rPr>
              <a:t>dell’Agenda 2030.   </a:t>
            </a:r>
          </a:p>
          <a:p>
            <a:pPr algn="just" eaLnBrk="1" hangingPunct="1">
              <a:spcBef>
                <a:spcPct val="0"/>
              </a:spcBef>
              <a:spcAft>
                <a:spcPts val="288"/>
              </a:spcAft>
              <a:buClrTx/>
              <a:buFontTx/>
              <a:buNone/>
            </a:pPr>
            <a:endParaRPr lang="it-IT" altLang="it-IT" sz="600" b="1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ts val="575"/>
              </a:spcBef>
              <a:buClrTx/>
              <a:buFontTx/>
              <a:buNone/>
            </a:pPr>
            <a:r>
              <a:rPr lang="it-IT" altLang="it-IT" sz="1300" dirty="0">
                <a:solidFill>
                  <a:srgbClr val="111111"/>
                </a:solidFill>
                <a:latin typeface="Arial" panose="020B0604020202020204" pitchFamily="34" charset="0"/>
              </a:rPr>
              <a:t>4</a:t>
            </a:r>
            <a:r>
              <a:rPr lang="it-IT" altLang="it-IT" sz="1300" dirty="0" smtClean="0">
                <a:solidFill>
                  <a:srgbClr val="111111"/>
                </a:solidFill>
                <a:latin typeface="Arial" panose="020B0604020202020204" pitchFamily="34" charset="0"/>
              </a:rPr>
              <a:t>.</a:t>
            </a:r>
            <a:endParaRPr lang="it-IT" altLang="it-IT" sz="1300" dirty="0">
              <a:solidFill>
                <a:srgbClr val="111111"/>
              </a:solidFill>
              <a:latin typeface="Arial" panose="020B0604020202020204" pitchFamily="34" charset="0"/>
            </a:endParaRPr>
          </a:p>
        </p:txBody>
      </p:sp>
      <p:grpSp>
        <p:nvGrpSpPr>
          <p:cNvPr id="10244" name="Group 3"/>
          <p:cNvGrpSpPr>
            <a:grpSpLocks/>
          </p:cNvGrpSpPr>
          <p:nvPr/>
        </p:nvGrpSpPr>
        <p:grpSpPr bwMode="auto">
          <a:xfrm>
            <a:off x="1208088" y="447675"/>
            <a:ext cx="7504112" cy="5446713"/>
            <a:chOff x="930" y="28"/>
            <a:chExt cx="4727" cy="3431"/>
          </a:xfrm>
        </p:grpSpPr>
        <p:sp>
          <p:nvSpPr>
            <p:cNvPr id="10245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43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259631" y="293688"/>
            <a:ext cx="7222381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300" b="1" dirty="0">
                <a:solidFill>
                  <a:srgbClr val="0084D1"/>
                </a:solidFill>
                <a:latin typeface="Arial" panose="020B0604020202020204" pitchFamily="34" charset="0"/>
              </a:rPr>
              <a:t>L’AGENDA  PER LO SVILUPPO URBANO SOSTENIBILE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77925" y="980728"/>
            <a:ext cx="7304087" cy="534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138113" indent="-138113"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38113" algn="l"/>
                <a:tab pos="585788" algn="l"/>
                <a:tab pos="1035050" algn="l"/>
                <a:tab pos="1484313" algn="l"/>
                <a:tab pos="1933575" algn="l"/>
                <a:tab pos="2382838" algn="l"/>
                <a:tab pos="2832100" algn="l"/>
                <a:tab pos="3281363" algn="l"/>
                <a:tab pos="3730625" algn="l"/>
                <a:tab pos="4179888" algn="l"/>
                <a:tab pos="4629150" algn="l"/>
                <a:tab pos="5078413" algn="l"/>
                <a:tab pos="5527675" algn="l"/>
                <a:tab pos="5976938" algn="l"/>
                <a:tab pos="6426200" algn="l"/>
                <a:tab pos="6875463" algn="l"/>
                <a:tab pos="7324725" algn="l"/>
                <a:tab pos="7773988" algn="l"/>
                <a:tab pos="8223250" algn="l"/>
                <a:tab pos="8672513" algn="l"/>
                <a:tab pos="91217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 eaLnBrk="1" hangingPunct="1">
              <a:spcAft>
                <a:spcPts val="288"/>
              </a:spcAft>
              <a:buClr>
                <a:srgbClr val="343D6A"/>
              </a:buClr>
              <a:buSzPct val="100000"/>
              <a:buFont typeface="Wingdings" charset="2"/>
              <a:buNone/>
              <a:defRPr/>
            </a:pPr>
            <a:endParaRPr lang="it-IT" sz="1600" b="1" dirty="0" smtClean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spcAft>
                <a:spcPts val="60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Il 21 marzo è stata presentata la proposta di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Strategia nazionale per lo sviluppo sostenibile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del Ministero dell’ambiente. Nel Rapporto di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ASviS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2016 si propone «una Strategia per lo sviluppo urbano sostenibile sulla quale sia incardinata l’Agenda urbana [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ASviS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2016].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Insieme al 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Rapporto per lo sviluppo equo e sostenibile 2016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Istat ha presentato una prima lista di 95 indicatori per gli </a:t>
            </a:r>
            <a:r>
              <a:rPr lang="it-IT" sz="1600" b="1" dirty="0" err="1" smtClean="0">
                <a:solidFill>
                  <a:srgbClr val="0070C0"/>
                </a:solidFill>
                <a:latin typeface="Arial" charset="0"/>
              </a:rPr>
              <a:t>SDGs</a:t>
            </a:r>
            <a:r>
              <a:rPr lang="it-IT" sz="16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[Istat 2016]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Su queste basi è possibile elaborare un’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Agenda per lo sviluppo urbano sostenibile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che unifichi Agenda urbana e dimensione urbana degli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SDGs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.  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rgbClr val="343D6A"/>
              </a:buClr>
              <a:buSzPct val="100000"/>
              <a:buFont typeface="Wingdings" charset="2"/>
              <a:buChar char="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Il gruppo di lavoro di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ASviS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sul goal 11 relativo alle città, con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Urban@it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e Anci, ha elaborato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la proposta basata sui 12 temi indicati nell’Agenda urbana per l’Ue del Patto di Amsterdam e che incrocia tutti i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goal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(1. Occupazione ed economia locale; 2. Povertà e ineguaglianza; 3. Politiche abitative e rigenerazione urbana; 4. Migranti; 5. Suolo e processi naturali; 6. Economia circolare; 7. Cambiamento climatico; 8. Energia; 9. Mobilità; 10. Qualità dell’aria; 11. Transizione digitale; 12. Appalti; 13. Salute e benessere; 14. Cultura, istruzione e ricerca; 15. Uguaglianza di genere; 16. Istituzioni; 17. Finanza; 18. Cooperazione allo sviluppo urbano.   </a:t>
            </a:r>
          </a:p>
          <a:p>
            <a:pPr marL="0" indent="0" algn="just" eaLnBrk="1" hangingPunct="1">
              <a:spcAft>
                <a:spcPts val="0"/>
              </a:spcAft>
              <a:buClr>
                <a:srgbClr val="343D6A"/>
              </a:buClr>
              <a:buSzPct val="100000"/>
              <a:defRPr/>
            </a:pPr>
            <a:endParaRPr lang="it-IT" sz="800" dirty="0" smtClean="0">
              <a:solidFill>
                <a:schemeClr val="tx1"/>
              </a:solidFill>
              <a:latin typeface="Arial" charset="0"/>
            </a:endParaRPr>
          </a:p>
          <a:p>
            <a:pPr marL="3657600" lvl="8" indent="0" algn="r">
              <a:spcAft>
                <a:spcPts val="288"/>
              </a:spcAft>
              <a:buClr>
                <a:srgbClr val="343D6A"/>
              </a:buClr>
              <a:defRPr/>
            </a:pPr>
            <a:r>
              <a:rPr lang="it-IT" sz="1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it-IT" sz="1300" dirty="0" smtClean="0">
                <a:solidFill>
                  <a:schemeClr val="tx1"/>
                </a:solidFill>
                <a:latin typeface="Arial" charset="0"/>
              </a:rPr>
              <a:t>						</a:t>
            </a:r>
            <a:r>
              <a:rPr lang="it-IT" sz="1300" dirty="0" smtClean="0">
                <a:solidFill>
                  <a:srgbClr val="111111"/>
                </a:solidFill>
                <a:latin typeface="Arial" charset="0"/>
              </a:rPr>
              <a:t>5.</a:t>
            </a:r>
          </a:p>
        </p:txBody>
      </p:sp>
      <p:grpSp>
        <p:nvGrpSpPr>
          <p:cNvPr id="16388" name="Group 3"/>
          <p:cNvGrpSpPr>
            <a:grpSpLocks/>
          </p:cNvGrpSpPr>
          <p:nvPr/>
        </p:nvGrpSpPr>
        <p:grpSpPr bwMode="auto">
          <a:xfrm>
            <a:off x="756383" y="332656"/>
            <a:ext cx="7920073" cy="6048672"/>
            <a:chOff x="930" y="28"/>
            <a:chExt cx="4727" cy="3431"/>
          </a:xfrm>
        </p:grpSpPr>
        <p:sp>
          <p:nvSpPr>
            <p:cNvPr id="16389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0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43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64176" y="363960"/>
            <a:ext cx="7272338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300" b="1" dirty="0">
                <a:solidFill>
                  <a:srgbClr val="0084D1"/>
                </a:solidFill>
                <a:latin typeface="Arial" panose="020B0604020202020204" pitchFamily="34" charset="0"/>
              </a:rPr>
              <a:t>L’AGENDA  PER LO SVILUPPO URBANO SOSTENIBILE (2)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205243" y="908720"/>
            <a:ext cx="7272338" cy="565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it-IT" sz="1600" dirty="0" smtClean="0"/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ciascuno dei 18 temi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essa si articola in: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internazionali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La situazione dell’Italia; 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nazionali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 azioni necessarie. Gli obiettivi nazionali sono quantificati, riferiti normalmente il 2030 e scelti in modo da essere comprensibili per i cittadini.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azioni necessarie costituiscono la griglia dell’Agenda urbana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che dovrà essere ulteriormente sviluppata, anche con l’indicazione delle risorse pubbliche e private utili al raggiungimento degli obiettivi.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 essenziale realizzare un sistema di monitoraggio e di comunicazione pubblica,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 un preciso riferimento al territorio urbano, che indichi di anno in anno i risultati conseguiti e la distanza dagli obiettivi.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E’ uno strumento utile: </a:t>
            </a:r>
            <a:r>
              <a:rPr lang="it-IT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i cittadini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che sono portati a comprendere meglio l’utilità degli obiettivi di sviluppo sostenibile e ad adottare cambiamenti nei propri stili di vita; </a:t>
            </a:r>
            <a:r>
              <a:rPr lang="it-IT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i Sindaci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che sono legittimati nella propria azione di governo da precisi obiettivi da conseguire, compresa la richiesta al Governo delle politiche necessarie per raggiungerli; </a:t>
            </a:r>
            <a:r>
              <a:rPr lang="it-IT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Governo e agli altri attori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(economici, sociali, associativi, culturali e di ricerca, ecc.) che, facendo perno e investendo sulle città, creano migliori condizioni per attuare la Strategia nazionale. </a:t>
            </a: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  <a:defRPr/>
            </a:pPr>
            <a:endParaRPr lang="it-IT" altLang="it-IT" sz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  <a:defRPr/>
            </a:pPr>
            <a:r>
              <a:rPr lang="it-IT" altLang="it-IT" sz="1300" dirty="0" smtClean="0">
                <a:solidFill>
                  <a:srgbClr val="111111"/>
                </a:solidFill>
                <a:latin typeface="Arial" panose="020B0604020202020204" pitchFamily="34" charset="0"/>
              </a:rPr>
              <a:t>6.</a:t>
            </a:r>
          </a:p>
        </p:txBody>
      </p:sp>
      <p:grpSp>
        <p:nvGrpSpPr>
          <p:cNvPr id="17412" name="Group 3"/>
          <p:cNvGrpSpPr>
            <a:grpSpLocks/>
          </p:cNvGrpSpPr>
          <p:nvPr/>
        </p:nvGrpSpPr>
        <p:grpSpPr bwMode="auto">
          <a:xfrm>
            <a:off x="683568" y="476672"/>
            <a:ext cx="8175749" cy="5903913"/>
            <a:chOff x="906" y="28"/>
            <a:chExt cx="5014" cy="3719"/>
          </a:xfrm>
        </p:grpSpPr>
        <p:sp>
          <p:nvSpPr>
            <p:cNvPr id="17413" name="Line 4"/>
            <p:cNvSpPr>
              <a:spLocks noChangeShapeType="1"/>
            </p:cNvSpPr>
            <p:nvPr/>
          </p:nvSpPr>
          <p:spPr bwMode="auto">
            <a:xfrm flipV="1">
              <a:off x="906" y="482"/>
              <a:ext cx="5014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4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033159" y="363960"/>
            <a:ext cx="7272338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300" b="1" dirty="0">
                <a:solidFill>
                  <a:srgbClr val="0084D1"/>
                </a:solidFill>
                <a:latin typeface="Arial" panose="020B0604020202020204" pitchFamily="34" charset="0"/>
              </a:rPr>
              <a:t>L’AGENDA  PER LO SVILUPPO URBANO SOSTENIBILE </a:t>
            </a:r>
            <a:r>
              <a:rPr lang="it-IT" altLang="it-IT" sz="2300" b="1" dirty="0" smtClean="0">
                <a:solidFill>
                  <a:srgbClr val="0084D1"/>
                </a:solidFill>
                <a:latin typeface="Arial" panose="020B0604020202020204" pitchFamily="34" charset="0"/>
              </a:rPr>
              <a:t>(3)</a:t>
            </a:r>
            <a:endParaRPr lang="it-IT" altLang="it-IT" sz="2300" b="1" dirty="0">
              <a:solidFill>
                <a:srgbClr val="0084D1"/>
              </a:solidFill>
              <a:latin typeface="Arial" panose="020B0604020202020204" pitchFamily="34" charset="0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080123" y="1268760"/>
            <a:ext cx="7272338" cy="530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dell’Agenda Onu 2030 rappresentano il necessario sviluppo della Strategia Europa 2020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ora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sostituta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dalle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 priorità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della Commissione Junker 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sottoposta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ad un lungo dibattito dall’esito incerto.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essi devono essere collegati i Programmi nazionali di riforma (</a:t>
            </a:r>
            <a:r>
              <a:rPr lang="it-IT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Pnr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 gli altri strumenti economico – finanziari previsti dal Semestre europeo.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Intanto il Governo italiano può dare l’esempio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introducendo a fianco del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Pnr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2017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 corso di presentazione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strumento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specifico con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queste caratteristiche, per poi unificarlo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Pnr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del prossimo anno.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quadro degli </a:t>
            </a:r>
            <a:r>
              <a:rPr lang="it-IT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SDGs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occorre integrare anche le norme sul Benessere equo e sostenibile (</a:t>
            </a:r>
            <a:r>
              <a:rPr lang="it-IT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le quali prevedono che gli indicatori, selezionati da uno specifico Comitato, vengano allegati al Documento di economia e finanza (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) e che entro il 15 febbraio di ogni anno il Ministro dell’Economia riferisca al Parlamento sul loro andamento.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comuni e le città metropolitane che lo decidono possono autonomamente </a:t>
            </a:r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inquadrare i loro strumenti di programmazione nell’ambito degli obiettivi dell’Agenda per lo sviluppo urbano sostenibile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adottandoli e sottoscrivendoli dopo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un’adeguata consultazione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sulla base della proposta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ASviS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Urban@it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Anci e comunicandoli ai cittadini.      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  <a:defRPr/>
            </a:pPr>
            <a:endParaRPr lang="it-IT" altLang="it-IT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ts val="150"/>
              </a:spcAft>
              <a:buClr>
                <a:srgbClr val="343D6A"/>
              </a:buClr>
              <a:buFontTx/>
              <a:buNone/>
              <a:defRPr/>
            </a:pPr>
            <a:r>
              <a:rPr lang="it-IT" altLang="it-IT" sz="1300" dirty="0" smtClean="0">
                <a:solidFill>
                  <a:srgbClr val="111111"/>
                </a:solidFill>
                <a:latin typeface="Arial" panose="020B0604020202020204" pitchFamily="34" charset="0"/>
              </a:rPr>
              <a:t>7.</a:t>
            </a:r>
          </a:p>
        </p:txBody>
      </p:sp>
      <p:grpSp>
        <p:nvGrpSpPr>
          <p:cNvPr id="17412" name="Group 3"/>
          <p:cNvGrpSpPr>
            <a:grpSpLocks/>
          </p:cNvGrpSpPr>
          <p:nvPr/>
        </p:nvGrpSpPr>
        <p:grpSpPr bwMode="auto">
          <a:xfrm>
            <a:off x="569939" y="476672"/>
            <a:ext cx="7959725" cy="5903913"/>
            <a:chOff x="906" y="28"/>
            <a:chExt cx="5014" cy="3719"/>
          </a:xfrm>
        </p:grpSpPr>
        <p:sp>
          <p:nvSpPr>
            <p:cNvPr id="17413" name="Line 4"/>
            <p:cNvSpPr>
              <a:spLocks noChangeShapeType="1"/>
            </p:cNvSpPr>
            <p:nvPr/>
          </p:nvSpPr>
          <p:spPr bwMode="auto">
            <a:xfrm flipV="1">
              <a:off x="906" y="482"/>
              <a:ext cx="5014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4" name="Line 5"/>
            <p:cNvSpPr>
              <a:spLocks noChangeShapeType="1"/>
            </p:cNvSpPr>
            <p:nvPr/>
          </p:nvSpPr>
          <p:spPr bwMode="auto">
            <a:xfrm>
              <a:off x="1170" y="28"/>
              <a:ext cx="13" cy="3719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8276778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278731" y="558392"/>
            <a:ext cx="73294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>
                <a:solidFill>
                  <a:srgbClr val="0084D1"/>
                </a:solidFill>
                <a:latin typeface="Arial" panose="020B0604020202020204" pitchFamily="34" charset="0"/>
              </a:rPr>
              <a:t>IL TERRITORIO URBANO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68693" y="1268760"/>
            <a:ext cx="6838950" cy="479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46050" indent="-138113"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marL="293687" indent="-285750" algn="just" eaLnBrk="1" hangingPunct="1"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Una Strategia per lo sviluppo urbano sostenibile deve necessariamente basarsi sugli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indicatori della strategia nazionale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e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su dati e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target specifici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riferiti alle città 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(Ue Urban data </a:t>
            </a:r>
            <a:r>
              <a:rPr lang="it-IT" sz="1600" i="1" dirty="0" err="1" smtClean="0">
                <a:solidFill>
                  <a:schemeClr val="tx1"/>
                </a:solidFill>
                <a:latin typeface="Arial" charset="0"/>
              </a:rPr>
              <a:t>platform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marL="293687" indent="-285750" algn="just" eaLnBrk="1" hangingPunct="1"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Ma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 quali sono le città?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Che cosa si intende per aree urbane nell’epoca dell’esplosione della città classica con un centro e delle periferie chiamata, di volta in volta,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città diffusa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sprawl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mega city 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regions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territori post-metropolitani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[Balducci 2017]?  </a:t>
            </a:r>
          </a:p>
          <a:p>
            <a:pPr marL="293687" indent="-285750" algn="just" eaLnBrk="1" hangingPunct="1"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Oecd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ed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Eurostat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hanno individuato le 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Functional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urban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areas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it-IT" sz="1600" b="1" i="1" dirty="0" err="1" smtClean="0">
                <a:solidFill>
                  <a:srgbClr val="0070C0"/>
                </a:solidFill>
                <a:latin typeface="Arial" charset="0"/>
              </a:rPr>
              <a:t>Fua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usando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la densità della popolazione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per identificare i nuclei 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(core)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urbani (&gt;1.500 abitanti/kmq; &gt;50.000 abitanti) e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i flussi degli spostamenti per ragioni di lavoro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(&gt;15% dei flussi in uscita di ciascun comune verso il nucleo) per identificare gli 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hinterland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i cui mercati del lavoro sono fortemente integrati con il nucleo.</a:t>
            </a:r>
          </a:p>
          <a:p>
            <a:pPr marL="293687" indent="-285750" algn="just" eaLnBrk="1" hangingPunct="1">
              <a:spcAft>
                <a:spcPts val="288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solidFill>
                  <a:srgbClr val="000000"/>
                </a:solidFill>
                <a:latin typeface="Arial" charset="0"/>
              </a:rPr>
              <a:t>Istat classifica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i sistemi locali </a:t>
            </a:r>
            <a:r>
              <a:rPr lang="it-IT" sz="1600" dirty="0">
                <a:solidFill>
                  <a:srgbClr val="000000"/>
                </a:solidFill>
                <a:latin typeface="Arial" charset="0"/>
              </a:rPr>
              <a:t>in base agli spostamenti quotidiani per ragioni di studio e di lavoro</a:t>
            </a:r>
            <a:r>
              <a:rPr lang="it-IT" sz="1600" dirty="0" smtClean="0">
                <a:solidFill>
                  <a:srgbClr val="000000"/>
                </a:solidFill>
                <a:latin typeface="Arial" charset="0"/>
              </a:rPr>
              <a:t>, che </a:t>
            </a:r>
            <a:r>
              <a:rPr lang="it-IT" sz="1600" dirty="0">
                <a:solidFill>
                  <a:srgbClr val="000000"/>
                </a:solidFill>
                <a:latin typeface="Arial" charset="0"/>
              </a:rPr>
              <a:t>in Italia erano 955 nel 1981 e sono diventati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661 nel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2011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: 21 principali aree urbane, 86 città medie, 504 il resto [Istat 2017]. </a:t>
            </a:r>
            <a:endParaRPr lang="it-IT" sz="1600" dirty="0">
              <a:solidFill>
                <a:srgbClr val="000000"/>
              </a:solidFill>
              <a:latin typeface="Arial" charset="0"/>
            </a:endParaRPr>
          </a:p>
          <a:p>
            <a:pPr marL="7937" indent="0" algn="r" eaLnBrk="1" hangingPunct="1">
              <a:spcAft>
                <a:spcPts val="288"/>
              </a:spcAft>
              <a:buSzPct val="100000"/>
              <a:defRPr/>
            </a:pPr>
            <a:r>
              <a:rPr lang="it-IT" sz="1600" dirty="0" smtClean="0">
                <a:solidFill>
                  <a:srgbClr val="000000"/>
                </a:solidFill>
                <a:latin typeface="Arial" charset="0"/>
              </a:rPr>
              <a:t>														       </a:t>
            </a:r>
            <a:r>
              <a:rPr lang="it-IT" sz="1300" dirty="0" smtClean="0">
                <a:solidFill>
                  <a:srgbClr val="111111"/>
                </a:solidFill>
                <a:latin typeface="Arial" charset="0"/>
              </a:rPr>
              <a:t>8.</a:t>
            </a:r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858837" y="332655"/>
            <a:ext cx="7504113" cy="5875921"/>
            <a:chOff x="930" y="28"/>
            <a:chExt cx="4727" cy="3431"/>
          </a:xfrm>
        </p:grpSpPr>
        <p:sp>
          <p:nvSpPr>
            <p:cNvPr id="18437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38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43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285875" y="633413"/>
            <a:ext cx="73294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>
                <a:solidFill>
                  <a:srgbClr val="0084D1"/>
                </a:solidFill>
                <a:latin typeface="Arial" panose="020B0604020202020204" pitchFamily="34" charset="0"/>
              </a:rPr>
              <a:t>IL TERRITORIO URBANO (2)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85875" y="1206257"/>
            <a:ext cx="6897688" cy="549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46050" indent="-138113"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46050" algn="l"/>
                <a:tab pos="593725" algn="l"/>
                <a:tab pos="1042988" algn="l"/>
                <a:tab pos="1492250" algn="l"/>
                <a:tab pos="1941513" algn="l"/>
                <a:tab pos="2390775" algn="l"/>
                <a:tab pos="2840038" algn="l"/>
                <a:tab pos="3289300" algn="l"/>
                <a:tab pos="3738563" algn="l"/>
                <a:tab pos="4187825" algn="l"/>
                <a:tab pos="4637088" algn="l"/>
                <a:tab pos="5086350" algn="l"/>
                <a:tab pos="5535613" algn="l"/>
                <a:tab pos="5984875" algn="l"/>
                <a:tab pos="6434138" algn="l"/>
                <a:tab pos="6883400" algn="l"/>
                <a:tab pos="7332663" algn="l"/>
                <a:tab pos="7781925" algn="l"/>
                <a:tab pos="8231188" algn="l"/>
                <a:tab pos="8680450" algn="l"/>
                <a:tab pos="91297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marL="6350" indent="0" algn="just" eaLnBrk="1" hangingPunct="1">
              <a:spcAft>
                <a:spcPts val="150"/>
              </a:spcAft>
              <a:buClr>
                <a:srgbClr val="343D6A"/>
              </a:buClr>
              <a:buSzPct val="100000"/>
              <a:defRPr/>
            </a:pPr>
            <a:endParaRPr lang="it-IT" sz="1600" dirty="0" smtClean="0">
              <a:solidFill>
                <a:srgbClr val="000000"/>
              </a:solidFill>
              <a:latin typeface="Arial" charset="0"/>
            </a:endParaRPr>
          </a:p>
          <a:p>
            <a:pPr marL="285750" indent="-285750" algn="just" eaLnBrk="1" hangingPunct="1">
              <a:spcAft>
                <a:spcPts val="1425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Nel 2011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Oecd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ed 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Eurostat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 hanno elaborato una definizione armonizzata di città e delle aree circostanti. Una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città (</a:t>
            </a:r>
            <a:r>
              <a:rPr lang="it-IT" sz="1600" b="1" i="1" dirty="0" smtClean="0">
                <a:solidFill>
                  <a:srgbClr val="0070C0"/>
                </a:solidFill>
                <a:latin typeface="Arial" charset="0"/>
              </a:rPr>
              <a:t>city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consiste in    una o più unità amministrative locali (</a:t>
            </a:r>
            <a:r>
              <a:rPr lang="it-IT" sz="1600" dirty="0" err="1" smtClean="0">
                <a:solidFill>
                  <a:schemeClr val="tx1"/>
                </a:solidFill>
                <a:latin typeface="Arial" charset="0"/>
              </a:rPr>
              <a:t>Lau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) dove la maggioranza della popolazione vive in un centro urbano di almeno 50.000 abitanti. Una  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grande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città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it-IT" sz="1600" b="1" i="1" dirty="0" err="1">
                <a:solidFill>
                  <a:srgbClr val="0070C0"/>
                </a:solidFill>
                <a:latin typeface="Arial" charset="0"/>
              </a:rPr>
              <a:t>greater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city)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è un un’agglomerazione urbana che si allarga oltre i confini amministrativi della città. Un’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area urbana funzionale (</a:t>
            </a:r>
            <a:r>
              <a:rPr lang="it-IT" sz="1600" b="1" i="1" dirty="0" err="1">
                <a:solidFill>
                  <a:srgbClr val="0070C0"/>
                </a:solidFill>
                <a:latin typeface="Arial" charset="0"/>
              </a:rPr>
              <a:t>functional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b="1" i="1" dirty="0" err="1">
                <a:solidFill>
                  <a:srgbClr val="0070C0"/>
                </a:solidFill>
                <a:latin typeface="Arial" charset="0"/>
              </a:rPr>
              <a:t>urban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area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consiste  nella città e nella sua zona di pendolarismo circostante.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</a:t>
            </a:r>
          </a:p>
          <a:p>
            <a:pPr marL="285750" indent="-285750" algn="just" eaLnBrk="1" hangingPunct="1">
              <a:spcAft>
                <a:spcPts val="1425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 err="1">
                <a:solidFill>
                  <a:schemeClr val="tx1"/>
                </a:solidFill>
                <a:latin typeface="Arial" charset="0"/>
              </a:rPr>
              <a:t>Eurostat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classifica il territorio per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grado di 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urbanizzazione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it-IT" sz="1600" i="1" dirty="0" err="1" smtClean="0">
                <a:solidFill>
                  <a:schemeClr val="tx1"/>
                </a:solidFill>
                <a:latin typeface="Arial" charset="0"/>
              </a:rPr>
              <a:t>Degurba</a:t>
            </a:r>
            <a:r>
              <a:rPr lang="it-IT" sz="1600" i="1" dirty="0" smtClean="0">
                <a:solidFill>
                  <a:schemeClr val="tx1"/>
                </a:solidFill>
                <a:latin typeface="Arial" charset="0"/>
              </a:rPr>
              <a:t> database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</a:rPr>
              <a:t>).</a:t>
            </a:r>
            <a:r>
              <a:rPr lang="it-IT" sz="1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Nell’ottobre 2016 sono stati presentati per la prima volta i dati tratti da una nuova fonte, una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griglia della popolazione globale suddivisa in celle di un kmq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, elaborati dalla Commissione europea   (http://ghsl.jrc.ec.europa.eu/) e presentati nel Rapporto 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The state of </a:t>
            </a:r>
            <a:r>
              <a:rPr lang="it-IT" sz="1600" b="1" i="1" dirty="0" err="1">
                <a:solidFill>
                  <a:srgbClr val="0070C0"/>
                </a:solidFill>
                <a:latin typeface="Arial" charset="0"/>
              </a:rPr>
              <a:t>european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1600" b="1" i="1" dirty="0" err="1">
                <a:solidFill>
                  <a:srgbClr val="0070C0"/>
                </a:solidFill>
                <a:latin typeface="Arial" charset="0"/>
              </a:rPr>
              <a:t>cities</a:t>
            </a:r>
            <a:r>
              <a:rPr lang="it-IT" sz="1600" b="1" i="1" dirty="0">
                <a:solidFill>
                  <a:srgbClr val="0070C0"/>
                </a:solidFill>
                <a:latin typeface="Arial" charset="0"/>
              </a:rPr>
              <a:t> 2016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insieme a Un-Habitat.  </a:t>
            </a:r>
          </a:p>
          <a:p>
            <a:pPr marL="285750" indent="-285750" algn="just" eaLnBrk="1" hangingPunct="1">
              <a:spcAft>
                <a:spcPts val="1425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I nuovi dati </a:t>
            </a:r>
            <a:r>
              <a:rPr lang="it-IT" sz="1600" b="1" dirty="0">
                <a:solidFill>
                  <a:srgbClr val="0070C0"/>
                </a:solidFill>
                <a:latin typeface="Arial" charset="0"/>
              </a:rPr>
              <a:t>cambiano le stime precedenti sulla popolazione urbana mondiale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 del </a:t>
            </a:r>
            <a:r>
              <a:rPr lang="it-IT" sz="1600" i="1" dirty="0">
                <a:solidFill>
                  <a:schemeClr val="tx1"/>
                </a:solidFill>
                <a:latin typeface="Arial" charset="0"/>
              </a:rPr>
              <a:t>World </a:t>
            </a:r>
            <a:r>
              <a:rPr lang="it-IT" sz="1600" i="1" dirty="0" err="1">
                <a:solidFill>
                  <a:schemeClr val="tx1"/>
                </a:solidFill>
                <a:latin typeface="Arial" charset="0"/>
              </a:rPr>
              <a:t>Urbanisation</a:t>
            </a:r>
            <a:r>
              <a:rPr lang="it-IT" sz="1600" i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600" i="1" dirty="0" err="1">
                <a:solidFill>
                  <a:schemeClr val="tx1"/>
                </a:solidFill>
                <a:latin typeface="Arial" charset="0"/>
              </a:rPr>
              <a:t>Prospect</a:t>
            </a:r>
            <a:r>
              <a:rPr lang="it-IT" sz="1600" i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latin typeface="Arial" charset="0"/>
              </a:rPr>
              <a:t>che erano basati sulle definizioni nazionali.   </a:t>
            </a:r>
            <a:endParaRPr lang="it-IT" sz="1600" dirty="0" smtClean="0">
              <a:solidFill>
                <a:schemeClr val="tx1"/>
              </a:solidFill>
              <a:latin typeface="Arial" charset="0"/>
            </a:endParaRPr>
          </a:p>
          <a:p>
            <a:pPr marL="596900" lvl="1" indent="0" algn="r" eaLnBrk="1" hangingPunct="1">
              <a:spcAft>
                <a:spcPts val="1425"/>
              </a:spcAft>
              <a:buSzPct val="100000"/>
              <a:defRPr/>
            </a:pPr>
            <a:r>
              <a:rPr lang="it-IT" sz="1300" dirty="0" smtClean="0">
                <a:solidFill>
                  <a:srgbClr val="111111"/>
                </a:solidFill>
                <a:latin typeface="Arial" charset="0"/>
              </a:rPr>
              <a:t>													9.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900113" y="430212"/>
            <a:ext cx="7504112" cy="5951116"/>
            <a:chOff x="930" y="28"/>
            <a:chExt cx="4727" cy="3431"/>
          </a:xfrm>
        </p:grpSpPr>
        <p:sp>
          <p:nvSpPr>
            <p:cNvPr id="19461" name="Line 4"/>
            <p:cNvSpPr>
              <a:spLocks noChangeShapeType="1"/>
            </p:cNvSpPr>
            <p:nvPr/>
          </p:nvSpPr>
          <p:spPr bwMode="auto">
            <a:xfrm>
              <a:off x="930" y="508"/>
              <a:ext cx="4727" cy="0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62" name="Line 5"/>
            <p:cNvSpPr>
              <a:spLocks noChangeShapeType="1"/>
            </p:cNvSpPr>
            <p:nvPr/>
          </p:nvSpPr>
          <p:spPr bwMode="auto">
            <a:xfrm>
              <a:off x="1170" y="28"/>
              <a:ext cx="0" cy="3431"/>
            </a:xfrm>
            <a:prstGeom prst="line">
              <a:avLst/>
            </a:prstGeom>
            <a:noFill/>
            <a:ln w="9360" cap="sq">
              <a:solidFill>
                <a:srgbClr val="FF070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10638</TotalTime>
  <Words>3931</Words>
  <Application>Microsoft Office PowerPoint</Application>
  <PresentationFormat>Presentazione su schermo (4:3)</PresentationFormat>
  <Paragraphs>319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.</dc:creator>
  <cp:lastModifiedBy>Ariella  Martino</cp:lastModifiedBy>
  <cp:revision>1203</cp:revision>
  <cp:lastPrinted>2015-09-15T15:05:44Z</cp:lastPrinted>
  <dcterms:created xsi:type="dcterms:W3CDTF">2009-07-06T13:52:19Z</dcterms:created>
  <dcterms:modified xsi:type="dcterms:W3CDTF">2017-05-25T15:08:18Z</dcterms:modified>
</cp:coreProperties>
</file>