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85" r:id="rId3"/>
    <p:sldId id="272" r:id="rId4"/>
    <p:sldId id="274" r:id="rId5"/>
    <p:sldId id="257" r:id="rId6"/>
    <p:sldId id="258" r:id="rId7"/>
    <p:sldId id="260" r:id="rId8"/>
    <p:sldId id="261" r:id="rId9"/>
    <p:sldId id="262" r:id="rId10"/>
    <p:sldId id="268" r:id="rId11"/>
    <p:sldId id="275" r:id="rId12"/>
    <p:sldId id="269" r:id="rId13"/>
    <p:sldId id="277" r:id="rId14"/>
    <p:sldId id="276" r:id="rId15"/>
    <p:sldId id="278" r:id="rId16"/>
    <p:sldId id="281" r:id="rId17"/>
    <p:sldId id="263" r:id="rId18"/>
    <p:sldId id="282" r:id="rId19"/>
    <p:sldId id="283" r:id="rId20"/>
    <p:sldId id="259" r:id="rId21"/>
    <p:sldId id="264" r:id="rId22"/>
    <p:sldId id="284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F302D"/>
    <a:srgbClr val="FFDEDC"/>
    <a:srgbClr val="FFB7B4"/>
    <a:srgbClr val="FF6666"/>
    <a:srgbClr val="CC66FF"/>
    <a:srgbClr val="FF00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21" autoAdjust="0"/>
    <p:restoredTop sz="89217" autoAdjust="0"/>
  </p:normalViewPr>
  <p:slideViewPr>
    <p:cSldViewPr snapToGrid="0">
      <p:cViewPr varScale="1">
        <p:scale>
          <a:sx n="68" d="100"/>
          <a:sy n="68" d="100"/>
        </p:scale>
        <p:origin x="90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63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1BE4C2-4A6E-D545-987C-88E064C52755}" type="datetimeFigureOut">
              <a:rPr lang="it-IT" smtClean="0"/>
              <a:t>23/05/2017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4530C2-E096-774A-99B6-62E32D19ADCB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77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4530C2-E096-774A-99B6-62E32D19ADC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6448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4530C2-E096-774A-99B6-62E32D19ADC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0715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4530C2-E096-774A-99B6-62E32D19ADC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435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4530C2-E096-774A-99B6-62E32D19ADC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438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4530C2-E096-774A-99B6-62E32D19ADC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438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81AEBE-E371-294D-9A79-C8012C78DA3C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15511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4530C2-E096-774A-99B6-62E32D19ADC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438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Install the software developed in Pisa (“</a:t>
            </a:r>
            <a:r>
              <a:rPr lang="en-US" dirty="0" err="1" smtClean="0"/>
              <a:t>sociometer</a:t>
            </a:r>
            <a:r>
              <a:rPr lang="en-US" dirty="0" smtClean="0"/>
              <a:t>”) in the platform</a:t>
            </a:r>
          </a:p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4530C2-E096-774A-99B6-62E32D19ADC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5939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Install the software developed in Pisa (“</a:t>
            </a:r>
            <a:r>
              <a:rPr lang="en-US" dirty="0" err="1" smtClean="0"/>
              <a:t>sociometer</a:t>
            </a:r>
            <a:r>
              <a:rPr lang="en-US" dirty="0" smtClean="0"/>
              <a:t>”) in the platform</a:t>
            </a:r>
          </a:p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4530C2-E096-774A-99B6-62E32D19ADCB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235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766699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C0A0CE-00C6-476E-A157-B06300FA2CA4}" type="datetimeFigureOut">
              <a:rPr lang="en-US" smtClean="0"/>
              <a:t>5/23/2017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7022954-DC23-4DA2-99E1-F76A30A874FB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6024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766699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C0A0CE-00C6-476E-A157-B06300FA2CA4}" type="datetimeFigureOut">
              <a:rPr lang="en-US" smtClean="0"/>
              <a:t>5/23/2017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7022954-DC23-4DA2-99E1-F76A30A874FB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543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766699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C0A0CE-00C6-476E-A157-B06300FA2CA4}" type="datetimeFigureOut">
              <a:rPr lang="en-US" smtClean="0"/>
              <a:t>5/23/2017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7022954-DC23-4DA2-99E1-F76A30A874FB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792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766699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C0A0CE-00C6-476E-A157-B06300FA2CA4}" type="datetimeFigureOut">
              <a:rPr lang="en-US" smtClean="0"/>
              <a:t>5/23/2017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7022954-DC23-4DA2-99E1-F76A30A874FB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576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766699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C0A0CE-00C6-476E-A157-B06300FA2CA4}" type="datetimeFigureOut">
              <a:rPr lang="en-US" smtClean="0"/>
              <a:t>5/23/2017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7022954-DC23-4DA2-99E1-F76A30A874FB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51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766699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C0A0CE-00C6-476E-A157-B06300FA2CA4}" type="datetimeFigureOut">
              <a:rPr lang="en-US" smtClean="0"/>
              <a:t>5/23/2017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7022954-DC23-4DA2-99E1-F76A30A874FB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086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>
          <a:xfrm>
            <a:off x="766699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C0A0CE-00C6-476E-A157-B06300FA2CA4}" type="datetimeFigureOut">
              <a:rPr lang="en-US" smtClean="0"/>
              <a:t>5/23/2017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7022954-DC23-4DA2-99E1-F76A30A874FB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212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>
          <a:xfrm>
            <a:off x="766699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C0A0CE-00C6-476E-A157-B06300FA2CA4}" type="datetimeFigureOut">
              <a:rPr lang="en-US" smtClean="0"/>
              <a:t>5/23/2017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7022954-DC23-4DA2-99E1-F76A30A874FB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471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>
          <a:xfrm>
            <a:off x="766699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C0A0CE-00C6-476E-A157-B06300FA2CA4}" type="datetimeFigureOut">
              <a:rPr lang="en-US" smtClean="0"/>
              <a:t>5/23/2017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7022954-DC23-4DA2-99E1-F76A30A874FB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854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766699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C0A0CE-00C6-476E-A157-B06300FA2CA4}" type="datetimeFigureOut">
              <a:rPr lang="en-US" smtClean="0"/>
              <a:t>5/23/2017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7022954-DC23-4DA2-99E1-F76A30A874FB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634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766699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C0A0CE-00C6-476E-A157-B06300FA2CA4}" type="datetimeFigureOut">
              <a:rPr lang="en-US" smtClean="0"/>
              <a:t>5/23/2017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7022954-DC23-4DA2-99E1-F76A30A874FB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224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773072" y="365126"/>
            <a:ext cx="753745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59268" y="1825625"/>
            <a:ext cx="756506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Rectangle 7"/>
          <p:cNvSpPr/>
          <p:nvPr userDrawn="1"/>
        </p:nvSpPr>
        <p:spPr>
          <a:xfrm>
            <a:off x="777875" y="0"/>
            <a:ext cx="7543800" cy="381000"/>
          </a:xfrm>
          <a:prstGeom prst="rect">
            <a:avLst/>
          </a:prstGeom>
          <a:solidFill>
            <a:srgbClr val="7F14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 typeface="Times New Roman" pitchFamily="-28" charset="0"/>
              <a:buNone/>
              <a:defRPr/>
            </a:pPr>
            <a:endParaRPr lang="en-US"/>
          </a:p>
        </p:txBody>
      </p:sp>
      <p:cxnSp>
        <p:nvCxnSpPr>
          <p:cNvPr id="8" name="Connettore 1 7"/>
          <p:cNvCxnSpPr/>
          <p:nvPr userDrawn="1"/>
        </p:nvCxnSpPr>
        <p:spPr>
          <a:xfrm>
            <a:off x="777875" y="6254519"/>
            <a:ext cx="7543800" cy="0"/>
          </a:xfrm>
          <a:prstGeom prst="line">
            <a:avLst/>
          </a:prstGeom>
          <a:ln>
            <a:solidFill>
              <a:srgbClr val="7F142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Immagine 8" descr="marchio 2.jpg"/>
          <p:cNvPicPr>
            <a:picLocks noChangeAspect="1"/>
          </p:cNvPicPr>
          <p:nvPr userDrawn="1"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58379" y="6309050"/>
            <a:ext cx="806786" cy="335805"/>
          </a:xfrm>
          <a:prstGeom prst="rect">
            <a:avLst/>
          </a:prstGeom>
        </p:spPr>
      </p:pic>
      <p:sp>
        <p:nvSpPr>
          <p:cNvPr id="6" name="CasellaDiTesto 5"/>
          <p:cNvSpPr txBox="1"/>
          <p:nvPr userDrawn="1"/>
        </p:nvSpPr>
        <p:spPr>
          <a:xfrm>
            <a:off x="2195716" y="6324256"/>
            <a:ext cx="16923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Antonino Virgillito</a:t>
            </a:r>
            <a:endParaRPr lang="it-IT" sz="16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sp>
        <p:nvSpPr>
          <p:cNvPr id="10" name="CasellaDiTesto 9"/>
          <p:cNvSpPr txBox="1"/>
          <p:nvPr userDrawn="1"/>
        </p:nvSpPr>
        <p:spPr>
          <a:xfrm>
            <a:off x="672769" y="6311899"/>
            <a:ext cx="14475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Forum PA 2017</a:t>
            </a:r>
            <a:endParaRPr lang="it-IT" sz="16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98825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06755" y="825500"/>
            <a:ext cx="8101992" cy="2971800"/>
          </a:xfrm>
        </p:spPr>
        <p:txBody>
          <a:bodyPr>
            <a:noAutofit/>
          </a:bodyPr>
          <a:lstStyle/>
          <a:p>
            <a:pPr algn="l"/>
            <a:r>
              <a:rPr lang="it-IT" sz="4800" dirty="0"/>
              <a:t>Esperienze di Advanced Analytics nella statistica ufficiale: strumenti e </a:t>
            </a:r>
            <a:r>
              <a:rPr lang="it-IT" sz="4800" dirty="0" smtClean="0"/>
              <a:t>progetti </a:t>
            </a:r>
            <a:endParaRPr lang="en-US" sz="48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095500" y="5029200"/>
            <a:ext cx="6281447" cy="1206499"/>
          </a:xfrm>
        </p:spPr>
        <p:txBody>
          <a:bodyPr>
            <a:normAutofit/>
          </a:bodyPr>
          <a:lstStyle/>
          <a:p>
            <a:pPr algn="r"/>
            <a:r>
              <a:rPr lang="en-US" sz="2400" b="1" dirty="0" smtClean="0"/>
              <a:t>Antonino </a:t>
            </a:r>
            <a:r>
              <a:rPr lang="en-US" sz="2400" b="1" dirty="0" smtClean="0"/>
              <a:t>Virgillito</a:t>
            </a:r>
          </a:p>
          <a:p>
            <a:pPr algn="r"/>
            <a:r>
              <a:rPr lang="en-US" sz="1400" dirty="0" err="1" smtClean="0">
                <a:solidFill>
                  <a:schemeClr val="bg1">
                    <a:lumMod val="50000"/>
                  </a:schemeClr>
                </a:solidFill>
              </a:rPr>
              <a:t>Direzione</a:t>
            </a:r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</a:rPr>
              <a:t> Centrale per le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t</a:t>
            </a:r>
            <a:r>
              <a:rPr lang="en-US" sz="1400" dirty="0" err="1" smtClean="0">
                <a:solidFill>
                  <a:schemeClr val="bg1">
                    <a:lumMod val="50000"/>
                  </a:schemeClr>
                </a:solidFill>
              </a:rPr>
              <a:t>ecnologie</a:t>
            </a:r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50000"/>
                  </a:schemeClr>
                </a:solidFill>
              </a:rPr>
              <a:t>informatiche</a:t>
            </a:r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</a:rPr>
              <a:t> e </a:t>
            </a:r>
            <a:r>
              <a:rPr lang="en-US" sz="1400" dirty="0" err="1" smtClean="0">
                <a:solidFill>
                  <a:schemeClr val="bg1">
                    <a:lumMod val="50000"/>
                  </a:schemeClr>
                </a:solidFill>
              </a:rPr>
              <a:t>della</a:t>
            </a:r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50000"/>
                  </a:schemeClr>
                </a:solidFill>
              </a:rPr>
              <a:t>comunicazione</a:t>
            </a:r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2222695" y="6358597"/>
            <a:ext cx="1659988" cy="3094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5271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17209" y="608657"/>
            <a:ext cx="3854379" cy="1325563"/>
          </a:xfrm>
        </p:spPr>
        <p:txBody>
          <a:bodyPr/>
          <a:lstStyle/>
          <a:p>
            <a:r>
              <a:rPr lang="en-US" sz="3200" dirty="0" smtClean="0"/>
              <a:t>Use Case 1 </a:t>
            </a:r>
            <a:br>
              <a:rPr lang="en-US" sz="3200" dirty="0" smtClean="0"/>
            </a:br>
            <a:r>
              <a:rPr lang="en-US" b="1" dirty="0" smtClean="0"/>
              <a:t>Scanner Data</a:t>
            </a:r>
            <a:endParaRPr lang="en-US" b="1" dirty="0"/>
          </a:p>
        </p:txBody>
      </p:sp>
      <p:grpSp>
        <p:nvGrpSpPr>
          <p:cNvPr id="8" name="Gruppo 7"/>
          <p:cNvGrpSpPr/>
          <p:nvPr/>
        </p:nvGrpSpPr>
        <p:grpSpPr>
          <a:xfrm>
            <a:off x="7714880" y="673880"/>
            <a:ext cx="669218" cy="1065626"/>
            <a:chOff x="3373925" y="2848262"/>
            <a:chExt cx="1478698" cy="2354600"/>
          </a:xfrm>
        </p:grpSpPr>
        <p:pic>
          <p:nvPicPr>
            <p:cNvPr id="5" name="Immagine 4" descr="database.png"/>
            <p:cNvPicPr>
              <a:picLocks noChangeAspect="1"/>
            </p:cNvPicPr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09639" y="2848262"/>
              <a:ext cx="1338607" cy="1338607"/>
            </a:xfrm>
            <a:prstGeom prst="rect">
              <a:avLst/>
            </a:prstGeom>
          </p:spPr>
        </p:pic>
        <p:pic>
          <p:nvPicPr>
            <p:cNvPr id="6" name="Immagine 5" descr="elephant.png"/>
            <p:cNvPicPr>
              <a:picLocks noChangeAspect="1"/>
            </p:cNvPicPr>
            <p:nvPr/>
          </p:nvPicPr>
          <p:blipFill rotWithShape="1">
            <a:blip r:embed="rId4" cstate="print">
              <a:alphaModFix/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891" r="1" b="16785"/>
            <a:stretch/>
          </p:blipFill>
          <p:spPr>
            <a:xfrm>
              <a:off x="3373925" y="3983234"/>
              <a:ext cx="1478698" cy="1219628"/>
            </a:xfrm>
            <a:prstGeom prst="rect">
              <a:avLst/>
            </a:prstGeom>
          </p:spPr>
        </p:pic>
      </p:grpSp>
      <p:pic>
        <p:nvPicPr>
          <p:cNvPr id="9" name="Immagine 8" descr="cash-register.png"/>
          <p:cNvPicPr>
            <a:picLocks noChangeAspect="1"/>
          </p:cNvPicPr>
          <p:nvPr/>
        </p:nvPicPr>
        <p:blipFill>
          <a:blip r:embed="rId5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698" y="504456"/>
            <a:ext cx="1330509" cy="1330509"/>
          </a:xfrm>
          <a:prstGeom prst="rect">
            <a:avLst/>
          </a:prstGeom>
        </p:spPr>
      </p:pic>
      <p:sp>
        <p:nvSpPr>
          <p:cNvPr id="10" name="Rettangolo 9"/>
          <p:cNvSpPr/>
          <p:nvPr/>
        </p:nvSpPr>
        <p:spPr>
          <a:xfrm>
            <a:off x="1600743" y="2517707"/>
            <a:ext cx="594251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err="1" smtClean="0">
                <a:solidFill>
                  <a:schemeClr val="accent5">
                    <a:lumMod val="75000"/>
                  </a:schemeClr>
                </a:solidFill>
              </a:rPr>
              <a:t>Architettura</a:t>
            </a:r>
            <a:r>
              <a:rPr lang="en-US" sz="32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5">
                    <a:lumMod val="75000"/>
                  </a:schemeClr>
                </a:solidFill>
              </a:rPr>
              <a:t>dati</a:t>
            </a:r>
            <a:r>
              <a:rPr lang="en-US" sz="32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5">
                    <a:lumMod val="75000"/>
                  </a:schemeClr>
                </a:solidFill>
              </a:rPr>
              <a:t>ibrida</a:t>
            </a:r>
            <a:r>
              <a:rPr lang="en-US" sz="32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</a:p>
          <a:p>
            <a:pPr algn="ctr"/>
            <a:r>
              <a:rPr lang="en-US" sz="3200" dirty="0" smtClean="0">
                <a:solidFill>
                  <a:schemeClr val="accent5">
                    <a:lumMod val="75000"/>
                  </a:schemeClr>
                </a:solidFill>
              </a:rPr>
              <a:t>(database offload)</a:t>
            </a:r>
            <a:endParaRPr lang="en-US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12" name="Immagine 11" descr="elephant.png"/>
          <p:cNvPicPr>
            <a:picLocks noChangeAspect="1"/>
          </p:cNvPicPr>
          <p:nvPr/>
        </p:nvPicPr>
        <p:blipFill rotWithShape="1">
          <a:blip r:embed="rId4" cstate="print">
            <a:alphaModFix/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91" r="1" b="16785"/>
          <a:stretch/>
        </p:blipFill>
        <p:spPr>
          <a:xfrm>
            <a:off x="5793024" y="3901235"/>
            <a:ext cx="837309" cy="690611"/>
          </a:xfrm>
          <a:prstGeom prst="rect">
            <a:avLst/>
          </a:prstGeom>
        </p:spPr>
      </p:pic>
      <p:pic>
        <p:nvPicPr>
          <p:cNvPr id="4" name="Immagine 3" descr="database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2351" y="3951721"/>
            <a:ext cx="589638" cy="589638"/>
          </a:xfrm>
          <a:prstGeom prst="rect">
            <a:avLst/>
          </a:prstGeom>
        </p:spPr>
      </p:pic>
      <p:sp>
        <p:nvSpPr>
          <p:cNvPr id="7" name="Rettangolo 6"/>
          <p:cNvSpPr/>
          <p:nvPr/>
        </p:nvSpPr>
        <p:spPr>
          <a:xfrm>
            <a:off x="511573" y="4845340"/>
            <a:ext cx="354180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dirty="0" smtClean="0"/>
              <a:t>DBMS </a:t>
            </a:r>
            <a:r>
              <a:rPr lang="en-US" dirty="0" err="1" smtClean="0"/>
              <a:t>mantiene</a:t>
            </a:r>
            <a:r>
              <a:rPr lang="en-US" dirty="0" smtClean="0"/>
              <a:t> </a:t>
            </a:r>
            <a:r>
              <a:rPr lang="en-US" dirty="0" err="1" smtClean="0"/>
              <a:t>dati</a:t>
            </a:r>
            <a:r>
              <a:rPr lang="en-US" dirty="0" smtClean="0"/>
              <a:t> </a:t>
            </a:r>
            <a:r>
              <a:rPr lang="en-US" dirty="0" err="1" smtClean="0"/>
              <a:t>correnti</a:t>
            </a:r>
            <a:endParaRPr lang="en-US" dirty="0" smtClean="0"/>
          </a:p>
          <a:p>
            <a:pPr lvl="1"/>
            <a:endParaRPr lang="en-US" dirty="0" smtClean="0">
              <a:solidFill>
                <a:schemeClr val="bg2">
                  <a:lumMod val="50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Procedure di data cleaning 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4456395" y="4910765"/>
            <a:ext cx="385911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dirty="0" smtClean="0"/>
              <a:t>Hadoop </a:t>
            </a:r>
            <a:r>
              <a:rPr lang="en-US" dirty="0" err="1" smtClean="0"/>
              <a:t>mantiene</a:t>
            </a:r>
            <a:r>
              <a:rPr lang="en-US" dirty="0" smtClean="0"/>
              <a:t> </a:t>
            </a:r>
            <a:r>
              <a:rPr lang="en-US" dirty="0" err="1" smtClean="0"/>
              <a:t>dati</a:t>
            </a:r>
            <a:r>
              <a:rPr lang="en-US" dirty="0" smtClean="0"/>
              <a:t> </a:t>
            </a:r>
            <a:r>
              <a:rPr lang="en-US" dirty="0" err="1" smtClean="0"/>
              <a:t>storici</a:t>
            </a:r>
            <a:endParaRPr lang="en-US" dirty="0" smtClean="0"/>
          </a:p>
          <a:p>
            <a:pPr lvl="1"/>
            <a:r>
              <a:rPr lang="en-US" dirty="0" err="1" smtClean="0">
                <a:solidFill>
                  <a:schemeClr val="bg2">
                    <a:lumMod val="50000"/>
                  </a:schemeClr>
                </a:solidFill>
              </a:rPr>
              <a:t>Sempre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2">
                    <a:lumMod val="50000"/>
                  </a:schemeClr>
                </a:solidFill>
              </a:rPr>
              <a:t>disponibili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 per </a:t>
            </a:r>
            <a:r>
              <a:rPr lang="en-US" dirty="0" err="1" smtClean="0">
                <a:solidFill>
                  <a:schemeClr val="bg2">
                    <a:lumMod val="50000"/>
                  </a:schemeClr>
                </a:solidFill>
              </a:rPr>
              <a:t>analisi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 via SQL o tool di BI/</a:t>
            </a:r>
            <a:r>
              <a:rPr lang="en-US" dirty="0" err="1" smtClean="0">
                <a:solidFill>
                  <a:schemeClr val="bg2">
                    <a:lumMod val="50000"/>
                  </a:schemeClr>
                </a:solidFill>
              </a:rPr>
              <a:t>visualizzazione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6" name="Freccia destra 15"/>
          <p:cNvSpPr/>
          <p:nvPr/>
        </p:nvSpPr>
        <p:spPr>
          <a:xfrm>
            <a:off x="3635869" y="3968219"/>
            <a:ext cx="1339526" cy="556642"/>
          </a:xfrm>
          <a:prstGeom prst="rightArrow">
            <a:avLst>
              <a:gd name="adj1" fmla="val 50000"/>
              <a:gd name="adj2" fmla="val 65626"/>
            </a:avLst>
          </a:prstGeom>
          <a:solidFill>
            <a:srgbClr val="FFFFFF"/>
          </a:solidFill>
          <a:ln>
            <a:solidFill>
              <a:srgbClr val="54823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647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itolo 1"/>
          <p:cNvSpPr>
            <a:spLocks noGrp="1"/>
          </p:cNvSpPr>
          <p:nvPr>
            <p:ph type="title"/>
          </p:nvPr>
        </p:nvSpPr>
        <p:spPr>
          <a:xfrm>
            <a:off x="3017209" y="608657"/>
            <a:ext cx="3854379" cy="1325563"/>
          </a:xfrm>
        </p:spPr>
        <p:txBody>
          <a:bodyPr/>
          <a:lstStyle/>
          <a:p>
            <a:r>
              <a:rPr lang="en-US" sz="3200" dirty="0" smtClean="0"/>
              <a:t>Use Case 1 </a:t>
            </a:r>
            <a:br>
              <a:rPr lang="en-US" sz="3200" dirty="0" smtClean="0"/>
            </a:br>
            <a:r>
              <a:rPr lang="en-US" b="1" dirty="0" smtClean="0"/>
              <a:t>Scanner Data</a:t>
            </a:r>
            <a:endParaRPr lang="en-US" b="1" dirty="0"/>
          </a:p>
        </p:txBody>
      </p:sp>
      <p:pic>
        <p:nvPicPr>
          <p:cNvPr id="40" name="Immagine 39" descr="cash-register.png"/>
          <p:cNvPicPr>
            <a:picLocks noChangeAspect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698" y="504456"/>
            <a:ext cx="1330509" cy="1330509"/>
          </a:xfrm>
          <a:prstGeom prst="rect">
            <a:avLst/>
          </a:prstGeom>
        </p:spPr>
      </p:pic>
      <p:sp>
        <p:nvSpPr>
          <p:cNvPr id="48" name="CasellaDiTesto 5"/>
          <p:cNvSpPr txBox="1"/>
          <p:nvPr/>
        </p:nvSpPr>
        <p:spPr>
          <a:xfrm>
            <a:off x="3881318" y="4217480"/>
            <a:ext cx="1181579" cy="5789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tIns="180000" bIns="180000" rtlCol="0" anchor="ctr">
            <a:spAutoFit/>
          </a:bodyPr>
          <a:lstStyle>
            <a:defPPr>
              <a:defRPr lang="it-IT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4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Controlli</a:t>
            </a:r>
            <a:endParaRPr lang="it-IT" sz="1400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49" name="CasellaDiTesto 10"/>
          <p:cNvSpPr txBox="1"/>
          <p:nvPr/>
        </p:nvSpPr>
        <p:spPr>
          <a:xfrm>
            <a:off x="2068257" y="3971690"/>
            <a:ext cx="1403192" cy="917513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tIns="180000" bIns="180000" rtlCol="0" anchor="ctr">
            <a:spAutoFit/>
          </a:bodyPr>
          <a:lstStyle>
            <a:defPPr>
              <a:defRPr lang="it-IT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Portale </a:t>
            </a:r>
          </a:p>
          <a:p>
            <a:pPr algn="ctr"/>
            <a:r>
              <a:rPr lang="it-IT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Acquisizione</a:t>
            </a:r>
            <a:endParaRPr lang="it-IT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50" name="Freccia a destra 49"/>
          <p:cNvSpPr/>
          <p:nvPr/>
        </p:nvSpPr>
        <p:spPr>
          <a:xfrm>
            <a:off x="1617609" y="4317671"/>
            <a:ext cx="450647" cy="223218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/>
          </a:p>
        </p:txBody>
      </p:sp>
      <p:grpSp>
        <p:nvGrpSpPr>
          <p:cNvPr id="51" name="Gruppo 50"/>
          <p:cNvGrpSpPr/>
          <p:nvPr/>
        </p:nvGrpSpPr>
        <p:grpSpPr>
          <a:xfrm>
            <a:off x="5472219" y="1596496"/>
            <a:ext cx="1471810" cy="1530390"/>
            <a:chOff x="5051306" y="1418348"/>
            <a:chExt cx="1471810" cy="1530390"/>
          </a:xfrm>
        </p:grpSpPr>
        <p:sp>
          <p:nvSpPr>
            <p:cNvPr id="75" name="Rettangolo 74"/>
            <p:cNvSpPr/>
            <p:nvPr/>
          </p:nvSpPr>
          <p:spPr>
            <a:xfrm>
              <a:off x="5061473" y="1921096"/>
              <a:ext cx="1391303" cy="102764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/>
            </a:p>
          </p:txBody>
        </p:sp>
        <p:pic>
          <p:nvPicPr>
            <p:cNvPr id="76" name="Picture 6" descr="Business Chart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9552" y="2031309"/>
              <a:ext cx="715144" cy="715144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 xmlns:lc="http://schemas.openxmlformats.org/drawingml/2006/lockedCanvas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7" name="Rettangolo 76"/>
            <p:cNvSpPr/>
            <p:nvPr/>
          </p:nvSpPr>
          <p:spPr>
            <a:xfrm>
              <a:off x="5051306" y="1418348"/>
              <a:ext cx="1471810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it-IT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it-IT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Franklin Gothic Book" panose="020B0503020102020204" pitchFamily="34" charset="0"/>
                </a:rPr>
                <a:t>Report e Visualizzazioni</a:t>
              </a:r>
              <a:endParaRPr lang="it-IT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endParaRPr>
            </a:p>
          </p:txBody>
        </p:sp>
      </p:grpSp>
      <p:sp>
        <p:nvSpPr>
          <p:cNvPr id="52" name="Rettangolo 51"/>
          <p:cNvSpPr/>
          <p:nvPr/>
        </p:nvSpPr>
        <p:spPr>
          <a:xfrm>
            <a:off x="3864374" y="3176854"/>
            <a:ext cx="1198522" cy="101408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/>
          </a:p>
        </p:txBody>
      </p:sp>
      <p:sp>
        <p:nvSpPr>
          <p:cNvPr id="53" name="Rettangolo 52"/>
          <p:cNvSpPr/>
          <p:nvPr/>
        </p:nvSpPr>
        <p:spPr>
          <a:xfrm>
            <a:off x="3739352" y="2752490"/>
            <a:ext cx="1804337" cy="5232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it-IT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Dashboard di controllo</a:t>
            </a:r>
            <a:endParaRPr lang="it-IT" sz="1400" dirty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</a:endParaRPr>
          </a:p>
        </p:txBody>
      </p:sp>
      <p:pic>
        <p:nvPicPr>
          <p:cNvPr id="54" name="Picture 2" descr="https://cdn3.iconfinder.com/data/icons/line-icons-medium-version/64/dashboard-512.png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6682" y="3503495"/>
            <a:ext cx="519544" cy="51954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rgbClr val="FFFFFF"/>
                </a:solidFill>
              </a14:hiddenFill>
            </a:ext>
          </a:extLst>
        </p:spPr>
      </p:pic>
      <p:grpSp>
        <p:nvGrpSpPr>
          <p:cNvPr id="55" name="Gruppo 54"/>
          <p:cNvGrpSpPr/>
          <p:nvPr/>
        </p:nvGrpSpPr>
        <p:grpSpPr>
          <a:xfrm>
            <a:off x="6873689" y="1621871"/>
            <a:ext cx="1471810" cy="1292421"/>
            <a:chOff x="6452776" y="1331178"/>
            <a:chExt cx="1471810" cy="1292421"/>
          </a:xfrm>
        </p:grpSpPr>
        <p:sp>
          <p:nvSpPr>
            <p:cNvPr id="73" name="CasellaDiTesto 19"/>
            <p:cNvSpPr txBox="1"/>
            <p:nvPr/>
          </p:nvSpPr>
          <p:spPr>
            <a:xfrm>
              <a:off x="6694303" y="1985750"/>
              <a:ext cx="1230283" cy="637849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txBody>
            <a:bodyPr wrap="square" lIns="0" tIns="72000" rIns="0" bIns="72000" rtlCol="0" anchor="ctr">
              <a:spAutoFit/>
            </a:bodyPr>
            <a:lstStyle>
              <a:defPPr>
                <a:defRPr lang="it-IT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it-IT" sz="1600" dirty="0" smtClean="0">
                  <a:solidFill>
                    <a:schemeClr val="bg1"/>
                  </a:solidFill>
                  <a:latin typeface="Franklin Gothic Book" panose="020B0503020102020204" pitchFamily="34" charset="0"/>
                </a:rPr>
                <a:t>Statistical</a:t>
              </a:r>
            </a:p>
            <a:p>
              <a:pPr algn="ctr"/>
              <a:r>
                <a:rPr lang="it-IT" sz="1600" dirty="0" smtClean="0">
                  <a:solidFill>
                    <a:schemeClr val="bg1"/>
                  </a:solidFill>
                  <a:latin typeface="Franklin Gothic Book" panose="020B0503020102020204" pitchFamily="34" charset="0"/>
                </a:rPr>
                <a:t>Software</a:t>
              </a:r>
              <a:endParaRPr lang="it-IT" sz="1600" dirty="0">
                <a:solidFill>
                  <a:schemeClr val="bg1"/>
                </a:solidFill>
                <a:latin typeface="Franklin Gothic Book" panose="020B0503020102020204" pitchFamily="34" charset="0"/>
              </a:endParaRPr>
            </a:p>
          </p:txBody>
        </p:sp>
        <p:sp>
          <p:nvSpPr>
            <p:cNvPr id="74" name="Rettangolo 73"/>
            <p:cNvSpPr/>
            <p:nvPr/>
          </p:nvSpPr>
          <p:spPr>
            <a:xfrm>
              <a:off x="6452776" y="1331178"/>
              <a:ext cx="1471810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it-IT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it-IT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Franklin Gothic Book" panose="020B0503020102020204" pitchFamily="34" charset="0"/>
                </a:rPr>
                <a:t>Analisi su estrazioni</a:t>
              </a:r>
              <a:endParaRPr lang="it-IT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endParaRPr>
            </a:p>
          </p:txBody>
        </p:sp>
      </p:grpSp>
      <p:grpSp>
        <p:nvGrpSpPr>
          <p:cNvPr id="56" name="Gruppo 55"/>
          <p:cNvGrpSpPr/>
          <p:nvPr/>
        </p:nvGrpSpPr>
        <p:grpSpPr>
          <a:xfrm>
            <a:off x="5499437" y="3151096"/>
            <a:ext cx="3024769" cy="3095149"/>
            <a:chOff x="5078523" y="2972947"/>
            <a:chExt cx="3024769" cy="3095149"/>
          </a:xfrm>
        </p:grpSpPr>
        <p:sp>
          <p:nvSpPr>
            <p:cNvPr id="60" name="Rettangolo 59"/>
            <p:cNvSpPr/>
            <p:nvPr/>
          </p:nvSpPr>
          <p:spPr>
            <a:xfrm>
              <a:off x="5078523" y="3009062"/>
              <a:ext cx="2883670" cy="228052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/>
            </a:p>
          </p:txBody>
        </p:sp>
        <p:pic>
          <p:nvPicPr>
            <p:cNvPr id="61" name="Picture 4" descr="Database"/>
            <p:cNvPicPr>
              <a:picLocks noChangeAspect="1" noChangeArrowheads="1"/>
            </p:cNvPicPr>
            <p:nvPr/>
          </p:nvPicPr>
          <p:blipFill>
            <a:blip r:embed="rId6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33336" y="3737878"/>
              <a:ext cx="1058206" cy="1058206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 xmlns:lc="http://schemas.openxmlformats.org/drawingml/2006/lockedCanvas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2" name="CasellaDiTesto 20"/>
            <p:cNvSpPr txBox="1"/>
            <p:nvPr/>
          </p:nvSpPr>
          <p:spPr>
            <a:xfrm>
              <a:off x="5137258" y="5273693"/>
              <a:ext cx="1326694" cy="794403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txBody>
            <a:bodyPr wrap="square" tIns="180000" bIns="180000" rtlCol="0" anchor="ctr">
              <a:spAutoFit/>
            </a:bodyPr>
            <a:lstStyle>
              <a:defPPr>
                <a:defRPr lang="it-IT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it-IT" sz="1400" dirty="0" smtClean="0">
                  <a:solidFill>
                    <a:schemeClr val="bg1"/>
                  </a:solidFill>
                  <a:latin typeface="Franklin Gothic Book" panose="020B0503020102020204" pitchFamily="34" charset="0"/>
                </a:rPr>
                <a:t>Data </a:t>
              </a:r>
              <a:r>
                <a:rPr lang="it-IT" sz="1400" dirty="0" err="1" smtClean="0">
                  <a:solidFill>
                    <a:schemeClr val="bg1"/>
                  </a:solidFill>
                  <a:latin typeface="Franklin Gothic Book" panose="020B0503020102020204" pitchFamily="34" charset="0"/>
                </a:rPr>
                <a:t>cleaning</a:t>
              </a:r>
              <a:endParaRPr lang="it-IT" sz="1400" dirty="0" smtClean="0">
                <a:solidFill>
                  <a:schemeClr val="bg1"/>
                </a:solidFill>
                <a:latin typeface="Franklin Gothic Book" panose="020B0503020102020204" pitchFamily="34" charset="0"/>
              </a:endParaRPr>
            </a:p>
            <a:p>
              <a:pPr algn="ctr"/>
              <a:r>
                <a:rPr lang="it-IT" sz="1400" dirty="0" smtClean="0">
                  <a:solidFill>
                    <a:schemeClr val="bg1"/>
                  </a:solidFill>
                  <a:latin typeface="Franklin Gothic Book" panose="020B0503020102020204" pitchFamily="34" charset="0"/>
                </a:rPr>
                <a:t>Calcolo indici</a:t>
              </a:r>
              <a:endParaRPr lang="it-IT" sz="1400" dirty="0">
                <a:solidFill>
                  <a:schemeClr val="bg1"/>
                </a:solidFill>
                <a:latin typeface="Franklin Gothic Book" panose="020B0503020102020204" pitchFamily="34" charset="0"/>
              </a:endParaRPr>
            </a:p>
          </p:txBody>
        </p:sp>
        <p:sp>
          <p:nvSpPr>
            <p:cNvPr id="63" name="Rettangolo 62"/>
            <p:cNvSpPr/>
            <p:nvPr/>
          </p:nvSpPr>
          <p:spPr>
            <a:xfrm>
              <a:off x="5292463" y="4849554"/>
              <a:ext cx="939951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it-IT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it-IT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Franklin Gothic Book" panose="020B0503020102020204" pitchFamily="34" charset="0"/>
                </a:rPr>
                <a:t>RDBMS</a:t>
              </a:r>
            </a:p>
          </p:txBody>
        </p:sp>
        <p:pic>
          <p:nvPicPr>
            <p:cNvPr id="64" name="Picture 4" descr="Database"/>
            <p:cNvPicPr>
              <a:picLocks noChangeAspect="1" noChangeArrowheads="1"/>
            </p:cNvPicPr>
            <p:nvPr/>
          </p:nvPicPr>
          <p:blipFill>
            <a:blip r:embed="rId6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51993" y="4288243"/>
              <a:ext cx="460842" cy="460842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 xmlns:lc="http://schemas.openxmlformats.org/drawingml/2006/lockedCanvas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5" name="Picture 4" descr="Database"/>
            <p:cNvPicPr>
              <a:picLocks noChangeAspect="1" noChangeArrowheads="1"/>
            </p:cNvPicPr>
            <p:nvPr/>
          </p:nvPicPr>
          <p:blipFill>
            <a:blip r:embed="rId6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51993" y="3744262"/>
              <a:ext cx="460842" cy="460842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 xmlns:lc="http://schemas.openxmlformats.org/drawingml/2006/lockedCanvas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6" name="Picture 4" descr="Database"/>
            <p:cNvPicPr>
              <a:picLocks noChangeAspect="1" noChangeArrowheads="1"/>
            </p:cNvPicPr>
            <p:nvPr/>
          </p:nvPicPr>
          <p:blipFill>
            <a:blip r:embed="rId6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15191" y="3744262"/>
              <a:ext cx="460842" cy="460842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 xmlns:lc="http://schemas.openxmlformats.org/drawingml/2006/lockedCanvas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7" name="Picture 4" descr="Database"/>
            <p:cNvPicPr>
              <a:picLocks noChangeAspect="1" noChangeArrowheads="1"/>
            </p:cNvPicPr>
            <p:nvPr/>
          </p:nvPicPr>
          <p:blipFill>
            <a:blip r:embed="rId6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15191" y="4287939"/>
              <a:ext cx="460842" cy="460842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 xmlns:lc="http://schemas.openxmlformats.org/drawingml/2006/lockedCanvas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8" name="Rettangolo 67"/>
            <p:cNvSpPr/>
            <p:nvPr/>
          </p:nvSpPr>
          <p:spPr>
            <a:xfrm>
              <a:off x="6802802" y="4849554"/>
              <a:ext cx="939951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it-IT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it-IT" sz="1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Franklin Gothic Book" panose="020B0503020102020204" pitchFamily="34" charset="0"/>
                </a:rPr>
                <a:t>Hadoop</a:t>
              </a:r>
              <a:endParaRPr lang="it-IT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endParaRPr>
            </a:p>
          </p:txBody>
        </p:sp>
        <p:sp>
          <p:nvSpPr>
            <p:cNvPr id="69" name="Rettangolo 68"/>
            <p:cNvSpPr/>
            <p:nvPr/>
          </p:nvSpPr>
          <p:spPr>
            <a:xfrm>
              <a:off x="5416844" y="2972947"/>
              <a:ext cx="2524327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it-IT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it-IT" sz="1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Franklin Gothic Book" panose="020B0503020102020204" pitchFamily="34" charset="0"/>
                </a:rPr>
                <a:t>Enhanced</a:t>
              </a:r>
              <a:r>
                <a:rPr lang="it-IT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Franklin Gothic Book" panose="020B0503020102020204" pitchFamily="34" charset="0"/>
                </a:rPr>
                <a:t> data </a:t>
              </a:r>
              <a:r>
                <a:rPr lang="it-IT" sz="1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Franklin Gothic Book" panose="020B0503020102020204" pitchFamily="34" charset="0"/>
                </a:rPr>
                <a:t>warehouse</a:t>
              </a:r>
              <a:endParaRPr lang="it-IT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endParaRPr>
            </a:p>
          </p:txBody>
        </p:sp>
        <p:sp>
          <p:nvSpPr>
            <p:cNvPr id="70" name="CasellaDiTesto 29"/>
            <p:cNvSpPr txBox="1"/>
            <p:nvPr/>
          </p:nvSpPr>
          <p:spPr>
            <a:xfrm>
              <a:off x="6609430" y="5309250"/>
              <a:ext cx="1326694" cy="578959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txBody>
            <a:bodyPr wrap="square" tIns="180000" bIns="180000" rtlCol="0" anchor="ctr">
              <a:spAutoFit/>
            </a:bodyPr>
            <a:lstStyle>
              <a:defPPr>
                <a:defRPr lang="it-IT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it-IT" sz="1400" dirty="0" smtClean="0">
                  <a:solidFill>
                    <a:schemeClr val="bg1"/>
                  </a:solidFill>
                  <a:latin typeface="Franklin Gothic Book" panose="020B0503020102020204" pitchFamily="34" charset="0"/>
                </a:rPr>
                <a:t>Analisi online</a:t>
              </a:r>
              <a:endParaRPr lang="it-IT" sz="1400" dirty="0">
                <a:solidFill>
                  <a:schemeClr val="bg1"/>
                </a:solidFill>
                <a:latin typeface="Franklin Gothic Book" panose="020B0503020102020204" pitchFamily="34" charset="0"/>
              </a:endParaRPr>
            </a:p>
          </p:txBody>
        </p:sp>
        <p:sp>
          <p:nvSpPr>
            <p:cNvPr id="71" name="Rettangolo 70"/>
            <p:cNvSpPr/>
            <p:nvPr/>
          </p:nvSpPr>
          <p:spPr>
            <a:xfrm>
              <a:off x="5211986" y="3392763"/>
              <a:ext cx="1180502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it-IT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it-IT" sz="1400" b="1" dirty="0" smtClean="0">
                  <a:solidFill>
                    <a:schemeClr val="accent1">
                      <a:lumMod val="75000"/>
                    </a:schemeClr>
                  </a:solidFill>
                  <a:latin typeface="Franklin Gothic Book" panose="020B0503020102020204" pitchFamily="34" charset="0"/>
                </a:rPr>
                <a:t>Dati correnti</a:t>
              </a:r>
              <a:endParaRPr lang="it-IT" sz="1400" b="1" dirty="0">
                <a:solidFill>
                  <a:schemeClr val="accent1">
                    <a:lumMod val="75000"/>
                  </a:schemeClr>
                </a:solidFill>
                <a:latin typeface="Franklin Gothic Book" panose="020B0503020102020204" pitchFamily="34" charset="0"/>
              </a:endParaRPr>
            </a:p>
          </p:txBody>
        </p:sp>
        <p:sp>
          <p:nvSpPr>
            <p:cNvPr id="72" name="Rettangolo 71"/>
            <p:cNvSpPr/>
            <p:nvPr/>
          </p:nvSpPr>
          <p:spPr>
            <a:xfrm>
              <a:off x="6638896" y="3368073"/>
              <a:ext cx="1464396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it-IT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it-IT" sz="1400" b="1" dirty="0" smtClean="0">
                  <a:solidFill>
                    <a:schemeClr val="accent3">
                      <a:lumMod val="50000"/>
                    </a:schemeClr>
                  </a:solidFill>
                  <a:latin typeface="Franklin Gothic Book" panose="020B0503020102020204" pitchFamily="34" charset="0"/>
                </a:rPr>
                <a:t>Dati storici</a:t>
              </a:r>
              <a:endParaRPr lang="it-IT" sz="1400" b="1" dirty="0">
                <a:solidFill>
                  <a:schemeClr val="accent3">
                    <a:lumMod val="50000"/>
                  </a:schemeClr>
                </a:solidFill>
                <a:latin typeface="Franklin Gothic Book" panose="020B0503020102020204" pitchFamily="34" charset="0"/>
              </a:endParaRPr>
            </a:p>
          </p:txBody>
        </p:sp>
      </p:grpSp>
      <p:sp>
        <p:nvSpPr>
          <p:cNvPr id="57" name="CasellaDiTesto 37"/>
          <p:cNvSpPr txBox="1"/>
          <p:nvPr/>
        </p:nvSpPr>
        <p:spPr>
          <a:xfrm>
            <a:off x="623106" y="3924496"/>
            <a:ext cx="884436" cy="91751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tIns="180000" bIns="180000" rtlCol="0" anchor="ctr">
            <a:spAutoFit/>
          </a:bodyPr>
          <a:lstStyle>
            <a:defPPr>
              <a:defRPr lang="it-IT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dirty="0">
                <a:solidFill>
                  <a:schemeClr val="bg1"/>
                </a:solidFill>
                <a:latin typeface="Franklin Gothic Book" panose="020B0503020102020204" pitchFamily="34" charset="0"/>
              </a:rPr>
              <a:t>Data Broker</a:t>
            </a:r>
          </a:p>
        </p:txBody>
      </p:sp>
      <p:sp>
        <p:nvSpPr>
          <p:cNvPr id="58" name="Freccia a destra 57"/>
          <p:cNvSpPr/>
          <p:nvPr/>
        </p:nvSpPr>
        <p:spPr>
          <a:xfrm>
            <a:off x="3466082" y="4432821"/>
            <a:ext cx="450647" cy="223218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/>
          </a:p>
        </p:txBody>
      </p:sp>
      <p:sp>
        <p:nvSpPr>
          <p:cNvPr id="59" name="Freccia a destra 58"/>
          <p:cNvSpPr/>
          <p:nvPr/>
        </p:nvSpPr>
        <p:spPr>
          <a:xfrm>
            <a:off x="5041154" y="4429280"/>
            <a:ext cx="450647" cy="223218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9503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17209" y="608657"/>
            <a:ext cx="3854379" cy="1325563"/>
          </a:xfrm>
        </p:spPr>
        <p:txBody>
          <a:bodyPr/>
          <a:lstStyle/>
          <a:p>
            <a:r>
              <a:rPr lang="en-US" sz="3200" dirty="0" smtClean="0"/>
              <a:t>Use Case 1 </a:t>
            </a:r>
            <a:br>
              <a:rPr lang="en-US" sz="3200" dirty="0" smtClean="0"/>
            </a:br>
            <a:r>
              <a:rPr lang="en-US" b="1" dirty="0" smtClean="0"/>
              <a:t>Scanner Data</a:t>
            </a:r>
            <a:endParaRPr lang="en-US" b="1" dirty="0"/>
          </a:p>
        </p:txBody>
      </p:sp>
      <p:pic>
        <p:nvPicPr>
          <p:cNvPr id="9" name="Immagine 8" descr="cash-register.png"/>
          <p:cNvPicPr>
            <a:picLocks noChangeAspect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698" y="504456"/>
            <a:ext cx="1330509" cy="1330509"/>
          </a:xfrm>
          <a:prstGeom prst="rect">
            <a:avLst/>
          </a:prstGeom>
        </p:spPr>
      </p:pic>
      <p:sp>
        <p:nvSpPr>
          <p:cNvPr id="10" name="Rettangolo 9"/>
          <p:cNvSpPr/>
          <p:nvPr/>
        </p:nvSpPr>
        <p:spPr>
          <a:xfrm>
            <a:off x="1575509" y="3245019"/>
            <a:ext cx="695830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bg2">
                    <a:lumMod val="10000"/>
                  </a:schemeClr>
                </a:solidFill>
              </a:rPr>
              <a:t>2015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2">
                    <a:lumMod val="10000"/>
                  </a:schemeClr>
                </a:solidFill>
              </a:rPr>
              <a:t>Inizio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2">
                    <a:lumMod val="10000"/>
                  </a:schemeClr>
                </a:solidFill>
              </a:rPr>
              <a:t>progetto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 e </a:t>
            </a:r>
            <a:r>
              <a:rPr lang="en-US" sz="2400" dirty="0" err="1" smtClean="0">
                <a:solidFill>
                  <a:schemeClr val="bg2">
                    <a:lumMod val="10000"/>
                  </a:schemeClr>
                </a:solidFill>
              </a:rPr>
              <a:t>analisi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2">
                    <a:lumMod val="10000"/>
                  </a:schemeClr>
                </a:solidFill>
              </a:rPr>
              <a:t>preliminare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2">
                    <a:lumMod val="10000"/>
                  </a:schemeClr>
                </a:solidFill>
              </a:rPr>
              <a:t>dei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2">
                    <a:lumMod val="10000"/>
                  </a:schemeClr>
                </a:solidFill>
              </a:rPr>
              <a:t>dati</a:t>
            </a:r>
            <a:endParaRPr lang="en-US" sz="2400" dirty="0" smtClean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en-US" sz="2400" b="1" dirty="0" smtClean="0">
                <a:solidFill>
                  <a:schemeClr val="bg2">
                    <a:lumMod val="10000"/>
                  </a:schemeClr>
                </a:solidFill>
              </a:rPr>
              <a:t>2016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2">
                    <a:lumMod val="10000"/>
                  </a:schemeClr>
                </a:solidFill>
              </a:rPr>
              <a:t>Preparazione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2">
                    <a:lumMod val="10000"/>
                  </a:schemeClr>
                </a:solidFill>
              </a:rPr>
              <a:t>della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 data collection</a:t>
            </a:r>
            <a:endParaRPr lang="en-US" sz="2400" dirty="0" smtClean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en-US" sz="2400" b="1" dirty="0" smtClean="0">
                <a:solidFill>
                  <a:schemeClr val="bg2">
                    <a:lumMod val="10000"/>
                  </a:schemeClr>
                </a:solidFill>
              </a:rPr>
              <a:t>2017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2">
                    <a:lumMod val="10000"/>
                  </a:schemeClr>
                </a:solidFill>
              </a:rPr>
              <a:t>Calcolo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2">
                    <a:lumMod val="10000"/>
                  </a:schemeClr>
                </a:solidFill>
              </a:rPr>
              <a:t>degli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2">
                    <a:lumMod val="10000"/>
                  </a:schemeClr>
                </a:solidFill>
              </a:rPr>
              <a:t>indici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 in </a:t>
            </a:r>
            <a:r>
              <a:rPr lang="en-US" sz="2400" dirty="0" err="1" smtClean="0">
                <a:solidFill>
                  <a:schemeClr val="bg2">
                    <a:lumMod val="10000"/>
                  </a:schemeClr>
                </a:solidFill>
              </a:rPr>
              <a:t>parallelo</a:t>
            </a:r>
            <a:endParaRPr lang="en-US" sz="2400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</a:rPr>
              <a:t>2018 </a:t>
            </a:r>
            <a:r>
              <a:rPr lang="en-US" sz="2400" dirty="0" err="1" smtClean="0">
                <a:solidFill>
                  <a:schemeClr val="accent2">
                    <a:lumMod val="50000"/>
                  </a:schemeClr>
                </a:solidFill>
              </a:rPr>
              <a:t>Produzione</a:t>
            </a:r>
            <a:endParaRPr lang="en-US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1" name="Rettangolo 20"/>
          <p:cNvSpPr/>
          <p:nvPr/>
        </p:nvSpPr>
        <p:spPr>
          <a:xfrm>
            <a:off x="2274904" y="2440551"/>
            <a:ext cx="14396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Timeline</a:t>
            </a:r>
            <a:endParaRPr lang="en-US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8109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154" y="940339"/>
            <a:ext cx="7609631" cy="3884880"/>
          </a:xfrm>
          <a:prstGeom prst="rect">
            <a:avLst/>
          </a:prstGeom>
        </p:spPr>
      </p:pic>
      <p:sp>
        <p:nvSpPr>
          <p:cNvPr id="5" name="Rettangolo 4"/>
          <p:cNvSpPr/>
          <p:nvPr/>
        </p:nvSpPr>
        <p:spPr>
          <a:xfrm>
            <a:off x="731154" y="5036352"/>
            <a:ext cx="786420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dirty="0" smtClean="0"/>
              <a:t>Andamento della fornitura in termini di numero di record ricevuto per punto vendita per ogni settimana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1399437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o 3"/>
          <p:cNvGrpSpPr/>
          <p:nvPr/>
        </p:nvGrpSpPr>
        <p:grpSpPr>
          <a:xfrm>
            <a:off x="7655399" y="792880"/>
            <a:ext cx="695376" cy="956549"/>
            <a:chOff x="6856740" y="4160869"/>
            <a:chExt cx="1478698" cy="2034075"/>
          </a:xfrm>
        </p:grpSpPr>
        <p:pic>
          <p:nvPicPr>
            <p:cNvPr id="5" name="Immagine 4" descr="cogwheel.png"/>
            <p:cNvPicPr>
              <a:picLocks noChangeAspect="1"/>
            </p:cNvPicPr>
            <p:nvPr/>
          </p:nvPicPr>
          <p:blipFill>
            <a:blip r:embed="rId2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964449">
              <a:off x="6927578" y="4160869"/>
              <a:ext cx="1120457" cy="1120457"/>
            </a:xfrm>
            <a:prstGeom prst="rect">
              <a:avLst/>
            </a:prstGeom>
          </p:spPr>
        </p:pic>
        <p:pic>
          <p:nvPicPr>
            <p:cNvPr id="6" name="Immagine 5" descr="elephant.png"/>
            <p:cNvPicPr>
              <a:picLocks noChangeAspect="1"/>
            </p:cNvPicPr>
            <p:nvPr/>
          </p:nvPicPr>
          <p:blipFill rotWithShape="1">
            <a:blip r:embed="rId3" cstate="print">
              <a:alphaModFix/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891" r="1" b="16785"/>
            <a:stretch/>
          </p:blipFill>
          <p:spPr>
            <a:xfrm>
              <a:off x="6856740" y="4975316"/>
              <a:ext cx="1478698" cy="1219628"/>
            </a:xfrm>
            <a:prstGeom prst="rect">
              <a:avLst/>
            </a:prstGeom>
          </p:spPr>
        </p:pic>
      </p:grpSp>
      <p:sp>
        <p:nvSpPr>
          <p:cNvPr id="7" name="Titolo 1"/>
          <p:cNvSpPr>
            <a:spLocks noGrp="1"/>
          </p:cNvSpPr>
          <p:nvPr>
            <p:ph type="title"/>
          </p:nvPr>
        </p:nvSpPr>
        <p:spPr>
          <a:xfrm>
            <a:off x="3017209" y="608657"/>
            <a:ext cx="3854379" cy="1325563"/>
          </a:xfrm>
        </p:spPr>
        <p:txBody>
          <a:bodyPr/>
          <a:lstStyle/>
          <a:p>
            <a:r>
              <a:rPr lang="en-US" sz="3200" dirty="0" smtClean="0"/>
              <a:t>Use Case 1 </a:t>
            </a:r>
            <a:br>
              <a:rPr lang="en-US" sz="3200" dirty="0" smtClean="0"/>
            </a:br>
            <a:r>
              <a:rPr lang="en-US" b="1" dirty="0" smtClean="0"/>
              <a:t>Scanner Data</a:t>
            </a:r>
            <a:endParaRPr lang="en-US" b="1" dirty="0"/>
          </a:p>
        </p:txBody>
      </p:sp>
      <p:pic>
        <p:nvPicPr>
          <p:cNvPr id="8" name="Immagine 7" descr="cash-register.png"/>
          <p:cNvPicPr>
            <a:picLocks noChangeAspect="1"/>
          </p:cNvPicPr>
          <p:nvPr/>
        </p:nvPicPr>
        <p:blipFill>
          <a:blip r:embed="rId4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698" y="504456"/>
            <a:ext cx="1330509" cy="1330509"/>
          </a:xfrm>
          <a:prstGeom prst="rect">
            <a:avLst/>
          </a:prstGeom>
        </p:spPr>
      </p:pic>
      <p:sp>
        <p:nvSpPr>
          <p:cNvPr id="10" name="Rettangolo 9"/>
          <p:cNvSpPr/>
          <p:nvPr/>
        </p:nvSpPr>
        <p:spPr>
          <a:xfrm>
            <a:off x="1491014" y="2205964"/>
            <a:ext cx="648536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 dirty="0" smtClean="0">
                <a:solidFill>
                  <a:schemeClr val="accent5">
                    <a:lumMod val="75000"/>
                  </a:schemeClr>
                </a:solidFill>
              </a:rPr>
              <a:t>Utilizzo della piattaforma Big Data per il calcolo e l’analisi sull’intero </a:t>
            </a:r>
            <a:r>
              <a:rPr lang="it-IT" sz="3200" dirty="0" err="1" smtClean="0">
                <a:solidFill>
                  <a:schemeClr val="accent5">
                    <a:lumMod val="75000"/>
                  </a:schemeClr>
                </a:solidFill>
              </a:rPr>
              <a:t>dataset</a:t>
            </a:r>
            <a:endParaRPr lang="it-IT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1291709" y="3529940"/>
            <a:ext cx="688397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/>
              <a:t>C</a:t>
            </a:r>
            <a:r>
              <a:rPr lang="it-IT" sz="2400" dirty="0" smtClean="0"/>
              <a:t>alcolo degli indici con diversi metodi e confronto dei risultati</a:t>
            </a:r>
            <a:endParaRPr lang="it-IT" sz="2400" dirty="0"/>
          </a:p>
        </p:txBody>
      </p:sp>
      <p:sp>
        <p:nvSpPr>
          <p:cNvPr id="13" name="Rettangolo 12"/>
          <p:cNvSpPr/>
          <p:nvPr/>
        </p:nvSpPr>
        <p:spPr>
          <a:xfrm>
            <a:off x="1291709" y="4403138"/>
            <a:ext cx="72192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smtClean="0"/>
              <a:t>Implementazione di diverse metodologie per l’eliminazione dei dati anomali e confronto dei risultati</a:t>
            </a:r>
            <a:endParaRPr lang="it-IT" sz="2400" dirty="0"/>
          </a:p>
        </p:txBody>
      </p:sp>
      <p:sp>
        <p:nvSpPr>
          <p:cNvPr id="14" name="Rettangolo 13"/>
          <p:cNvSpPr/>
          <p:nvPr/>
        </p:nvSpPr>
        <p:spPr>
          <a:xfrm>
            <a:off x="2413337" y="5475226"/>
            <a:ext cx="45783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Procedure implementate in </a:t>
            </a:r>
            <a:r>
              <a:rPr lang="it-IT" sz="24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Spark</a:t>
            </a:r>
            <a:r>
              <a:rPr lang="it-IT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endParaRPr lang="it-IT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7645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3723" y="689436"/>
            <a:ext cx="5122509" cy="5113553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  <p:sp>
        <p:nvSpPr>
          <p:cNvPr id="6" name="Rettangolo 5"/>
          <p:cNvSpPr/>
          <p:nvPr/>
        </p:nvSpPr>
        <p:spPr>
          <a:xfrm>
            <a:off x="6050977" y="647232"/>
            <a:ext cx="248811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dirty="0" smtClean="0"/>
              <a:t>Analisi della distribuzione dei dati per la valutazione delle performance delle procedure di identificazione dei dati anomali</a:t>
            </a:r>
            <a:endParaRPr lang="it-IT" sz="2000" dirty="0"/>
          </a:p>
        </p:txBody>
      </p:sp>
      <p:sp>
        <p:nvSpPr>
          <p:cNvPr id="7" name="Rettangolo 6"/>
          <p:cNvSpPr/>
          <p:nvPr/>
        </p:nvSpPr>
        <p:spPr>
          <a:xfrm>
            <a:off x="6050977" y="3697577"/>
            <a:ext cx="248811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Possibile sperimentazione di tecniche di machine </a:t>
            </a:r>
            <a:r>
              <a:rPr lang="it-IT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learning</a:t>
            </a:r>
            <a:endParaRPr lang="it-IT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4029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1"/>
          <p:cNvSpPr>
            <a:spLocks noGrp="1"/>
          </p:cNvSpPr>
          <p:nvPr>
            <p:ph type="title"/>
          </p:nvPr>
        </p:nvSpPr>
        <p:spPr>
          <a:xfrm>
            <a:off x="3017209" y="608657"/>
            <a:ext cx="3854379" cy="1325563"/>
          </a:xfrm>
        </p:spPr>
        <p:txBody>
          <a:bodyPr/>
          <a:lstStyle/>
          <a:p>
            <a:r>
              <a:rPr lang="en-US" sz="3200" dirty="0" smtClean="0"/>
              <a:t>Use Case 1 </a:t>
            </a:r>
            <a:br>
              <a:rPr lang="en-US" sz="3200" dirty="0" smtClean="0"/>
            </a:br>
            <a:r>
              <a:rPr lang="en-US" b="1" dirty="0" smtClean="0"/>
              <a:t>Scanner Data</a:t>
            </a:r>
            <a:endParaRPr lang="en-US" b="1" dirty="0"/>
          </a:p>
        </p:txBody>
      </p:sp>
      <p:pic>
        <p:nvPicPr>
          <p:cNvPr id="8" name="Immagine 7" descr="cash-register.png"/>
          <p:cNvPicPr>
            <a:picLocks noChangeAspect="1"/>
          </p:cNvPicPr>
          <p:nvPr/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698" y="504456"/>
            <a:ext cx="1330509" cy="1330509"/>
          </a:xfrm>
          <a:prstGeom prst="rect">
            <a:avLst/>
          </a:prstGeom>
        </p:spPr>
      </p:pic>
      <p:sp>
        <p:nvSpPr>
          <p:cNvPr id="10" name="Rettangolo 9"/>
          <p:cNvSpPr/>
          <p:nvPr/>
        </p:nvSpPr>
        <p:spPr>
          <a:xfrm>
            <a:off x="1491014" y="2205964"/>
            <a:ext cx="64853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200" dirty="0" smtClean="0">
                <a:solidFill>
                  <a:schemeClr val="accent5">
                    <a:lumMod val="75000"/>
                  </a:schemeClr>
                </a:solidFill>
              </a:rPr>
              <a:t>Prossimi passi</a:t>
            </a:r>
            <a:endParaRPr lang="it-IT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1291709" y="3529940"/>
            <a:ext cx="688397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smtClean="0"/>
              <a:t>C</a:t>
            </a:r>
            <a:r>
              <a:rPr lang="it-IT" sz="2400" dirty="0" smtClean="0"/>
              <a:t>onsolidamento del processo di produzione e inizio del parallelo con la rilevazione tradizionale</a:t>
            </a:r>
            <a:endParaRPr lang="it-IT" sz="2400" dirty="0"/>
          </a:p>
        </p:txBody>
      </p:sp>
      <p:sp>
        <p:nvSpPr>
          <p:cNvPr id="13" name="Rettangolo 12"/>
          <p:cNvSpPr/>
          <p:nvPr/>
        </p:nvSpPr>
        <p:spPr>
          <a:xfrm>
            <a:off x="1291709" y="4825172"/>
            <a:ext cx="72192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smtClean="0"/>
              <a:t>Statistica sperimentale: implementazione di un modello per il calcolo di indici di parità del potere d’acquisto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914381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o 7"/>
          <p:cNvGrpSpPr/>
          <p:nvPr/>
        </p:nvGrpSpPr>
        <p:grpSpPr>
          <a:xfrm>
            <a:off x="6674000" y="626223"/>
            <a:ext cx="1597968" cy="852357"/>
            <a:chOff x="596364" y="4818430"/>
            <a:chExt cx="2804602" cy="1495976"/>
          </a:xfrm>
        </p:grpSpPr>
        <p:pic>
          <p:nvPicPr>
            <p:cNvPr id="5" name="Immagine 4" descr="three-test-tubes.png"/>
            <p:cNvPicPr>
              <a:picLocks noChangeAspect="1"/>
            </p:cNvPicPr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04990" y="4818430"/>
              <a:ext cx="1495976" cy="1495976"/>
            </a:xfrm>
            <a:prstGeom prst="rect">
              <a:avLst/>
            </a:prstGeom>
          </p:spPr>
        </p:pic>
        <p:pic>
          <p:nvPicPr>
            <p:cNvPr id="6" name="Immagine 5" descr="elephant.png"/>
            <p:cNvPicPr>
              <a:picLocks noChangeAspect="1"/>
            </p:cNvPicPr>
            <p:nvPr/>
          </p:nvPicPr>
          <p:blipFill rotWithShape="1">
            <a:blip r:embed="rId4" cstate="print">
              <a:alphaModFix/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891" r="1" b="16785"/>
            <a:stretch/>
          </p:blipFill>
          <p:spPr>
            <a:xfrm>
              <a:off x="596364" y="4987568"/>
              <a:ext cx="1478698" cy="1219628"/>
            </a:xfrm>
            <a:prstGeom prst="rect">
              <a:avLst/>
            </a:prstGeom>
          </p:spPr>
        </p:pic>
      </p:grpSp>
      <p:sp>
        <p:nvSpPr>
          <p:cNvPr id="10" name="Titolo 1"/>
          <p:cNvSpPr txBox="1">
            <a:spLocks/>
          </p:cNvSpPr>
          <p:nvPr/>
        </p:nvSpPr>
        <p:spPr>
          <a:xfrm>
            <a:off x="3017209" y="452102"/>
            <a:ext cx="385437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smtClean="0"/>
              <a:t>Use Case 2 </a:t>
            </a:r>
            <a:br>
              <a:rPr lang="en-US" sz="3200" dirty="0" smtClean="0"/>
            </a:br>
            <a:r>
              <a:rPr lang="en-US" b="1" dirty="0" err="1" smtClean="0"/>
              <a:t>Dati</a:t>
            </a:r>
            <a:r>
              <a:rPr lang="en-US" b="1" dirty="0" smtClean="0"/>
              <a:t> </a:t>
            </a:r>
            <a:r>
              <a:rPr lang="en-US" b="1" dirty="0" err="1" smtClean="0"/>
              <a:t>telefonici</a:t>
            </a:r>
            <a:endParaRPr lang="en-US" b="1" dirty="0"/>
          </a:p>
        </p:txBody>
      </p:sp>
      <p:pic>
        <p:nvPicPr>
          <p:cNvPr id="11" name="Immagine 10" descr="smartphone.png"/>
          <p:cNvPicPr>
            <a:picLocks noChangeAspect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5493" y="704112"/>
            <a:ext cx="826693" cy="826693"/>
          </a:xfrm>
          <a:prstGeom prst="rect">
            <a:avLst/>
          </a:prstGeom>
        </p:spPr>
      </p:pic>
      <p:sp>
        <p:nvSpPr>
          <p:cNvPr id="12" name="Rettangolo 11"/>
          <p:cNvSpPr/>
          <p:nvPr/>
        </p:nvSpPr>
        <p:spPr>
          <a:xfrm>
            <a:off x="2987718" y="2169180"/>
            <a:ext cx="32265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</a:rPr>
              <a:t>Attività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</a:rPr>
              <a:t>sperimentale</a:t>
            </a:r>
            <a:endParaRPr lang="en-US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808591" y="2861240"/>
            <a:ext cx="75848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err="1" smtClean="0"/>
              <a:t>A</a:t>
            </a:r>
            <a:r>
              <a:rPr lang="en-US" sz="2400" dirty="0" err="1" smtClean="0"/>
              <a:t>nalisi</a:t>
            </a:r>
            <a:r>
              <a:rPr lang="en-US" sz="2400" dirty="0" smtClean="0"/>
              <a:t> di </a:t>
            </a:r>
            <a:r>
              <a:rPr lang="en-US" sz="2400" dirty="0" err="1" smtClean="0"/>
              <a:t>dati</a:t>
            </a:r>
            <a:r>
              <a:rPr lang="en-US" sz="2400" dirty="0" smtClean="0"/>
              <a:t> </a:t>
            </a:r>
            <a:r>
              <a:rPr lang="en-US" sz="2400" dirty="0" err="1" smtClean="0"/>
              <a:t>telefonici</a:t>
            </a:r>
            <a:r>
              <a:rPr lang="en-US" sz="2400" dirty="0" smtClean="0"/>
              <a:t> per </a:t>
            </a:r>
            <a:r>
              <a:rPr lang="en-US" sz="2400" dirty="0" err="1" smtClean="0"/>
              <a:t>determinare</a:t>
            </a:r>
            <a:r>
              <a:rPr lang="en-US" sz="2400" dirty="0" smtClean="0"/>
              <a:t> pattern di </a:t>
            </a:r>
            <a:r>
              <a:rPr lang="en-US" sz="2400" dirty="0" err="1" smtClean="0"/>
              <a:t>movimento</a:t>
            </a:r>
            <a:r>
              <a:rPr lang="en-US" sz="2400" dirty="0" smtClean="0"/>
              <a:t> </a:t>
            </a:r>
            <a:r>
              <a:rPr lang="en-US" sz="2400" dirty="0" err="1" smtClean="0"/>
              <a:t>della</a:t>
            </a:r>
            <a:r>
              <a:rPr lang="en-US" sz="2400" dirty="0" smtClean="0"/>
              <a:t> </a:t>
            </a:r>
            <a:r>
              <a:rPr lang="en-US" sz="2400" dirty="0" err="1" smtClean="0"/>
              <a:t>popolazione</a:t>
            </a:r>
            <a:endParaRPr lang="en-US" sz="2400" dirty="0"/>
          </a:p>
        </p:txBody>
      </p:sp>
      <p:sp>
        <p:nvSpPr>
          <p:cNvPr id="17" name="Rettangolo 16"/>
          <p:cNvSpPr/>
          <p:nvPr/>
        </p:nvSpPr>
        <p:spPr>
          <a:xfrm>
            <a:off x="681982" y="3861077"/>
            <a:ext cx="4973231" cy="7078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2000" b="1" dirty="0" err="1" smtClean="0"/>
              <a:t>Campione</a:t>
            </a:r>
            <a:r>
              <a:rPr lang="en-US" sz="2000" b="1" dirty="0" smtClean="0"/>
              <a:t> di </a:t>
            </a:r>
            <a:r>
              <a:rPr lang="en-US" sz="2000" b="1" dirty="0" err="1" smtClean="0"/>
              <a:t>dati</a:t>
            </a:r>
            <a:endParaRPr lang="en-US" sz="2000" b="1" dirty="0" smtClean="0"/>
          </a:p>
          <a:p>
            <a:pPr algn="ctr"/>
            <a:r>
              <a:rPr lang="en-US" sz="2000" dirty="0" smtClean="0"/>
              <a:t>Un </a:t>
            </a:r>
            <a:r>
              <a:rPr lang="en-US" sz="2000" dirty="0" err="1" smtClean="0"/>
              <a:t>mese</a:t>
            </a:r>
            <a:r>
              <a:rPr lang="en-US" sz="2000" dirty="0" smtClean="0"/>
              <a:t> di </a:t>
            </a:r>
            <a:r>
              <a:rPr lang="en-US" sz="2000" dirty="0" err="1" smtClean="0"/>
              <a:t>telefonate</a:t>
            </a:r>
            <a:r>
              <a:rPr lang="en-US" sz="2000" dirty="0" smtClean="0"/>
              <a:t>/SMS </a:t>
            </a:r>
            <a:r>
              <a:rPr lang="en-US" sz="2000" dirty="0" err="1" smtClean="0"/>
              <a:t>su</a:t>
            </a:r>
            <a:r>
              <a:rPr lang="en-US" sz="2000" dirty="0" smtClean="0"/>
              <a:t> Pisa e Roma</a:t>
            </a:r>
          </a:p>
        </p:txBody>
      </p:sp>
      <p:sp>
        <p:nvSpPr>
          <p:cNvPr id="18" name="Rettangolo 17"/>
          <p:cNvSpPr/>
          <p:nvPr/>
        </p:nvSpPr>
        <p:spPr>
          <a:xfrm>
            <a:off x="2578839" y="5458220"/>
            <a:ext cx="6114470" cy="70788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2000" b="1" dirty="0" err="1" smtClean="0"/>
              <a:t>Strumento</a:t>
            </a:r>
            <a:r>
              <a:rPr lang="en-US" sz="2000" b="1" dirty="0" smtClean="0"/>
              <a:t>: “Sociometer”</a:t>
            </a:r>
          </a:p>
          <a:p>
            <a:pPr algn="ctr"/>
            <a:r>
              <a:rPr lang="en-US" sz="2000" dirty="0" smtClean="0"/>
              <a:t>Software </a:t>
            </a:r>
            <a:r>
              <a:rPr lang="en-US" sz="2000" dirty="0" err="1" smtClean="0"/>
              <a:t>realizzato</a:t>
            </a:r>
            <a:r>
              <a:rPr lang="en-US" sz="2000" dirty="0" smtClean="0"/>
              <a:t> da </a:t>
            </a:r>
            <a:r>
              <a:rPr lang="en-US" sz="2000" dirty="0" err="1" smtClean="0"/>
              <a:t>Università</a:t>
            </a:r>
            <a:r>
              <a:rPr lang="en-US" sz="2000" dirty="0" smtClean="0"/>
              <a:t> di Pisa/CNR</a:t>
            </a:r>
            <a:r>
              <a:rPr lang="en-US" sz="2000" dirty="0" smtClean="0"/>
              <a:t>  in Spark</a:t>
            </a:r>
            <a:endParaRPr lang="en-US" sz="2000" dirty="0" smtClean="0"/>
          </a:p>
        </p:txBody>
      </p:sp>
      <p:sp>
        <p:nvSpPr>
          <p:cNvPr id="19" name="Rettangolo 18"/>
          <p:cNvSpPr/>
          <p:nvPr/>
        </p:nvSpPr>
        <p:spPr>
          <a:xfrm>
            <a:off x="696661" y="4818935"/>
            <a:ext cx="7823384" cy="40011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1"/>
            <a:r>
              <a:rPr lang="it-IT" sz="2000" dirty="0" smtClean="0"/>
              <a:t>Call </a:t>
            </a:r>
            <a:r>
              <a:rPr lang="it-IT" sz="2000" dirty="0" err="1" smtClean="0"/>
              <a:t>Detail</a:t>
            </a:r>
            <a:r>
              <a:rPr lang="it-IT" sz="2000" dirty="0" smtClean="0"/>
              <a:t> </a:t>
            </a:r>
            <a:r>
              <a:rPr lang="it-IT" sz="2000" dirty="0" err="1" smtClean="0"/>
              <a:t>Records</a:t>
            </a:r>
            <a:r>
              <a:rPr lang="it-IT" sz="2000" dirty="0" smtClean="0"/>
              <a:t>  </a:t>
            </a:r>
            <a:r>
              <a:rPr lang="it-IT" sz="2000" dirty="0" smtClean="0">
                <a:latin typeface="Wingdings"/>
                <a:ea typeface="Wingdings"/>
                <a:cs typeface="Wingdings"/>
                <a:sym typeface="Wingdings"/>
              </a:rPr>
              <a:t> </a:t>
            </a:r>
            <a:r>
              <a:rPr lang="it-IT" sz="2000" dirty="0" smtClean="0">
                <a:sym typeface="Wingdings"/>
              </a:rPr>
              <a:t>ID chiamante, ora, durata, posizione antenna</a:t>
            </a:r>
            <a:r>
              <a:rPr lang="it-IT" sz="1600" dirty="0" smtClean="0"/>
              <a:t> 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1013039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o 7"/>
          <p:cNvGrpSpPr/>
          <p:nvPr/>
        </p:nvGrpSpPr>
        <p:grpSpPr>
          <a:xfrm>
            <a:off x="6674000" y="626223"/>
            <a:ext cx="1597968" cy="852357"/>
            <a:chOff x="596364" y="4818430"/>
            <a:chExt cx="2804602" cy="1495976"/>
          </a:xfrm>
        </p:grpSpPr>
        <p:pic>
          <p:nvPicPr>
            <p:cNvPr id="5" name="Immagine 4" descr="three-test-tubes.png"/>
            <p:cNvPicPr>
              <a:picLocks noChangeAspect="1"/>
            </p:cNvPicPr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04990" y="4818430"/>
              <a:ext cx="1495976" cy="1495976"/>
            </a:xfrm>
            <a:prstGeom prst="rect">
              <a:avLst/>
            </a:prstGeom>
          </p:spPr>
        </p:pic>
        <p:pic>
          <p:nvPicPr>
            <p:cNvPr id="6" name="Immagine 5" descr="elephant.png"/>
            <p:cNvPicPr>
              <a:picLocks noChangeAspect="1"/>
            </p:cNvPicPr>
            <p:nvPr/>
          </p:nvPicPr>
          <p:blipFill rotWithShape="1">
            <a:blip r:embed="rId4" cstate="print">
              <a:alphaModFix/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891" r="1" b="16785"/>
            <a:stretch/>
          </p:blipFill>
          <p:spPr>
            <a:xfrm>
              <a:off x="596364" y="4987568"/>
              <a:ext cx="1478698" cy="1219628"/>
            </a:xfrm>
            <a:prstGeom prst="rect">
              <a:avLst/>
            </a:prstGeom>
          </p:spPr>
        </p:pic>
      </p:grpSp>
      <p:sp>
        <p:nvSpPr>
          <p:cNvPr id="10" name="Titolo 1"/>
          <p:cNvSpPr txBox="1">
            <a:spLocks/>
          </p:cNvSpPr>
          <p:nvPr/>
        </p:nvSpPr>
        <p:spPr>
          <a:xfrm>
            <a:off x="3017209" y="452102"/>
            <a:ext cx="385437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smtClean="0"/>
              <a:t>Use Case 2 </a:t>
            </a:r>
            <a:br>
              <a:rPr lang="en-US" sz="3200" dirty="0" smtClean="0"/>
            </a:br>
            <a:r>
              <a:rPr lang="en-US" b="1" dirty="0" err="1" smtClean="0"/>
              <a:t>Dati</a:t>
            </a:r>
            <a:r>
              <a:rPr lang="en-US" b="1" dirty="0" smtClean="0"/>
              <a:t> </a:t>
            </a:r>
            <a:r>
              <a:rPr lang="en-US" b="1" dirty="0" err="1" smtClean="0"/>
              <a:t>telefonici</a:t>
            </a:r>
            <a:endParaRPr lang="en-US" b="1" dirty="0"/>
          </a:p>
        </p:txBody>
      </p:sp>
      <p:pic>
        <p:nvPicPr>
          <p:cNvPr id="11" name="Immagine 10" descr="smartphone.png"/>
          <p:cNvPicPr>
            <a:picLocks noChangeAspect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5493" y="704112"/>
            <a:ext cx="826693" cy="826693"/>
          </a:xfrm>
          <a:prstGeom prst="rect">
            <a:avLst/>
          </a:prstGeom>
        </p:spPr>
      </p:pic>
      <p:pic>
        <p:nvPicPr>
          <p:cNvPr id="2" name="Immagine 1"/>
          <p:cNvPicPr>
            <a:picLocks noChangeAspect="1"/>
          </p:cNvPicPr>
          <p:nvPr/>
        </p:nvPicPr>
        <p:blipFill rotWithShape="1">
          <a:blip r:embed="rId6"/>
          <a:srcRect r="50184"/>
          <a:stretch/>
        </p:blipFill>
        <p:spPr>
          <a:xfrm>
            <a:off x="803724" y="2135021"/>
            <a:ext cx="3036757" cy="2409825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</p:pic>
      <p:sp>
        <p:nvSpPr>
          <p:cNvPr id="14" name="Rettangolo 13"/>
          <p:cNvSpPr/>
          <p:nvPr/>
        </p:nvSpPr>
        <p:spPr>
          <a:xfrm>
            <a:off x="4192173" y="2199445"/>
            <a:ext cx="432787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 smtClean="0"/>
              <a:t>Esecuzione</a:t>
            </a:r>
            <a:r>
              <a:rPr lang="en-US" sz="2400" dirty="0" smtClean="0"/>
              <a:t> del software </a:t>
            </a:r>
            <a:r>
              <a:rPr lang="en-US" sz="2400" dirty="0" err="1" smtClean="0"/>
              <a:t>sul</a:t>
            </a:r>
            <a:r>
              <a:rPr lang="en-US" sz="2400" dirty="0" smtClean="0"/>
              <a:t> </a:t>
            </a:r>
            <a:r>
              <a:rPr lang="en-US" sz="2400" dirty="0" err="1" smtClean="0"/>
              <a:t>nostro</a:t>
            </a:r>
            <a:r>
              <a:rPr lang="en-US" sz="2400" dirty="0" smtClean="0"/>
              <a:t> cluster </a:t>
            </a:r>
            <a:r>
              <a:rPr lang="en-US" sz="2400" dirty="0" err="1" smtClean="0"/>
              <a:t>interno</a:t>
            </a:r>
            <a:r>
              <a:rPr lang="en-US" sz="2400" dirty="0" smtClean="0"/>
              <a:t> e </a:t>
            </a:r>
            <a:r>
              <a:rPr lang="en-US" sz="2400" dirty="0" err="1" smtClean="0"/>
              <a:t>analisi</a:t>
            </a:r>
            <a:r>
              <a:rPr lang="en-US" sz="2400" dirty="0" smtClean="0"/>
              <a:t> </a:t>
            </a:r>
            <a:r>
              <a:rPr lang="en-US" sz="2400" dirty="0" err="1" smtClean="0"/>
              <a:t>dei</a:t>
            </a:r>
            <a:r>
              <a:rPr lang="en-US" sz="2400" dirty="0" smtClean="0"/>
              <a:t> </a:t>
            </a:r>
            <a:r>
              <a:rPr lang="en-US" sz="2400" dirty="0" err="1" smtClean="0"/>
              <a:t>risultati</a:t>
            </a:r>
            <a:r>
              <a:rPr lang="en-US" sz="2400" dirty="0" smtClean="0"/>
              <a:t> per </a:t>
            </a:r>
            <a:r>
              <a:rPr lang="en-US" sz="2400" dirty="0" err="1" smtClean="0"/>
              <a:t>valutarne</a:t>
            </a:r>
            <a:r>
              <a:rPr lang="en-US" sz="2400" dirty="0" smtClean="0"/>
              <a:t> la </a:t>
            </a:r>
            <a:r>
              <a:rPr lang="en-US" sz="2400" dirty="0" err="1" smtClean="0"/>
              <a:t>possibilità</a:t>
            </a:r>
            <a:r>
              <a:rPr lang="en-US" sz="2400" dirty="0" smtClean="0"/>
              <a:t> di </a:t>
            </a:r>
            <a:r>
              <a:rPr lang="en-US" sz="2400" dirty="0" err="1" smtClean="0"/>
              <a:t>utilizzo</a:t>
            </a:r>
            <a:r>
              <a:rPr lang="en-US" sz="2400" dirty="0" smtClean="0"/>
              <a:t> per </a:t>
            </a:r>
            <a:r>
              <a:rPr lang="en-US" sz="2400" dirty="0" err="1" smtClean="0"/>
              <a:t>il</a:t>
            </a:r>
            <a:r>
              <a:rPr lang="en-US" sz="2400" dirty="0" smtClean="0"/>
              <a:t> </a:t>
            </a:r>
            <a:r>
              <a:rPr lang="en-US" sz="2400" dirty="0" err="1" smtClean="0"/>
              <a:t>calcolo</a:t>
            </a:r>
            <a:r>
              <a:rPr lang="en-US" sz="2400" dirty="0" smtClean="0"/>
              <a:t> di </a:t>
            </a:r>
            <a:r>
              <a:rPr lang="en-US" sz="2400" dirty="0" err="1" smtClean="0"/>
              <a:t>varie</a:t>
            </a:r>
            <a:r>
              <a:rPr lang="en-US" sz="2400" dirty="0" smtClean="0"/>
              <a:t> </a:t>
            </a:r>
            <a:r>
              <a:rPr lang="en-US" sz="2400" dirty="0" err="1" smtClean="0"/>
              <a:t>stime</a:t>
            </a:r>
            <a:endParaRPr lang="en-US" sz="2400" dirty="0"/>
          </a:p>
        </p:txBody>
      </p:sp>
      <p:sp>
        <p:nvSpPr>
          <p:cNvPr id="15" name="Rettangolo 14"/>
          <p:cNvSpPr/>
          <p:nvPr/>
        </p:nvSpPr>
        <p:spPr>
          <a:xfrm>
            <a:off x="4192172" y="4356616"/>
            <a:ext cx="432787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Presenze sui territori (flussi e </a:t>
            </a:r>
            <a:r>
              <a:rPr lang="it-IT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stock)</a:t>
            </a:r>
            <a:endParaRPr lang="en-US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it-IT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Mobilità/pendolarismo</a:t>
            </a:r>
            <a:endParaRPr lang="en-US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it-IT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Domanda </a:t>
            </a:r>
            <a:r>
              <a:rPr lang="it-IT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turistica domestica </a:t>
            </a:r>
            <a:endParaRPr lang="en-US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it-IT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Densità </a:t>
            </a:r>
            <a:r>
              <a:rPr lang="it-IT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di presenze in luoghi chiave </a:t>
            </a:r>
            <a:endParaRPr lang="en-US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8947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Conclusioni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17851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Introduzione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46110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Conclusioni:</a:t>
            </a:r>
            <a:br>
              <a:rPr lang="it-IT" dirty="0" smtClean="0"/>
            </a:br>
            <a:r>
              <a:rPr lang="it-IT" dirty="0" smtClean="0"/>
              <a:t>Installazione e configurazione </a:t>
            </a:r>
            <a:r>
              <a:rPr lang="it-IT" dirty="0" err="1" smtClean="0"/>
              <a:t>Hadoop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568894" y="2247655"/>
            <a:ext cx="5535292" cy="321061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 smtClean="0"/>
              <a:t>Processo</a:t>
            </a:r>
            <a:r>
              <a:rPr lang="it-IT" b="1" dirty="0" smtClean="0"/>
              <a:t> </a:t>
            </a:r>
            <a:r>
              <a:rPr lang="it-IT" b="1" dirty="0" smtClean="0"/>
              <a:t>molto</a:t>
            </a:r>
            <a:r>
              <a:rPr lang="it-IT" dirty="0" smtClean="0"/>
              <a:t> complesso:</a:t>
            </a:r>
          </a:p>
          <a:p>
            <a:pPr lvl="1"/>
            <a:r>
              <a:rPr lang="it-IT" dirty="0" smtClean="0"/>
              <a:t>Molti componenti interconnessi</a:t>
            </a:r>
          </a:p>
          <a:p>
            <a:pPr lvl="1"/>
            <a:r>
              <a:rPr lang="it-IT" dirty="0" smtClean="0"/>
              <a:t>Non semplice capire gli errori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L’installazione è solo l’inizio…</a:t>
            </a:r>
          </a:p>
          <a:p>
            <a:pPr lvl="1"/>
            <a:r>
              <a:rPr lang="it-IT" dirty="0" smtClean="0"/>
              <a:t>Aggiornamenti continui</a:t>
            </a:r>
          </a:p>
          <a:p>
            <a:pPr lvl="1"/>
            <a:r>
              <a:rPr lang="it-IT" dirty="0" smtClean="0"/>
              <a:t>Gestione degli utenti</a:t>
            </a:r>
          </a:p>
          <a:p>
            <a:pPr lvl="1"/>
            <a:r>
              <a:rPr lang="it-IT" dirty="0" smtClean="0"/>
              <a:t>Guasti, rallentamenti, etc.</a:t>
            </a:r>
          </a:p>
          <a:p>
            <a:pPr lvl="1"/>
            <a:endParaRPr lang="it-IT" dirty="0"/>
          </a:p>
          <a:p>
            <a:endParaRPr lang="it-IT" dirty="0" smtClean="0"/>
          </a:p>
          <a:p>
            <a:pPr lvl="1"/>
            <a:endParaRPr lang="it-IT" dirty="0" smtClean="0"/>
          </a:p>
          <a:p>
            <a:pPr lvl="1"/>
            <a:endParaRPr lang="it-IT" dirty="0" smtClean="0"/>
          </a:p>
          <a:p>
            <a:endParaRPr lang="it-IT" dirty="0"/>
          </a:p>
        </p:txBody>
      </p:sp>
      <p:pic>
        <p:nvPicPr>
          <p:cNvPr id="4" name="Immagine 3" descr="people.png"/>
          <p:cNvPicPr>
            <a:picLocks noChangeAspect="1"/>
          </p:cNvPicPr>
          <p:nvPr/>
        </p:nvPicPr>
        <p:blipFill>
          <a:blip r:embed="rId2">
            <a:alphaModFix amt="52000"/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1679" y="365126"/>
            <a:ext cx="2148688" cy="2148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463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Conclusioni:</a:t>
            </a:r>
            <a:br>
              <a:rPr lang="it-IT" dirty="0" smtClean="0"/>
            </a:br>
            <a:r>
              <a:rPr lang="it-IT" dirty="0" smtClean="0"/>
              <a:t>Costruzione delle competenze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Profili</a:t>
            </a:r>
            <a:r>
              <a:rPr lang="en-US" dirty="0" smtClean="0"/>
              <a:t> e skill </a:t>
            </a:r>
            <a:r>
              <a:rPr lang="en-US" dirty="0" err="1" smtClean="0"/>
              <a:t>diversificati</a:t>
            </a:r>
            <a:r>
              <a:rPr lang="en-US" dirty="0" smtClean="0"/>
              <a:t> e molto </a:t>
            </a:r>
            <a:r>
              <a:rPr lang="en-US" dirty="0" err="1" smtClean="0"/>
              <a:t>specifici</a:t>
            </a:r>
            <a:endParaRPr lang="en-US" dirty="0" smtClean="0"/>
          </a:p>
          <a:p>
            <a:r>
              <a:rPr lang="it-IT" dirty="0" smtClean="0"/>
              <a:t>IT – Sistemisti</a:t>
            </a:r>
          </a:p>
          <a:p>
            <a:pPr lvl="1"/>
            <a:r>
              <a:rPr lang="it-IT" dirty="0" err="1" smtClean="0"/>
              <a:t>Hadoop</a:t>
            </a:r>
            <a:r>
              <a:rPr lang="it-IT" dirty="0" smtClean="0"/>
              <a:t> coinvolge pesantemente il settore ed è necessaria una formazione mirata</a:t>
            </a:r>
            <a:endParaRPr lang="it-IT" dirty="0" smtClean="0"/>
          </a:p>
          <a:p>
            <a:r>
              <a:rPr lang="it-IT" dirty="0" smtClean="0"/>
              <a:t>IT - analisti dati/sviluppatori</a:t>
            </a:r>
          </a:p>
          <a:p>
            <a:pPr lvl="1"/>
            <a:r>
              <a:rPr lang="it-IT" dirty="0" smtClean="0"/>
              <a:t>L’uso di SQL garantisc</a:t>
            </a:r>
            <a:r>
              <a:rPr lang="it-IT" dirty="0" smtClean="0"/>
              <a:t>e una transizione fluida ai nuovi strumenti per gli analisti DB</a:t>
            </a:r>
            <a:endParaRPr lang="it-IT" dirty="0" smtClean="0"/>
          </a:p>
          <a:p>
            <a:pPr lvl="1"/>
            <a:r>
              <a:rPr lang="it-IT" dirty="0" err="1" smtClean="0"/>
              <a:t>Spark</a:t>
            </a:r>
            <a:r>
              <a:rPr lang="it-IT" dirty="0" smtClean="0"/>
              <a:t> trova ampi</a:t>
            </a:r>
            <a:r>
              <a:rPr lang="it-IT" dirty="0" smtClean="0"/>
              <a:t>o margine di applicazione ma ha una curva di apprendimento ed è più apprezzato dagli sviluppatori</a:t>
            </a:r>
            <a:endParaRPr lang="it-IT" dirty="0" smtClean="0"/>
          </a:p>
          <a:p>
            <a:r>
              <a:rPr lang="it-IT" dirty="0" smtClean="0"/>
              <a:t>Statistici</a:t>
            </a:r>
          </a:p>
          <a:p>
            <a:pPr lvl="1"/>
            <a:r>
              <a:rPr lang="it-IT" dirty="0" smtClean="0"/>
              <a:t>Cambio di paradigma necessario per costruire la capacità di lavorare su </a:t>
            </a:r>
            <a:r>
              <a:rPr lang="it-IT" dirty="0" err="1" smtClean="0"/>
              <a:t>dataset</a:t>
            </a:r>
            <a:r>
              <a:rPr lang="it-IT" dirty="0" smtClean="0"/>
              <a:t> più grandi</a:t>
            </a:r>
          </a:p>
          <a:p>
            <a:pPr lvl="1"/>
            <a:r>
              <a:rPr lang="it-IT" dirty="0" smtClean="0"/>
              <a:t>C</a:t>
            </a:r>
            <a:r>
              <a:rPr lang="it-IT" dirty="0" smtClean="0"/>
              <a:t>ooperazione più stretta con l’IT per sfruttare meglio il potenziale della tecnologia</a:t>
            </a:r>
            <a:endParaRPr lang="it-IT" dirty="0"/>
          </a:p>
        </p:txBody>
      </p:sp>
      <p:pic>
        <p:nvPicPr>
          <p:cNvPr id="4" name="Immagine 3" descr="presentation-whiteboard.png"/>
          <p:cNvPicPr>
            <a:picLocks noChangeAspect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alphaModFix amt="4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4788" y="487060"/>
            <a:ext cx="2515959" cy="2515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720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606239" y="1772529"/>
            <a:ext cx="2034906" cy="1115891"/>
          </a:xfrm>
        </p:spPr>
        <p:txBody>
          <a:bodyPr/>
          <a:lstStyle/>
          <a:p>
            <a:pPr algn="ctr"/>
            <a:r>
              <a:rPr lang="it-IT" dirty="0" smtClean="0"/>
              <a:t>Grazie!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28404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 Big Data nella statistica ufficiale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1431061" y="1841014"/>
            <a:ext cx="6221479" cy="181588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it-IT" sz="2800" dirty="0"/>
              <a:t>A partire dal 2013 la comunità statistica internazionale è impegnata nello studio di come sfruttare fonti dati alternative per la produzione di statistica ufficiale</a:t>
            </a:r>
          </a:p>
        </p:txBody>
      </p:sp>
      <p:sp>
        <p:nvSpPr>
          <p:cNvPr id="5" name="Rettangolo 4"/>
          <p:cNvSpPr/>
          <p:nvPr/>
        </p:nvSpPr>
        <p:spPr>
          <a:xfrm>
            <a:off x="1431062" y="4324851"/>
            <a:ext cx="6221478" cy="138499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it-IT" sz="2800" dirty="0"/>
              <a:t>Il percorso fatto finora ha evidenziato come l’impatto dei Big Data investa il processo di produzione a tutti i livelli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1442835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1290754" y="2554893"/>
            <a:ext cx="706198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9600" b="1" dirty="0" smtClean="0">
                <a:solidFill>
                  <a:schemeClr val="bg1">
                    <a:lumMod val="85000"/>
                  </a:schemeClr>
                </a:solidFill>
              </a:rPr>
              <a:t>Advanced Analytics</a:t>
            </a:r>
            <a:endParaRPr lang="it-IT" sz="9600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Innovazione tecnologica nei processi di produzione</a:t>
            </a: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1090247" y="2456417"/>
            <a:ext cx="616868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it-IT" sz="4400" b="1" dirty="0" smtClean="0">
                <a:solidFill>
                  <a:schemeClr val="accent5">
                    <a:lumMod val="75000"/>
                  </a:schemeClr>
                </a:solidFill>
              </a:rPr>
              <a:t>Piattaforme Big </a:t>
            </a:r>
            <a:r>
              <a:rPr lang="it-IT" sz="4400" b="1" dirty="0">
                <a:solidFill>
                  <a:schemeClr val="accent5">
                    <a:lumMod val="75000"/>
                  </a:schemeClr>
                </a:solidFill>
              </a:rPr>
              <a:t>Data</a:t>
            </a:r>
          </a:p>
          <a:p>
            <a:pPr lvl="1"/>
            <a:r>
              <a:rPr lang="it-IT" sz="4400" b="1" dirty="0" smtClean="0">
                <a:solidFill>
                  <a:schemeClr val="accent6">
                    <a:lumMod val="75000"/>
                  </a:schemeClr>
                </a:solidFill>
              </a:rPr>
              <a:t>Visualizzazione</a:t>
            </a:r>
            <a:endParaRPr lang="it-IT" sz="4400" b="1" dirty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it-IT" sz="4400" b="1" dirty="0">
                <a:solidFill>
                  <a:schemeClr val="accent2">
                    <a:lumMod val="75000"/>
                  </a:schemeClr>
                </a:solidFill>
              </a:rPr>
              <a:t>Machine </a:t>
            </a:r>
            <a:r>
              <a:rPr lang="it-IT" sz="4400" b="1" dirty="0" err="1" smtClean="0">
                <a:solidFill>
                  <a:schemeClr val="accent2">
                    <a:lumMod val="75000"/>
                  </a:schemeClr>
                </a:solidFill>
              </a:rPr>
              <a:t>learning</a:t>
            </a:r>
            <a:endParaRPr lang="it-IT" sz="44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7398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magine 12" descr="elephant.png"/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alphaModFix amt="1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622" b="16785"/>
          <a:stretch/>
        </p:blipFill>
        <p:spPr>
          <a:xfrm>
            <a:off x="-1" y="2529205"/>
            <a:ext cx="3921125" cy="4328795"/>
          </a:xfrm>
          <a:prstGeom prst="rect">
            <a:avLst/>
          </a:prstGeom>
        </p:spPr>
      </p:pic>
      <p:sp>
        <p:nvSpPr>
          <p:cNvPr id="5" name="Rettangolo 4"/>
          <p:cNvSpPr/>
          <p:nvPr/>
        </p:nvSpPr>
        <p:spPr>
          <a:xfrm>
            <a:off x="765443" y="862534"/>
            <a:ext cx="7515259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200" dirty="0"/>
              <a:t>A</a:t>
            </a:r>
            <a:r>
              <a:rPr lang="it-IT" sz="3200" dirty="0" smtClean="0"/>
              <a:t> gennaio 2016 Istat ha completato il setup della piattaforma di produzione on-premise per la memorizzazione e l’elaborazione dei big data</a:t>
            </a:r>
            <a:endParaRPr lang="it-IT" sz="3200" dirty="0"/>
          </a:p>
        </p:txBody>
      </p:sp>
      <p:sp>
        <p:nvSpPr>
          <p:cNvPr id="7" name="Rettangolo 6"/>
          <p:cNvSpPr/>
          <p:nvPr/>
        </p:nvSpPr>
        <p:spPr>
          <a:xfrm>
            <a:off x="5952086" y="1366896"/>
            <a:ext cx="2440896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200" kern="1100" dirty="0" smtClean="0">
                <a:solidFill>
                  <a:schemeClr val="accent1">
                    <a:lumMod val="75000"/>
                  </a:schemeClr>
                </a:solidFill>
              </a:rPr>
              <a:t>on-premise </a:t>
            </a:r>
            <a:endParaRPr lang="it-IT" sz="3200" kern="11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3053319" y="3284602"/>
            <a:ext cx="3194769" cy="10156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it-IT" sz="2000" b="1" dirty="0" smtClean="0"/>
              <a:t>Perché non in </a:t>
            </a:r>
            <a:r>
              <a:rPr lang="it-IT" sz="2000" b="1" dirty="0" err="1" smtClean="0"/>
              <a:t>cloud</a:t>
            </a:r>
            <a:r>
              <a:rPr lang="it-IT" sz="2000" b="1" dirty="0" smtClean="0"/>
              <a:t>? </a:t>
            </a:r>
          </a:p>
          <a:p>
            <a:r>
              <a:rPr lang="it-IT" sz="2000" dirty="0" smtClean="0"/>
              <a:t>Non possibile per i vincoli di privacy sui dati</a:t>
            </a:r>
            <a:endParaRPr lang="it-IT" sz="2000" dirty="0"/>
          </a:p>
        </p:txBody>
      </p:sp>
      <p:sp>
        <p:nvSpPr>
          <p:cNvPr id="10" name="Rettangolo 9"/>
          <p:cNvSpPr/>
          <p:nvPr/>
        </p:nvSpPr>
        <p:spPr>
          <a:xfrm>
            <a:off x="2509372" y="4660230"/>
            <a:ext cx="4282661" cy="1323439"/>
          </a:xfrm>
          <a:prstGeom prst="rect">
            <a:avLst/>
          </a:prstGeom>
          <a:solidFill>
            <a:srgbClr val="FFDEDC"/>
          </a:solidFill>
        </p:spPr>
        <p:txBody>
          <a:bodyPr wrap="square">
            <a:spAutoFit/>
          </a:bodyPr>
          <a:lstStyle/>
          <a:p>
            <a:r>
              <a:rPr lang="it-IT" sz="2000" b="1" dirty="0" smtClean="0"/>
              <a:t>Non (solo) sperimentale</a:t>
            </a:r>
          </a:p>
          <a:p>
            <a:r>
              <a:rPr lang="it-IT" sz="2000" dirty="0" smtClean="0"/>
              <a:t>Acquisita e installata per rispondere a un requisito specific</a:t>
            </a:r>
            <a:r>
              <a:rPr lang="it-IT" sz="2000" dirty="0" smtClean="0"/>
              <a:t>o (progetto Scanner Data)</a:t>
            </a:r>
            <a:endParaRPr lang="it-IT" sz="2000" dirty="0"/>
          </a:p>
        </p:txBody>
      </p:sp>
      <p:sp>
        <p:nvSpPr>
          <p:cNvPr id="11" name="Rettangolo 10"/>
          <p:cNvSpPr/>
          <p:nvPr/>
        </p:nvSpPr>
        <p:spPr>
          <a:xfrm>
            <a:off x="3946297" y="1356643"/>
            <a:ext cx="249670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200" dirty="0" smtClean="0">
                <a:solidFill>
                  <a:srgbClr val="FF6666"/>
                </a:solidFill>
              </a:rPr>
              <a:t>produzione </a:t>
            </a:r>
            <a:endParaRPr lang="it-IT" sz="3200" dirty="0">
              <a:solidFill>
                <a:srgbClr val="FF66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3479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 animBg="1"/>
      <p:bldP spid="10" grpId="0" animBg="1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asellaDiTesto 18"/>
          <p:cNvSpPr txBox="1"/>
          <p:nvPr/>
        </p:nvSpPr>
        <p:spPr>
          <a:xfrm>
            <a:off x="2191233" y="5422494"/>
            <a:ext cx="54472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chemeClr val="accent1">
                    <a:lumMod val="50000"/>
                  </a:schemeClr>
                </a:solidFill>
                <a:cs typeface="Arial"/>
              </a:rPr>
              <a:t>Cluster Hadoop da 8 </a:t>
            </a:r>
            <a:r>
              <a:rPr lang="en-US" sz="4000" dirty="0" err="1" smtClean="0">
                <a:solidFill>
                  <a:schemeClr val="accent1">
                    <a:lumMod val="50000"/>
                  </a:schemeClr>
                </a:solidFill>
                <a:cs typeface="Arial"/>
              </a:rPr>
              <a:t>nodi</a:t>
            </a:r>
            <a:endParaRPr lang="en-US" sz="4000" dirty="0">
              <a:solidFill>
                <a:schemeClr val="accent1">
                  <a:lumMod val="50000"/>
                </a:schemeClr>
              </a:solidFill>
              <a:cs typeface="Arial"/>
            </a:endParaRPr>
          </a:p>
        </p:txBody>
      </p:sp>
      <p:pic>
        <p:nvPicPr>
          <p:cNvPr id="29" name="Immagine 28" descr="elephant.png"/>
          <p:cNvPicPr>
            <a:picLocks noChangeAspect="1"/>
          </p:cNvPicPr>
          <p:nvPr/>
        </p:nvPicPr>
        <p:blipFill rotWithShape="1">
          <a:blip r:embed="rId3" cstate="print">
            <a:alphaModFix/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91" r="1" b="16785"/>
          <a:stretch/>
        </p:blipFill>
        <p:spPr>
          <a:xfrm>
            <a:off x="3635853" y="2127387"/>
            <a:ext cx="1807452" cy="1490784"/>
          </a:xfrm>
          <a:prstGeom prst="rect">
            <a:avLst/>
          </a:prstGeom>
        </p:spPr>
      </p:pic>
      <p:grpSp>
        <p:nvGrpSpPr>
          <p:cNvPr id="38" name="Gruppo 37"/>
          <p:cNvGrpSpPr/>
          <p:nvPr/>
        </p:nvGrpSpPr>
        <p:grpSpPr>
          <a:xfrm>
            <a:off x="3044718" y="3996105"/>
            <a:ext cx="2812864" cy="878646"/>
            <a:chOff x="3044718" y="4309215"/>
            <a:chExt cx="2812864" cy="878646"/>
          </a:xfrm>
        </p:grpSpPr>
        <p:pic>
          <p:nvPicPr>
            <p:cNvPr id="30" name="Immagine 29" descr="hosting.pn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44718" y="4309215"/>
              <a:ext cx="859225" cy="859225"/>
            </a:xfrm>
            <a:prstGeom prst="rect">
              <a:avLst/>
            </a:prstGeom>
          </p:spPr>
        </p:pic>
        <p:pic>
          <p:nvPicPr>
            <p:cNvPr id="31" name="Immagine 30" descr="hosting.pn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10552" y="4318925"/>
              <a:ext cx="859225" cy="859225"/>
            </a:xfrm>
            <a:prstGeom prst="rect">
              <a:avLst/>
            </a:prstGeom>
          </p:spPr>
        </p:pic>
        <p:pic>
          <p:nvPicPr>
            <p:cNvPr id="32" name="Immagine 31" descr="hosting.pn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76385" y="4328636"/>
              <a:ext cx="859225" cy="859225"/>
            </a:xfrm>
            <a:prstGeom prst="rect">
              <a:avLst/>
            </a:prstGeom>
          </p:spPr>
        </p:pic>
        <p:sp>
          <p:nvSpPr>
            <p:cNvPr id="37" name="Rettangolo 36"/>
            <p:cNvSpPr/>
            <p:nvPr/>
          </p:nvSpPr>
          <p:spPr>
            <a:xfrm>
              <a:off x="4965746" y="4888204"/>
              <a:ext cx="891836" cy="29039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9" name="Callout 1 38"/>
          <p:cNvSpPr/>
          <p:nvPr/>
        </p:nvSpPr>
        <p:spPr>
          <a:xfrm>
            <a:off x="221494" y="3157426"/>
            <a:ext cx="2510262" cy="1654042"/>
          </a:xfrm>
          <a:prstGeom prst="borderCallout1">
            <a:avLst>
              <a:gd name="adj1" fmla="val 60054"/>
              <a:gd name="adj2" fmla="val 101163"/>
              <a:gd name="adj3" fmla="val 60327"/>
              <a:gd name="adj4" fmla="val 111535"/>
            </a:avLst>
          </a:prstGeom>
          <a:noFill/>
          <a:ln w="3175" cmpd="sng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108000" bIns="108000" rtlCol="0" anchor="ctr"/>
          <a:lstStyle/>
          <a:p>
            <a:r>
              <a:rPr lang="it-IT" sz="1600" b="1" dirty="0" smtClean="0">
                <a:solidFill>
                  <a:schemeClr val="tx1"/>
                </a:solidFill>
              </a:rPr>
              <a:t>Specifiche tecniche</a:t>
            </a:r>
          </a:p>
          <a:p>
            <a:r>
              <a:rPr lang="it-IT" sz="1400" dirty="0" smtClean="0">
                <a:solidFill>
                  <a:schemeClr val="bg2">
                    <a:lumMod val="50000"/>
                  </a:schemeClr>
                </a:solidFill>
              </a:rPr>
              <a:t>32/16 Core </a:t>
            </a:r>
            <a:r>
              <a:rPr lang="it-IT" sz="1400" dirty="0" err="1" smtClean="0">
                <a:solidFill>
                  <a:schemeClr val="bg2">
                    <a:lumMod val="50000"/>
                  </a:schemeClr>
                </a:solidFill>
              </a:rPr>
              <a:t>CPUs</a:t>
            </a:r>
            <a:endParaRPr lang="it-IT" sz="1400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it-IT" sz="1400" dirty="0" smtClean="0">
                <a:solidFill>
                  <a:schemeClr val="bg2">
                    <a:lumMod val="50000"/>
                  </a:schemeClr>
                </a:solidFill>
              </a:rPr>
              <a:t>128 </a:t>
            </a:r>
            <a:r>
              <a:rPr lang="it-IT" sz="1400" dirty="0" err="1" smtClean="0">
                <a:solidFill>
                  <a:schemeClr val="bg2">
                    <a:lumMod val="50000"/>
                  </a:schemeClr>
                </a:solidFill>
              </a:rPr>
              <a:t>Gb</a:t>
            </a:r>
            <a:r>
              <a:rPr lang="it-IT" sz="1400" dirty="0" smtClean="0">
                <a:solidFill>
                  <a:schemeClr val="bg2">
                    <a:lumMod val="50000"/>
                  </a:schemeClr>
                </a:solidFill>
              </a:rPr>
              <a:t> RAM per nodo</a:t>
            </a:r>
          </a:p>
          <a:p>
            <a:r>
              <a:rPr lang="it-IT" sz="1400" dirty="0" smtClean="0">
                <a:solidFill>
                  <a:schemeClr val="bg2">
                    <a:lumMod val="50000"/>
                  </a:schemeClr>
                </a:solidFill>
              </a:rPr>
              <a:t>Connessione interna a 20Gbit</a:t>
            </a:r>
          </a:p>
          <a:p>
            <a:r>
              <a:rPr lang="it-IT" sz="1400" dirty="0" smtClean="0">
                <a:solidFill>
                  <a:schemeClr val="bg2">
                    <a:lumMod val="50000"/>
                  </a:schemeClr>
                </a:solidFill>
              </a:rPr>
              <a:t>6 x 1.2Tb HD per nodo (60Tb in totale)</a:t>
            </a:r>
            <a:endParaRPr lang="it-IT" sz="1400" dirty="0">
              <a:solidFill>
                <a:schemeClr val="bg2">
                  <a:lumMod val="50000"/>
                </a:schemeClr>
              </a:solidFill>
            </a:endParaRPr>
          </a:p>
        </p:txBody>
      </p:sp>
      <p:grpSp>
        <p:nvGrpSpPr>
          <p:cNvPr id="44" name="Gruppo 43"/>
          <p:cNvGrpSpPr/>
          <p:nvPr/>
        </p:nvGrpSpPr>
        <p:grpSpPr>
          <a:xfrm>
            <a:off x="6488869" y="765382"/>
            <a:ext cx="2713846" cy="3409431"/>
            <a:chOff x="6488869" y="765382"/>
            <a:chExt cx="2713846" cy="3409431"/>
          </a:xfrm>
        </p:grpSpPr>
        <p:sp>
          <p:nvSpPr>
            <p:cNvPr id="25" name="CasellaDiTesto 24"/>
            <p:cNvSpPr txBox="1"/>
            <p:nvPr/>
          </p:nvSpPr>
          <p:spPr>
            <a:xfrm>
              <a:off x="6514590" y="956540"/>
              <a:ext cx="2681598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cs typeface="Arial"/>
                </a:rPr>
                <a:t>Standard </a:t>
              </a:r>
              <a:r>
                <a:rPr lang="en-US" b="1" dirty="0" err="1" smtClean="0">
                  <a:cs typeface="Arial"/>
                </a:rPr>
                <a:t>Hadoop</a:t>
              </a:r>
              <a:endParaRPr lang="en-US" b="1" dirty="0" smtClean="0">
                <a:cs typeface="Arial"/>
              </a:endParaRPr>
            </a:p>
            <a:p>
              <a:r>
                <a:rPr lang="en-US" sz="1600" dirty="0" smtClean="0">
                  <a:cs typeface="Arial"/>
                </a:rPr>
                <a:t>parallel storage/processing, </a:t>
              </a:r>
            </a:p>
            <a:p>
              <a:r>
                <a:rPr lang="en-US" sz="1600" dirty="0" smtClean="0">
                  <a:cs typeface="Arial"/>
                </a:rPr>
                <a:t>SQL, </a:t>
              </a:r>
              <a:r>
                <a:rPr lang="en-US" sz="1600" dirty="0" err="1" smtClean="0">
                  <a:cs typeface="Arial"/>
                </a:rPr>
                <a:t>NoSQL</a:t>
              </a:r>
              <a:r>
                <a:rPr lang="en-US" sz="1600" dirty="0" smtClean="0">
                  <a:cs typeface="Arial"/>
                </a:rPr>
                <a:t>, Spark</a:t>
              </a:r>
              <a:r>
                <a:rPr lang="is-IS" sz="1600" dirty="0" smtClean="0">
                  <a:cs typeface="Arial"/>
                </a:rPr>
                <a:t>…</a:t>
              </a:r>
              <a:endParaRPr lang="en-US" sz="1600" dirty="0">
                <a:cs typeface="Arial"/>
              </a:endParaRPr>
            </a:p>
          </p:txBody>
        </p:sp>
        <p:sp>
          <p:nvSpPr>
            <p:cNvPr id="26" name="CasellaDiTesto 25"/>
            <p:cNvSpPr txBox="1"/>
            <p:nvPr/>
          </p:nvSpPr>
          <p:spPr>
            <a:xfrm>
              <a:off x="6548819" y="2551855"/>
              <a:ext cx="220159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1600" dirty="0">
                <a:cs typeface="Arial"/>
              </a:endParaRPr>
            </a:p>
          </p:txBody>
        </p:sp>
        <p:sp>
          <p:nvSpPr>
            <p:cNvPr id="27" name="CasellaDiTesto 26"/>
            <p:cNvSpPr txBox="1"/>
            <p:nvPr/>
          </p:nvSpPr>
          <p:spPr>
            <a:xfrm>
              <a:off x="6530800" y="2086258"/>
              <a:ext cx="2561012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b="1" dirty="0" smtClean="0">
                  <a:cs typeface="Arial"/>
                </a:rPr>
                <a:t>Extensions</a:t>
              </a:r>
              <a:endParaRPr lang="it-IT" sz="1600" b="1" dirty="0" smtClean="0">
                <a:cs typeface="Arial"/>
              </a:endParaRPr>
            </a:p>
            <a:p>
              <a:r>
                <a:rPr lang="it-IT" sz="1600" dirty="0" smtClean="0">
                  <a:cs typeface="Arial"/>
                </a:rPr>
                <a:t>High-</a:t>
              </a:r>
              <a:r>
                <a:rPr lang="it-IT" sz="1600" dirty="0" err="1" smtClean="0">
                  <a:cs typeface="Arial"/>
                </a:rPr>
                <a:t>speed</a:t>
              </a:r>
              <a:r>
                <a:rPr lang="it-IT" sz="1600" dirty="0" smtClean="0">
                  <a:cs typeface="Arial"/>
                </a:rPr>
                <a:t> </a:t>
              </a:r>
              <a:r>
                <a:rPr lang="it-IT" sz="1600" dirty="0" err="1" smtClean="0">
                  <a:cs typeface="Arial"/>
                </a:rPr>
                <a:t>analytics</a:t>
              </a:r>
              <a:r>
                <a:rPr lang="it-IT" sz="1600" dirty="0" smtClean="0">
                  <a:cs typeface="Arial"/>
                </a:rPr>
                <a:t> </a:t>
              </a:r>
              <a:r>
                <a:rPr lang="it-IT" sz="1600" dirty="0" err="1" smtClean="0">
                  <a:cs typeface="Arial"/>
                </a:rPr>
                <a:t>engine</a:t>
              </a:r>
              <a:endParaRPr lang="it-IT" sz="1600" dirty="0" smtClean="0">
                <a:cs typeface="Arial"/>
              </a:endParaRPr>
            </a:p>
            <a:p>
              <a:r>
                <a:rPr lang="it-IT" sz="1600" dirty="0">
                  <a:cs typeface="Arial"/>
                </a:rPr>
                <a:t>Administration console</a:t>
              </a:r>
              <a:endParaRPr lang="it-IT" sz="1600" dirty="0" smtClean="0">
                <a:cs typeface="Arial"/>
              </a:endParaRPr>
            </a:p>
          </p:txBody>
        </p:sp>
        <p:sp>
          <p:nvSpPr>
            <p:cNvPr id="28" name="CasellaDiTesto 27"/>
            <p:cNvSpPr txBox="1"/>
            <p:nvPr/>
          </p:nvSpPr>
          <p:spPr>
            <a:xfrm>
              <a:off x="6597134" y="3322659"/>
              <a:ext cx="2605581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cs typeface="Arial"/>
                </a:rPr>
                <a:t>Security</a:t>
              </a:r>
            </a:p>
            <a:p>
              <a:r>
                <a:rPr lang="it-IT" sz="1600" dirty="0" smtClean="0">
                  <a:cs typeface="Arial"/>
                </a:rPr>
                <a:t>Advanced </a:t>
              </a:r>
              <a:r>
                <a:rPr lang="it-IT" sz="1600" dirty="0" err="1" smtClean="0">
                  <a:cs typeface="Arial"/>
                </a:rPr>
                <a:t>access</a:t>
              </a:r>
              <a:r>
                <a:rPr lang="it-IT" sz="1600" dirty="0" smtClean="0">
                  <a:cs typeface="Arial"/>
                </a:rPr>
                <a:t> control</a:t>
              </a:r>
              <a:endParaRPr lang="en-US" sz="1600" dirty="0">
                <a:cs typeface="Arial"/>
              </a:endParaRPr>
            </a:p>
          </p:txBody>
        </p:sp>
        <p:sp>
          <p:nvSpPr>
            <p:cNvPr id="41" name="Callout 1 40"/>
            <p:cNvSpPr/>
            <p:nvPr/>
          </p:nvSpPr>
          <p:spPr>
            <a:xfrm>
              <a:off x="6488869" y="765382"/>
              <a:ext cx="2505087" cy="3409431"/>
            </a:xfrm>
            <a:prstGeom prst="borderCallout1">
              <a:avLst>
                <a:gd name="adj1" fmla="val 49660"/>
                <a:gd name="adj2" fmla="val -41326"/>
                <a:gd name="adj3" fmla="val 29714"/>
                <a:gd name="adj4" fmla="val -40"/>
              </a:avLst>
            </a:prstGeom>
            <a:noFill/>
            <a:ln w="3175" cmpd="sng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108000" bIns="108000" rtlCol="0" anchor="ctr"/>
            <a:lstStyle/>
            <a:p>
              <a:endParaRPr lang="en-US" sz="1400" dirty="0">
                <a:solidFill>
                  <a:schemeClr val="bg2">
                    <a:lumMod val="50000"/>
                  </a:schemeClr>
                </a:solidFill>
              </a:endParaRPr>
            </a:p>
          </p:txBody>
        </p:sp>
        <p:pic>
          <p:nvPicPr>
            <p:cNvPr id="43" name="Immagine 42" descr="locked.png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92130" y="3359596"/>
              <a:ext cx="309218" cy="30921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44611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3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59268" y="1964785"/>
            <a:ext cx="756506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/>
              <a:t>La piattaforma è stata progettata con l’idea di ospitare dati per progetti diversi e ad alto livello di criticità dal punto di vista della privacy 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E’ stato implementato un meccanismo avanzato di sicurezza</a:t>
            </a:r>
          </a:p>
          <a:p>
            <a:pPr marL="342900" lvl="1" indent="0">
              <a:buNone/>
            </a:pPr>
            <a:r>
              <a:rPr lang="it-IT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Integrazione con il back-end di autenticazione via </a:t>
            </a:r>
            <a:r>
              <a:rPr lang="it-IT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Kerberos</a:t>
            </a:r>
            <a:endParaRPr lang="it-IT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42900" lvl="1" indent="0">
              <a:buNone/>
            </a:pPr>
            <a:endParaRPr lang="it-IT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42900" lvl="1" indent="0">
              <a:buNone/>
            </a:pPr>
            <a:r>
              <a:rPr lang="it-IT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Definizione di permessi a livello dettagliato (tabella)</a:t>
            </a:r>
            <a:endParaRPr lang="it-IT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5" name="Immagine 4" descr="locked.png"/>
          <p:cNvPicPr>
            <a:picLocks noChangeAspect="1"/>
          </p:cNvPicPr>
          <p:nvPr/>
        </p:nvPicPr>
        <p:blipFill>
          <a:blip r:embed="rId2" cstate="print">
            <a:alphaModFix am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9753" y="647509"/>
            <a:ext cx="1074663" cy="1074663"/>
          </a:xfrm>
          <a:prstGeom prst="rect">
            <a:avLst/>
          </a:prstGeom>
        </p:spPr>
      </p:pic>
      <p:pic>
        <p:nvPicPr>
          <p:cNvPr id="6" name="Immagine 5" descr="locked.png"/>
          <p:cNvPicPr>
            <a:picLocks noChangeAspect="1"/>
          </p:cNvPicPr>
          <p:nvPr/>
        </p:nvPicPr>
        <p:blipFill>
          <a:blip r:embed="rId2" cstate="print">
            <a:alphaModFix am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2214" y="643353"/>
            <a:ext cx="1074663" cy="1074663"/>
          </a:xfrm>
          <a:prstGeom prst="rect">
            <a:avLst/>
          </a:prstGeom>
        </p:spPr>
      </p:pic>
      <p:pic>
        <p:nvPicPr>
          <p:cNvPr id="7" name="Immagine 6" descr="locke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4675" y="639197"/>
            <a:ext cx="1074663" cy="1074663"/>
          </a:xfrm>
          <a:prstGeom prst="rect">
            <a:avLst/>
          </a:prstGeom>
        </p:spPr>
      </p:pic>
      <p:pic>
        <p:nvPicPr>
          <p:cNvPr id="8" name="Immagine 7" descr="locked.png"/>
          <p:cNvPicPr>
            <a:picLocks noChangeAspect="1"/>
          </p:cNvPicPr>
          <p:nvPr/>
        </p:nvPicPr>
        <p:blipFill>
          <a:blip r:embed="rId2" cstate="print">
            <a:alphaModFix am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7136" y="635041"/>
            <a:ext cx="1074663" cy="1074663"/>
          </a:xfrm>
          <a:prstGeom prst="rect">
            <a:avLst/>
          </a:prstGeom>
        </p:spPr>
      </p:pic>
      <p:pic>
        <p:nvPicPr>
          <p:cNvPr id="9" name="Immagine 8" descr="locked.png"/>
          <p:cNvPicPr>
            <a:picLocks noChangeAspect="1"/>
          </p:cNvPicPr>
          <p:nvPr/>
        </p:nvPicPr>
        <p:blipFill>
          <a:blip r:embed="rId2" cstate="print">
            <a:alphaModFix am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9597" y="630885"/>
            <a:ext cx="1074663" cy="1074663"/>
          </a:xfrm>
          <a:prstGeom prst="rect">
            <a:avLst/>
          </a:prstGeom>
        </p:spPr>
      </p:pic>
      <p:pic>
        <p:nvPicPr>
          <p:cNvPr id="10" name="Immagine 9" descr="locked.png"/>
          <p:cNvPicPr>
            <a:picLocks noChangeAspect="1"/>
          </p:cNvPicPr>
          <p:nvPr/>
        </p:nvPicPr>
        <p:blipFill>
          <a:blip r:embed="rId2" cstate="print">
            <a:alphaModFix am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6850" y="644124"/>
            <a:ext cx="1074663" cy="1074663"/>
          </a:xfrm>
          <a:prstGeom prst="rect">
            <a:avLst/>
          </a:prstGeom>
        </p:spPr>
      </p:pic>
      <p:pic>
        <p:nvPicPr>
          <p:cNvPr id="11" name="Immagine 10" descr="locked.png"/>
          <p:cNvPicPr>
            <a:picLocks noChangeAspect="1"/>
          </p:cNvPicPr>
          <p:nvPr/>
        </p:nvPicPr>
        <p:blipFill>
          <a:blip r:embed="rId2" cstate="print">
            <a:alphaModFix am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4103" y="657363"/>
            <a:ext cx="1074663" cy="1074663"/>
          </a:xfrm>
          <a:prstGeom prst="rect">
            <a:avLst/>
          </a:prstGeom>
        </p:spPr>
      </p:pic>
      <p:pic>
        <p:nvPicPr>
          <p:cNvPr id="12" name="Immagine 11" descr="locked.png"/>
          <p:cNvPicPr>
            <a:picLocks noChangeAspect="1"/>
          </p:cNvPicPr>
          <p:nvPr/>
        </p:nvPicPr>
        <p:blipFill>
          <a:blip r:embed="rId2" cstate="print">
            <a:alphaModFix am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356" y="670602"/>
            <a:ext cx="1074663" cy="1074663"/>
          </a:xfrm>
          <a:prstGeom prst="rect">
            <a:avLst/>
          </a:prstGeom>
        </p:spPr>
      </p:pic>
      <p:pic>
        <p:nvPicPr>
          <p:cNvPr id="13" name="Immagine 12" descr="locked.png"/>
          <p:cNvPicPr>
            <a:picLocks noChangeAspect="1"/>
          </p:cNvPicPr>
          <p:nvPr/>
        </p:nvPicPr>
        <p:blipFill rotWithShape="1">
          <a:blip r:embed="rId2" cstate="print">
            <a:alphaModFix am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953"/>
          <a:stretch/>
        </p:blipFill>
        <p:spPr>
          <a:xfrm>
            <a:off x="0" y="649051"/>
            <a:ext cx="290669" cy="1074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8684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853274" y="3011434"/>
            <a:ext cx="5437453" cy="835132"/>
          </a:xfrm>
        </p:spPr>
        <p:txBody>
          <a:bodyPr>
            <a:normAutofit/>
          </a:bodyPr>
          <a:lstStyle/>
          <a:p>
            <a:pPr algn="ctr"/>
            <a:r>
              <a:rPr lang="it-IT" dirty="0" smtClean="0">
                <a:solidFill>
                  <a:schemeClr val="bg2">
                    <a:lumMod val="50000"/>
                  </a:schemeClr>
                </a:solidFill>
              </a:rPr>
              <a:t>Scenari di utilizzo</a:t>
            </a:r>
            <a:endParaRPr lang="it-IT" dirty="0">
              <a:solidFill>
                <a:schemeClr val="bg2">
                  <a:lumMod val="50000"/>
                </a:schemeClr>
              </a:solidFill>
            </a:endParaRPr>
          </a:p>
        </p:txBody>
      </p:sp>
      <p:grpSp>
        <p:nvGrpSpPr>
          <p:cNvPr id="21" name="Gruppo 20"/>
          <p:cNvGrpSpPr/>
          <p:nvPr/>
        </p:nvGrpSpPr>
        <p:grpSpPr>
          <a:xfrm>
            <a:off x="5038452" y="4160869"/>
            <a:ext cx="3296986" cy="2034075"/>
            <a:chOff x="5038452" y="4160869"/>
            <a:chExt cx="3296986" cy="2034075"/>
          </a:xfrm>
        </p:grpSpPr>
        <p:pic>
          <p:nvPicPr>
            <p:cNvPr id="11" name="Immagine 10" descr="cogwheel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964449">
              <a:off x="6927578" y="4160869"/>
              <a:ext cx="1120457" cy="1120457"/>
            </a:xfrm>
            <a:prstGeom prst="rect">
              <a:avLst/>
            </a:prstGeom>
          </p:spPr>
        </p:pic>
        <p:pic>
          <p:nvPicPr>
            <p:cNvPr id="12" name="Immagine 11" descr="elephant.png"/>
            <p:cNvPicPr>
              <a:picLocks noChangeAspect="1"/>
            </p:cNvPicPr>
            <p:nvPr/>
          </p:nvPicPr>
          <p:blipFill rotWithShape="1">
            <a:blip r:embed="rId4" cstate="print">
              <a:alphaModFix/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891" r="1" b="16785"/>
            <a:stretch/>
          </p:blipFill>
          <p:spPr>
            <a:xfrm>
              <a:off x="6856740" y="4975316"/>
              <a:ext cx="1478698" cy="1219628"/>
            </a:xfrm>
            <a:prstGeom prst="rect">
              <a:avLst/>
            </a:prstGeom>
          </p:spPr>
        </p:pic>
        <p:sp>
          <p:nvSpPr>
            <p:cNvPr id="14" name="Rettangolo 13"/>
            <p:cNvSpPr/>
            <p:nvPr/>
          </p:nvSpPr>
          <p:spPr>
            <a:xfrm>
              <a:off x="5038452" y="4917711"/>
              <a:ext cx="1826626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it-IT" sz="2400" dirty="0" smtClean="0"/>
                <a:t>Elaborazioni pesanti</a:t>
              </a:r>
              <a:endParaRPr lang="en-US" sz="2400" dirty="0"/>
            </a:p>
          </p:txBody>
        </p:sp>
      </p:grpSp>
      <p:grpSp>
        <p:nvGrpSpPr>
          <p:cNvPr id="22" name="Gruppo 21"/>
          <p:cNvGrpSpPr/>
          <p:nvPr/>
        </p:nvGrpSpPr>
        <p:grpSpPr>
          <a:xfrm>
            <a:off x="231878" y="4773407"/>
            <a:ext cx="3169088" cy="1540999"/>
            <a:chOff x="231878" y="4773407"/>
            <a:chExt cx="3169088" cy="1540999"/>
          </a:xfrm>
        </p:grpSpPr>
        <p:pic>
          <p:nvPicPr>
            <p:cNvPr id="10" name="Immagine 9" descr="three-test-tubes.png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04990" y="4818430"/>
              <a:ext cx="1495976" cy="1495976"/>
            </a:xfrm>
            <a:prstGeom prst="rect">
              <a:avLst/>
            </a:prstGeom>
          </p:spPr>
        </p:pic>
        <p:pic>
          <p:nvPicPr>
            <p:cNvPr id="13" name="Immagine 12" descr="elephant.png"/>
            <p:cNvPicPr>
              <a:picLocks noChangeAspect="1"/>
            </p:cNvPicPr>
            <p:nvPr/>
          </p:nvPicPr>
          <p:blipFill rotWithShape="1">
            <a:blip r:embed="rId4" cstate="print">
              <a:alphaModFix/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891" r="1" b="16785"/>
            <a:stretch/>
          </p:blipFill>
          <p:spPr>
            <a:xfrm>
              <a:off x="596364" y="4987568"/>
              <a:ext cx="1478698" cy="1219628"/>
            </a:xfrm>
            <a:prstGeom prst="rect">
              <a:avLst/>
            </a:prstGeom>
          </p:spPr>
        </p:pic>
        <p:sp>
          <p:nvSpPr>
            <p:cNvPr id="15" name="Rettangolo 14"/>
            <p:cNvSpPr/>
            <p:nvPr/>
          </p:nvSpPr>
          <p:spPr>
            <a:xfrm>
              <a:off x="231878" y="4773407"/>
              <a:ext cx="1826626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it-IT" sz="2400" dirty="0" smtClean="0"/>
                <a:t>Esperimenti</a:t>
              </a:r>
              <a:endParaRPr lang="en-US" sz="2400" dirty="0"/>
            </a:p>
          </p:txBody>
        </p:sp>
      </p:grpSp>
      <p:grpSp>
        <p:nvGrpSpPr>
          <p:cNvPr id="20" name="Gruppo 19"/>
          <p:cNvGrpSpPr/>
          <p:nvPr/>
        </p:nvGrpSpPr>
        <p:grpSpPr>
          <a:xfrm>
            <a:off x="5825568" y="608756"/>
            <a:ext cx="2555338" cy="2299226"/>
            <a:chOff x="5825568" y="608756"/>
            <a:chExt cx="2555338" cy="2299226"/>
          </a:xfrm>
        </p:grpSpPr>
        <p:pic>
          <p:nvPicPr>
            <p:cNvPr id="4" name="Immagine 3" descr="database-1.png"/>
            <p:cNvPicPr>
              <a:picLocks noChangeAspect="1"/>
            </p:cNvPicPr>
            <p:nvPr/>
          </p:nvPicPr>
          <p:blipFill>
            <a:blip r:embed="rId6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06375" y="608756"/>
              <a:ext cx="1304734" cy="1304734"/>
            </a:xfrm>
            <a:prstGeom prst="rect">
              <a:avLst/>
            </a:prstGeom>
          </p:spPr>
        </p:pic>
        <p:pic>
          <p:nvPicPr>
            <p:cNvPr id="8" name="Immagine 7" descr="elephant.png"/>
            <p:cNvPicPr>
              <a:picLocks noChangeAspect="1"/>
            </p:cNvPicPr>
            <p:nvPr/>
          </p:nvPicPr>
          <p:blipFill rotWithShape="1">
            <a:blip r:embed="rId4" cstate="print">
              <a:alphaModFix/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891" r="1" b="16785"/>
            <a:stretch/>
          </p:blipFill>
          <p:spPr>
            <a:xfrm>
              <a:off x="6902208" y="1688354"/>
              <a:ext cx="1478698" cy="1219628"/>
            </a:xfrm>
            <a:prstGeom prst="rect">
              <a:avLst/>
            </a:prstGeom>
          </p:spPr>
        </p:pic>
        <p:sp>
          <p:nvSpPr>
            <p:cNvPr id="16" name="Rettangolo 15"/>
            <p:cNvSpPr/>
            <p:nvPr/>
          </p:nvSpPr>
          <p:spPr>
            <a:xfrm>
              <a:off x="5825568" y="1696176"/>
              <a:ext cx="1654885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400" dirty="0"/>
                <a:t>Big Data </a:t>
              </a:r>
              <a:r>
                <a:rPr lang="en-US" sz="2400" dirty="0" smtClean="0"/>
                <a:t>staging</a:t>
              </a:r>
              <a:endParaRPr lang="en-US" sz="2400" dirty="0"/>
            </a:p>
          </p:txBody>
        </p:sp>
      </p:grpSp>
      <p:grpSp>
        <p:nvGrpSpPr>
          <p:cNvPr id="18" name="Gruppo 17"/>
          <p:cNvGrpSpPr/>
          <p:nvPr/>
        </p:nvGrpSpPr>
        <p:grpSpPr>
          <a:xfrm>
            <a:off x="781856" y="586905"/>
            <a:ext cx="3058587" cy="2354600"/>
            <a:chOff x="781856" y="586905"/>
            <a:chExt cx="3058587" cy="2354600"/>
          </a:xfrm>
        </p:grpSpPr>
        <p:pic>
          <p:nvPicPr>
            <p:cNvPr id="5" name="Immagine 4" descr="database.png"/>
            <p:cNvPicPr>
              <a:picLocks noChangeAspect="1"/>
            </p:cNvPicPr>
            <p:nvPr/>
          </p:nvPicPr>
          <p:blipFill>
            <a:blip r:embed="rId7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7570" y="586905"/>
              <a:ext cx="1338607" cy="1338607"/>
            </a:xfrm>
            <a:prstGeom prst="rect">
              <a:avLst/>
            </a:prstGeom>
          </p:spPr>
        </p:pic>
        <p:pic>
          <p:nvPicPr>
            <p:cNvPr id="7" name="Immagine 6" descr="elephant.png"/>
            <p:cNvPicPr>
              <a:picLocks noChangeAspect="1"/>
            </p:cNvPicPr>
            <p:nvPr/>
          </p:nvPicPr>
          <p:blipFill rotWithShape="1">
            <a:blip r:embed="rId4" cstate="print">
              <a:alphaModFix/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891" r="1" b="16785"/>
            <a:stretch/>
          </p:blipFill>
          <p:spPr>
            <a:xfrm>
              <a:off x="781856" y="1721877"/>
              <a:ext cx="1478698" cy="1219628"/>
            </a:xfrm>
            <a:prstGeom prst="rect">
              <a:avLst/>
            </a:prstGeom>
          </p:spPr>
        </p:pic>
        <p:sp>
          <p:nvSpPr>
            <p:cNvPr id="17" name="Rettangolo 16"/>
            <p:cNvSpPr/>
            <p:nvPr/>
          </p:nvSpPr>
          <p:spPr>
            <a:xfrm>
              <a:off x="2185558" y="1204957"/>
              <a:ext cx="1654885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400" dirty="0" smtClean="0"/>
                <a:t>RDBMS</a:t>
              </a:r>
            </a:p>
            <a:p>
              <a:r>
                <a:rPr lang="en-US" sz="2400" dirty="0" smtClean="0"/>
                <a:t>Offload</a:t>
              </a:r>
              <a:endParaRPr 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1311981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17209" y="608657"/>
            <a:ext cx="3854379" cy="1325563"/>
          </a:xfrm>
        </p:spPr>
        <p:txBody>
          <a:bodyPr/>
          <a:lstStyle/>
          <a:p>
            <a:r>
              <a:rPr lang="it-IT" sz="3200" dirty="0" smtClean="0"/>
              <a:t>Use Case 1 </a:t>
            </a:r>
            <a:br>
              <a:rPr lang="it-IT" sz="3200" dirty="0" smtClean="0"/>
            </a:br>
            <a:r>
              <a:rPr lang="it-IT" b="1" dirty="0" smtClean="0"/>
              <a:t>Scanner Data</a:t>
            </a:r>
            <a:endParaRPr lang="it-IT" b="1" dirty="0"/>
          </a:p>
        </p:txBody>
      </p:sp>
      <p:grpSp>
        <p:nvGrpSpPr>
          <p:cNvPr id="8" name="Gruppo 7"/>
          <p:cNvGrpSpPr/>
          <p:nvPr/>
        </p:nvGrpSpPr>
        <p:grpSpPr>
          <a:xfrm>
            <a:off x="7714880" y="673880"/>
            <a:ext cx="669218" cy="1065626"/>
            <a:chOff x="3373925" y="2848262"/>
            <a:chExt cx="1478698" cy="2354600"/>
          </a:xfrm>
        </p:grpSpPr>
        <p:pic>
          <p:nvPicPr>
            <p:cNvPr id="5" name="Immagine 4" descr="database.png"/>
            <p:cNvPicPr>
              <a:picLocks noChangeAspect="1"/>
            </p:cNvPicPr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09639" y="2848262"/>
              <a:ext cx="1338607" cy="1338607"/>
            </a:xfrm>
            <a:prstGeom prst="rect">
              <a:avLst/>
            </a:prstGeom>
          </p:spPr>
        </p:pic>
        <p:pic>
          <p:nvPicPr>
            <p:cNvPr id="6" name="Immagine 5" descr="elephant.png"/>
            <p:cNvPicPr>
              <a:picLocks noChangeAspect="1"/>
            </p:cNvPicPr>
            <p:nvPr/>
          </p:nvPicPr>
          <p:blipFill rotWithShape="1">
            <a:blip r:embed="rId4" cstate="print">
              <a:alphaModFix/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891" r="1" b="16785"/>
            <a:stretch/>
          </p:blipFill>
          <p:spPr>
            <a:xfrm>
              <a:off x="3373925" y="3983234"/>
              <a:ext cx="1478698" cy="1219628"/>
            </a:xfrm>
            <a:prstGeom prst="rect">
              <a:avLst/>
            </a:prstGeom>
          </p:spPr>
        </p:pic>
      </p:grpSp>
      <p:pic>
        <p:nvPicPr>
          <p:cNvPr id="9" name="Immagine 8" descr="cash-register.png"/>
          <p:cNvPicPr>
            <a:picLocks noChangeAspect="1"/>
          </p:cNvPicPr>
          <p:nvPr/>
        </p:nvPicPr>
        <p:blipFill>
          <a:blip r:embed="rId5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698" y="504456"/>
            <a:ext cx="1330509" cy="1330509"/>
          </a:xfrm>
          <a:prstGeom prst="rect">
            <a:avLst/>
          </a:prstGeom>
        </p:spPr>
      </p:pic>
      <p:sp>
        <p:nvSpPr>
          <p:cNvPr id="10" name="Rettangolo 9"/>
          <p:cNvSpPr/>
          <p:nvPr/>
        </p:nvSpPr>
        <p:spPr>
          <a:xfrm>
            <a:off x="1772366" y="2177829"/>
            <a:ext cx="594251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 dirty="0" smtClean="0">
                <a:solidFill>
                  <a:schemeClr val="accent5">
                    <a:lumMod val="75000"/>
                  </a:schemeClr>
                </a:solidFill>
              </a:rPr>
              <a:t>Nuova sorgente dati per il calcolo dell’indice dei prezzi al consumo</a:t>
            </a:r>
            <a:endParaRPr lang="it-IT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959020" y="3389908"/>
            <a:ext cx="766932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it-IT" sz="2000" dirty="0" smtClean="0">
                <a:solidFill>
                  <a:schemeClr val="bg2">
                    <a:lumMod val="50000"/>
                  </a:schemeClr>
                </a:solidFill>
              </a:rPr>
              <a:t>Transazioni dei prodotti nei supermercati, registrate alle casse </a:t>
            </a:r>
            <a:endParaRPr lang="it-IT" sz="2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824697" y="3889273"/>
            <a:ext cx="7629967" cy="40011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1"/>
            <a:r>
              <a:rPr lang="it-IT" sz="2000" dirty="0" smtClean="0"/>
              <a:t>Un record per prodotto  </a:t>
            </a:r>
            <a:r>
              <a:rPr lang="it-IT" sz="2000" dirty="0" smtClean="0">
                <a:latin typeface="Wingdings"/>
                <a:ea typeface="Wingdings"/>
                <a:cs typeface="Wingdings"/>
                <a:sym typeface="Wingdings"/>
              </a:rPr>
              <a:t> </a:t>
            </a:r>
            <a:r>
              <a:rPr lang="it-IT" sz="2000" dirty="0" smtClean="0"/>
              <a:t>quantità, fatturato</a:t>
            </a:r>
            <a:r>
              <a:rPr lang="it-IT" sz="1600" dirty="0" smtClean="0"/>
              <a:t> (per settimana) </a:t>
            </a:r>
            <a:endParaRPr lang="it-IT" sz="2000" dirty="0"/>
          </a:p>
        </p:txBody>
      </p:sp>
      <p:sp>
        <p:nvSpPr>
          <p:cNvPr id="13" name="Rettangolo 12"/>
          <p:cNvSpPr/>
          <p:nvPr/>
        </p:nvSpPr>
        <p:spPr>
          <a:xfrm>
            <a:off x="1085649" y="5038009"/>
            <a:ext cx="735162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it-IT" sz="2000" dirty="0" smtClean="0"/>
              <a:t>Campione di 2100 negozi che coprono 80 province </a:t>
            </a:r>
            <a:endParaRPr lang="it-IT" sz="2000" dirty="0"/>
          </a:p>
        </p:txBody>
      </p:sp>
      <p:sp>
        <p:nvSpPr>
          <p:cNvPr id="14" name="Rettangolo 13"/>
          <p:cNvSpPr/>
          <p:nvPr/>
        </p:nvSpPr>
        <p:spPr>
          <a:xfrm>
            <a:off x="266973" y="4532230"/>
            <a:ext cx="785612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it-IT" sz="2000" dirty="0" smtClean="0"/>
              <a:t>Fornitura dati settimanale </a:t>
            </a:r>
            <a:endParaRPr lang="it-IT" dirty="0">
              <a:solidFill>
                <a:srgbClr val="767171"/>
              </a:solidFill>
            </a:endParaRPr>
          </a:p>
        </p:txBody>
      </p:sp>
      <p:sp>
        <p:nvSpPr>
          <p:cNvPr id="15" name="Rettangolo 14"/>
          <p:cNvSpPr/>
          <p:nvPr/>
        </p:nvSpPr>
        <p:spPr>
          <a:xfrm>
            <a:off x="1429623" y="5543788"/>
            <a:ext cx="37982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</a:rPr>
              <a:t>750 milioni di record all’anno</a:t>
            </a:r>
            <a:endParaRPr lang="it-IT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4108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699</TotalTime>
  <Words>764</Words>
  <Application>Microsoft Office PowerPoint</Application>
  <PresentationFormat>Presentazione su schermo (4:3)</PresentationFormat>
  <Paragraphs>145</Paragraphs>
  <Slides>22</Slides>
  <Notes>9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22</vt:i4>
      </vt:variant>
    </vt:vector>
  </HeadingPairs>
  <TitlesOfParts>
    <vt:vector size="29" baseType="lpstr">
      <vt:lpstr>Arial</vt:lpstr>
      <vt:lpstr>Calibri</vt:lpstr>
      <vt:lpstr>Calibri Light</vt:lpstr>
      <vt:lpstr>Franklin Gothic Book</vt:lpstr>
      <vt:lpstr>Times New Roman</vt:lpstr>
      <vt:lpstr>Wingdings</vt:lpstr>
      <vt:lpstr>Tema di Office</vt:lpstr>
      <vt:lpstr>Esperienze di Advanced Analytics nella statistica ufficiale: strumenti e progetti </vt:lpstr>
      <vt:lpstr>Introduzione</vt:lpstr>
      <vt:lpstr>I Big Data nella statistica ufficiale</vt:lpstr>
      <vt:lpstr>Innovazione tecnologica nei processi di produzione</vt:lpstr>
      <vt:lpstr>Presentazione standard di PowerPoint</vt:lpstr>
      <vt:lpstr>Presentazione standard di PowerPoint</vt:lpstr>
      <vt:lpstr>Presentazione standard di PowerPoint</vt:lpstr>
      <vt:lpstr>Scenari di utilizzo</vt:lpstr>
      <vt:lpstr>Use Case 1  Scanner Data</vt:lpstr>
      <vt:lpstr>Use Case 1  Scanner Data</vt:lpstr>
      <vt:lpstr>Use Case 1  Scanner Data</vt:lpstr>
      <vt:lpstr>Use Case 1  Scanner Data</vt:lpstr>
      <vt:lpstr>Presentazione standard di PowerPoint</vt:lpstr>
      <vt:lpstr>Use Case 1  Scanner Data</vt:lpstr>
      <vt:lpstr>Presentazione standard di PowerPoint</vt:lpstr>
      <vt:lpstr>Use Case 1  Scanner Data</vt:lpstr>
      <vt:lpstr>Presentazione standard di PowerPoint</vt:lpstr>
      <vt:lpstr>Presentazione standard di PowerPoint</vt:lpstr>
      <vt:lpstr>Conclusioni</vt:lpstr>
      <vt:lpstr>Conclusioni: Installazione e configurazione Hadoop</vt:lpstr>
      <vt:lpstr>Conclusioni: Costruzione delle competenze</vt:lpstr>
      <vt:lpstr>Grazie!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Istat Big Data IT Platform</dc:title>
  <dc:creator>Antonino Virgillito</dc:creator>
  <cp:lastModifiedBy>Antonino Virgillito</cp:lastModifiedBy>
  <cp:revision>88</cp:revision>
  <dcterms:created xsi:type="dcterms:W3CDTF">2017-02-06T14:54:06Z</dcterms:created>
  <dcterms:modified xsi:type="dcterms:W3CDTF">2017-05-23T13:15:39Z</dcterms:modified>
</cp:coreProperties>
</file>