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8" r:id="rId5"/>
    <p:sldId id="261" r:id="rId6"/>
    <p:sldId id="281" r:id="rId7"/>
    <p:sldId id="284" r:id="rId8"/>
    <p:sldId id="269" r:id="rId9"/>
    <p:sldId id="273" r:id="rId10"/>
    <p:sldId id="279" r:id="rId11"/>
    <p:sldId id="258" r:id="rId12"/>
    <p:sldId id="263" r:id="rId13"/>
    <p:sldId id="271" r:id="rId14"/>
    <p:sldId id="268" r:id="rId15"/>
    <p:sldId id="266" r:id="rId16"/>
    <p:sldId id="265" r:id="rId17"/>
    <p:sldId id="280" r:id="rId18"/>
    <p:sldId id="282" r:id="rId19"/>
    <p:sldId id="283" r:id="rId20"/>
    <p:sldId id="272" r:id="rId21"/>
    <p:sldId id="274" r:id="rId22"/>
    <p:sldId id="275" r:id="rId23"/>
    <p:sldId id="276" r:id="rId24"/>
    <p:sldId id="277" r:id="rId25"/>
  </p:sldIdLst>
  <p:sldSz cx="9144000" cy="6858000" type="screen4x3"/>
  <p:notesSz cx="6858000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1002" y="264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042" y="-9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it-IT" sz="1050"/>
              <a:t>km</a:t>
            </a:r>
          </a:p>
        </c:rich>
      </c:tx>
      <c:layout>
        <c:manualLayout>
          <c:xMode val="edge"/>
          <c:yMode val="edge"/>
          <c:x val="0.95450305600596708"/>
          <c:y val="0.922214558623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43059677578496"/>
          <c:y val="0.12059520655097454"/>
          <c:w val="0.85516402321780793"/>
          <c:h val="0.78764039110495798"/>
        </c:manualLayout>
      </c:layout>
      <c:lineChart>
        <c:grouping val="standard"/>
        <c:varyColors val="0"/>
        <c:ser>
          <c:idx val="1"/>
          <c:order val="0"/>
          <c:tx>
            <c:strRef>
              <c:f>RipleyRipley!$D$1</c:f>
              <c:strCache>
                <c:ptCount val="1"/>
                <c:pt idx="0">
                  <c:v>L*_Worker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RipleyRipley!$B$2:$B$101</c:f>
              <c:numCache>
                <c:formatCode>0</c:formatCode>
                <c:ptCount val="100"/>
                <c:pt idx="0">
                  <c:v>0.74930000000000063</c:v>
                </c:pt>
                <c:pt idx="1">
                  <c:v>1.4985999999999986</c:v>
                </c:pt>
                <c:pt idx="2">
                  <c:v>2.2479010000000033</c:v>
                </c:pt>
                <c:pt idx="3">
                  <c:v>2.997201</c:v>
                </c:pt>
                <c:pt idx="4">
                  <c:v>3.7465009999999999</c:v>
                </c:pt>
                <c:pt idx="5">
                  <c:v>4.4958010000000002</c:v>
                </c:pt>
                <c:pt idx="6">
                  <c:v>5.245101</c:v>
                </c:pt>
                <c:pt idx="7">
                  <c:v>5.9944009999999945</c:v>
                </c:pt>
                <c:pt idx="8">
                  <c:v>6.7437019999999999</c:v>
                </c:pt>
                <c:pt idx="9">
                  <c:v>7.4930019999999997</c:v>
                </c:pt>
                <c:pt idx="10">
                  <c:v>8.2423019999999987</c:v>
                </c:pt>
                <c:pt idx="11">
                  <c:v>8.9916020000000003</c:v>
                </c:pt>
                <c:pt idx="12">
                  <c:v>9.7409019999999984</c:v>
                </c:pt>
                <c:pt idx="13">
                  <c:v>10.490202</c:v>
                </c:pt>
                <c:pt idx="14">
                  <c:v>11.239503000000001</c:v>
                </c:pt>
                <c:pt idx="15">
                  <c:v>11.988803000000001</c:v>
                </c:pt>
                <c:pt idx="16">
                  <c:v>12.738102999999999</c:v>
                </c:pt>
                <c:pt idx="17">
                  <c:v>13.487403</c:v>
                </c:pt>
                <c:pt idx="18">
                  <c:v>14.236703</c:v>
                </c:pt>
                <c:pt idx="19">
                  <c:v>14.986003</c:v>
                </c:pt>
                <c:pt idx="20">
                  <c:v>15.735303999999999</c:v>
                </c:pt>
                <c:pt idx="21">
                  <c:v>16.484603999999973</c:v>
                </c:pt>
                <c:pt idx="22">
                  <c:v>17.233903999999999</c:v>
                </c:pt>
                <c:pt idx="23">
                  <c:v>17.983203999999972</c:v>
                </c:pt>
                <c:pt idx="24">
                  <c:v>18.732503999999974</c:v>
                </c:pt>
                <c:pt idx="25">
                  <c:v>19.481804</c:v>
                </c:pt>
                <c:pt idx="26">
                  <c:v>20.231104999999999</c:v>
                </c:pt>
                <c:pt idx="27">
                  <c:v>20.980404999999973</c:v>
                </c:pt>
                <c:pt idx="28">
                  <c:v>21.729704999999989</c:v>
                </c:pt>
                <c:pt idx="29">
                  <c:v>22.479005000000001</c:v>
                </c:pt>
                <c:pt idx="30">
                  <c:v>23.228304999999974</c:v>
                </c:pt>
                <c:pt idx="31">
                  <c:v>23.977605000000001</c:v>
                </c:pt>
                <c:pt idx="32">
                  <c:v>24.726906</c:v>
                </c:pt>
                <c:pt idx="33">
                  <c:v>25.476205999999987</c:v>
                </c:pt>
                <c:pt idx="34">
                  <c:v>26.225505999999989</c:v>
                </c:pt>
                <c:pt idx="35">
                  <c:v>26.974806000000001</c:v>
                </c:pt>
                <c:pt idx="36">
                  <c:v>27.724105999999999</c:v>
                </c:pt>
                <c:pt idx="37">
                  <c:v>28.473405999999986</c:v>
                </c:pt>
                <c:pt idx="38">
                  <c:v>29.222706999999971</c:v>
                </c:pt>
                <c:pt idx="39">
                  <c:v>29.972006999999973</c:v>
                </c:pt>
                <c:pt idx="40">
                  <c:v>30.721306999999989</c:v>
                </c:pt>
                <c:pt idx="41">
                  <c:v>31.470606999999973</c:v>
                </c:pt>
                <c:pt idx="42">
                  <c:v>32.219907000000006</c:v>
                </c:pt>
                <c:pt idx="43">
                  <c:v>32.969207000000004</c:v>
                </c:pt>
                <c:pt idx="44">
                  <c:v>33.718508000000043</c:v>
                </c:pt>
                <c:pt idx="45">
                  <c:v>34.467807999999998</c:v>
                </c:pt>
                <c:pt idx="46">
                  <c:v>35.217108000000003</c:v>
                </c:pt>
                <c:pt idx="47">
                  <c:v>35.966408000000001</c:v>
                </c:pt>
                <c:pt idx="48">
                  <c:v>36.715708000000042</c:v>
                </c:pt>
                <c:pt idx="49">
                  <c:v>37.465008000000012</c:v>
                </c:pt>
                <c:pt idx="50">
                  <c:v>38.214309</c:v>
                </c:pt>
                <c:pt idx="51">
                  <c:v>38.963609000000005</c:v>
                </c:pt>
                <c:pt idx="52">
                  <c:v>39.712909000000003</c:v>
                </c:pt>
                <c:pt idx="53">
                  <c:v>40.462209000000001</c:v>
                </c:pt>
                <c:pt idx="54">
                  <c:v>41.211509</c:v>
                </c:pt>
                <c:pt idx="55">
                  <c:v>41.960809000000005</c:v>
                </c:pt>
                <c:pt idx="56">
                  <c:v>42.710110000000043</c:v>
                </c:pt>
                <c:pt idx="57">
                  <c:v>43.459409999999998</c:v>
                </c:pt>
                <c:pt idx="58">
                  <c:v>44.208710000000067</c:v>
                </c:pt>
                <c:pt idx="59">
                  <c:v>44.958010000000002</c:v>
                </c:pt>
                <c:pt idx="60">
                  <c:v>45.707310000000042</c:v>
                </c:pt>
                <c:pt idx="61">
                  <c:v>46.456611000000002</c:v>
                </c:pt>
                <c:pt idx="62">
                  <c:v>47.205911000000043</c:v>
                </c:pt>
                <c:pt idx="63">
                  <c:v>47.955211000000006</c:v>
                </c:pt>
                <c:pt idx="64">
                  <c:v>48.704511000000011</c:v>
                </c:pt>
                <c:pt idx="65">
                  <c:v>49.453811000000002</c:v>
                </c:pt>
                <c:pt idx="66">
                  <c:v>50.203111000000042</c:v>
                </c:pt>
                <c:pt idx="67">
                  <c:v>50.952412000000002</c:v>
                </c:pt>
                <c:pt idx="68">
                  <c:v>51.701712000000043</c:v>
                </c:pt>
                <c:pt idx="69">
                  <c:v>52.451011999999999</c:v>
                </c:pt>
                <c:pt idx="70">
                  <c:v>53.200312000000061</c:v>
                </c:pt>
                <c:pt idx="71">
                  <c:v>53.949612000000002</c:v>
                </c:pt>
                <c:pt idx="72">
                  <c:v>54.698912000000085</c:v>
                </c:pt>
                <c:pt idx="73">
                  <c:v>55.448213000000003</c:v>
                </c:pt>
                <c:pt idx="74">
                  <c:v>56.197513000000043</c:v>
                </c:pt>
                <c:pt idx="75">
                  <c:v>56.946813000000006</c:v>
                </c:pt>
                <c:pt idx="76">
                  <c:v>57.696113000000075</c:v>
                </c:pt>
                <c:pt idx="77">
                  <c:v>58.445413000000002</c:v>
                </c:pt>
                <c:pt idx="78">
                  <c:v>59.194713000000043</c:v>
                </c:pt>
                <c:pt idx="79">
                  <c:v>59.944014000000003</c:v>
                </c:pt>
                <c:pt idx="80">
                  <c:v>60.693314000000044</c:v>
                </c:pt>
                <c:pt idx="81">
                  <c:v>61.442614000000006</c:v>
                </c:pt>
                <c:pt idx="82">
                  <c:v>62.191914000000011</c:v>
                </c:pt>
                <c:pt idx="83">
                  <c:v>62.941214000000002</c:v>
                </c:pt>
                <c:pt idx="84">
                  <c:v>63.690514000000043</c:v>
                </c:pt>
                <c:pt idx="85">
                  <c:v>64.439814999999996</c:v>
                </c:pt>
                <c:pt idx="86">
                  <c:v>65.189115000000001</c:v>
                </c:pt>
                <c:pt idx="87">
                  <c:v>65.938415000000006</c:v>
                </c:pt>
                <c:pt idx="88">
                  <c:v>66.687714999999983</c:v>
                </c:pt>
                <c:pt idx="89">
                  <c:v>67.437015000000116</c:v>
                </c:pt>
                <c:pt idx="90">
                  <c:v>68.186314999999979</c:v>
                </c:pt>
                <c:pt idx="91">
                  <c:v>68.935615999999996</c:v>
                </c:pt>
                <c:pt idx="92">
                  <c:v>69.684916000000001</c:v>
                </c:pt>
                <c:pt idx="93">
                  <c:v>70.434216000000106</c:v>
                </c:pt>
                <c:pt idx="94">
                  <c:v>71.183515999999983</c:v>
                </c:pt>
                <c:pt idx="95">
                  <c:v>71.932816000000003</c:v>
                </c:pt>
                <c:pt idx="96">
                  <c:v>72.682115999999979</c:v>
                </c:pt>
                <c:pt idx="97">
                  <c:v>73.431416999999996</c:v>
                </c:pt>
                <c:pt idx="98">
                  <c:v>74.180716999999959</c:v>
                </c:pt>
                <c:pt idx="99">
                  <c:v>74.930017000000007</c:v>
                </c:pt>
              </c:numCache>
            </c:numRef>
          </c:cat>
          <c:val>
            <c:numRef>
              <c:f>RipleyRipley!$C$2:$C$101</c:f>
              <c:numCache>
                <c:formatCode>0.0</c:formatCode>
                <c:ptCount val="100"/>
                <c:pt idx="0">
                  <c:v>1.4226669999999986</c:v>
                </c:pt>
                <c:pt idx="1">
                  <c:v>1.8628959999999999</c:v>
                </c:pt>
                <c:pt idx="2">
                  <c:v>2.4623279999999999</c:v>
                </c:pt>
                <c:pt idx="3">
                  <c:v>3.1124739999999975</c:v>
                </c:pt>
                <c:pt idx="4">
                  <c:v>3.7986949999999999</c:v>
                </c:pt>
                <c:pt idx="5">
                  <c:v>4.4509809999999943</c:v>
                </c:pt>
                <c:pt idx="6">
                  <c:v>5.120216999999994</c:v>
                </c:pt>
                <c:pt idx="7">
                  <c:v>5.7699119999999944</c:v>
                </c:pt>
                <c:pt idx="8">
                  <c:v>6.3980119999999943</c:v>
                </c:pt>
                <c:pt idx="9">
                  <c:v>7.0264739999999986</c:v>
                </c:pt>
                <c:pt idx="10">
                  <c:v>7.6324059999999943</c:v>
                </c:pt>
                <c:pt idx="11">
                  <c:v>8.2299059999999997</c:v>
                </c:pt>
                <c:pt idx="12">
                  <c:v>8.8329880000000003</c:v>
                </c:pt>
                <c:pt idx="13">
                  <c:v>9.4233820000000001</c:v>
                </c:pt>
                <c:pt idx="14">
                  <c:v>9.9968620000000001</c:v>
                </c:pt>
                <c:pt idx="15">
                  <c:v>10.550789000000011</c:v>
                </c:pt>
                <c:pt idx="16">
                  <c:v>11.088421</c:v>
                </c:pt>
                <c:pt idx="17">
                  <c:v>11.624983</c:v>
                </c:pt>
                <c:pt idx="18">
                  <c:v>12.130845000000001</c:v>
                </c:pt>
                <c:pt idx="19">
                  <c:v>12.645225999999999</c:v>
                </c:pt>
                <c:pt idx="20">
                  <c:v>13.142768999999999</c:v>
                </c:pt>
                <c:pt idx="21">
                  <c:v>13.631418999999999</c:v>
                </c:pt>
                <c:pt idx="22">
                  <c:v>14.112125000000001</c:v>
                </c:pt>
                <c:pt idx="23">
                  <c:v>14.57253800000001</c:v>
                </c:pt>
                <c:pt idx="24">
                  <c:v>15.027549</c:v>
                </c:pt>
                <c:pt idx="25">
                  <c:v>15.466133000000006</c:v>
                </c:pt>
                <c:pt idx="26">
                  <c:v>15.898100000000001</c:v>
                </c:pt>
                <c:pt idx="27">
                  <c:v>16.318943000000001</c:v>
                </c:pt>
                <c:pt idx="28">
                  <c:v>16.728258</c:v>
                </c:pt>
                <c:pt idx="29">
                  <c:v>17.120913000000005</c:v>
                </c:pt>
                <c:pt idx="30">
                  <c:v>17.50883</c:v>
                </c:pt>
                <c:pt idx="31">
                  <c:v>17.88593699999997</c:v>
                </c:pt>
                <c:pt idx="32">
                  <c:v>18.247174999999999</c:v>
                </c:pt>
                <c:pt idx="33">
                  <c:v>18.612245999999999</c:v>
                </c:pt>
                <c:pt idx="34">
                  <c:v>18.948925999999986</c:v>
                </c:pt>
                <c:pt idx="35">
                  <c:v>19.288788999999973</c:v>
                </c:pt>
                <c:pt idx="36">
                  <c:v>19.617268000000035</c:v>
                </c:pt>
                <c:pt idx="37">
                  <c:v>19.935578</c:v>
                </c:pt>
                <c:pt idx="38">
                  <c:v>20.250785</c:v>
                </c:pt>
                <c:pt idx="39">
                  <c:v>20.559636999999974</c:v>
                </c:pt>
                <c:pt idx="40">
                  <c:v>20.856062999999999</c:v>
                </c:pt>
                <c:pt idx="41">
                  <c:v>21.148011999999987</c:v>
                </c:pt>
                <c:pt idx="42">
                  <c:v>21.424077</c:v>
                </c:pt>
                <c:pt idx="43">
                  <c:v>21.696802000000005</c:v>
                </c:pt>
                <c:pt idx="44">
                  <c:v>21.962673999999971</c:v>
                </c:pt>
                <c:pt idx="45">
                  <c:v>22.218194</c:v>
                </c:pt>
                <c:pt idx="46">
                  <c:v>22.47150299999997</c:v>
                </c:pt>
                <c:pt idx="47">
                  <c:v>22.715621999999989</c:v>
                </c:pt>
                <c:pt idx="48">
                  <c:v>22.949326999999968</c:v>
                </c:pt>
                <c:pt idx="49">
                  <c:v>23.174475000000033</c:v>
                </c:pt>
                <c:pt idx="50">
                  <c:v>23.395751000000001</c:v>
                </c:pt>
                <c:pt idx="51">
                  <c:v>23.608758999999999</c:v>
                </c:pt>
                <c:pt idx="52">
                  <c:v>23.820371000000005</c:v>
                </c:pt>
                <c:pt idx="53">
                  <c:v>24.027535</c:v>
                </c:pt>
                <c:pt idx="54">
                  <c:v>24.219788999999999</c:v>
                </c:pt>
                <c:pt idx="55">
                  <c:v>24.410167000000001</c:v>
                </c:pt>
                <c:pt idx="56">
                  <c:v>24.591581000000001</c:v>
                </c:pt>
                <c:pt idx="57">
                  <c:v>24.765374999999974</c:v>
                </c:pt>
                <c:pt idx="58">
                  <c:v>24.934847000000001</c:v>
                </c:pt>
                <c:pt idx="59">
                  <c:v>25.094283999999988</c:v>
                </c:pt>
                <c:pt idx="60">
                  <c:v>25.249061000000001</c:v>
                </c:pt>
                <c:pt idx="61">
                  <c:v>25.394375000000021</c:v>
                </c:pt>
                <c:pt idx="62">
                  <c:v>25.535781</c:v>
                </c:pt>
                <c:pt idx="63">
                  <c:v>25.673293999999999</c:v>
                </c:pt>
                <c:pt idx="64">
                  <c:v>25.802897000000005</c:v>
                </c:pt>
                <c:pt idx="65">
                  <c:v>25.927576999999989</c:v>
                </c:pt>
                <c:pt idx="66">
                  <c:v>26.045561999999986</c:v>
                </c:pt>
                <c:pt idx="67">
                  <c:v>26.161932</c:v>
                </c:pt>
                <c:pt idx="68">
                  <c:v>26.271523999999989</c:v>
                </c:pt>
                <c:pt idx="69">
                  <c:v>26.38054899999997</c:v>
                </c:pt>
                <c:pt idx="70">
                  <c:v>26.478635999999973</c:v>
                </c:pt>
                <c:pt idx="71">
                  <c:v>26.574701999999988</c:v>
                </c:pt>
                <c:pt idx="72">
                  <c:v>26.664465000000021</c:v>
                </c:pt>
                <c:pt idx="73">
                  <c:v>26.75123</c:v>
                </c:pt>
                <c:pt idx="74">
                  <c:v>26.841052000000001</c:v>
                </c:pt>
                <c:pt idx="75">
                  <c:v>26.925390999999973</c:v>
                </c:pt>
                <c:pt idx="76">
                  <c:v>27.008797999999974</c:v>
                </c:pt>
                <c:pt idx="77">
                  <c:v>27.093672000000002</c:v>
                </c:pt>
                <c:pt idx="78">
                  <c:v>27.17315600000002</c:v>
                </c:pt>
                <c:pt idx="79">
                  <c:v>27.244498999999987</c:v>
                </c:pt>
                <c:pt idx="80">
                  <c:v>27.319130000000001</c:v>
                </c:pt>
                <c:pt idx="81">
                  <c:v>27.38306</c:v>
                </c:pt>
                <c:pt idx="82">
                  <c:v>27.448758999999974</c:v>
                </c:pt>
                <c:pt idx="83">
                  <c:v>27.511337999999999</c:v>
                </c:pt>
                <c:pt idx="84">
                  <c:v>27.573437999999989</c:v>
                </c:pt>
                <c:pt idx="85">
                  <c:v>27.630502</c:v>
                </c:pt>
                <c:pt idx="86">
                  <c:v>27.688221999999989</c:v>
                </c:pt>
                <c:pt idx="87">
                  <c:v>27.744965000000022</c:v>
                </c:pt>
                <c:pt idx="88">
                  <c:v>27.807864000000034</c:v>
                </c:pt>
                <c:pt idx="89">
                  <c:v>27.867550999999999</c:v>
                </c:pt>
                <c:pt idx="90">
                  <c:v>27.936985000000021</c:v>
                </c:pt>
                <c:pt idx="91">
                  <c:v>28.006451999999999</c:v>
                </c:pt>
                <c:pt idx="92">
                  <c:v>28.077079999999999</c:v>
                </c:pt>
                <c:pt idx="93">
                  <c:v>28.146936</c:v>
                </c:pt>
                <c:pt idx="94">
                  <c:v>28.224291999999988</c:v>
                </c:pt>
                <c:pt idx="95">
                  <c:v>28.309073999999999</c:v>
                </c:pt>
                <c:pt idx="96">
                  <c:v>28.403796999999972</c:v>
                </c:pt>
                <c:pt idx="97">
                  <c:v>28.503945999999999</c:v>
                </c:pt>
                <c:pt idx="98">
                  <c:v>28.605352</c:v>
                </c:pt>
                <c:pt idx="99">
                  <c:v>28.712771999999987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RipleyRipley!$C$1</c:f>
              <c:strCache>
                <c:ptCount val="1"/>
                <c:pt idx="0">
                  <c:v>L*_Population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RipleyRipley!$B$2:$B$101</c:f>
              <c:numCache>
                <c:formatCode>0</c:formatCode>
                <c:ptCount val="100"/>
                <c:pt idx="0">
                  <c:v>0.74930000000000063</c:v>
                </c:pt>
                <c:pt idx="1">
                  <c:v>1.4985999999999986</c:v>
                </c:pt>
                <c:pt idx="2">
                  <c:v>2.2479010000000033</c:v>
                </c:pt>
                <c:pt idx="3">
                  <c:v>2.997201</c:v>
                </c:pt>
                <c:pt idx="4">
                  <c:v>3.7465009999999999</c:v>
                </c:pt>
                <c:pt idx="5">
                  <c:v>4.4958010000000002</c:v>
                </c:pt>
                <c:pt idx="6">
                  <c:v>5.245101</c:v>
                </c:pt>
                <c:pt idx="7">
                  <c:v>5.9944009999999945</c:v>
                </c:pt>
                <c:pt idx="8">
                  <c:v>6.7437019999999999</c:v>
                </c:pt>
                <c:pt idx="9">
                  <c:v>7.4930019999999997</c:v>
                </c:pt>
                <c:pt idx="10">
                  <c:v>8.2423019999999987</c:v>
                </c:pt>
                <c:pt idx="11">
                  <c:v>8.9916020000000003</c:v>
                </c:pt>
                <c:pt idx="12">
                  <c:v>9.7409019999999984</c:v>
                </c:pt>
                <c:pt idx="13">
                  <c:v>10.490202</c:v>
                </c:pt>
                <c:pt idx="14">
                  <c:v>11.239503000000001</c:v>
                </c:pt>
                <c:pt idx="15">
                  <c:v>11.988803000000001</c:v>
                </c:pt>
                <c:pt idx="16">
                  <c:v>12.738102999999999</c:v>
                </c:pt>
                <c:pt idx="17">
                  <c:v>13.487403</c:v>
                </c:pt>
                <c:pt idx="18">
                  <c:v>14.236703</c:v>
                </c:pt>
                <c:pt idx="19">
                  <c:v>14.986003</c:v>
                </c:pt>
                <c:pt idx="20">
                  <c:v>15.735303999999999</c:v>
                </c:pt>
                <c:pt idx="21">
                  <c:v>16.484603999999973</c:v>
                </c:pt>
                <c:pt idx="22">
                  <c:v>17.233903999999999</c:v>
                </c:pt>
                <c:pt idx="23">
                  <c:v>17.983203999999972</c:v>
                </c:pt>
                <c:pt idx="24">
                  <c:v>18.732503999999974</c:v>
                </c:pt>
                <c:pt idx="25">
                  <c:v>19.481804</c:v>
                </c:pt>
                <c:pt idx="26">
                  <c:v>20.231104999999999</c:v>
                </c:pt>
                <c:pt idx="27">
                  <c:v>20.980404999999973</c:v>
                </c:pt>
                <c:pt idx="28">
                  <c:v>21.729704999999989</c:v>
                </c:pt>
                <c:pt idx="29">
                  <c:v>22.479005000000001</c:v>
                </c:pt>
                <c:pt idx="30">
                  <c:v>23.228304999999974</c:v>
                </c:pt>
                <c:pt idx="31">
                  <c:v>23.977605000000001</c:v>
                </c:pt>
                <c:pt idx="32">
                  <c:v>24.726906</c:v>
                </c:pt>
                <c:pt idx="33">
                  <c:v>25.476205999999987</c:v>
                </c:pt>
                <c:pt idx="34">
                  <c:v>26.225505999999989</c:v>
                </c:pt>
                <c:pt idx="35">
                  <c:v>26.974806000000001</c:v>
                </c:pt>
                <c:pt idx="36">
                  <c:v>27.724105999999999</c:v>
                </c:pt>
                <c:pt idx="37">
                  <c:v>28.473405999999986</c:v>
                </c:pt>
                <c:pt idx="38">
                  <c:v>29.222706999999971</c:v>
                </c:pt>
                <c:pt idx="39">
                  <c:v>29.972006999999973</c:v>
                </c:pt>
                <c:pt idx="40">
                  <c:v>30.721306999999989</c:v>
                </c:pt>
                <c:pt idx="41">
                  <c:v>31.470606999999973</c:v>
                </c:pt>
                <c:pt idx="42">
                  <c:v>32.219907000000006</c:v>
                </c:pt>
                <c:pt idx="43">
                  <c:v>32.969207000000004</c:v>
                </c:pt>
                <c:pt idx="44">
                  <c:v>33.718508000000043</c:v>
                </c:pt>
                <c:pt idx="45">
                  <c:v>34.467807999999998</c:v>
                </c:pt>
                <c:pt idx="46">
                  <c:v>35.217108000000003</c:v>
                </c:pt>
                <c:pt idx="47">
                  <c:v>35.966408000000001</c:v>
                </c:pt>
                <c:pt idx="48">
                  <c:v>36.715708000000042</c:v>
                </c:pt>
                <c:pt idx="49">
                  <c:v>37.465008000000012</c:v>
                </c:pt>
                <c:pt idx="50">
                  <c:v>38.214309</c:v>
                </c:pt>
                <c:pt idx="51">
                  <c:v>38.963609000000005</c:v>
                </c:pt>
                <c:pt idx="52">
                  <c:v>39.712909000000003</c:v>
                </c:pt>
                <c:pt idx="53">
                  <c:v>40.462209000000001</c:v>
                </c:pt>
                <c:pt idx="54">
                  <c:v>41.211509</c:v>
                </c:pt>
                <c:pt idx="55">
                  <c:v>41.960809000000005</c:v>
                </c:pt>
                <c:pt idx="56">
                  <c:v>42.710110000000043</c:v>
                </c:pt>
                <c:pt idx="57">
                  <c:v>43.459409999999998</c:v>
                </c:pt>
                <c:pt idx="58">
                  <c:v>44.208710000000067</c:v>
                </c:pt>
                <c:pt idx="59">
                  <c:v>44.958010000000002</c:v>
                </c:pt>
                <c:pt idx="60">
                  <c:v>45.707310000000042</c:v>
                </c:pt>
                <c:pt idx="61">
                  <c:v>46.456611000000002</c:v>
                </c:pt>
                <c:pt idx="62">
                  <c:v>47.205911000000043</c:v>
                </c:pt>
                <c:pt idx="63">
                  <c:v>47.955211000000006</c:v>
                </c:pt>
                <c:pt idx="64">
                  <c:v>48.704511000000011</c:v>
                </c:pt>
                <c:pt idx="65">
                  <c:v>49.453811000000002</c:v>
                </c:pt>
                <c:pt idx="66">
                  <c:v>50.203111000000042</c:v>
                </c:pt>
                <c:pt idx="67">
                  <c:v>50.952412000000002</c:v>
                </c:pt>
                <c:pt idx="68">
                  <c:v>51.701712000000043</c:v>
                </c:pt>
                <c:pt idx="69">
                  <c:v>52.451011999999999</c:v>
                </c:pt>
                <c:pt idx="70">
                  <c:v>53.200312000000061</c:v>
                </c:pt>
                <c:pt idx="71">
                  <c:v>53.949612000000002</c:v>
                </c:pt>
                <c:pt idx="72">
                  <c:v>54.698912000000085</c:v>
                </c:pt>
                <c:pt idx="73">
                  <c:v>55.448213000000003</c:v>
                </c:pt>
                <c:pt idx="74">
                  <c:v>56.197513000000043</c:v>
                </c:pt>
                <c:pt idx="75">
                  <c:v>56.946813000000006</c:v>
                </c:pt>
                <c:pt idx="76">
                  <c:v>57.696113000000075</c:v>
                </c:pt>
                <c:pt idx="77">
                  <c:v>58.445413000000002</c:v>
                </c:pt>
                <c:pt idx="78">
                  <c:v>59.194713000000043</c:v>
                </c:pt>
                <c:pt idx="79">
                  <c:v>59.944014000000003</c:v>
                </c:pt>
                <c:pt idx="80">
                  <c:v>60.693314000000044</c:v>
                </c:pt>
                <c:pt idx="81">
                  <c:v>61.442614000000006</c:v>
                </c:pt>
                <c:pt idx="82">
                  <c:v>62.191914000000011</c:v>
                </c:pt>
                <c:pt idx="83">
                  <c:v>62.941214000000002</c:v>
                </c:pt>
                <c:pt idx="84">
                  <c:v>63.690514000000043</c:v>
                </c:pt>
                <c:pt idx="85">
                  <c:v>64.439814999999996</c:v>
                </c:pt>
                <c:pt idx="86">
                  <c:v>65.189115000000001</c:v>
                </c:pt>
                <c:pt idx="87">
                  <c:v>65.938415000000006</c:v>
                </c:pt>
                <c:pt idx="88">
                  <c:v>66.687714999999983</c:v>
                </c:pt>
                <c:pt idx="89">
                  <c:v>67.437015000000116</c:v>
                </c:pt>
                <c:pt idx="90">
                  <c:v>68.186314999999979</c:v>
                </c:pt>
                <c:pt idx="91">
                  <c:v>68.935615999999996</c:v>
                </c:pt>
                <c:pt idx="92">
                  <c:v>69.684916000000001</c:v>
                </c:pt>
                <c:pt idx="93">
                  <c:v>70.434216000000106</c:v>
                </c:pt>
                <c:pt idx="94">
                  <c:v>71.183515999999983</c:v>
                </c:pt>
                <c:pt idx="95">
                  <c:v>71.932816000000003</c:v>
                </c:pt>
                <c:pt idx="96">
                  <c:v>72.682115999999979</c:v>
                </c:pt>
                <c:pt idx="97">
                  <c:v>73.431416999999996</c:v>
                </c:pt>
                <c:pt idx="98">
                  <c:v>74.180716999999959</c:v>
                </c:pt>
                <c:pt idx="99">
                  <c:v>74.930017000000007</c:v>
                </c:pt>
              </c:numCache>
            </c:numRef>
          </c:cat>
          <c:val>
            <c:numRef>
              <c:f>RipleyRipley!$D$2:$D$101</c:f>
              <c:numCache>
                <c:formatCode>0.00</c:formatCode>
                <c:ptCount val="100"/>
                <c:pt idx="0">
                  <c:v>1.7226669999999995</c:v>
                </c:pt>
                <c:pt idx="1">
                  <c:v>2.1628959999999977</c:v>
                </c:pt>
                <c:pt idx="2">
                  <c:v>2.7623280000000001</c:v>
                </c:pt>
                <c:pt idx="3">
                  <c:v>3.4124739999999965</c:v>
                </c:pt>
                <c:pt idx="4">
                  <c:v>4.0986950000000002</c:v>
                </c:pt>
                <c:pt idx="5">
                  <c:v>4.7509809999999941</c:v>
                </c:pt>
                <c:pt idx="6">
                  <c:v>5.4202170000000001</c:v>
                </c:pt>
                <c:pt idx="7">
                  <c:v>6.0699119999999942</c:v>
                </c:pt>
                <c:pt idx="8">
                  <c:v>6.6980119999999932</c:v>
                </c:pt>
                <c:pt idx="9">
                  <c:v>7.6264739999999955</c:v>
                </c:pt>
                <c:pt idx="10">
                  <c:v>8.2324060000000028</c:v>
                </c:pt>
                <c:pt idx="11">
                  <c:v>8.8299060000000047</c:v>
                </c:pt>
                <c:pt idx="12">
                  <c:v>9.4329880000000035</c:v>
                </c:pt>
                <c:pt idx="13">
                  <c:v>10.023382</c:v>
                </c:pt>
                <c:pt idx="14">
                  <c:v>10.596862</c:v>
                </c:pt>
                <c:pt idx="15">
                  <c:v>11.15078900000001</c:v>
                </c:pt>
                <c:pt idx="16">
                  <c:v>11.688421</c:v>
                </c:pt>
                <c:pt idx="17">
                  <c:v>12.224983</c:v>
                </c:pt>
                <c:pt idx="18">
                  <c:v>12.730845</c:v>
                </c:pt>
                <c:pt idx="19">
                  <c:v>13.245225999999999</c:v>
                </c:pt>
                <c:pt idx="20">
                  <c:v>13.742768999999999</c:v>
                </c:pt>
                <c:pt idx="21">
                  <c:v>14.231418999999999</c:v>
                </c:pt>
                <c:pt idx="22">
                  <c:v>14.712125</c:v>
                </c:pt>
                <c:pt idx="23">
                  <c:v>15.172538000000012</c:v>
                </c:pt>
                <c:pt idx="24">
                  <c:v>15.927549000000004</c:v>
                </c:pt>
                <c:pt idx="25">
                  <c:v>16.366132999999969</c:v>
                </c:pt>
                <c:pt idx="26">
                  <c:v>16.79809999999997</c:v>
                </c:pt>
                <c:pt idx="27">
                  <c:v>17.218942999999989</c:v>
                </c:pt>
                <c:pt idx="28">
                  <c:v>17.628257999999999</c:v>
                </c:pt>
                <c:pt idx="29">
                  <c:v>18.020913</c:v>
                </c:pt>
                <c:pt idx="30">
                  <c:v>18.40882999999997</c:v>
                </c:pt>
                <c:pt idx="31">
                  <c:v>18.785936999999969</c:v>
                </c:pt>
                <c:pt idx="32">
                  <c:v>19.147174999999997</c:v>
                </c:pt>
                <c:pt idx="33">
                  <c:v>19.812245999999988</c:v>
                </c:pt>
                <c:pt idx="34">
                  <c:v>20.148925999999999</c:v>
                </c:pt>
                <c:pt idx="35">
                  <c:v>20.488788999999972</c:v>
                </c:pt>
                <c:pt idx="36">
                  <c:v>20.817268000000034</c:v>
                </c:pt>
                <c:pt idx="37">
                  <c:v>21.135577999999999</c:v>
                </c:pt>
                <c:pt idx="38">
                  <c:v>21.450785</c:v>
                </c:pt>
                <c:pt idx="39">
                  <c:v>21.759636999999969</c:v>
                </c:pt>
                <c:pt idx="40">
                  <c:v>22.056062999999988</c:v>
                </c:pt>
                <c:pt idx="41">
                  <c:v>22.348011999999986</c:v>
                </c:pt>
                <c:pt idx="42">
                  <c:v>22.624077000000021</c:v>
                </c:pt>
                <c:pt idx="43">
                  <c:v>23.196802000000005</c:v>
                </c:pt>
                <c:pt idx="44">
                  <c:v>23.462673999999971</c:v>
                </c:pt>
                <c:pt idx="45">
                  <c:v>23.718194</c:v>
                </c:pt>
                <c:pt idx="46">
                  <c:v>23.97150299999997</c:v>
                </c:pt>
                <c:pt idx="47">
                  <c:v>24.215621999999989</c:v>
                </c:pt>
                <c:pt idx="48">
                  <c:v>24.749326999999973</c:v>
                </c:pt>
                <c:pt idx="49">
                  <c:v>24.974475000000005</c:v>
                </c:pt>
                <c:pt idx="50">
                  <c:v>25.195751000000001</c:v>
                </c:pt>
                <c:pt idx="51">
                  <c:v>25.408758999999989</c:v>
                </c:pt>
                <c:pt idx="52">
                  <c:v>25.920371000000003</c:v>
                </c:pt>
                <c:pt idx="53">
                  <c:v>26.127535000000005</c:v>
                </c:pt>
                <c:pt idx="54">
                  <c:v>26.319789</c:v>
                </c:pt>
                <c:pt idx="55">
                  <c:v>26.510167000000024</c:v>
                </c:pt>
                <c:pt idx="56">
                  <c:v>26.691581000000024</c:v>
                </c:pt>
                <c:pt idx="57">
                  <c:v>26.865375</c:v>
                </c:pt>
                <c:pt idx="58">
                  <c:v>27.034847000000024</c:v>
                </c:pt>
                <c:pt idx="59">
                  <c:v>27.494283999999986</c:v>
                </c:pt>
                <c:pt idx="60">
                  <c:v>27.649061000000021</c:v>
                </c:pt>
                <c:pt idx="61">
                  <c:v>27.794374999999999</c:v>
                </c:pt>
                <c:pt idx="62">
                  <c:v>27.935780999999974</c:v>
                </c:pt>
                <c:pt idx="63">
                  <c:v>28.073293999999986</c:v>
                </c:pt>
                <c:pt idx="64">
                  <c:v>28.202897</c:v>
                </c:pt>
                <c:pt idx="65">
                  <c:v>28.327576999999987</c:v>
                </c:pt>
                <c:pt idx="66">
                  <c:v>28.445561999999974</c:v>
                </c:pt>
                <c:pt idx="67">
                  <c:v>28.561931999999999</c:v>
                </c:pt>
                <c:pt idx="68">
                  <c:v>28.671523999999987</c:v>
                </c:pt>
                <c:pt idx="69">
                  <c:v>28.780548999999969</c:v>
                </c:pt>
                <c:pt idx="70">
                  <c:v>28.878635999999986</c:v>
                </c:pt>
                <c:pt idx="71">
                  <c:v>28.974701999999986</c:v>
                </c:pt>
                <c:pt idx="72">
                  <c:v>29.064464999999988</c:v>
                </c:pt>
                <c:pt idx="73">
                  <c:v>29.451229999999974</c:v>
                </c:pt>
                <c:pt idx="74">
                  <c:v>29.541052000000001</c:v>
                </c:pt>
                <c:pt idx="75">
                  <c:v>29.625391</c:v>
                </c:pt>
                <c:pt idx="76">
                  <c:v>29.70879799999997</c:v>
                </c:pt>
                <c:pt idx="77">
                  <c:v>29.793671999999987</c:v>
                </c:pt>
                <c:pt idx="78">
                  <c:v>29.873155999999998</c:v>
                </c:pt>
                <c:pt idx="79">
                  <c:v>29.944498999999986</c:v>
                </c:pt>
                <c:pt idx="80">
                  <c:v>30.019130000000001</c:v>
                </c:pt>
                <c:pt idx="81">
                  <c:v>30.08306</c:v>
                </c:pt>
                <c:pt idx="82">
                  <c:v>30.148758999999988</c:v>
                </c:pt>
                <c:pt idx="83">
                  <c:v>30.211337999999987</c:v>
                </c:pt>
                <c:pt idx="84">
                  <c:v>30.273437999999974</c:v>
                </c:pt>
                <c:pt idx="85">
                  <c:v>30.330501999999999</c:v>
                </c:pt>
                <c:pt idx="86">
                  <c:v>30.388221999999974</c:v>
                </c:pt>
                <c:pt idx="87">
                  <c:v>30.744965000000022</c:v>
                </c:pt>
                <c:pt idx="88">
                  <c:v>30.807864000000034</c:v>
                </c:pt>
                <c:pt idx="89">
                  <c:v>30.867550999999999</c:v>
                </c:pt>
                <c:pt idx="90">
                  <c:v>30.936985000000021</c:v>
                </c:pt>
                <c:pt idx="91">
                  <c:v>31.006451999999999</c:v>
                </c:pt>
                <c:pt idx="92">
                  <c:v>31</c:v>
                </c:pt>
                <c:pt idx="93">
                  <c:v>30.9</c:v>
                </c:pt>
                <c:pt idx="94">
                  <c:v>30.8</c:v>
                </c:pt>
                <c:pt idx="95">
                  <c:v>30.5</c:v>
                </c:pt>
                <c:pt idx="96">
                  <c:v>30</c:v>
                </c:pt>
                <c:pt idx="97">
                  <c:v>29.9</c:v>
                </c:pt>
                <c:pt idx="98">
                  <c:v>29.87</c:v>
                </c:pt>
                <c:pt idx="99">
                  <c:v>29.84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RipleyRipley!$E$1</c:f>
              <c:strCache>
                <c:ptCount val="1"/>
                <c:pt idx="0">
                  <c:v>L*_Farm</c:v>
                </c:pt>
              </c:strCache>
            </c:strRef>
          </c:tx>
          <c:spPr>
            <a:ln w="1905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RipleyRipley!$B$2:$B$101</c:f>
              <c:numCache>
                <c:formatCode>0</c:formatCode>
                <c:ptCount val="100"/>
                <c:pt idx="0">
                  <c:v>0.74930000000000063</c:v>
                </c:pt>
                <c:pt idx="1">
                  <c:v>1.4985999999999986</c:v>
                </c:pt>
                <c:pt idx="2">
                  <c:v>2.2479010000000033</c:v>
                </c:pt>
                <c:pt idx="3">
                  <c:v>2.997201</c:v>
                </c:pt>
                <c:pt idx="4">
                  <c:v>3.7465009999999999</c:v>
                </c:pt>
                <c:pt idx="5">
                  <c:v>4.4958010000000002</c:v>
                </c:pt>
                <c:pt idx="6">
                  <c:v>5.245101</c:v>
                </c:pt>
                <c:pt idx="7">
                  <c:v>5.9944009999999945</c:v>
                </c:pt>
                <c:pt idx="8">
                  <c:v>6.7437019999999999</c:v>
                </c:pt>
                <c:pt idx="9">
                  <c:v>7.4930019999999997</c:v>
                </c:pt>
                <c:pt idx="10">
                  <c:v>8.2423019999999987</c:v>
                </c:pt>
                <c:pt idx="11">
                  <c:v>8.9916020000000003</c:v>
                </c:pt>
                <c:pt idx="12">
                  <c:v>9.7409019999999984</c:v>
                </c:pt>
                <c:pt idx="13">
                  <c:v>10.490202</c:v>
                </c:pt>
                <c:pt idx="14">
                  <c:v>11.239503000000001</c:v>
                </c:pt>
                <c:pt idx="15">
                  <c:v>11.988803000000001</c:v>
                </c:pt>
                <c:pt idx="16">
                  <c:v>12.738102999999999</c:v>
                </c:pt>
                <c:pt idx="17">
                  <c:v>13.487403</c:v>
                </c:pt>
                <c:pt idx="18">
                  <c:v>14.236703</c:v>
                </c:pt>
                <c:pt idx="19">
                  <c:v>14.986003</c:v>
                </c:pt>
                <c:pt idx="20">
                  <c:v>15.735303999999999</c:v>
                </c:pt>
                <c:pt idx="21">
                  <c:v>16.484603999999973</c:v>
                </c:pt>
                <c:pt idx="22">
                  <c:v>17.233903999999999</c:v>
                </c:pt>
                <c:pt idx="23">
                  <c:v>17.983203999999972</c:v>
                </c:pt>
                <c:pt idx="24">
                  <c:v>18.732503999999974</c:v>
                </c:pt>
                <c:pt idx="25">
                  <c:v>19.481804</c:v>
                </c:pt>
                <c:pt idx="26">
                  <c:v>20.231104999999999</c:v>
                </c:pt>
                <c:pt idx="27">
                  <c:v>20.980404999999973</c:v>
                </c:pt>
                <c:pt idx="28">
                  <c:v>21.729704999999989</c:v>
                </c:pt>
                <c:pt idx="29">
                  <c:v>22.479005000000001</c:v>
                </c:pt>
                <c:pt idx="30">
                  <c:v>23.228304999999974</c:v>
                </c:pt>
                <c:pt idx="31">
                  <c:v>23.977605000000001</c:v>
                </c:pt>
                <c:pt idx="32">
                  <c:v>24.726906</c:v>
                </c:pt>
                <c:pt idx="33">
                  <c:v>25.476205999999987</c:v>
                </c:pt>
                <c:pt idx="34">
                  <c:v>26.225505999999989</c:v>
                </c:pt>
                <c:pt idx="35">
                  <c:v>26.974806000000001</c:v>
                </c:pt>
                <c:pt idx="36">
                  <c:v>27.724105999999999</c:v>
                </c:pt>
                <c:pt idx="37">
                  <c:v>28.473405999999986</c:v>
                </c:pt>
                <c:pt idx="38">
                  <c:v>29.222706999999971</c:v>
                </c:pt>
                <c:pt idx="39">
                  <c:v>29.972006999999973</c:v>
                </c:pt>
                <c:pt idx="40">
                  <c:v>30.721306999999989</c:v>
                </c:pt>
                <c:pt idx="41">
                  <c:v>31.470606999999973</c:v>
                </c:pt>
                <c:pt idx="42">
                  <c:v>32.219907000000006</c:v>
                </c:pt>
                <c:pt idx="43">
                  <c:v>32.969207000000004</c:v>
                </c:pt>
                <c:pt idx="44">
                  <c:v>33.718508000000043</c:v>
                </c:pt>
                <c:pt idx="45">
                  <c:v>34.467807999999998</c:v>
                </c:pt>
                <c:pt idx="46">
                  <c:v>35.217108000000003</c:v>
                </c:pt>
                <c:pt idx="47">
                  <c:v>35.966408000000001</c:v>
                </c:pt>
                <c:pt idx="48">
                  <c:v>36.715708000000042</c:v>
                </c:pt>
                <c:pt idx="49">
                  <c:v>37.465008000000012</c:v>
                </c:pt>
                <c:pt idx="50">
                  <c:v>38.214309</c:v>
                </c:pt>
                <c:pt idx="51">
                  <c:v>38.963609000000005</c:v>
                </c:pt>
                <c:pt idx="52">
                  <c:v>39.712909000000003</c:v>
                </c:pt>
                <c:pt idx="53">
                  <c:v>40.462209000000001</c:v>
                </c:pt>
                <c:pt idx="54">
                  <c:v>41.211509</c:v>
                </c:pt>
                <c:pt idx="55">
                  <c:v>41.960809000000005</c:v>
                </c:pt>
                <c:pt idx="56">
                  <c:v>42.710110000000043</c:v>
                </c:pt>
                <c:pt idx="57">
                  <c:v>43.459409999999998</c:v>
                </c:pt>
                <c:pt idx="58">
                  <c:v>44.208710000000067</c:v>
                </c:pt>
                <c:pt idx="59">
                  <c:v>44.958010000000002</c:v>
                </c:pt>
                <c:pt idx="60">
                  <c:v>45.707310000000042</c:v>
                </c:pt>
                <c:pt idx="61">
                  <c:v>46.456611000000002</c:v>
                </c:pt>
                <c:pt idx="62">
                  <c:v>47.205911000000043</c:v>
                </c:pt>
                <c:pt idx="63">
                  <c:v>47.955211000000006</c:v>
                </c:pt>
                <c:pt idx="64">
                  <c:v>48.704511000000011</c:v>
                </c:pt>
                <c:pt idx="65">
                  <c:v>49.453811000000002</c:v>
                </c:pt>
                <c:pt idx="66">
                  <c:v>50.203111000000042</c:v>
                </c:pt>
                <c:pt idx="67">
                  <c:v>50.952412000000002</c:v>
                </c:pt>
                <c:pt idx="68">
                  <c:v>51.701712000000043</c:v>
                </c:pt>
                <c:pt idx="69">
                  <c:v>52.451011999999999</c:v>
                </c:pt>
                <c:pt idx="70">
                  <c:v>53.200312000000061</c:v>
                </c:pt>
                <c:pt idx="71">
                  <c:v>53.949612000000002</c:v>
                </c:pt>
                <c:pt idx="72">
                  <c:v>54.698912000000085</c:v>
                </c:pt>
                <c:pt idx="73">
                  <c:v>55.448213000000003</c:v>
                </c:pt>
                <c:pt idx="74">
                  <c:v>56.197513000000043</c:v>
                </c:pt>
                <c:pt idx="75">
                  <c:v>56.946813000000006</c:v>
                </c:pt>
                <c:pt idx="76">
                  <c:v>57.696113000000075</c:v>
                </c:pt>
                <c:pt idx="77">
                  <c:v>58.445413000000002</c:v>
                </c:pt>
                <c:pt idx="78">
                  <c:v>59.194713000000043</c:v>
                </c:pt>
                <c:pt idx="79">
                  <c:v>59.944014000000003</c:v>
                </c:pt>
                <c:pt idx="80">
                  <c:v>60.693314000000044</c:v>
                </c:pt>
                <c:pt idx="81">
                  <c:v>61.442614000000006</c:v>
                </c:pt>
                <c:pt idx="82">
                  <c:v>62.191914000000011</c:v>
                </c:pt>
                <c:pt idx="83">
                  <c:v>62.941214000000002</c:v>
                </c:pt>
                <c:pt idx="84">
                  <c:v>63.690514000000043</c:v>
                </c:pt>
                <c:pt idx="85">
                  <c:v>64.439814999999996</c:v>
                </c:pt>
                <c:pt idx="86">
                  <c:v>65.189115000000001</c:v>
                </c:pt>
                <c:pt idx="87">
                  <c:v>65.938415000000006</c:v>
                </c:pt>
                <c:pt idx="88">
                  <c:v>66.687714999999983</c:v>
                </c:pt>
                <c:pt idx="89">
                  <c:v>67.437015000000116</c:v>
                </c:pt>
                <c:pt idx="90">
                  <c:v>68.186314999999979</c:v>
                </c:pt>
                <c:pt idx="91">
                  <c:v>68.935615999999996</c:v>
                </c:pt>
                <c:pt idx="92">
                  <c:v>69.684916000000001</c:v>
                </c:pt>
                <c:pt idx="93">
                  <c:v>70.434216000000106</c:v>
                </c:pt>
                <c:pt idx="94">
                  <c:v>71.183515999999983</c:v>
                </c:pt>
                <c:pt idx="95">
                  <c:v>71.932816000000003</c:v>
                </c:pt>
                <c:pt idx="96">
                  <c:v>72.682115999999979</c:v>
                </c:pt>
                <c:pt idx="97">
                  <c:v>73.431416999999996</c:v>
                </c:pt>
                <c:pt idx="98">
                  <c:v>74.180716999999959</c:v>
                </c:pt>
                <c:pt idx="99">
                  <c:v>74.930017000000007</c:v>
                </c:pt>
              </c:numCache>
            </c:numRef>
          </c:cat>
          <c:val>
            <c:numRef>
              <c:f>RipleyRipley!$E$2:$E$101</c:f>
              <c:numCache>
                <c:formatCode>0.00</c:formatCode>
                <c:ptCount val="100"/>
                <c:pt idx="0">
                  <c:v>1.1226669999999999</c:v>
                </c:pt>
                <c:pt idx="1">
                  <c:v>1.5628959999999998</c:v>
                </c:pt>
                <c:pt idx="2">
                  <c:v>2.1623279999999996</c:v>
                </c:pt>
                <c:pt idx="3">
                  <c:v>2.8124739999999959</c:v>
                </c:pt>
                <c:pt idx="4">
                  <c:v>3.4986949999999997</c:v>
                </c:pt>
                <c:pt idx="5">
                  <c:v>4.15098099999999</c:v>
                </c:pt>
                <c:pt idx="6">
                  <c:v>4.2202169999999946</c:v>
                </c:pt>
                <c:pt idx="7">
                  <c:v>4.8699119999999931</c:v>
                </c:pt>
                <c:pt idx="8">
                  <c:v>5.4980119999999975</c:v>
                </c:pt>
                <c:pt idx="9">
                  <c:v>6.4264739999999998</c:v>
                </c:pt>
                <c:pt idx="10">
                  <c:v>7.0324059999999955</c:v>
                </c:pt>
                <c:pt idx="11">
                  <c:v>7.6299059999999903</c:v>
                </c:pt>
                <c:pt idx="12">
                  <c:v>8.2329880000000006</c:v>
                </c:pt>
                <c:pt idx="13">
                  <c:v>8.8233820000000005</c:v>
                </c:pt>
                <c:pt idx="14">
                  <c:v>9.3968620000000005</c:v>
                </c:pt>
                <c:pt idx="15">
                  <c:v>9.9507890000000145</c:v>
                </c:pt>
                <c:pt idx="16">
                  <c:v>10.488421000000001</c:v>
                </c:pt>
                <c:pt idx="17">
                  <c:v>11.024983000000001</c:v>
                </c:pt>
                <c:pt idx="18">
                  <c:v>11.530845000000001</c:v>
                </c:pt>
                <c:pt idx="19">
                  <c:v>11.445226</c:v>
                </c:pt>
                <c:pt idx="20">
                  <c:v>11.942769</c:v>
                </c:pt>
                <c:pt idx="21">
                  <c:v>12.431419</c:v>
                </c:pt>
                <c:pt idx="22">
                  <c:v>12.912125</c:v>
                </c:pt>
                <c:pt idx="23">
                  <c:v>13.372538000000018</c:v>
                </c:pt>
                <c:pt idx="24">
                  <c:v>14.127549000000002</c:v>
                </c:pt>
                <c:pt idx="25">
                  <c:v>14.566133000000002</c:v>
                </c:pt>
                <c:pt idx="26">
                  <c:v>14.398100000000001</c:v>
                </c:pt>
                <c:pt idx="27">
                  <c:v>14.818943000000001</c:v>
                </c:pt>
                <c:pt idx="28">
                  <c:v>15.228257999999999</c:v>
                </c:pt>
                <c:pt idx="29">
                  <c:v>15.620913</c:v>
                </c:pt>
                <c:pt idx="30">
                  <c:v>16.00883</c:v>
                </c:pt>
                <c:pt idx="31">
                  <c:v>16.38593699999997</c:v>
                </c:pt>
                <c:pt idx="32">
                  <c:v>16.747174999999999</c:v>
                </c:pt>
                <c:pt idx="33">
                  <c:v>17.412245999999989</c:v>
                </c:pt>
                <c:pt idx="34">
                  <c:v>17.748925999999987</c:v>
                </c:pt>
                <c:pt idx="35">
                  <c:v>18.088788999999974</c:v>
                </c:pt>
                <c:pt idx="36">
                  <c:v>17.817268000000034</c:v>
                </c:pt>
                <c:pt idx="37">
                  <c:v>18.135577999999999</c:v>
                </c:pt>
                <c:pt idx="38">
                  <c:v>18.450785</c:v>
                </c:pt>
                <c:pt idx="39">
                  <c:v>18.759636999999969</c:v>
                </c:pt>
                <c:pt idx="40">
                  <c:v>19.056062999999988</c:v>
                </c:pt>
                <c:pt idx="41">
                  <c:v>19.348011999999986</c:v>
                </c:pt>
                <c:pt idx="42">
                  <c:v>19.024076999999988</c:v>
                </c:pt>
                <c:pt idx="43">
                  <c:v>19.596802000000004</c:v>
                </c:pt>
                <c:pt idx="44">
                  <c:v>19.86267399999997</c:v>
                </c:pt>
                <c:pt idx="45">
                  <c:v>20.118194000000024</c:v>
                </c:pt>
                <c:pt idx="46">
                  <c:v>20.371502999999986</c:v>
                </c:pt>
                <c:pt idx="47">
                  <c:v>20.615622000000002</c:v>
                </c:pt>
                <c:pt idx="48">
                  <c:v>21.149327</c:v>
                </c:pt>
                <c:pt idx="49">
                  <c:v>21.374475000000029</c:v>
                </c:pt>
                <c:pt idx="50">
                  <c:v>21.595751</c:v>
                </c:pt>
                <c:pt idx="51">
                  <c:v>21.208758999999986</c:v>
                </c:pt>
                <c:pt idx="52">
                  <c:v>21.720371000000004</c:v>
                </c:pt>
                <c:pt idx="53">
                  <c:v>21.927535000000002</c:v>
                </c:pt>
                <c:pt idx="54">
                  <c:v>22.119789000000001</c:v>
                </c:pt>
                <c:pt idx="55">
                  <c:v>22.310167000000025</c:v>
                </c:pt>
                <c:pt idx="56">
                  <c:v>22.491581000000004</c:v>
                </c:pt>
                <c:pt idx="57">
                  <c:v>22.665375000000001</c:v>
                </c:pt>
                <c:pt idx="58">
                  <c:v>22.834847000000025</c:v>
                </c:pt>
                <c:pt idx="59">
                  <c:v>23.294283999999987</c:v>
                </c:pt>
                <c:pt idx="60">
                  <c:v>23.449061</c:v>
                </c:pt>
                <c:pt idx="61">
                  <c:v>23.594374999999999</c:v>
                </c:pt>
                <c:pt idx="62">
                  <c:v>23.735780999999989</c:v>
                </c:pt>
                <c:pt idx="63">
                  <c:v>23.873293999999987</c:v>
                </c:pt>
                <c:pt idx="64">
                  <c:v>24.002897000000001</c:v>
                </c:pt>
                <c:pt idx="65">
                  <c:v>24.127576999999999</c:v>
                </c:pt>
                <c:pt idx="66">
                  <c:v>24.245561999999989</c:v>
                </c:pt>
                <c:pt idx="67">
                  <c:v>23.761931999999987</c:v>
                </c:pt>
                <c:pt idx="68">
                  <c:v>23.871523999999987</c:v>
                </c:pt>
                <c:pt idx="69">
                  <c:v>23.980548999999968</c:v>
                </c:pt>
                <c:pt idx="70">
                  <c:v>24.078635999999989</c:v>
                </c:pt>
                <c:pt idx="71">
                  <c:v>24.174701999999996</c:v>
                </c:pt>
                <c:pt idx="72">
                  <c:v>24.264464999999987</c:v>
                </c:pt>
                <c:pt idx="73">
                  <c:v>24.651229999999988</c:v>
                </c:pt>
                <c:pt idx="74">
                  <c:v>24.741052</c:v>
                </c:pt>
                <c:pt idx="75">
                  <c:v>24.825391</c:v>
                </c:pt>
                <c:pt idx="76">
                  <c:v>24.908797999999969</c:v>
                </c:pt>
                <c:pt idx="77">
                  <c:v>24.993671999999989</c:v>
                </c:pt>
                <c:pt idx="78">
                  <c:v>25.073155999999997</c:v>
                </c:pt>
                <c:pt idx="79">
                  <c:v>24.544499000000002</c:v>
                </c:pt>
                <c:pt idx="80">
                  <c:v>24.619130000000023</c:v>
                </c:pt>
                <c:pt idx="81">
                  <c:v>24.683060000000001</c:v>
                </c:pt>
                <c:pt idx="82">
                  <c:v>24.748758999999989</c:v>
                </c:pt>
                <c:pt idx="83">
                  <c:v>24.811337999999999</c:v>
                </c:pt>
                <c:pt idx="84">
                  <c:v>24.873438</c:v>
                </c:pt>
                <c:pt idx="85">
                  <c:v>24.930501999999986</c:v>
                </c:pt>
                <c:pt idx="86">
                  <c:v>24.988221999999972</c:v>
                </c:pt>
                <c:pt idx="87">
                  <c:v>24.344964999999998</c:v>
                </c:pt>
                <c:pt idx="88">
                  <c:v>24.407864000000021</c:v>
                </c:pt>
                <c:pt idx="89">
                  <c:v>24.407864000000021</c:v>
                </c:pt>
                <c:pt idx="90">
                  <c:v>24.407864000000021</c:v>
                </c:pt>
                <c:pt idx="91">
                  <c:v>24.407864000000021</c:v>
                </c:pt>
                <c:pt idx="92">
                  <c:v>24.407864000000021</c:v>
                </c:pt>
                <c:pt idx="93">
                  <c:v>24.407864000000021</c:v>
                </c:pt>
                <c:pt idx="94">
                  <c:v>24.407864000000021</c:v>
                </c:pt>
                <c:pt idx="95">
                  <c:v>24.407864000000021</c:v>
                </c:pt>
                <c:pt idx="96">
                  <c:v>24.407864000000021</c:v>
                </c:pt>
                <c:pt idx="97">
                  <c:v>24.407864000000021</c:v>
                </c:pt>
                <c:pt idx="98">
                  <c:v>24.407864000000021</c:v>
                </c:pt>
                <c:pt idx="99">
                  <c:v>24.407864000000021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RipleyRipley!$F$1</c:f>
              <c:strCache>
                <c:ptCount val="1"/>
                <c:pt idx="0">
                  <c:v>L*_CRS</c:v>
                </c:pt>
              </c:strCache>
            </c:strRef>
          </c:tx>
          <c:marker>
            <c:symbol val="none"/>
          </c:marker>
          <c:cat>
            <c:numRef>
              <c:f>RipleyRipley!$B$2:$B$101</c:f>
              <c:numCache>
                <c:formatCode>0</c:formatCode>
                <c:ptCount val="100"/>
                <c:pt idx="0">
                  <c:v>0.74930000000000063</c:v>
                </c:pt>
                <c:pt idx="1">
                  <c:v>1.4985999999999986</c:v>
                </c:pt>
                <c:pt idx="2">
                  <c:v>2.2479010000000033</c:v>
                </c:pt>
                <c:pt idx="3">
                  <c:v>2.997201</c:v>
                </c:pt>
                <c:pt idx="4">
                  <c:v>3.7465009999999999</c:v>
                </c:pt>
                <c:pt idx="5">
                  <c:v>4.4958010000000002</c:v>
                </c:pt>
                <c:pt idx="6">
                  <c:v>5.245101</c:v>
                </c:pt>
                <c:pt idx="7">
                  <c:v>5.9944009999999945</c:v>
                </c:pt>
                <c:pt idx="8">
                  <c:v>6.7437019999999999</c:v>
                </c:pt>
                <c:pt idx="9">
                  <c:v>7.4930019999999997</c:v>
                </c:pt>
                <c:pt idx="10">
                  <c:v>8.2423019999999987</c:v>
                </c:pt>
                <c:pt idx="11">
                  <c:v>8.9916020000000003</c:v>
                </c:pt>
                <c:pt idx="12">
                  <c:v>9.7409019999999984</c:v>
                </c:pt>
                <c:pt idx="13">
                  <c:v>10.490202</c:v>
                </c:pt>
                <c:pt idx="14">
                  <c:v>11.239503000000001</c:v>
                </c:pt>
                <c:pt idx="15">
                  <c:v>11.988803000000001</c:v>
                </c:pt>
                <c:pt idx="16">
                  <c:v>12.738102999999999</c:v>
                </c:pt>
                <c:pt idx="17">
                  <c:v>13.487403</c:v>
                </c:pt>
                <c:pt idx="18">
                  <c:v>14.236703</c:v>
                </c:pt>
                <c:pt idx="19">
                  <c:v>14.986003</c:v>
                </c:pt>
                <c:pt idx="20">
                  <c:v>15.735303999999999</c:v>
                </c:pt>
                <c:pt idx="21">
                  <c:v>16.484603999999973</c:v>
                </c:pt>
                <c:pt idx="22">
                  <c:v>17.233903999999999</c:v>
                </c:pt>
                <c:pt idx="23">
                  <c:v>17.983203999999972</c:v>
                </c:pt>
                <c:pt idx="24">
                  <c:v>18.732503999999974</c:v>
                </c:pt>
                <c:pt idx="25">
                  <c:v>19.481804</c:v>
                </c:pt>
                <c:pt idx="26">
                  <c:v>20.231104999999999</c:v>
                </c:pt>
                <c:pt idx="27">
                  <c:v>20.980404999999973</c:v>
                </c:pt>
                <c:pt idx="28">
                  <c:v>21.729704999999989</c:v>
                </c:pt>
                <c:pt idx="29">
                  <c:v>22.479005000000001</c:v>
                </c:pt>
                <c:pt idx="30">
                  <c:v>23.228304999999974</c:v>
                </c:pt>
                <c:pt idx="31">
                  <c:v>23.977605000000001</c:v>
                </c:pt>
                <c:pt idx="32">
                  <c:v>24.726906</c:v>
                </c:pt>
                <c:pt idx="33">
                  <c:v>25.476205999999987</c:v>
                </c:pt>
                <c:pt idx="34">
                  <c:v>26.225505999999989</c:v>
                </c:pt>
                <c:pt idx="35">
                  <c:v>26.974806000000001</c:v>
                </c:pt>
                <c:pt idx="36">
                  <c:v>27.724105999999999</c:v>
                </c:pt>
                <c:pt idx="37">
                  <c:v>28.473405999999986</c:v>
                </c:pt>
                <c:pt idx="38">
                  <c:v>29.222706999999971</c:v>
                </c:pt>
                <c:pt idx="39">
                  <c:v>29.972006999999973</c:v>
                </c:pt>
                <c:pt idx="40">
                  <c:v>30.721306999999989</c:v>
                </c:pt>
                <c:pt idx="41">
                  <c:v>31.470606999999973</c:v>
                </c:pt>
                <c:pt idx="42">
                  <c:v>32.219907000000006</c:v>
                </c:pt>
                <c:pt idx="43">
                  <c:v>32.969207000000004</c:v>
                </c:pt>
                <c:pt idx="44">
                  <c:v>33.718508000000043</c:v>
                </c:pt>
                <c:pt idx="45">
                  <c:v>34.467807999999998</c:v>
                </c:pt>
                <c:pt idx="46">
                  <c:v>35.217108000000003</c:v>
                </c:pt>
                <c:pt idx="47">
                  <c:v>35.966408000000001</c:v>
                </c:pt>
                <c:pt idx="48">
                  <c:v>36.715708000000042</c:v>
                </c:pt>
                <c:pt idx="49">
                  <c:v>37.465008000000012</c:v>
                </c:pt>
                <c:pt idx="50">
                  <c:v>38.214309</c:v>
                </c:pt>
                <c:pt idx="51">
                  <c:v>38.963609000000005</c:v>
                </c:pt>
                <c:pt idx="52">
                  <c:v>39.712909000000003</c:v>
                </c:pt>
                <c:pt idx="53">
                  <c:v>40.462209000000001</c:v>
                </c:pt>
                <c:pt idx="54">
                  <c:v>41.211509</c:v>
                </c:pt>
                <c:pt idx="55">
                  <c:v>41.960809000000005</c:v>
                </c:pt>
                <c:pt idx="56">
                  <c:v>42.710110000000043</c:v>
                </c:pt>
                <c:pt idx="57">
                  <c:v>43.459409999999998</c:v>
                </c:pt>
                <c:pt idx="58">
                  <c:v>44.208710000000067</c:v>
                </c:pt>
                <c:pt idx="59">
                  <c:v>44.958010000000002</c:v>
                </c:pt>
                <c:pt idx="60">
                  <c:v>45.707310000000042</c:v>
                </c:pt>
                <c:pt idx="61">
                  <c:v>46.456611000000002</c:v>
                </c:pt>
                <c:pt idx="62">
                  <c:v>47.205911000000043</c:v>
                </c:pt>
                <c:pt idx="63">
                  <c:v>47.955211000000006</c:v>
                </c:pt>
                <c:pt idx="64">
                  <c:v>48.704511000000011</c:v>
                </c:pt>
                <c:pt idx="65">
                  <c:v>49.453811000000002</c:v>
                </c:pt>
                <c:pt idx="66">
                  <c:v>50.203111000000042</c:v>
                </c:pt>
                <c:pt idx="67">
                  <c:v>50.952412000000002</c:v>
                </c:pt>
                <c:pt idx="68">
                  <c:v>51.701712000000043</c:v>
                </c:pt>
                <c:pt idx="69">
                  <c:v>52.451011999999999</c:v>
                </c:pt>
                <c:pt idx="70">
                  <c:v>53.200312000000061</c:v>
                </c:pt>
                <c:pt idx="71">
                  <c:v>53.949612000000002</c:v>
                </c:pt>
                <c:pt idx="72">
                  <c:v>54.698912000000085</c:v>
                </c:pt>
                <c:pt idx="73">
                  <c:v>55.448213000000003</c:v>
                </c:pt>
                <c:pt idx="74">
                  <c:v>56.197513000000043</c:v>
                </c:pt>
                <c:pt idx="75">
                  <c:v>56.946813000000006</c:v>
                </c:pt>
                <c:pt idx="76">
                  <c:v>57.696113000000075</c:v>
                </c:pt>
                <c:pt idx="77">
                  <c:v>58.445413000000002</c:v>
                </c:pt>
                <c:pt idx="78">
                  <c:v>59.194713000000043</c:v>
                </c:pt>
                <c:pt idx="79">
                  <c:v>59.944014000000003</c:v>
                </c:pt>
                <c:pt idx="80">
                  <c:v>60.693314000000044</c:v>
                </c:pt>
                <c:pt idx="81">
                  <c:v>61.442614000000006</c:v>
                </c:pt>
                <c:pt idx="82">
                  <c:v>62.191914000000011</c:v>
                </c:pt>
                <c:pt idx="83">
                  <c:v>62.941214000000002</c:v>
                </c:pt>
                <c:pt idx="84">
                  <c:v>63.690514000000043</c:v>
                </c:pt>
                <c:pt idx="85">
                  <c:v>64.439814999999996</c:v>
                </c:pt>
                <c:pt idx="86">
                  <c:v>65.189115000000001</c:v>
                </c:pt>
                <c:pt idx="87">
                  <c:v>65.938415000000006</c:v>
                </c:pt>
                <c:pt idx="88">
                  <c:v>66.687714999999983</c:v>
                </c:pt>
                <c:pt idx="89">
                  <c:v>67.437015000000116</c:v>
                </c:pt>
                <c:pt idx="90">
                  <c:v>68.186314999999979</c:v>
                </c:pt>
                <c:pt idx="91">
                  <c:v>68.935615999999996</c:v>
                </c:pt>
                <c:pt idx="92">
                  <c:v>69.684916000000001</c:v>
                </c:pt>
                <c:pt idx="93">
                  <c:v>70.434216000000106</c:v>
                </c:pt>
                <c:pt idx="94">
                  <c:v>71.183515999999983</c:v>
                </c:pt>
                <c:pt idx="95">
                  <c:v>71.932816000000003</c:v>
                </c:pt>
                <c:pt idx="96">
                  <c:v>72.682115999999979</c:v>
                </c:pt>
                <c:pt idx="97">
                  <c:v>73.431416999999996</c:v>
                </c:pt>
                <c:pt idx="98">
                  <c:v>74.180716999999959</c:v>
                </c:pt>
                <c:pt idx="99">
                  <c:v>74.930017000000007</c:v>
                </c:pt>
              </c:numCache>
            </c:numRef>
          </c:cat>
          <c:val>
            <c:numRef>
              <c:f>RipleyRipley!$F$2:$F$101</c:f>
              <c:numCache>
                <c:formatCode>0.000000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35808"/>
        <c:axId val="88537344"/>
      </c:lineChart>
      <c:catAx>
        <c:axId val="88535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885373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8537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 smtClean="0"/>
                  <a:t>L_Ripley</a:t>
                </a:r>
                <a:endParaRPr lang="it-IT" dirty="0"/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88535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0.58832</cdr:x>
      <cdr:y>0.18061</cdr:y>
    </cdr:from>
    <cdr:to>
      <cdr:x>0.74426</cdr:x>
      <cdr:y>0.25322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695134" y="497585"/>
          <a:ext cx="7143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0.7353</cdr:x>
      <cdr:y>0.10078</cdr:y>
    </cdr:from>
    <cdr:to>
      <cdr:x>0.95802</cdr:x>
      <cdr:y>0.18496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368453" y="277639"/>
          <a:ext cx="1020299" cy="231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900" b="1" dirty="0" smtClean="0">
              <a:solidFill>
                <a:srgbClr val="FF0000"/>
              </a:solidFill>
            </a:rPr>
            <a:t>Popolazione</a:t>
          </a:r>
          <a:endParaRPr lang="it-IT" sz="9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0.78792</cdr:x>
      <cdr:y>0.82713</cdr:y>
    </cdr:from>
    <cdr:to>
      <cdr:x>0.91891</cdr:x>
      <cdr:y>0.90319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609534" y="2278760"/>
          <a:ext cx="6000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>
              <a:solidFill>
                <a:srgbClr val="00B0F0"/>
              </a:solidFill>
            </a:rPr>
            <a:t>CRS</a:t>
          </a:r>
          <a:endParaRPr lang="it-IT" sz="1100" b="1" dirty="0">
            <a:solidFill>
              <a:srgbClr val="00B0F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6CF0-5F22-4150-B033-6BB85F86A30F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F.G.Truglia-22.02.2017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A6240-2D99-44DE-8972-8E24F9451A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9538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6F48-D2CE-42D9-8085-D54B87D4FB94}" type="datetimeFigureOut">
              <a:rPr lang="it-IT" smtClean="0"/>
              <a:pPr/>
              <a:t>25/05/2017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F.G.Truglia-22.02.2017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F86CB-CDAA-4CB3-B494-92A88193DD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0472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86CB-CDAA-4CB3-B494-92A88193DDC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F.G.Truglia-22.02.2017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6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86CB-CDAA-4CB3-B494-92A88193DDC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F.G.Truglia-22.02.2017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68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86CB-CDAA-4CB3-B494-92A88193DDC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F.G.Truglia-22.02.2017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17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86CB-CDAA-4CB3-B494-92A88193DDC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F.G.Truglia-22.02.2017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179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86CB-CDAA-4CB3-B494-92A88193DDCF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F.G.Truglia-22.02.2017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17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86CB-CDAA-4CB3-B494-92A88193DDCF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F.G.Truglia-22.02.2017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17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86CB-CDAA-4CB3-B494-92A88193DDC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F.G.Truglia-22.02.2017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17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634A3F-E52D-4EAA-80B6-3673747AFCC3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CBF590-A19D-4ECB-A37A-8FA15E769857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E9BCE-D3F5-416F-818F-5CD8B212FED6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69462-7586-4E1B-800E-7BE0840881CA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07A9F2-C674-4DE1-8BB1-C5DC1AB0F577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8E2ADD-3177-40C8-9585-37391C0AE8BE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03BC7F-04A9-40E1-A028-848B01950F5A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881E0-C629-44C2-9908-39037B98A848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5118D5-2DEF-448C-8511-158F50233947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149CC-6129-48CB-AAA2-A28DFD47345B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7C9B40-AB2F-4A42-A6AF-FBE6288B5BBC}" type="datetime1">
              <a:rPr lang="it-IT" smtClean="0"/>
              <a:pPr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9634" y="638447"/>
            <a:ext cx="83602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Leggere l'agricoltura attraverso la geostatistica: esperienze recenti</a:t>
            </a: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it-IT" sz="2000" b="1" dirty="0" smtClean="0">
                <a:solidFill>
                  <a:srgbClr val="00B050"/>
                </a:solidFill>
              </a:rPr>
              <a:t>Geo-statistica della superficie agricola utilizzata (SAU) delle aziende agricole piemontesi </a:t>
            </a:r>
          </a:p>
          <a:p>
            <a:pPr indent="-342900" algn="just"/>
            <a:r>
              <a:rPr lang="it-IT" sz="2000" b="1" dirty="0" smtClean="0">
                <a:solidFill>
                  <a:srgbClr val="00B050"/>
                </a:solidFill>
              </a:rPr>
              <a:t>Analisi della distribuzione spaziale delle aziende agricole classificate tra «imprese e non imprese»</a:t>
            </a:r>
          </a:p>
          <a:p>
            <a:pPr indent="-342900" algn="just"/>
            <a:endParaRPr lang="it-IT" sz="1400" dirty="0">
              <a:solidFill>
                <a:srgbClr val="505150"/>
              </a:solidFill>
            </a:endParaRPr>
          </a:p>
          <a:p>
            <a:pPr indent="-342900" algn="just"/>
            <a:endParaRPr lang="it-IT" sz="1400" dirty="0" smtClean="0">
              <a:solidFill>
                <a:srgbClr val="505150"/>
              </a:solidFill>
            </a:endParaRPr>
          </a:p>
          <a:p>
            <a:pPr indent="-342900" algn="just"/>
            <a:endParaRPr lang="it-IT" b="1" dirty="0" smtClean="0"/>
          </a:p>
          <a:p>
            <a:pPr indent="-342900" algn="just"/>
            <a:r>
              <a:rPr lang="it-IT" b="1" dirty="0" smtClean="0"/>
              <a:t>Francesco </a:t>
            </a:r>
            <a:r>
              <a:rPr lang="it-IT" b="1" dirty="0"/>
              <a:t>Giovanni </a:t>
            </a:r>
            <a:r>
              <a:rPr lang="it-IT" b="1" dirty="0" err="1" smtClean="0"/>
              <a:t>Truglia</a:t>
            </a:r>
            <a:endParaRPr lang="it-IT" b="1" dirty="0" smtClean="0"/>
          </a:p>
          <a:p>
            <a:pPr indent="-342900" algn="just"/>
            <a:r>
              <a:rPr lang="it-IT" dirty="0" smtClean="0"/>
              <a:t>Servizio Statistiche </a:t>
            </a:r>
            <a:r>
              <a:rPr lang="it-IT" dirty="0"/>
              <a:t>A</a:t>
            </a:r>
            <a:r>
              <a:rPr lang="it-IT" dirty="0" smtClean="0"/>
              <a:t>gricole (ATC)</a:t>
            </a:r>
          </a:p>
          <a:p>
            <a:pPr indent="-342900" algn="just"/>
            <a:r>
              <a:rPr lang="it-IT" dirty="0" smtClean="0"/>
              <a:t>Direzione Centrale Ambiente e Territorio (DCAT)</a:t>
            </a:r>
            <a:endParaRPr lang="it-IT" dirty="0"/>
          </a:p>
          <a:p>
            <a:r>
              <a:rPr lang="it-IT" i="1" dirty="0" smtClean="0">
                <a:solidFill>
                  <a:srgbClr val="505150"/>
                </a:solidFill>
              </a:rPr>
              <a:t>truglia@istat.it </a:t>
            </a:r>
          </a:p>
          <a:p>
            <a:endParaRPr lang="it-IT" i="1" dirty="0" smtClean="0">
              <a:solidFill>
                <a:srgbClr val="505150"/>
              </a:solidFill>
            </a:endParaRPr>
          </a:p>
          <a:p>
            <a:endParaRPr lang="it-IT" i="1" dirty="0">
              <a:solidFill>
                <a:srgbClr val="505150"/>
              </a:solidFill>
            </a:endParaRPr>
          </a:p>
          <a:p>
            <a:endParaRPr lang="it-IT" i="1" dirty="0" smtClean="0">
              <a:solidFill>
                <a:srgbClr val="505150"/>
              </a:solidFill>
            </a:endParaRPr>
          </a:p>
          <a:p>
            <a:endParaRPr lang="it-IT" i="1" dirty="0" smtClean="0">
              <a:solidFill>
                <a:srgbClr val="505150"/>
              </a:solidFill>
            </a:endParaRPr>
          </a:p>
        </p:txBody>
      </p:sp>
      <p:pic>
        <p:nvPicPr>
          <p:cNvPr id="7" name="Immagine 6" descr="shutterstock_750929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537" y="3772231"/>
            <a:ext cx="2452478" cy="24682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995109"/>
              </p:ext>
            </p:extLst>
          </p:nvPr>
        </p:nvGraphicFramePr>
        <p:xfrm>
          <a:off x="308603" y="2932474"/>
          <a:ext cx="4581084" cy="2755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47688" y="-33716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Analisi di vicinato – L di Ripley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55058" y="2775405"/>
            <a:ext cx="37971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Per le tre variabili l’indice L di Ripley assume valori molto maggiori di 0 segnalando la presenza di un processo di aggregazione. </a:t>
            </a:r>
          </a:p>
          <a:p>
            <a:endParaRPr lang="it-IT" sz="1600" dirty="0" smtClean="0"/>
          </a:p>
          <a:p>
            <a:r>
              <a:rPr lang="it-IT" sz="1600" dirty="0" smtClean="0"/>
              <a:t>Tale processo è più marcato per la popolazione; a seguire per gli addetti e le aziende agricole.</a:t>
            </a:r>
          </a:p>
          <a:p>
            <a:endParaRPr lang="it-IT" sz="1600" dirty="0" smtClean="0"/>
          </a:p>
          <a:p>
            <a:r>
              <a:rPr lang="it-IT" sz="1600" dirty="0" smtClean="0"/>
              <a:t>La massima aggregazione si registra a una distanza di 64/65 km.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1" name="CasellaDiTesto 1"/>
          <p:cNvSpPr txBox="1"/>
          <p:nvPr/>
        </p:nvSpPr>
        <p:spPr>
          <a:xfrm>
            <a:off x="4062949" y="3944142"/>
            <a:ext cx="789010" cy="209551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b="1" dirty="0" smtClean="0"/>
              <a:t>Aziende</a:t>
            </a:r>
            <a:endParaRPr lang="it-IT" sz="9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29746" y="3582396"/>
            <a:ext cx="72221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chemeClr val="accent3">
                    <a:lumMod val="75000"/>
                  </a:schemeClr>
                </a:solidFill>
              </a:rPr>
              <a:t>Addetti</a:t>
            </a:r>
            <a:endParaRPr lang="it-IT" sz="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2777" name="Picture 9" descr="Average Nearest Neighbor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675" y="926812"/>
            <a:ext cx="4867275" cy="1295400"/>
          </a:xfrm>
          <a:prstGeom prst="rect">
            <a:avLst/>
          </a:prstGeom>
          <a:noFill/>
        </p:spPr>
      </p:pic>
      <p:sp>
        <p:nvSpPr>
          <p:cNvPr id="21" name="Rettangolo 20"/>
          <p:cNvSpPr/>
          <p:nvPr/>
        </p:nvSpPr>
        <p:spPr>
          <a:xfrm>
            <a:off x="1534504" y="2295178"/>
            <a:ext cx="6634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it-IT" sz="1200" b="1" dirty="0" smtClean="0">
                <a:solidFill>
                  <a:srgbClr val="FF0000"/>
                </a:solidFill>
                <a:sym typeface="Wingdings" pitchFamily="2" charset="2"/>
              </a:rPr>
              <a:t>L(ds) &lt; 0</a:t>
            </a:r>
            <a:r>
              <a:rPr lang="it-IT" sz="1200" b="1" dirty="0" smtClean="0">
                <a:solidFill>
                  <a:srgbClr val="FF0000"/>
                </a:solidFill>
              </a:rPr>
              <a:t> Processo repulsivo;  L(ds) = 0</a:t>
            </a:r>
            <a:r>
              <a:rPr lang="it-IT" sz="12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it-IT" sz="1200" b="1" dirty="0" smtClean="0">
                <a:solidFill>
                  <a:srgbClr val="FF0000"/>
                </a:solidFill>
              </a:rPr>
              <a:t> Casuale; </a:t>
            </a:r>
            <a:r>
              <a:rPr lang="it-IT" sz="1200" b="1" dirty="0" smtClean="0">
                <a:solidFill>
                  <a:srgbClr val="FF0000"/>
                </a:solidFill>
                <a:sym typeface="Wingdings" pitchFamily="2" charset="2"/>
              </a:rPr>
              <a:t>L(ds) &gt; 0Processo aggregativo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it-IT" sz="12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43232" y="2775404"/>
            <a:ext cx="4746455" cy="291511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58605" y="-54860"/>
            <a:ext cx="2869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 smtClean="0">
                <a:solidFill>
                  <a:schemeClr val="bg1"/>
                </a:solidFill>
              </a:rPr>
              <a:t>Variogramma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99" y="2460525"/>
            <a:ext cx="5479896" cy="374433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719" y="445994"/>
            <a:ext cx="3453332" cy="19622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45261" y="443155"/>
            <a:ext cx="4095345" cy="19651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it-IT" sz="800" dirty="0">
                <a:latin typeface="+mj-lt"/>
                <a:cs typeface="Times New Roman" pitchFamily="18" charset="0"/>
              </a:rPr>
              <a:t>z(s</a:t>
            </a:r>
            <a:r>
              <a:rPr lang="it-IT" sz="800" baseline="-30000" dirty="0">
                <a:latin typeface="+mj-lt"/>
                <a:cs typeface="Times New Roman" pitchFamily="18" charset="0"/>
              </a:rPr>
              <a:t>i</a:t>
            </a:r>
            <a:r>
              <a:rPr lang="it-IT" sz="800" dirty="0">
                <a:latin typeface="+mj-lt"/>
                <a:cs typeface="Times New Roman" pitchFamily="18" charset="0"/>
              </a:rPr>
              <a:t>) e z(</a:t>
            </a:r>
            <a:r>
              <a:rPr lang="it-IT" sz="800" dirty="0" err="1">
                <a:latin typeface="+mj-lt"/>
                <a:cs typeface="Times New Roman" pitchFamily="18" charset="0"/>
              </a:rPr>
              <a:t>s</a:t>
            </a:r>
            <a:r>
              <a:rPr lang="it-IT" sz="800" baseline="-30000" dirty="0" err="1">
                <a:latin typeface="+mj-lt"/>
                <a:cs typeface="Times New Roman" pitchFamily="18" charset="0"/>
              </a:rPr>
              <a:t>j</a:t>
            </a:r>
            <a:r>
              <a:rPr lang="it-IT" sz="800" dirty="0">
                <a:latin typeface="+mj-lt"/>
                <a:cs typeface="Times New Roman" pitchFamily="18" charset="0"/>
              </a:rPr>
              <a:t>)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</a:t>
            </a:r>
            <a:r>
              <a:rPr lang="it-IT" sz="800" dirty="0">
                <a:latin typeface="+mj-lt"/>
                <a:cs typeface="Times New Roman" pitchFamily="18" charset="0"/>
              </a:rPr>
              <a:t> due variabili nello spazio situati nelle località s</a:t>
            </a:r>
            <a:r>
              <a:rPr lang="it-IT" sz="800" baseline="-30000" dirty="0">
                <a:latin typeface="+mj-lt"/>
                <a:cs typeface="Times New Roman" pitchFamily="18" charset="0"/>
              </a:rPr>
              <a:t>i</a:t>
            </a:r>
            <a:r>
              <a:rPr lang="it-IT" sz="800" dirty="0">
                <a:latin typeface="+mj-lt"/>
                <a:cs typeface="Times New Roman" pitchFamily="18" charset="0"/>
              </a:rPr>
              <a:t> e </a:t>
            </a:r>
            <a:r>
              <a:rPr lang="it-IT" sz="800" dirty="0" err="1">
                <a:latin typeface="+mj-lt"/>
                <a:cs typeface="Times New Roman" pitchFamily="18" charset="0"/>
              </a:rPr>
              <a:t>s</a:t>
            </a:r>
            <a:r>
              <a:rPr lang="it-IT" sz="800" baseline="-30000" dirty="0" err="1">
                <a:latin typeface="+mj-lt"/>
                <a:cs typeface="Times New Roman" pitchFamily="18" charset="0"/>
              </a:rPr>
              <a:t>j</a:t>
            </a:r>
            <a:r>
              <a:rPr lang="it-IT" sz="800" dirty="0">
                <a:latin typeface="+mj-lt"/>
                <a:cs typeface="Times New Roman" pitchFamily="18" charset="0"/>
              </a:rPr>
              <a:t>, la distanza tra i due punti è</a:t>
            </a:r>
            <a:r>
              <a:rPr lang="it-IT" sz="800" b="1" dirty="0">
                <a:latin typeface="+mj-lt"/>
                <a:cs typeface="Times New Roman" pitchFamily="18" charset="0"/>
              </a:rPr>
              <a:t> h</a:t>
            </a:r>
            <a:r>
              <a:rPr lang="it-IT" sz="800" dirty="0">
                <a:latin typeface="+mj-lt"/>
                <a:cs typeface="Times New Roman" pitchFamily="18" charset="0"/>
              </a:rPr>
              <a:t>, poniamo:               </a:t>
            </a:r>
            <a:r>
              <a:rPr lang="it-IT" sz="800" dirty="0">
                <a:latin typeface="+mj-lt"/>
              </a:rPr>
              <a:t> </a:t>
            </a:r>
            <a:r>
              <a:rPr lang="it-IT" sz="800" dirty="0" smtClean="0">
                <a:latin typeface="+mj-lt"/>
                <a:cs typeface="Times New Roman" pitchFamily="18" charset="0"/>
              </a:rPr>
              <a:t>z(s</a:t>
            </a:r>
            <a:r>
              <a:rPr lang="it-IT" sz="800" baseline="-30000" dirty="0" smtClean="0">
                <a:latin typeface="+mj-lt"/>
                <a:cs typeface="Times New Roman" pitchFamily="18" charset="0"/>
              </a:rPr>
              <a:t>i</a:t>
            </a:r>
            <a:r>
              <a:rPr lang="it-IT" sz="800" dirty="0" smtClean="0">
                <a:latin typeface="+mj-lt"/>
                <a:cs typeface="Times New Roman" pitchFamily="18" charset="0"/>
              </a:rPr>
              <a:t>)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</a:t>
            </a:r>
            <a:r>
              <a:rPr lang="it-IT" sz="800" dirty="0" smtClean="0">
                <a:latin typeface="+mj-lt"/>
                <a:cs typeface="Times New Roman" pitchFamily="18" charset="0"/>
              </a:rPr>
              <a:t> 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z(s); z(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s</a:t>
            </a:r>
            <a:r>
              <a:rPr lang="it-IT" sz="800" baseline="-30000" dirty="0" err="1" smtClean="0">
                <a:latin typeface="+mj-lt"/>
                <a:cs typeface="Times New Roman" pitchFamily="18" charset="0"/>
                <a:sym typeface="Wingdings" pitchFamily="2" charset="2"/>
              </a:rPr>
              <a:t>j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)</a:t>
            </a:r>
            <a:r>
              <a:rPr lang="it-IT" sz="800" dirty="0" smtClean="0">
                <a:latin typeface="+mj-lt"/>
                <a:cs typeface="Times New Roman" pitchFamily="18" charset="0"/>
              </a:rPr>
              <a:t> 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z(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).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just" eaLnBrk="0" hangingPunct="0">
              <a:tabLst>
                <a:tab pos="533400" algn="l"/>
              </a:tabLst>
            </a:pP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La </a:t>
            </a:r>
            <a:r>
              <a:rPr lang="it-IT" sz="800" dirty="0" err="1">
                <a:latin typeface="+mj-lt"/>
                <a:cs typeface="Times New Roman" pitchFamily="18" charset="0"/>
                <a:sym typeface="Wingdings" pitchFamily="2" charset="2"/>
              </a:rPr>
              <a:t>vc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 scarto z(h) è:</a:t>
            </a:r>
            <a:r>
              <a:rPr lang="it-IT" sz="800" dirty="0">
                <a:latin typeface="+mj-lt"/>
                <a:sym typeface="Wingdings" pitchFamily="2" charset="2"/>
              </a:rPr>
              <a:t> 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z(h) = z(</a:t>
            </a:r>
            <a:r>
              <a:rPr lang="it-IT" sz="800" dirty="0" err="1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)- z(s)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just" eaLnBrk="0" hangingPunct="0">
              <a:tabLst>
                <a:tab pos="533400" algn="l"/>
              </a:tabLst>
            </a:pP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-la media di questa </a:t>
            </a:r>
            <a:r>
              <a:rPr lang="it-IT" sz="800" dirty="0" err="1">
                <a:latin typeface="+mj-lt"/>
                <a:cs typeface="Times New Roman" pitchFamily="18" charset="0"/>
                <a:sym typeface="Wingdings" pitchFamily="2" charset="2"/>
              </a:rPr>
              <a:t>vc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 si riduce alla media delle distanze per cui:</a:t>
            </a:r>
          </a:p>
          <a:p>
            <a:pPr algn="ctr" eaLnBrk="0" hangingPunct="0">
              <a:tabLst>
                <a:tab pos="533400" algn="l"/>
              </a:tabLst>
            </a:pP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E[z(h)] 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=E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[z(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)- z(s)] 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=Ez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(h) =0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just" eaLnBrk="0" hangingPunct="0">
              <a:tabLst>
                <a:tab pos="533400" algn="l"/>
              </a:tabLst>
            </a:pP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- la varianza </a:t>
            </a:r>
            <a:r>
              <a:rPr lang="it-IT" sz="800" dirty="0" err="1">
                <a:latin typeface="+mj-lt"/>
                <a:cs typeface="Times New Roman" pitchFamily="18" charset="0"/>
                <a:sym typeface="Wingdings" pitchFamily="2" charset="2"/>
              </a:rPr>
              <a:t>Var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[z(h)] è: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ctr" eaLnBrk="0" hangingPunct="0">
              <a:tabLst>
                <a:tab pos="533400" algn="l"/>
              </a:tabLst>
            </a:pP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Var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[z(h)]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=Var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[z(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)- z(s)]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=E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[z(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)- z(s)]</a:t>
            </a:r>
            <a:r>
              <a:rPr lang="it-IT" sz="800" baseline="30000" dirty="0" smtClean="0">
                <a:latin typeface="+mj-lt"/>
                <a:cs typeface="Times New Roman" pitchFamily="18" charset="0"/>
                <a:sym typeface="Wingdings" pitchFamily="2" charset="2"/>
              </a:rPr>
              <a:t>2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-{ E[z(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)- z(s)]}</a:t>
            </a:r>
            <a:r>
              <a:rPr lang="it-IT" sz="800" baseline="30000" dirty="0" smtClean="0">
                <a:latin typeface="+mj-lt"/>
                <a:cs typeface="Times New Roman" pitchFamily="18" charset="0"/>
                <a:sym typeface="Wingdings" pitchFamily="2" charset="2"/>
              </a:rPr>
              <a:t>2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 =</a:t>
            </a:r>
          </a:p>
          <a:p>
            <a:pPr algn="ctr" eaLnBrk="0" hangingPunct="0">
              <a:tabLst>
                <a:tab pos="533400" algn="l"/>
              </a:tabLst>
            </a:pP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Var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[z(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)]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+Var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[z(s)]-2Cov[z(</a:t>
            </a:r>
            <a:r>
              <a:rPr lang="it-IT" sz="800" dirty="0" err="1" smtClean="0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 smtClean="0">
                <a:latin typeface="+mj-lt"/>
                <a:cs typeface="Times New Roman" pitchFamily="18" charset="0"/>
                <a:sym typeface="Wingdings" pitchFamily="2" charset="2"/>
              </a:rPr>
              <a:t>)z(s)].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just" eaLnBrk="0" hangingPunct="0">
              <a:tabLst>
                <a:tab pos="533400" algn="l"/>
              </a:tabLst>
            </a:pP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Sotto l’ipotesi di Stazionarietà: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ctr" eaLnBrk="0" hangingPunct="0">
              <a:tabLst>
                <a:tab pos="533400" algn="l"/>
              </a:tabLst>
            </a:pPr>
            <a:r>
              <a:rPr lang="it-IT" sz="800" dirty="0" err="1">
                <a:latin typeface="+mj-lt"/>
                <a:cs typeface="Times New Roman" pitchFamily="18" charset="0"/>
                <a:sym typeface="Wingdings" pitchFamily="2" charset="2"/>
              </a:rPr>
              <a:t>Var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[z(</a:t>
            </a:r>
            <a:r>
              <a:rPr lang="it-IT" sz="800" dirty="0" err="1">
                <a:latin typeface="+mj-lt"/>
                <a:cs typeface="Times New Roman" pitchFamily="18" charset="0"/>
                <a:sym typeface="Wingdings" pitchFamily="2" charset="2"/>
              </a:rPr>
              <a:t>s+h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)]</a:t>
            </a:r>
            <a:r>
              <a:rPr lang="it-IT" sz="800" dirty="0" err="1">
                <a:latin typeface="+mj-lt"/>
                <a:cs typeface="Times New Roman" pitchFamily="18" charset="0"/>
                <a:sym typeface="Wingdings" pitchFamily="2" charset="2"/>
              </a:rPr>
              <a:t>=Var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[z(s)]= C(0)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just" eaLnBrk="0" hangingPunct="0">
              <a:tabLst>
                <a:tab pos="533400" algn="l"/>
              </a:tabLst>
            </a:pP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per cui:</a:t>
            </a:r>
            <a:r>
              <a:rPr lang="it-IT" sz="800" dirty="0">
                <a:latin typeface="+mj-lt"/>
                <a:sym typeface="Wingdings" pitchFamily="2" charset="2"/>
              </a:rPr>
              <a:t> </a:t>
            </a:r>
          </a:p>
          <a:p>
            <a:pPr algn="ctr" eaLnBrk="0" hangingPunct="0">
              <a:tabLst>
                <a:tab pos="533400" algn="l"/>
              </a:tabLst>
            </a:pPr>
            <a:r>
              <a:rPr lang="it-IT" sz="800" dirty="0" err="1">
                <a:latin typeface="+mj-lt"/>
                <a:cs typeface="Times New Roman" pitchFamily="18" charset="0"/>
                <a:sym typeface="Wingdings" pitchFamily="2" charset="2"/>
              </a:rPr>
              <a:t>Var</a:t>
            </a: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[z(h)]=2 C(0) - 2C(h)</a:t>
            </a:r>
            <a:r>
              <a:rPr lang="it-IT" sz="800" dirty="0">
                <a:latin typeface="+mj-lt"/>
                <a:cs typeface="Times New Roman" pitchFamily="18" charset="0"/>
              </a:rPr>
              <a:t> 2γ(h)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just" eaLnBrk="0" hangingPunct="0">
              <a:tabLst>
                <a:tab pos="533400" algn="l"/>
              </a:tabLst>
            </a:pPr>
            <a:r>
              <a:rPr lang="it-IT" sz="800" dirty="0">
                <a:latin typeface="+mj-lt"/>
                <a:cs typeface="Times New Roman" pitchFamily="18" charset="0"/>
                <a:sym typeface="Wingdings" pitchFamily="2" charset="2"/>
              </a:rPr>
              <a:t>Dividendo per 2 si ottiene il variogramma che è quindi la varianza della semidifferenza tra variabili rilevati in siti che si collocano ad una distanza pari ad h: </a:t>
            </a:r>
            <a:endParaRPr lang="it-IT" sz="800" dirty="0">
              <a:latin typeface="+mj-lt"/>
              <a:sym typeface="Wingdings" pitchFamily="2" charset="2"/>
            </a:endParaRPr>
          </a:p>
          <a:p>
            <a:pPr algn="ctr" eaLnBrk="0" hangingPunct="0">
              <a:tabLst>
                <a:tab pos="533400" algn="l"/>
              </a:tabLst>
            </a:pPr>
            <a:r>
              <a:rPr lang="it-IT" sz="8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γ(h) </a:t>
            </a:r>
            <a:r>
              <a:rPr lang="it-IT" sz="8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=C</a:t>
            </a:r>
            <a:r>
              <a:rPr lang="it-IT" sz="8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(0) - C(h</a:t>
            </a:r>
            <a:r>
              <a:rPr lang="it-IT" sz="800" b="1" dirty="0" smtClean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)</a:t>
            </a:r>
            <a:endParaRPr lang="it-IT" sz="800" b="1" dirty="0">
              <a:solidFill>
                <a:srgbClr val="FF0000"/>
              </a:solidFill>
              <a:latin typeface="+mj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83784" y="-38912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Kriging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81365"/>
            <a:ext cx="64801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2353268"/>
            <a:ext cx="2133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8673" y="4143421"/>
            <a:ext cx="20859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695918"/>
            <a:ext cx="20478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6717930" y="4237215"/>
            <a:ext cx="446457" cy="30880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6737941" y="2967950"/>
            <a:ext cx="5048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6737940" y="1381365"/>
            <a:ext cx="504826" cy="17974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82218" y="3929984"/>
            <a:ext cx="6335713" cy="1286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92647" y="0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Indicator-kriging. Zonizzazione SAU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75499" y="673920"/>
            <a:ext cx="1943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</a:rPr>
              <a:t>Diagnostiche</a:t>
            </a:r>
            <a:endParaRPr lang="it-IT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3" y="595050"/>
            <a:ext cx="4088856" cy="559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621030" y="3614408"/>
            <a:ext cx="5808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chemeClr val="bg2">
                    <a:lumMod val="10000"/>
                  </a:schemeClr>
                </a:solidFill>
              </a:rPr>
              <a:t>Torino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330615" y="5183407"/>
            <a:ext cx="5808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b="1" dirty="0">
                <a:solidFill>
                  <a:prstClr val="black"/>
                </a:solidFill>
              </a:rPr>
              <a:t>Cuneo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802281" y="4025816"/>
            <a:ext cx="8876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900" b="1" dirty="0">
                <a:solidFill>
                  <a:prstClr val="black"/>
                </a:solidFill>
              </a:rPr>
              <a:t>Alessandria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660638" y="3129266"/>
            <a:ext cx="6159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b="1" dirty="0">
                <a:solidFill>
                  <a:prstClr val="black"/>
                </a:solidFill>
              </a:rPr>
              <a:t>Novara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217366" y="2698378"/>
            <a:ext cx="530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b="1" dirty="0">
                <a:solidFill>
                  <a:prstClr val="black"/>
                </a:solidFill>
              </a:rPr>
              <a:t>Biella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198602" y="3506686"/>
            <a:ext cx="638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b="1" dirty="0">
                <a:solidFill>
                  <a:prstClr val="black"/>
                </a:solidFill>
              </a:rPr>
              <a:t>Vercelli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34639" y="1701819"/>
            <a:ext cx="8639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000" b="1" dirty="0">
                <a:solidFill>
                  <a:prstClr val="black"/>
                </a:solidFill>
              </a:rPr>
              <a:t>Verbania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08762"/>
              </p:ext>
            </p:extLst>
          </p:nvPr>
        </p:nvGraphicFramePr>
        <p:xfrm>
          <a:off x="3968615" y="1037886"/>
          <a:ext cx="4873845" cy="9245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85887"/>
                <a:gridCol w="787958"/>
              </a:tblGrid>
              <a:tr h="184904">
                <a:tc>
                  <a:txBody>
                    <a:bodyPr/>
                    <a:lstStyle/>
                    <a:p>
                      <a:pPr indent="252095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</a:rPr>
                        <a:t>Prediction standard error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SAU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4904">
                <a:tc>
                  <a:txBody>
                    <a:bodyPr/>
                    <a:lstStyle/>
                    <a:p>
                      <a:pPr indent="252095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</a:rPr>
                        <a:t>Mean (M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  <a:effectLst/>
                        </a:rPr>
                        <a:t>) = 0 Errore casuale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</a:rPr>
                        <a:t>-0.002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4904">
                <a:tc>
                  <a:txBody>
                    <a:bodyPr/>
                    <a:lstStyle/>
                    <a:p>
                      <a:pPr indent="252095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</a:rPr>
                        <a:t>Root-Mean-Square (RMS</a:t>
                      </a:r>
                      <a:r>
                        <a:rPr lang="it-IT" sz="1000" dirty="0" smtClean="0">
                          <a:solidFill>
                            <a:schemeClr val="bg1"/>
                          </a:solidFill>
                          <a:effectLst/>
                        </a:rPr>
                        <a:t>) Misura dell’accuratezza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</a:rPr>
                        <a:t>0.450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4904">
                <a:tc>
                  <a:txBody>
                    <a:bodyPr/>
                    <a:lstStyle/>
                    <a:p>
                      <a:pPr indent="252095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</a:rPr>
                        <a:t>Mean Standatdized (MS)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</a:rPr>
                        <a:t>-0.003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4904">
                <a:tc>
                  <a:txBody>
                    <a:bodyPr/>
                    <a:lstStyle/>
                    <a:p>
                      <a:pPr indent="252095" algn="l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Avarage Standard Error (ASE</a:t>
                      </a:r>
                      <a:r>
                        <a:rPr lang="en-GB" sz="1000" dirty="0" smtClean="0">
                          <a:solidFill>
                            <a:schemeClr val="bg1"/>
                          </a:solidFill>
                          <a:effectLst/>
                        </a:rPr>
                        <a:t>) Misura la variabilità (incertezza)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0.474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4511839" y="2147310"/>
            <a:ext cx="40827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RMS &lt; ASE</a:t>
            </a:r>
            <a:r>
              <a:rPr lang="it-IT" sz="1200" dirty="0" smtClean="0">
                <a:sym typeface="Wingdings" pitchFamily="2" charset="2"/>
              </a:rPr>
              <a:t> il modello sovrastima la variabilità spaziale</a:t>
            </a:r>
            <a:endParaRPr lang="it-IT" sz="1200" dirty="0" smtClean="0"/>
          </a:p>
          <a:p>
            <a:r>
              <a:rPr lang="it-IT" sz="1200" dirty="0" smtClean="0"/>
              <a:t>RMS = ASE </a:t>
            </a:r>
            <a:r>
              <a:rPr lang="it-IT" sz="1200" dirty="0" smtClean="0">
                <a:sym typeface="Wingdings" pitchFamily="2" charset="2"/>
              </a:rPr>
              <a:t> il modello “interpreta” bene  i dati empirici</a:t>
            </a:r>
          </a:p>
          <a:p>
            <a:r>
              <a:rPr lang="it-IT" sz="1200" dirty="0" smtClean="0">
                <a:sym typeface="Wingdings" pitchFamily="2" charset="2"/>
              </a:rPr>
              <a:t>RMS &gt; ASE il modello sottostima la variabilità spaziale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12155" y="2945360"/>
            <a:ext cx="4095884" cy="32470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CONCLUSIONI</a:t>
            </a:r>
          </a:p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La metodologia </a:t>
            </a:r>
            <a:r>
              <a:rPr lang="it-IT" sz="1400" dirty="0" err="1" smtClean="0">
                <a:solidFill>
                  <a:schemeClr val="tx2">
                    <a:lumMod val="75000"/>
                  </a:schemeClr>
                </a:solidFill>
              </a:rPr>
              <a:t>geostatistica</a:t>
            </a:r>
            <a:r>
              <a:rPr lang="it-IT" sz="140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400" smtClean="0">
                <a:solidFill>
                  <a:schemeClr val="tx2">
                    <a:lumMod val="75000"/>
                  </a:schemeClr>
                </a:solidFill>
              </a:rPr>
              <a:t>integrata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con l’approccio GIS, ha consentito di sovrapporre layer diversi sia per tipo di unità di analisi e diversi referenti empirici e leggere simultaneamente informazione geografica e informazione statistica.</a:t>
            </a:r>
          </a:p>
          <a:p>
            <a:endParaRPr lang="it-IT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</a:rPr>
              <a:t>La georeferenzione dei dati e l’utilizzo di interpolatori spaziali ha permesso di “tracciare” una mappa teorica della configurazione spaziale delle aziende agricole, nella quale alle diverse colorazioni corrispondono differenti probabilità  della diffusione della SAU.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9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18461" y="2026799"/>
            <a:ext cx="7837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Analisi della distribuzione spaziale delle  aziende agricole classificate tra </a:t>
            </a:r>
            <a:endParaRPr lang="it-IT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mprese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e non 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Imprese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it-IT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7675" y="557525"/>
            <a:ext cx="8229600" cy="4525963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/>
              <a:t>Nella </a:t>
            </a:r>
            <a:r>
              <a:rPr lang="it-IT" sz="1800" dirty="0" smtClean="0"/>
              <a:t>classificazione </a:t>
            </a:r>
            <a:r>
              <a:rPr lang="it-IT" sz="1800" dirty="0"/>
              <a:t>ufficiale si </a:t>
            </a:r>
            <a:r>
              <a:rPr lang="it-IT" sz="1800" dirty="0" smtClean="0"/>
              <a:t>definisce </a:t>
            </a:r>
            <a:r>
              <a:rPr lang="it-IT" sz="1800" dirty="0"/>
              <a:t>«Impresa» una: </a:t>
            </a:r>
            <a:r>
              <a:rPr lang="it-IT" sz="1800" dirty="0" smtClean="0"/>
              <a:t>‘unità </a:t>
            </a:r>
            <a:r>
              <a:rPr lang="it-IT" sz="1800" dirty="0"/>
              <a:t>giuridico-economica che produce beni e servizi </a:t>
            </a:r>
            <a:r>
              <a:rPr lang="it-IT" sz="1800" u="sng" dirty="0"/>
              <a:t>destinabili alla vendita </a:t>
            </a:r>
            <a:r>
              <a:rPr lang="it-IT" sz="1800" dirty="0"/>
              <a:t>e che, in base alle leggi vigenti o a proprie norme statutarie, ha facoltà di distribuire i profitti realizzati ai soggetti proprietari, siano essi privati o pubblici. </a:t>
            </a:r>
            <a:r>
              <a:rPr lang="it-IT" sz="1800" dirty="0" smtClean="0"/>
              <a:t>[…] </a:t>
            </a:r>
            <a:r>
              <a:rPr lang="it-IT" sz="1800" dirty="0"/>
              <a:t>Sono considerate imprese anche i lavoratori autonomi e i liberi </a:t>
            </a:r>
            <a:r>
              <a:rPr lang="it-IT" sz="1800" dirty="0" smtClean="0"/>
              <a:t>professionisti’.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La necessità di identificare le aziende agricole che operano come ‘Imprese’ deriva dal fatto che scelte localizzative dipendono, oltre che dal territorio, anche dalla diversa propensione delle aziende al mercato.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In tale ambito, l’identificazione dei distretti agroalimentari rappresenta una rilevante e naturale estensione del concetto di distretto industriale.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Nel </a:t>
            </a:r>
            <a:r>
              <a:rPr lang="it-IT" sz="1800" dirty="0" err="1" smtClean="0"/>
              <a:t>D.Lgs.</a:t>
            </a:r>
            <a:r>
              <a:rPr lang="it-IT" sz="1800" dirty="0" smtClean="0"/>
              <a:t> </a:t>
            </a:r>
            <a:r>
              <a:rPr lang="it-IT" sz="1800" dirty="0"/>
              <a:t>n. 228 </a:t>
            </a:r>
            <a:r>
              <a:rPr lang="it-IT" sz="1800" dirty="0" smtClean="0"/>
              <a:t>(2001) all’art.13 si fa riferimento ai ‘distretti </a:t>
            </a:r>
            <a:r>
              <a:rPr lang="it-IT" sz="1800" dirty="0"/>
              <a:t>agroalimentari di </a:t>
            </a:r>
            <a:r>
              <a:rPr lang="it-IT" sz="1800" dirty="0" smtClean="0"/>
              <a:t>qualità‘  ossia ai ‘sistemi </a:t>
            </a:r>
            <a:r>
              <a:rPr lang="it-IT" sz="1800" dirty="0"/>
              <a:t>produttivi locali, anche a carattere interregionale, caratterizzati da significativa </a:t>
            </a:r>
            <a:r>
              <a:rPr lang="it-IT" sz="1800" u="sng" dirty="0"/>
              <a:t>presenza economica </a:t>
            </a:r>
            <a:r>
              <a:rPr lang="it-IT" sz="1800" dirty="0"/>
              <a:t>e da </a:t>
            </a:r>
            <a:r>
              <a:rPr lang="it-IT" sz="1800" u="sng" dirty="0"/>
              <a:t>interrelazione e interdipendenza produttiva delle imprese agricole</a:t>
            </a:r>
            <a:r>
              <a:rPr lang="it-IT" sz="1800" dirty="0"/>
              <a:t> e </a:t>
            </a:r>
            <a:r>
              <a:rPr lang="it-IT" sz="1800" dirty="0" smtClean="0"/>
              <a:t>agroalimentari</a:t>
            </a:r>
            <a:r>
              <a:rPr lang="it-IT" sz="1800" dirty="0"/>
              <a:t> </a:t>
            </a:r>
            <a:r>
              <a:rPr lang="it-IT" sz="1800" dirty="0" smtClean="0"/>
              <a:t>[… ]’.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Ne consegue, dunque, che la necessità di classificare questa tipologia di aziende diventa condizione necessaria in una analisi, in questo caso territoriale, ma svolta in base ad una prospettiva economica/produttiva.</a:t>
            </a:r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endParaRPr lang="it-IT" sz="1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908574" y="0"/>
            <a:ext cx="343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Imprese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e non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Imprese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9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4571" y="508175"/>
            <a:ext cx="7832412" cy="4525963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/>
              <a:t>La classificazione tra </a:t>
            </a:r>
            <a:r>
              <a:rPr lang="it-IT" sz="1800" dirty="0" smtClean="0"/>
              <a:t>Imprese </a:t>
            </a:r>
            <a:r>
              <a:rPr lang="it-IT" sz="1800" dirty="0"/>
              <a:t>e </a:t>
            </a:r>
            <a:r>
              <a:rPr lang="it-IT" sz="1800" dirty="0" smtClean="0"/>
              <a:t>non Imprese </a:t>
            </a:r>
            <a:r>
              <a:rPr lang="it-IT" sz="1800" dirty="0"/>
              <a:t>utilizzata in questo </a:t>
            </a:r>
            <a:r>
              <a:rPr lang="it-IT" sz="1800" dirty="0" smtClean="0"/>
              <a:t>lavoro rappresenta uno dei possibili metodi di classificazione delle aziende agricole.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Esistono altri criteri:</a:t>
            </a:r>
            <a:endParaRPr lang="it-IT" sz="1800" dirty="0"/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800" dirty="0"/>
              <a:t>D</a:t>
            </a:r>
            <a:r>
              <a:rPr lang="it-IT" sz="1800" dirty="0" smtClean="0"/>
              <a:t>istinzione tra le aziende che auto-consumano tutta la produzione finale rispetto a quelle che non l’auto-consumano (o solo in parte).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800" dirty="0"/>
              <a:t>D</a:t>
            </a:r>
            <a:r>
              <a:rPr lang="it-IT" sz="1800" dirty="0" smtClean="0"/>
              <a:t>istinzione tra aziende agricole che hanno dichiarato presso la camere di commercio di svolgere una attività economica (in forma unica, prevalente o secondaria) di tipo «agricolo» (agricoltura, silvicoltura, pesca)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800" dirty="0" smtClean="0"/>
              <a:t>Classificazione delle aziende in base alla classe di standard output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800" dirty="0" smtClean="0"/>
              <a:t>Classificazione delle aziende in base ad opportuni indicatori «di potenzialità» (caratteristiche socio-economiche del conduttore, ricorso a misure di sostegno allo sviluppo rurale, composizione della SAU, ecc.).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800" dirty="0" smtClean="0"/>
              <a:t>Classificazione delle aziende basata su profili strutturali/economici</a:t>
            </a:r>
            <a:endParaRPr lang="it-IT" sz="1800" dirty="0"/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08574" y="0"/>
            <a:ext cx="343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Imprese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e non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Imprese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84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08446" y="710586"/>
            <a:ext cx="445549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</a:rPr>
              <a:t>Dimensione economica attraverso lo Standard Output;</a:t>
            </a:r>
          </a:p>
          <a:p>
            <a:r>
              <a:rPr lang="it-IT" sz="1400" dirty="0" smtClean="0">
                <a:solidFill>
                  <a:srgbClr val="0070C0"/>
                </a:solidFill>
              </a:rPr>
              <a:t>Giornate lavoro nell’anno;</a:t>
            </a:r>
          </a:p>
          <a:p>
            <a:r>
              <a:rPr lang="it-IT" sz="1400" dirty="0" smtClean="0">
                <a:solidFill>
                  <a:srgbClr val="0070C0"/>
                </a:solidFill>
              </a:rPr>
              <a:t>Quota % di autoconsumo della produzione finale;</a:t>
            </a:r>
          </a:p>
          <a:p>
            <a:r>
              <a:rPr lang="it-IT" sz="1400" dirty="0" smtClean="0">
                <a:solidFill>
                  <a:srgbClr val="0070C0"/>
                </a:solidFill>
              </a:rPr>
              <a:t>Ricorso al Contoterzismo Passivo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19702" y="899613"/>
            <a:ext cx="16362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 </a:t>
            </a:r>
            <a:r>
              <a:rPr lang="it-IT" sz="1400" dirty="0" smtClean="0"/>
              <a:t> Aziende agricole</a:t>
            </a:r>
          </a:p>
          <a:p>
            <a:r>
              <a:rPr lang="it-IT" sz="1400" dirty="0" smtClean="0"/>
              <a:t>        1,6 milioni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908574" y="0"/>
            <a:ext cx="3659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Schema di Arzeni e Sotte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2057416" y="1172252"/>
            <a:ext cx="2801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6" name="Immagine 15"/>
          <p:cNvPicPr/>
          <p:nvPr/>
        </p:nvPicPr>
        <p:blipFill rotWithShape="1">
          <a:blip r:embed="rId3"/>
          <a:srcRect l="30136" t="37765" r="30760" b="26092"/>
          <a:stretch/>
        </p:blipFill>
        <p:spPr bwMode="auto">
          <a:xfrm>
            <a:off x="1097836" y="1969769"/>
            <a:ext cx="6826679" cy="379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61868" y="5694218"/>
            <a:ext cx="6365062" cy="4623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i="1" dirty="0" smtClean="0">
              <a:solidFill>
                <a:srgbClr val="404040"/>
              </a:solidFill>
            </a:endParaRPr>
          </a:p>
          <a:p>
            <a:r>
              <a:rPr lang="it-IT" sz="1200" i="1" dirty="0" smtClean="0">
                <a:solidFill>
                  <a:srgbClr val="404040"/>
                </a:solidFill>
              </a:rPr>
              <a:t>Fonte</a:t>
            </a:r>
            <a:r>
              <a:rPr lang="it-IT" sz="1200" i="1" dirty="0">
                <a:solidFill>
                  <a:srgbClr val="404040"/>
                </a:solidFill>
              </a:rPr>
              <a:t>: Arzeni A., Sotte F. (2013), ‘Imprese e non-imprese nell’agricoltura italiana. Una analisi sui dati del Censimento dell’Agricoltura 2010</a:t>
            </a:r>
            <a:r>
              <a:rPr lang="it-IT" sz="1200" dirty="0">
                <a:solidFill>
                  <a:srgbClr val="404040"/>
                </a:solidFill>
              </a:rPr>
              <a:t>’, </a:t>
            </a:r>
            <a:r>
              <a:rPr lang="it-IT" sz="1200" dirty="0" err="1">
                <a:solidFill>
                  <a:srgbClr val="404040"/>
                </a:solidFill>
              </a:rPr>
              <a:t>Working</a:t>
            </a:r>
            <a:r>
              <a:rPr lang="it-IT" sz="1200" dirty="0">
                <a:solidFill>
                  <a:srgbClr val="404040"/>
                </a:solidFill>
              </a:rPr>
              <a:t> </a:t>
            </a:r>
            <a:r>
              <a:rPr lang="it-IT" sz="1200" dirty="0" err="1">
                <a:solidFill>
                  <a:srgbClr val="404040"/>
                </a:solidFill>
              </a:rPr>
              <a:t>Paper</a:t>
            </a:r>
            <a:r>
              <a:rPr lang="it-IT" sz="1200" dirty="0">
                <a:solidFill>
                  <a:srgbClr val="404040"/>
                </a:solidFill>
              </a:rPr>
              <a:t> N. 20, Gruppo 2013 </a:t>
            </a:r>
          </a:p>
          <a:p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77570" y="414165"/>
            <a:ext cx="255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70C0"/>
                </a:solidFill>
              </a:rPr>
              <a:t>Variabili di classificazione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217221" y="710586"/>
            <a:ext cx="157941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Imprese ( 27,5%)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107382" y="1304083"/>
            <a:ext cx="194136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Non Imprese (73,5%)</a:t>
            </a:r>
            <a:endParaRPr lang="it-IT" sz="1400" dirty="0"/>
          </a:p>
        </p:txBody>
      </p:sp>
      <p:cxnSp>
        <p:nvCxnSpPr>
          <p:cNvPr id="19" name="Connettore 2 18"/>
          <p:cNvCxnSpPr>
            <a:stCxn id="3" idx="3"/>
            <a:endCxn id="12" idx="1"/>
          </p:cNvCxnSpPr>
          <p:nvPr/>
        </p:nvCxnSpPr>
        <p:spPr>
          <a:xfrm flipV="1">
            <a:off x="6863938" y="864475"/>
            <a:ext cx="353283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3" idx="3"/>
            <a:endCxn id="17" idx="1"/>
          </p:cNvCxnSpPr>
          <p:nvPr/>
        </p:nvCxnSpPr>
        <p:spPr>
          <a:xfrm>
            <a:off x="6863938" y="1187640"/>
            <a:ext cx="243444" cy="270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09452" y="1110343"/>
            <a:ext cx="7772400" cy="4001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Partendo dalla classificazione precedente proposta da Arzeni e Sotte, al fine di identificare gli aspetti socio-economici e territoriali che potrebbero caratterizzare la distribuzione spaziale delle aziende agricole, abbiamo classificato come «IMPRESE» le aziende agricole:</a:t>
            </a:r>
          </a:p>
          <a:p>
            <a:endParaRPr lang="it-IT" sz="1600" dirty="0" smtClean="0"/>
          </a:p>
          <a:p>
            <a:r>
              <a:rPr lang="it-IT" sz="1600" dirty="0" smtClean="0"/>
              <a:t>Aziende grandi imprese;</a:t>
            </a:r>
          </a:p>
          <a:p>
            <a:r>
              <a:rPr lang="it-IT" sz="1600" dirty="0" smtClean="0"/>
              <a:t>Imprese parzialmente disattivate;</a:t>
            </a:r>
          </a:p>
          <a:p>
            <a:r>
              <a:rPr lang="it-IT" sz="1600" dirty="0" smtClean="0"/>
              <a:t>Aziende di piccole imprese;</a:t>
            </a:r>
          </a:p>
          <a:p>
            <a:r>
              <a:rPr lang="it-IT" sz="1600" dirty="0" smtClean="0"/>
              <a:t>Aziende intermedie potenzialmente imprese.</a:t>
            </a:r>
          </a:p>
          <a:p>
            <a:endParaRPr lang="it-IT" sz="1600" dirty="0" smtClean="0"/>
          </a:p>
          <a:p>
            <a:r>
              <a:rPr lang="it-IT" sz="1600" dirty="0" smtClean="0"/>
              <a:t>Le restanti aziende sono state classificate come «NON IMPRESE»</a:t>
            </a:r>
          </a:p>
          <a:p>
            <a:endParaRPr lang="it-IT" sz="1600" dirty="0" smtClean="0"/>
          </a:p>
          <a:p>
            <a:pPr algn="just"/>
            <a:r>
              <a:rPr lang="it-IT" sz="1600" dirty="0" smtClean="0">
                <a:solidFill>
                  <a:srgbClr val="FF0000"/>
                </a:solidFill>
              </a:rPr>
              <a:t>Sulla base dei dati del 6° Censimento Agricoltura 2010, su circa 1,6 milioni di aziende agricole, il 27,5% sono “Imprese” - delle quali il 4,9% grandi “imprese” ed il 13,8% piccole “imprese”.</a:t>
            </a:r>
          </a:p>
          <a:p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908574" y="0"/>
            <a:ext cx="343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Imprese e non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Imprese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08574" y="0"/>
            <a:ext cx="7603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Quoziente di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localizazione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e autocorrelazione spaziale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57275" y="554474"/>
            <a:ext cx="7286625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Quoziente localizzazione (</a:t>
            </a:r>
            <a:r>
              <a:rPr lang="it-IT" sz="1400" b="1" dirty="0" err="1" smtClean="0"/>
              <a:t>Ql</a:t>
            </a:r>
            <a:r>
              <a:rPr lang="it-IT" sz="1400" b="1" dirty="0" smtClean="0"/>
              <a:t>) delle aziende agricole classificate come “imprese”</a:t>
            </a:r>
          </a:p>
          <a:p>
            <a:pPr algn="ctr"/>
            <a:endParaRPr lang="it-IT" sz="1400" dirty="0" smtClean="0"/>
          </a:p>
          <a:p>
            <a:pPr algn="ctr"/>
            <a:r>
              <a:rPr lang="it-IT" sz="1400" u="sng" dirty="0" smtClean="0"/>
              <a:t>( Aziende “imprese” nel comune i-esimo/ Totale Aziende comune i-esimo)</a:t>
            </a:r>
          </a:p>
          <a:p>
            <a:pPr algn="ctr"/>
            <a:r>
              <a:rPr lang="it-IT" sz="1400" dirty="0" smtClean="0"/>
              <a:t>( Aziende “imprese” Italia/ Totale Aziende Italia)</a:t>
            </a:r>
          </a:p>
          <a:p>
            <a:pPr algn="ctr"/>
            <a:endParaRPr lang="it-IT" sz="1400" dirty="0" smtClean="0"/>
          </a:p>
          <a:p>
            <a:pPr algn="ctr"/>
            <a:r>
              <a:rPr lang="it-IT" sz="1400" dirty="0" smtClean="0"/>
              <a:t>Se QI &gt; 1 comune i-esimo è attrae le aziende “imprese”</a:t>
            </a:r>
          </a:p>
          <a:p>
            <a:pPr algn="ctr"/>
            <a:r>
              <a:rPr lang="it-IT" sz="1400" dirty="0" smtClean="0"/>
              <a:t>Se </a:t>
            </a:r>
            <a:r>
              <a:rPr lang="it-IT" sz="1400" dirty="0" err="1" smtClean="0"/>
              <a:t>Ql</a:t>
            </a:r>
            <a:r>
              <a:rPr lang="it-IT" sz="1400" dirty="0" smtClean="0"/>
              <a:t> &lt; 1 comune i-esimo no è le aziende “imprese”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64745" y="2243286"/>
            <a:ext cx="8560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Indice di autocorrelazione di </a:t>
            </a:r>
            <a:r>
              <a:rPr lang="it-IT" sz="1400" b="1" dirty="0" err="1" smtClean="0"/>
              <a:t>Moran</a:t>
            </a:r>
            <a:r>
              <a:rPr lang="it-IT" sz="1400" b="1" dirty="0" smtClean="0"/>
              <a:t> Globale (</a:t>
            </a:r>
            <a:r>
              <a:rPr lang="it-IT" sz="1400" b="1" i="1" dirty="0" smtClean="0"/>
              <a:t>I</a:t>
            </a:r>
            <a:r>
              <a:rPr lang="it-IT" sz="1400" b="1" dirty="0" smtClean="0"/>
              <a:t>) e Locale (</a:t>
            </a:r>
            <a:r>
              <a:rPr lang="it-IT" sz="1400" b="1" i="1" dirty="0" smtClean="0"/>
              <a:t>LISA</a:t>
            </a:r>
            <a:r>
              <a:rPr lang="it-IT" sz="1400" b="1" dirty="0" smtClean="0"/>
              <a:t>)</a:t>
            </a:r>
          </a:p>
          <a:p>
            <a:pPr algn="just"/>
            <a:endParaRPr lang="it-IT" sz="1400" dirty="0" smtClean="0"/>
          </a:p>
          <a:p>
            <a:pPr algn="just"/>
            <a:r>
              <a:rPr lang="it-IT" sz="1400" dirty="0" smtClean="0"/>
              <a:t>La statistica di </a:t>
            </a:r>
            <a:r>
              <a:rPr lang="it-IT" sz="1400" dirty="0" err="1" smtClean="0"/>
              <a:t>Moran</a:t>
            </a:r>
            <a:r>
              <a:rPr lang="it-IT" sz="1400" dirty="0" smtClean="0"/>
              <a:t> fornisce una misura dell’autocorrelazione spaziale, cioè della somiglianza (autocorrelazione positiva)/dissomiglianza (autocorrelazione negativa) tra unità territoriali contigue. </a:t>
            </a:r>
          </a:p>
          <a:p>
            <a:pPr algn="just"/>
            <a:r>
              <a:rPr lang="it-IT" sz="1400" dirty="0" smtClean="0"/>
              <a:t>- Il concetto di contiguità può essere operazionalizzato adottando diversi schemi. </a:t>
            </a:r>
          </a:p>
          <a:p>
            <a:pPr algn="just"/>
            <a:r>
              <a:rPr lang="it-IT" sz="1400" dirty="0" smtClean="0"/>
              <a:t>- Matrice di contiguità </a:t>
            </a:r>
            <a:r>
              <a:rPr lang="it-IT" sz="1400" b="1" dirty="0" smtClean="0"/>
              <a:t>W </a:t>
            </a:r>
            <a:r>
              <a:rPr lang="it-IT" sz="1400" dirty="0" smtClean="0"/>
              <a:t> i cui elementi</a:t>
            </a:r>
          </a:p>
        </p:txBody>
      </p:sp>
      <p:graphicFrame>
        <p:nvGraphicFramePr>
          <p:cNvPr id="34819" name="Object 44"/>
          <p:cNvGraphicFramePr>
            <a:graphicFrameLocks noChangeAspect="1"/>
          </p:cNvGraphicFramePr>
          <p:nvPr/>
        </p:nvGraphicFramePr>
        <p:xfrm>
          <a:off x="2330450" y="3592656"/>
          <a:ext cx="4746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6" name="Equation" r:id="rId4" imgW="3670300" imgH="393700" progId="Equation.3">
                  <p:embed/>
                </p:oleObj>
              </mc:Choice>
              <mc:Fallback>
                <p:oleObj name="Equation" r:id="rId4" imgW="3670300" imgH="393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92656"/>
                        <a:ext cx="47466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9" name="Rettangolo 46"/>
          <p:cNvSpPr>
            <a:spLocks noChangeArrowheads="1"/>
          </p:cNvSpPr>
          <p:nvPr/>
        </p:nvSpPr>
        <p:spPr bwMode="auto">
          <a:xfrm>
            <a:off x="1112869" y="5362075"/>
            <a:ext cx="28772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1200" dirty="0" smtClean="0"/>
              <a:t>L’indice varia tra-1 </a:t>
            </a:r>
            <a:r>
              <a:rPr lang="it-IT" altLang="it-IT" sz="1200" dirty="0"/>
              <a:t>e 1</a:t>
            </a:r>
            <a:r>
              <a:rPr lang="it-IT" altLang="it-IT" sz="1200" dirty="0" smtClean="0"/>
              <a:t>.</a:t>
            </a:r>
            <a:endParaRPr lang="it-IT" altLang="it-IT" sz="1200" dirty="0"/>
          </a:p>
          <a:p>
            <a:pPr>
              <a:buFont typeface="Arial" pitchFamily="34" charset="0"/>
              <a:buChar char="•"/>
              <a:defRPr/>
            </a:pPr>
            <a:r>
              <a:rPr lang="it-IT" altLang="it-IT" sz="1200" dirty="0" smtClean="0"/>
              <a:t>I</a:t>
            </a:r>
            <a:r>
              <a:rPr lang="it-IT" altLang="it-IT" sz="1200" dirty="0"/>
              <a:t>&gt; -1/(N-1) </a:t>
            </a:r>
            <a:r>
              <a:rPr lang="it-IT" altLang="it-IT" sz="1200" dirty="0" smtClean="0"/>
              <a:t>Autocorrelazione positiva;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altLang="it-IT" sz="1200" dirty="0" err="1" smtClean="0"/>
              <a:t>I=</a:t>
            </a:r>
            <a:r>
              <a:rPr lang="it-IT" altLang="it-IT" sz="1200" dirty="0" smtClean="0"/>
              <a:t>  -1/(N-1) Autocorrelazione nulla;</a:t>
            </a:r>
            <a:endParaRPr lang="it-IT" altLang="it-IT" sz="1200" dirty="0"/>
          </a:p>
          <a:p>
            <a:pPr>
              <a:buFont typeface="Arial" pitchFamily="34" charset="0"/>
              <a:buChar char="•"/>
              <a:defRPr/>
            </a:pPr>
            <a:r>
              <a:rPr lang="it-IT" altLang="it-IT" sz="1200" dirty="0" smtClean="0"/>
              <a:t>I</a:t>
            </a:r>
            <a:r>
              <a:rPr lang="it-IT" altLang="it-IT" sz="1200" dirty="0"/>
              <a:t>&lt; -1/(N-1</a:t>
            </a:r>
            <a:r>
              <a:rPr lang="it-IT" altLang="it-IT" sz="1200" dirty="0" smtClean="0"/>
              <a:t>) Autocorrelazione negativa.</a:t>
            </a:r>
            <a:endParaRPr lang="it-IT" altLang="it-IT" sz="1200" dirty="0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1313275" y="4582675"/>
          <a:ext cx="2492375" cy="7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Equation" r:id="rId6" imgW="1892300" imgH="647700" progId="Equation.3">
                  <p:embed/>
                </p:oleObj>
              </mc:Choice>
              <mc:Fallback>
                <p:oleObj name="Equation" r:id="rId6" imgW="1892300" imgH="647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275" y="4582675"/>
                        <a:ext cx="2492375" cy="71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1656699" y="4262906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 smtClean="0">
                <a:solidFill>
                  <a:prstClr val="black"/>
                </a:solidFill>
              </a:rPr>
              <a:t>Moran</a:t>
            </a:r>
            <a:r>
              <a:rPr lang="it-IT" sz="1400" b="1" dirty="0" smtClean="0">
                <a:solidFill>
                  <a:prstClr val="black"/>
                </a:solidFill>
              </a:rPr>
              <a:t> Globale (</a:t>
            </a:r>
            <a:r>
              <a:rPr lang="it-IT" sz="1400" b="1" i="1" dirty="0" smtClean="0">
                <a:solidFill>
                  <a:prstClr val="black"/>
                </a:solidFill>
              </a:rPr>
              <a:t>I</a:t>
            </a:r>
            <a:r>
              <a:rPr lang="it-IT" sz="1400" b="1" dirty="0" smtClean="0">
                <a:solidFill>
                  <a:prstClr val="black"/>
                </a:solidFill>
              </a:rPr>
              <a:t>)</a:t>
            </a:r>
            <a:endParaRPr lang="it-IT" dirty="0"/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5952813" y="4760225"/>
          <a:ext cx="1479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Equation" r:id="rId8" imgW="1333440" imgH="380880" progId="Equation.3">
                  <p:embed/>
                </p:oleObj>
              </mc:Choice>
              <mc:Fallback>
                <p:oleObj name="Equation" r:id="rId8" imgW="1333440" imgH="380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813" y="4760225"/>
                        <a:ext cx="14795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5713517" y="4315740"/>
            <a:ext cx="1914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 smtClean="0"/>
              <a:t>Moran</a:t>
            </a:r>
            <a:r>
              <a:rPr lang="it-IT" sz="1400" b="1" dirty="0" smtClean="0"/>
              <a:t> Locale (</a:t>
            </a:r>
            <a:r>
              <a:rPr lang="it-IT" sz="1400" b="1" i="1" dirty="0" smtClean="0"/>
              <a:t>LISA</a:t>
            </a:r>
            <a:r>
              <a:rPr lang="it-IT" sz="1400" b="1" dirty="0" smtClean="0"/>
              <a:t>)</a:t>
            </a:r>
            <a:endParaRPr lang="it-IT" sz="1400" dirty="0"/>
          </a:p>
        </p:txBody>
      </p:sp>
      <p:sp>
        <p:nvSpPr>
          <p:cNvPr id="15" name="Rettangolo 46"/>
          <p:cNvSpPr>
            <a:spLocks noChangeArrowheads="1"/>
          </p:cNvSpPr>
          <p:nvPr/>
        </p:nvSpPr>
        <p:spPr bwMode="auto">
          <a:xfrm>
            <a:off x="5043340" y="5402538"/>
            <a:ext cx="3229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1200" dirty="0" smtClean="0"/>
              <a:t>Registra il contributo di ogni unità territoriale alla formazione dell’indice globale </a:t>
            </a:r>
            <a:endParaRPr lang="it-IT" altLang="it-IT" sz="1200" dirty="0"/>
          </a:p>
        </p:txBody>
      </p:sp>
      <p:sp>
        <p:nvSpPr>
          <p:cNvPr id="16" name="Rettangolo 15"/>
          <p:cNvSpPr/>
          <p:nvPr/>
        </p:nvSpPr>
        <p:spPr>
          <a:xfrm>
            <a:off x="908574" y="4120406"/>
            <a:ext cx="3081515" cy="20726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57008" y="4120406"/>
            <a:ext cx="3415642" cy="20726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34448" y="-26126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1332411"/>
            <a:ext cx="7643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Introduzione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Fonti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Metodi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Geo-statistica della superfice agricola utilizzata (SAU) dalle aziende agricole piemontesi</a:t>
            </a:r>
          </a:p>
          <a:p>
            <a:pPr algn="just"/>
            <a:endParaRPr lang="it-IT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it-IT" dirty="0" smtClean="0"/>
              <a:t>Analisi </a:t>
            </a:r>
            <a:r>
              <a:rPr lang="it-IT" dirty="0"/>
              <a:t>della distribuzione spaziale delle  aziende agricole classificate tra «imprese e non imprese</a:t>
            </a:r>
            <a:r>
              <a:rPr lang="it-IT" dirty="0" smtClean="0"/>
              <a:t>»</a:t>
            </a:r>
            <a:endParaRPr lang="en-GB" dirty="0" smtClean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08574" y="0"/>
            <a:ext cx="3782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smtClean="0">
                <a:solidFill>
                  <a:schemeClr val="bg1">
                    <a:lumMod val="95000"/>
                  </a:schemeClr>
                </a:solidFill>
              </a:rPr>
              <a:t> Autocorrelazione spaziale</a:t>
            </a:r>
            <a:endParaRPr lang="it-IT" sz="24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Immagin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30" y="461665"/>
            <a:ext cx="5863809" cy="5651752"/>
          </a:xfrm>
          <a:prstGeom prst="rect">
            <a:avLst/>
          </a:prstGeom>
          <a:noFill/>
          <a:extLst/>
        </p:spPr>
      </p:pic>
      <p:sp>
        <p:nvSpPr>
          <p:cNvPr id="22" name="Rettangolo 21"/>
          <p:cNvSpPr/>
          <p:nvPr/>
        </p:nvSpPr>
        <p:spPr>
          <a:xfrm>
            <a:off x="71250" y="2554176"/>
            <a:ext cx="355898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1600" smtClean="0"/>
              <a:t>I = 0,71; p= 0,002.</a:t>
            </a:r>
          </a:p>
          <a:p>
            <a:r>
              <a:rPr lang="it-IT" sz="1600" smtClean="0"/>
              <a:t>L’ indice registra la presenza di un</a:t>
            </a:r>
          </a:p>
          <a:p>
            <a:r>
              <a:rPr lang="it-IT" sz="1600" smtClean="0"/>
              <a:t>processo aggregativo di intensità </a:t>
            </a:r>
          </a:p>
          <a:p>
            <a:r>
              <a:rPr lang="it-IT" sz="1600" smtClean="0"/>
              <a:t>elevata e statisticamente significativo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smtClean="0">
                <a:solidFill>
                  <a:srgbClr val="7F7F7F"/>
                </a:solidFill>
              </a:rPr>
              <a:t>F.G.Truglia</a:t>
            </a:r>
            <a:r>
              <a:rPr lang="it-IT" sz="1000" baseline="0" smtClean="0">
                <a:solidFill>
                  <a:srgbClr val="7F7F7F"/>
                </a:solidFill>
              </a:rPr>
              <a:t> – </a:t>
            </a:r>
            <a:r>
              <a:rPr lang="it-IT" sz="100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smtClean="0">
                <a:solidFill>
                  <a:srgbClr val="7F7F7F"/>
                </a:solidFill>
              </a:rPr>
              <a:t>017 </a:t>
            </a:r>
            <a:endParaRPr lang="it-IT" sz="10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908574" y="0"/>
            <a:ext cx="465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Modello logistico autoregressivo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68972" y="450299"/>
            <a:ext cx="77912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200" dirty="0" smtClean="0"/>
              <a:t>Accertata la presenza di un processo di aggregazione </a:t>
            </a:r>
            <a:r>
              <a:rPr lang="it-IT" sz="1200" dirty="0" smtClean="0"/>
              <a:t>si è </a:t>
            </a:r>
            <a:r>
              <a:rPr lang="it-IT" sz="1200" dirty="0" smtClean="0"/>
              <a:t>cercato, con un modello logistico auto-regressivo, di misurare la probabilità che il </a:t>
            </a:r>
            <a:r>
              <a:rPr lang="it-IT" sz="1200" dirty="0" err="1" smtClean="0"/>
              <a:t>Ql</a:t>
            </a:r>
            <a:r>
              <a:rPr lang="it-IT" sz="1200" dirty="0" smtClean="0"/>
              <a:t> sia maggiore di 1 (il comune attrae le aziende-imprese) in relazione ad un set di indicatori socio-demografici, economici, morfologici e geografici e spaziali. 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9359"/>
              </p:ext>
            </p:extLst>
          </p:nvPr>
        </p:nvGraphicFramePr>
        <p:xfrm>
          <a:off x="568972" y="1172226"/>
          <a:ext cx="6058799" cy="3151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500"/>
                <a:gridCol w="684387"/>
                <a:gridCol w="634138"/>
                <a:gridCol w="758825"/>
                <a:gridCol w="506412"/>
                <a:gridCol w="617537"/>
              </a:tblGrid>
              <a:tr h="313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B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E.S.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Wald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Sign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Exp</a:t>
                      </a:r>
                      <a:r>
                        <a:rPr lang="en-US" sz="1200" dirty="0">
                          <a:effectLst/>
                        </a:rPr>
                        <a:t>(B)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smtClean="0">
                          <a:effectLst/>
                        </a:rPr>
                        <a:t>Constante</a:t>
                      </a:r>
                      <a:endParaRPr lang="it-IT" sz="1100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-2.271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0.239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90.093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0.103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smtClean="0">
                          <a:effectLst/>
                          <a:latin typeface="+mn-lt"/>
                          <a:ea typeface="+mn-ea"/>
                        </a:rPr>
                        <a:t>Densità</a:t>
                      </a:r>
                      <a:endParaRPr lang="it-IT" sz="1100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3.465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it-IT" sz="1200">
                          <a:effectLst/>
                        </a:rPr>
                        <a:t>.063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1.000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i="1" noProof="0" smtClean="0">
                          <a:effectLst/>
                          <a:latin typeface="+mn-lt"/>
                          <a:ea typeface="+mn-ea"/>
                        </a:rPr>
                        <a:t>Indice</a:t>
                      </a:r>
                      <a:r>
                        <a:rPr lang="it-IT" sz="1100" i="1" baseline="0" noProof="0" smtClean="0">
                          <a:effectLst/>
                          <a:latin typeface="+mn-lt"/>
                          <a:ea typeface="+mn-ea"/>
                        </a:rPr>
                        <a:t> di dipendenza degli anziani</a:t>
                      </a:r>
                      <a:endParaRPr lang="it-IT" sz="1100" i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-0.006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0.003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</a:rPr>
                        <a:t>4.663</a:t>
                      </a:r>
                      <a:endParaRPr lang="it-IT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0.031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</a:rPr>
                        <a:t>0.994</a:t>
                      </a:r>
                      <a:endParaRPr lang="it-IT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62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i="1" noProof="0" smtClean="0">
                          <a:effectLst/>
                        </a:rPr>
                        <a:t>Incidenza</a:t>
                      </a:r>
                      <a:r>
                        <a:rPr lang="it-IT" sz="1100" i="1" baseline="0" noProof="0" smtClean="0">
                          <a:effectLst/>
                        </a:rPr>
                        <a:t> possessori titolo  di studio alto</a:t>
                      </a:r>
                      <a:endParaRPr lang="it-IT" sz="1100" i="1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</a:rPr>
                        <a:t>0.009</a:t>
                      </a:r>
                      <a:endParaRPr lang="it-IT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0.004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4.492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>
                          <a:effectLst/>
                        </a:rPr>
                        <a:t>0.034</a:t>
                      </a:r>
                      <a:endParaRPr lang="it-IT" sz="1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1.009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35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i="1" noProof="0" dirty="0" smtClean="0">
                          <a:effectLst/>
                        </a:rPr>
                        <a:t>Incidenza</a:t>
                      </a:r>
                      <a:r>
                        <a:rPr lang="it-IT" sz="1100" i="1" baseline="0" noProof="0" dirty="0" smtClean="0">
                          <a:effectLst/>
                        </a:rPr>
                        <a:t>  impiegati settore agricolo</a:t>
                      </a:r>
                      <a:endParaRPr lang="it-IT" sz="1100" i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0.092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0.007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164.348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0.000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1.096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dirty="0" smtClean="0">
                          <a:effectLst/>
                        </a:rPr>
                        <a:t>Incidenza</a:t>
                      </a:r>
                      <a:r>
                        <a:rPr lang="it-IT" sz="1100" baseline="0" noProof="0" dirty="0" smtClean="0">
                          <a:effectLst/>
                        </a:rPr>
                        <a:t> impiegati nei servizi</a:t>
                      </a:r>
                      <a:r>
                        <a:rPr lang="it-IT" sz="1100" noProof="0" dirty="0" smtClean="0">
                          <a:effectLst/>
                        </a:rPr>
                        <a:t> </a:t>
                      </a:r>
                      <a:endParaRPr lang="it-IT" sz="11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0.000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0.005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0.004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0.952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1.000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smtClean="0">
                          <a:effectLst/>
                          <a:latin typeface="+mn-lt"/>
                          <a:ea typeface="+mn-ea"/>
                        </a:rPr>
                        <a:t>Accessibilità</a:t>
                      </a:r>
                      <a:r>
                        <a:rPr lang="it-IT" sz="1100" baseline="0" noProof="0" smtClean="0">
                          <a:effectLst/>
                          <a:latin typeface="+mn-lt"/>
                          <a:ea typeface="+mn-ea"/>
                        </a:rPr>
                        <a:t> rete autostradale</a:t>
                      </a:r>
                      <a:endParaRPr lang="it-IT" sz="1100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-0.097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0.070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1.915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0.166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0.907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dirty="0" smtClean="0">
                          <a:solidFill>
                            <a:srgbClr val="FF0000"/>
                          </a:solidFill>
                          <a:effectLst/>
                        </a:rPr>
                        <a:t>Montagna</a:t>
                      </a:r>
                      <a:r>
                        <a:rPr lang="it-IT" sz="1100" baseline="0" noProof="0" dirty="0" smtClean="0">
                          <a:solidFill>
                            <a:srgbClr val="FF0000"/>
                          </a:solidFill>
                          <a:effectLst/>
                        </a:rPr>
                        <a:t>  costiera </a:t>
                      </a:r>
                      <a:r>
                        <a:rPr lang="it-IT" sz="1100" noProof="0" dirty="0" smtClean="0">
                          <a:solidFill>
                            <a:srgbClr val="FF0000"/>
                          </a:solidFill>
                          <a:effectLst/>
                        </a:rPr>
                        <a:t>vs Montagna</a:t>
                      </a:r>
                      <a:r>
                        <a:rPr lang="it-IT" sz="1100" baseline="0" noProof="0" dirty="0" smtClean="0">
                          <a:solidFill>
                            <a:srgbClr val="FF0000"/>
                          </a:solidFill>
                          <a:effectLst/>
                        </a:rPr>
                        <a:t> interna</a:t>
                      </a:r>
                      <a:endParaRPr lang="it-IT" sz="1100" noProof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-1.638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0.442</a:t>
                      </a:r>
                      <a:endParaRPr lang="it-IT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13.710</a:t>
                      </a:r>
                      <a:endParaRPr lang="it-IT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0.000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0.194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smtClean="0">
                          <a:effectLst/>
                        </a:rPr>
                        <a:t>Colline</a:t>
                      </a:r>
                      <a:r>
                        <a:rPr lang="it-IT" sz="1100" baseline="0" noProof="0" smtClean="0">
                          <a:effectLst/>
                        </a:rPr>
                        <a:t> interna </a:t>
                      </a:r>
                      <a:r>
                        <a:rPr lang="it-IT" sz="1100" noProof="0" smtClean="0">
                          <a:effectLst/>
                        </a:rPr>
                        <a:t> vs</a:t>
                      </a:r>
                      <a:r>
                        <a:rPr lang="it-IT" sz="1100" baseline="0" noProof="0" smtClean="0">
                          <a:effectLst/>
                        </a:rPr>
                        <a:t> Montagna interna</a:t>
                      </a:r>
                      <a:endParaRPr lang="it-IT" sz="1100" noProof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0.053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0.079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0.448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0.503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1.054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smtClean="0">
                          <a:solidFill>
                            <a:srgbClr val="FF0000"/>
                          </a:solidFill>
                          <a:effectLst/>
                        </a:rPr>
                        <a:t>Colline</a:t>
                      </a:r>
                      <a:r>
                        <a:rPr lang="it-IT" sz="1100" baseline="0" noProof="0" smtClean="0">
                          <a:solidFill>
                            <a:srgbClr val="FF0000"/>
                          </a:solidFill>
                          <a:effectLst/>
                        </a:rPr>
                        <a:t> costiere</a:t>
                      </a:r>
                      <a:r>
                        <a:rPr lang="it-IT" sz="1100" noProof="0" smtClean="0">
                          <a:solidFill>
                            <a:srgbClr val="FF0000"/>
                          </a:solidFill>
                          <a:effectLst/>
                        </a:rPr>
                        <a:t> vs Montagna</a:t>
                      </a:r>
                      <a:r>
                        <a:rPr lang="it-IT" sz="1100" baseline="0" noProof="0" smtClean="0">
                          <a:solidFill>
                            <a:srgbClr val="FF0000"/>
                          </a:solidFill>
                          <a:effectLst/>
                        </a:rPr>
                        <a:t>  interna</a:t>
                      </a:r>
                      <a:endParaRPr lang="it-IT" sz="1100" noProof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0.261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0.119</a:t>
                      </a:r>
                      <a:endParaRPr lang="it-IT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4.849</a:t>
                      </a:r>
                      <a:endParaRPr lang="it-IT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0.028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1.298</a:t>
                      </a:r>
                      <a:endParaRPr lang="it-IT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Pendenza</a:t>
                      </a:r>
                      <a:endParaRPr lang="it-IT" sz="1100" noProof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0.660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0.096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47.463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0.000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1.936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smtClean="0">
                          <a:solidFill>
                            <a:srgbClr val="FF0000"/>
                          </a:solidFill>
                          <a:effectLst/>
                        </a:rPr>
                        <a:t>Centro vs Nord</a:t>
                      </a:r>
                      <a:endParaRPr lang="it-IT" sz="1100" noProof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FF0000"/>
                          </a:solidFill>
                          <a:effectLst/>
                        </a:rPr>
                        <a:t>-0.645</a:t>
                      </a:r>
                      <a:endParaRPr lang="it-IT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0.099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FF0000"/>
                          </a:solidFill>
                          <a:effectLst/>
                        </a:rPr>
                        <a:t>42.063</a:t>
                      </a:r>
                      <a:endParaRPr lang="it-IT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0.000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0.525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dirty="0" smtClean="0">
                          <a:solidFill>
                            <a:srgbClr val="FF0000"/>
                          </a:solidFill>
                          <a:effectLst/>
                        </a:rPr>
                        <a:t>Sud vs Nord</a:t>
                      </a:r>
                      <a:endParaRPr lang="it-IT" sz="1100" noProof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-0.985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0.101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94.953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0.000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0.374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3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i="1" noProof="0" dirty="0" smtClean="0">
                          <a:effectLst/>
                          <a:latin typeface="+mn-lt"/>
                          <a:ea typeface="+mn-ea"/>
                        </a:rPr>
                        <a:t>W</a:t>
                      </a:r>
                      <a:r>
                        <a:rPr lang="it-IT" sz="1100" i="1" baseline="0" noProof="0" dirty="0" smtClean="0">
                          <a:effectLst/>
                          <a:latin typeface="+mn-lt"/>
                          <a:ea typeface="+mn-ea"/>
                        </a:rPr>
                        <a:t> Incidenza impiegati settore agricolo</a:t>
                      </a:r>
                      <a:endParaRPr lang="it-IT" sz="1100" i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-0.054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0.008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42.161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0.000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i="1" dirty="0">
                          <a:effectLst/>
                        </a:rPr>
                        <a:t>0.947</a:t>
                      </a:r>
                      <a:endParaRPr lang="it-IT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W</a:t>
                      </a:r>
                      <a:r>
                        <a:rPr lang="it-IT" sz="11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 Quoziente localizzazione</a:t>
                      </a:r>
                      <a:endParaRPr lang="it-IT" sz="1100" noProof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0.723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0.019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1496.167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0.000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0000"/>
                          </a:solidFill>
                          <a:effectLst/>
                        </a:rPr>
                        <a:t>2.061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12549"/>
              </p:ext>
            </p:extLst>
          </p:nvPr>
        </p:nvGraphicFramePr>
        <p:xfrm>
          <a:off x="6660075" y="1189422"/>
          <a:ext cx="2314198" cy="11734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8315"/>
                <a:gridCol w="1825883"/>
              </a:tblGrid>
              <a:tr h="186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 smtClean="0">
                          <a:effectLst/>
                        </a:rPr>
                        <a:t>Adattamento del Modello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077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smtClean="0">
                          <a:effectLst/>
                        </a:rPr>
                        <a:t>Nullo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11028,02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77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Model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6631,61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077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Chi-sq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4396,41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360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gl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549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0,001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3868" y="4367187"/>
            <a:ext cx="81019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Conclusioni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Nella prima parte di questo lavoro, utilizzando un approccio multidimensionale, si è messa a punto una metodologia per la classificazione delle aziende agricole in imprese/non-imprese. 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 smtClean="0">
                <a:solidFill>
                  <a:schemeClr val="tx1"/>
                </a:solidFill>
              </a:rPr>
              <a:t>Poco più del 27% delle aziende agricole rilevate al Censimento 2010 sono state classificate come imprese e quindi come parte integrante del sistema produttivo italiano.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Nella seconda parte si è dato conto del </a:t>
            </a:r>
            <a:r>
              <a:rPr lang="it-IT" sz="1400" i="1" dirty="0" smtClean="0">
                <a:solidFill>
                  <a:schemeClr val="tx1"/>
                </a:solidFill>
              </a:rPr>
              <a:t>dove</a:t>
            </a:r>
            <a:r>
              <a:rPr lang="it-IT" sz="1400" dirty="0" smtClean="0">
                <a:solidFill>
                  <a:schemeClr val="tx1"/>
                </a:solidFill>
              </a:rPr>
              <a:t> tali imprese si localizzano e, tramite l’indice di autocorrelazione spaziale, si è messo un evidenza l’esistenza di processo spaziale di tipo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aggregativo. </a:t>
            </a:r>
            <a:r>
              <a:rPr lang="it-IT" sz="1400" dirty="0" err="1" smtClean="0">
                <a:solidFill>
                  <a:schemeClr val="tx1"/>
                </a:solidFill>
              </a:rPr>
              <a:t>Infine,si</a:t>
            </a:r>
            <a:r>
              <a:rPr lang="it-IT" sz="1400" dirty="0" smtClean="0">
                <a:solidFill>
                  <a:schemeClr val="tx1"/>
                </a:solidFill>
              </a:rPr>
              <a:t> è stimato </a:t>
            </a:r>
            <a:r>
              <a:rPr lang="it-IT" sz="1400" dirty="0">
                <a:solidFill>
                  <a:schemeClr val="tx1"/>
                </a:solidFill>
              </a:rPr>
              <a:t>un modello econometrico </a:t>
            </a:r>
            <a:r>
              <a:rPr lang="it-IT" sz="1400" dirty="0" smtClean="0">
                <a:solidFill>
                  <a:schemeClr val="tx1"/>
                </a:solidFill>
              </a:rPr>
              <a:t>per dare conto dei </a:t>
            </a:r>
            <a:r>
              <a:rPr lang="it-IT" sz="1400" dirty="0">
                <a:solidFill>
                  <a:schemeClr val="tx1"/>
                </a:solidFill>
              </a:rPr>
              <a:t>fattori influenzino i modelli localizzativi di determinate aziende agricole </a:t>
            </a:r>
            <a:r>
              <a:rPr lang="it-IT" sz="1400" i="1" dirty="0">
                <a:solidFill>
                  <a:schemeClr val="tx1"/>
                </a:solidFill>
              </a:rPr>
              <a:t>market </a:t>
            </a:r>
            <a:r>
              <a:rPr lang="it-IT" sz="1400" i="1" dirty="0" err="1">
                <a:solidFill>
                  <a:schemeClr val="tx1"/>
                </a:solidFill>
              </a:rPr>
              <a:t>oriented</a:t>
            </a:r>
            <a:r>
              <a:rPr lang="it-IT" sz="1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0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224" y="638174"/>
            <a:ext cx="8029575" cy="4955103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L’ approccio geostatistico consente di analizzare, descrivere ed interpretare  i fenomeni vincolandoli ai luoghi nei quali si manifestano.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A questo scopo appare di fondamentale importanza la georeferenziazione  delle informazioni a un livello molto fine.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In quest’ottica, nel primo lavoro si farà riferimento ai dati delle aziende agricole geo-referenziate per baricentro della sezione di Censimento.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Il secondo studio utilizzerà, invece, dati comunali che, come tali, sono disponibili solo a livello censuario.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Il 6° Censimento dell’agricoltura 2010 è il primo censimento ad aver offerto un patrimonio informativo sulla georeferenziazione delle aziende agricole, attuata tramite una procedura complessa ma efficace.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/>
              <a:t>La disponibilità di questi dati e l’approccio GIS (</a:t>
            </a:r>
            <a:r>
              <a:rPr lang="it-IT" sz="1800" dirty="0" err="1" smtClean="0"/>
              <a:t>Geographic</a:t>
            </a:r>
            <a:r>
              <a:rPr lang="it-IT" sz="1800" dirty="0" smtClean="0"/>
              <a:t> Information System), consento di «disegnare» una geografia dei fenomeni agricoli mettendo in evidenza continuità/fratture territoriali, omogeneità /eterogeneità spaziali e interazioni/non-interazioni tra le unità di analisi.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1804" y="-1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Introduzione</a:t>
            </a:r>
            <a:r>
              <a:rPr lang="it-IT" sz="2400" dirty="0" smtClean="0">
                <a:solidFill>
                  <a:srgbClr val="505150"/>
                </a:solidFill>
              </a:rPr>
              <a:t>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2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21804" y="-1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Introduzione</a:t>
            </a:r>
            <a:r>
              <a:rPr lang="it-IT" sz="2400" dirty="0" smtClean="0">
                <a:solidFill>
                  <a:srgbClr val="505150"/>
                </a:solidFill>
              </a:rPr>
              <a:t> </a:t>
            </a:r>
            <a:endParaRPr lang="it-IT" sz="2400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9574" y="554096"/>
            <a:ext cx="8162925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algn="just"/>
            <a:r>
              <a:rPr lang="it-IT" dirty="0" smtClean="0"/>
              <a:t>Il territorio, o meglio, l’analisi spaziale dei fenomeni economici, è il filo conduttore che lega i due lavori presentati di seguito.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Come noto, nell’approccio metodologico della </a:t>
            </a:r>
            <a:r>
              <a:rPr lang="it-IT" dirty="0" err="1" smtClean="0"/>
              <a:t>Spatial</a:t>
            </a:r>
            <a:r>
              <a:rPr lang="it-IT" dirty="0" smtClean="0"/>
              <a:t> Data Analysis, il territorio assume il ruolo di variabile attiva e non è un semplice «contenitore» di informazioni.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In tal senso assume quindi rilevanza non solo il </a:t>
            </a:r>
            <a:r>
              <a:rPr lang="it-IT" i="1" dirty="0" smtClean="0"/>
              <a:t>come</a:t>
            </a:r>
            <a:r>
              <a:rPr lang="it-IT" dirty="0" smtClean="0"/>
              <a:t> gli eventi si manifestano, ma anche il </a:t>
            </a:r>
            <a:r>
              <a:rPr lang="it-IT" i="1" dirty="0" smtClean="0"/>
              <a:t>dove</a:t>
            </a:r>
            <a:r>
              <a:rPr lang="it-IT" dirty="0" smtClean="0"/>
              <a:t> si verificano.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Anzi, l’ipotesi sottoposta a verifica è che il </a:t>
            </a:r>
            <a:r>
              <a:rPr lang="it-IT" i="1" dirty="0" smtClean="0"/>
              <a:t>dove</a:t>
            </a:r>
            <a:r>
              <a:rPr lang="it-IT" dirty="0" smtClean="0"/>
              <a:t> condizioni il </a:t>
            </a:r>
            <a:r>
              <a:rPr lang="it-IT" i="1" dirty="0" smtClean="0"/>
              <a:t>come.</a:t>
            </a:r>
            <a:endParaRPr lang="it-IT" dirty="0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09573" y="4064764"/>
            <a:ext cx="816292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La presentazione si articola  in due studi </a:t>
            </a:r>
            <a:r>
              <a:rPr lang="it-IT" dirty="0" smtClean="0"/>
              <a:t>sperimentali nell’ambito di ricerche orientate all’analisi territoriale delle aziende agricole</a:t>
            </a:r>
            <a:endParaRPr lang="it-IT" dirty="0"/>
          </a:p>
          <a:p>
            <a:pPr algn="just"/>
            <a:endParaRPr lang="it-IT" dirty="0"/>
          </a:p>
          <a:p>
            <a:pPr marL="342900" indent="-342900" algn="just">
              <a:buFont typeface="+mj-lt"/>
              <a:buAutoNum type="arabicPeriod"/>
            </a:pPr>
            <a:r>
              <a:rPr lang="it-IT" dirty="0"/>
              <a:t>Geo-statistica della </a:t>
            </a:r>
            <a:r>
              <a:rPr lang="it-IT" dirty="0" smtClean="0"/>
              <a:t>superficie </a:t>
            </a:r>
            <a:r>
              <a:rPr lang="it-IT" dirty="0"/>
              <a:t>agricola utilizzata (SAU) </a:t>
            </a:r>
            <a:r>
              <a:rPr lang="it-IT" dirty="0" smtClean="0"/>
              <a:t>dalle </a:t>
            </a:r>
            <a:r>
              <a:rPr lang="it-IT" dirty="0"/>
              <a:t>aziende agricole </a:t>
            </a:r>
            <a:r>
              <a:rPr lang="it-IT" dirty="0" smtClean="0"/>
              <a:t>piemontesi (</a:t>
            </a:r>
            <a:r>
              <a:rPr lang="it-IT" sz="1400" dirty="0" smtClean="0"/>
              <a:t>Truglia</a:t>
            </a:r>
            <a:r>
              <a:rPr lang="it-IT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5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it-IT" dirty="0"/>
              <a:t>Analisi della distribuzione spaziale delle  aziende agricole classificate tra «imprese e non imprese</a:t>
            </a:r>
            <a:r>
              <a:rPr lang="it-IT" dirty="0" smtClean="0"/>
              <a:t>» (</a:t>
            </a:r>
            <a:r>
              <a:rPr lang="it-IT" sz="1400" dirty="0" smtClean="0"/>
              <a:t>Magliocchi, </a:t>
            </a:r>
            <a:r>
              <a:rPr lang="it-IT" sz="1400" dirty="0"/>
              <a:t>Truglia</a:t>
            </a:r>
            <a:r>
              <a:rPr lang="it-IT" sz="1400" dirty="0" smtClean="0"/>
              <a:t>, Gismondi, Manzi, Cirianni</a:t>
            </a:r>
            <a:r>
              <a:rPr lang="it-IT" dirty="0" smtClean="0"/>
              <a:t>)</a:t>
            </a:r>
            <a:endParaRPr lang="en-GB" dirty="0">
              <a:solidFill>
                <a:srgbClr val="50515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74710" y="0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Fonti, indicatori, unità di analisi e geocodifica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5944" y="553659"/>
            <a:ext cx="3817456" cy="36009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Fonti e indicatori 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Censimento agricoltura 2010 (Istat)</a:t>
            </a: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/>
              <a:t>Indirizzo </a:t>
            </a:r>
            <a:r>
              <a:rPr lang="it-IT" sz="1200" dirty="0"/>
              <a:t>aziende </a:t>
            </a:r>
            <a:r>
              <a:rPr lang="it-IT" sz="1200" dirty="0" smtClean="0"/>
              <a:t>agricole (AA).</a:t>
            </a:r>
            <a:endParaRPr lang="it-IT" sz="1200" dirty="0">
              <a:sym typeface="Wingdings" panose="05000000000000000000" pitchFamily="2" charset="2"/>
            </a:endParaRP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>
                <a:sym typeface="Wingdings" panose="05000000000000000000" pitchFamily="2" charset="2"/>
              </a:rPr>
              <a:t>SAU.</a:t>
            </a: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en-US" sz="1200" dirty="0"/>
              <a:t>Zona </a:t>
            </a:r>
            <a:r>
              <a:rPr lang="en-US" sz="1200" dirty="0" err="1"/>
              <a:t>altimentrica</a:t>
            </a:r>
            <a:endParaRPr lang="en-US" sz="1200" dirty="0"/>
          </a:p>
          <a:p>
            <a:endParaRPr lang="it-IT" dirty="0" smtClean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Censimento popolazione 2011(Istat)</a:t>
            </a: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/>
              <a:t>Densità </a:t>
            </a:r>
            <a:endParaRPr lang="it-IT" sz="1200" dirty="0"/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/>
              <a:t>Indice dipendenza degli anziani</a:t>
            </a:r>
            <a:endParaRPr lang="it-IT" sz="1200" dirty="0"/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err="1" smtClean="0"/>
              <a:t>Incidedenza</a:t>
            </a:r>
            <a:r>
              <a:rPr lang="it-IT" sz="1200" dirty="0" smtClean="0"/>
              <a:t> degli adulti con diploma o laurea</a:t>
            </a:r>
            <a:endParaRPr lang="it-IT" sz="1200" dirty="0"/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/>
              <a:t>Incidenza degli  impiegati nel settore agricolo</a:t>
            </a:r>
            <a:endParaRPr lang="it-IT" sz="1200" dirty="0"/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/>
              <a:t>Incidenza degli impiegati nel settore dei servizi</a:t>
            </a: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/>
              <a:t>Indice di urbanizzazione</a:t>
            </a:r>
            <a:endParaRPr lang="it-IT" sz="1200" dirty="0"/>
          </a:p>
          <a:p>
            <a:pPr fontAlgn="b"/>
            <a:endParaRPr lang="it-IT" dirty="0" smtClean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Grafo delle autostrade</a:t>
            </a: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/>
              <a:t>Indice di accessibilità </a:t>
            </a:r>
            <a:r>
              <a:rPr lang="it-IT" sz="1200" dirty="0" smtClean="0"/>
              <a:t>all’autostrade</a:t>
            </a:r>
            <a:endParaRPr lang="it-IT" sz="120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25944" y="4199140"/>
            <a:ext cx="3817456" cy="20313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Unità di analisi e ricodifica</a:t>
            </a:r>
          </a:p>
          <a:p>
            <a:pPr fontAlgn="b"/>
            <a:endParaRPr lang="it-IT" sz="1200" dirty="0" smtClean="0">
              <a:sym typeface="Wingdings" panose="05000000000000000000" pitchFamily="2" charset="2"/>
            </a:endParaRP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>
                <a:sym typeface="Wingdings" panose="05000000000000000000" pitchFamily="2" charset="2"/>
              </a:rPr>
              <a:t>Indirizzo aziende agricole coordinate Punto.</a:t>
            </a:r>
            <a:endParaRPr lang="it-IT" dirty="0">
              <a:sym typeface="Wingdings" panose="05000000000000000000" pitchFamily="2" charset="2"/>
            </a:endParaRP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>
                <a:sym typeface="Wingdings" panose="05000000000000000000" pitchFamily="2" charset="2"/>
              </a:rPr>
              <a:t>sezioni di censimento Area.</a:t>
            </a: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>
                <a:sym typeface="Wingdings" panose="05000000000000000000" pitchFamily="2" charset="2"/>
              </a:rPr>
              <a:t>Comune Area.</a:t>
            </a: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>
                <a:sym typeface="Wingdings" panose="05000000000000000000" pitchFamily="2" charset="2"/>
              </a:rPr>
              <a:t>Provincia Area.</a:t>
            </a:r>
          </a:p>
          <a:p>
            <a:pPr marL="171450" indent="-171450" fontAlgn="b">
              <a:buFont typeface="Courier New" panose="02070309020205020404" pitchFamily="49" charset="0"/>
              <a:buChar char="o"/>
            </a:pPr>
            <a:r>
              <a:rPr lang="it-IT" sz="1200" dirty="0" smtClean="0">
                <a:sym typeface="Wingdings" panose="05000000000000000000" pitchFamily="2" charset="2"/>
              </a:rPr>
              <a:t>grafo </a:t>
            </a:r>
            <a:r>
              <a:rPr lang="it-IT" sz="1200" dirty="0">
                <a:sym typeface="Wingdings" panose="05000000000000000000" pitchFamily="2" charset="2"/>
              </a:rPr>
              <a:t>autostradale </a:t>
            </a:r>
            <a:r>
              <a:rPr lang="it-IT" sz="1200" dirty="0" smtClean="0">
                <a:sym typeface="Wingdings" panose="05000000000000000000" pitchFamily="2" charset="2"/>
              </a:rPr>
              <a:t>linea.</a:t>
            </a:r>
            <a:endParaRPr lang="it-IT" sz="1200" dirty="0">
              <a:sym typeface="Wingdings" panose="05000000000000000000" pitchFamily="2" charset="2"/>
            </a:endParaRPr>
          </a:p>
          <a:p>
            <a:pPr fontAlgn="b"/>
            <a:endParaRPr lang="it-IT" sz="1200" dirty="0" smtClean="0">
              <a:sym typeface="Wingdings" panose="05000000000000000000" pitchFamily="2" charset="2"/>
            </a:endParaRPr>
          </a:p>
          <a:p>
            <a:pPr fontAlgn="b"/>
            <a:r>
              <a:rPr lang="it-IT" sz="1200" dirty="0" smtClean="0">
                <a:sym typeface="Wingdings" panose="05000000000000000000" pitchFamily="2" charset="2"/>
              </a:rPr>
              <a:t>A ciascuna tipologia di unità corrisponde uno specifico layer</a:t>
            </a:r>
            <a:r>
              <a:rPr lang="it-IT" sz="1200" dirty="0">
                <a:sym typeface="Wingdings" panose="05000000000000000000" pitchFamily="2" charset="2"/>
              </a:rPr>
              <a:t> </a:t>
            </a:r>
            <a:r>
              <a:rPr lang="it-IT" sz="1200" dirty="0" smtClean="0">
                <a:sym typeface="Wingdings" panose="05000000000000000000" pitchFamily="2" charset="2"/>
              </a:rPr>
              <a:t>geografico.</a:t>
            </a:r>
            <a:endParaRPr lang="it-IT" sz="1200" dirty="0">
              <a:sym typeface="Wingdings" panose="05000000000000000000" pitchFamily="2" charset="2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48691" y="553659"/>
            <a:ext cx="4457184" cy="12926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Geocodifica e georeferenziazione </a:t>
            </a:r>
          </a:p>
          <a:p>
            <a:pPr algn="ctr" fontAlgn="b"/>
            <a:endParaRPr lang="it-IT" sz="1200" dirty="0" smtClean="0">
              <a:sym typeface="Wingdings" panose="05000000000000000000" pitchFamily="2" charset="2"/>
            </a:endParaRPr>
          </a:p>
          <a:p>
            <a:pPr algn="ctr" fontAlgn="b"/>
            <a:r>
              <a:rPr lang="it-IT" sz="1200" dirty="0" smtClean="0">
                <a:sym typeface="Wingdings" panose="05000000000000000000" pitchFamily="2" charset="2"/>
              </a:rPr>
              <a:t>Join tra informazione geografica e informazione statistica</a:t>
            </a:r>
          </a:p>
          <a:p>
            <a:pPr algn="ctr" fontAlgn="b"/>
            <a:r>
              <a:rPr lang="it-IT" sz="1200" dirty="0" smtClean="0">
                <a:sym typeface="Wingdings" panose="05000000000000000000" pitchFamily="2" charset="2"/>
              </a:rPr>
              <a:t> </a:t>
            </a:r>
          </a:p>
          <a:p>
            <a:pPr algn="ctr" fontAlgn="b"/>
            <a:r>
              <a:rPr lang="it-IT" sz="1200" b="1" dirty="0" smtClean="0">
                <a:sym typeface="Wingdings" panose="05000000000000000000" pitchFamily="2" charset="2"/>
              </a:rPr>
              <a:t>Unità territoriale + Informazione statistica= dato spaziale (layer)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27" y="2570993"/>
            <a:ext cx="2853820" cy="364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>
            <a:endCxn id="14" idx="0"/>
          </p:cNvCxnSpPr>
          <p:nvPr/>
        </p:nvCxnSpPr>
        <p:spPr>
          <a:xfrm>
            <a:off x="6553200" y="1846321"/>
            <a:ext cx="0" cy="218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6559680" y="2339367"/>
            <a:ext cx="0" cy="248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677361" y="2065113"/>
            <a:ext cx="1751678" cy="27699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ym typeface="Wingdings" panose="05000000000000000000" pitchFamily="2" charset="2"/>
              </a:rPr>
              <a:t>MODELLO GIS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74710" y="0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Variabili, metodi ed obiettivi 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031" y="553659"/>
            <a:ext cx="4017997" cy="310854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Geo-statistica 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della superfice agricola utilizzata (SAU)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dalle 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aziende agricole piemontesi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it-IT" sz="1400" dirty="0" smtClean="0"/>
          </a:p>
          <a:p>
            <a:r>
              <a:rPr lang="it-IT" sz="1400" b="1" dirty="0" smtClean="0">
                <a:sym typeface="Wingdings" panose="05000000000000000000" pitchFamily="2" charset="2"/>
              </a:rPr>
              <a:t>Variabili analizzata</a:t>
            </a:r>
          </a:p>
          <a:p>
            <a:r>
              <a:rPr lang="it-IT" sz="1400" dirty="0" smtClean="0">
                <a:sym typeface="Wingdings" panose="05000000000000000000" pitchFamily="2" charset="2"/>
              </a:rPr>
              <a:t> SAU per azienda agricola (unità puntuale)</a:t>
            </a:r>
            <a:endParaRPr lang="it-IT" sz="1400" dirty="0"/>
          </a:p>
          <a:p>
            <a:endParaRPr lang="it-IT" sz="1400" b="1" dirty="0" smtClean="0"/>
          </a:p>
          <a:p>
            <a:r>
              <a:rPr lang="it-IT" sz="1400" b="1" dirty="0" smtClean="0"/>
              <a:t>Metodo</a:t>
            </a:r>
          </a:p>
          <a:p>
            <a:r>
              <a:rPr lang="it-IT" sz="1400" u="sng" dirty="0" smtClean="0"/>
              <a:t>Point Pattern Analysis (PPA)</a:t>
            </a:r>
          </a:p>
          <a:p>
            <a:pPr marL="285750" indent="161925"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it-IT" sz="1400" dirty="0" smtClean="0"/>
              <a:t>Statistiche centrogafiche; </a:t>
            </a:r>
          </a:p>
          <a:p>
            <a:pPr marL="285750" indent="-12700">
              <a:buFont typeface="Courier New" panose="02070309020205020404" pitchFamily="49" charset="0"/>
              <a:buChar char="o"/>
            </a:pPr>
            <a:r>
              <a:rPr lang="it-IT" sz="1400" dirty="0" smtClean="0"/>
              <a:t> Analisi del vicinato </a:t>
            </a:r>
            <a:r>
              <a:rPr lang="it-IT" sz="1400" dirty="0"/>
              <a:t>(</a:t>
            </a:r>
            <a:r>
              <a:rPr lang="it-IT" sz="1400" dirty="0">
                <a:sym typeface="Wingdings" panose="05000000000000000000" pitchFamily="2" charset="2"/>
              </a:rPr>
              <a:t>Ripley</a:t>
            </a:r>
            <a:r>
              <a:rPr lang="it-IT" sz="1400" dirty="0" smtClean="0">
                <a:sym typeface="Wingdings" panose="05000000000000000000" pitchFamily="2" charset="2"/>
              </a:rPr>
              <a:t>);</a:t>
            </a:r>
          </a:p>
          <a:p>
            <a:pPr marL="285750" indent="-12700">
              <a:buFont typeface="Courier New" panose="02070309020205020404" pitchFamily="49" charset="0"/>
              <a:buChar char="o"/>
            </a:pPr>
            <a:r>
              <a:rPr lang="it-IT" sz="1400" dirty="0" smtClean="0"/>
              <a:t> Analisi </a:t>
            </a:r>
            <a:r>
              <a:rPr lang="it-IT" sz="1400" dirty="0"/>
              <a:t>dell’eterogeneità </a:t>
            </a:r>
            <a:r>
              <a:rPr lang="it-IT" sz="1400" dirty="0" smtClean="0"/>
              <a:t>spaziale </a:t>
            </a:r>
          </a:p>
          <a:p>
            <a:pPr marL="273050"/>
            <a:r>
              <a:rPr lang="it-IT" sz="1400" dirty="0"/>
              <a:t> </a:t>
            </a:r>
            <a:r>
              <a:rPr lang="it-IT" sz="1400" dirty="0" smtClean="0"/>
              <a:t>  (variogramma);</a:t>
            </a:r>
            <a:endParaRPr lang="it-IT" sz="1400" dirty="0">
              <a:sym typeface="Wingdings" panose="05000000000000000000" pitchFamily="2" charset="2"/>
            </a:endParaRPr>
          </a:p>
          <a:p>
            <a:pPr marL="285750" indent="-12700">
              <a:buFont typeface="Courier New" panose="02070309020205020404" pitchFamily="49" charset="0"/>
              <a:buChar char="o"/>
            </a:pPr>
            <a:r>
              <a:rPr lang="it-IT" sz="1400" dirty="0" smtClean="0">
                <a:sym typeface="Wingdings" panose="05000000000000000000" pitchFamily="2" charset="2"/>
              </a:rPr>
              <a:t> Interpolazione spaziale (</a:t>
            </a:r>
            <a:r>
              <a:rPr lang="it-IT" sz="1400" dirty="0" err="1" smtClean="0">
                <a:sym typeface="Wingdings" panose="05000000000000000000" pitchFamily="2" charset="2"/>
              </a:rPr>
              <a:t>Indicator</a:t>
            </a:r>
            <a:r>
              <a:rPr lang="it-IT" sz="1400" dirty="0" smtClean="0">
                <a:sym typeface="Wingdings" panose="05000000000000000000" pitchFamily="2" charset="2"/>
              </a:rPr>
              <a:t> kriging)</a:t>
            </a:r>
            <a:endParaRPr lang="it-IT" sz="140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543941" y="553658"/>
            <a:ext cx="4117221" cy="310854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Analisi 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della distribuzione spaziale delle  aziende agricole classificate </a:t>
            </a: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tra «Imprese e Non Imprese».</a:t>
            </a:r>
            <a:endParaRPr lang="it-IT" sz="1400" dirty="0" smtClean="0"/>
          </a:p>
          <a:p>
            <a:endParaRPr lang="it-IT" sz="1400" b="1" dirty="0" smtClean="0"/>
          </a:p>
          <a:p>
            <a:r>
              <a:rPr lang="it-IT" sz="1400" b="1" dirty="0" smtClean="0"/>
              <a:t>Variabile analizzata</a:t>
            </a:r>
            <a:r>
              <a:rPr lang="it-IT" sz="1400" dirty="0" smtClean="0"/>
              <a:t> </a:t>
            </a:r>
          </a:p>
          <a:p>
            <a:pPr algn="just"/>
            <a:r>
              <a:rPr lang="it-IT" sz="1400" dirty="0" smtClean="0"/>
              <a:t>Indice di localizzazione per ‘misurare’ rispetto a livello nazionale, la prevalenza della presenza di una certa tipologia di aziende agricole («Imprese e Non-Imprese» ) a livello comunale (unità areale)</a:t>
            </a:r>
            <a:endParaRPr lang="it-IT" sz="1400" dirty="0"/>
          </a:p>
          <a:p>
            <a:r>
              <a:rPr lang="it-IT" sz="1400" b="1" dirty="0" smtClean="0"/>
              <a:t>Metodo</a:t>
            </a:r>
          </a:p>
          <a:p>
            <a:pPr lvl="0"/>
            <a:r>
              <a:rPr lang="it-IT" sz="1400" u="sng" dirty="0" smtClean="0"/>
              <a:t>Exploratory </a:t>
            </a:r>
            <a:r>
              <a:rPr lang="it-IT" sz="1400" u="sng" dirty="0" err="1"/>
              <a:t>Spatial</a:t>
            </a:r>
            <a:r>
              <a:rPr lang="it-IT" sz="1400" u="sng" dirty="0"/>
              <a:t> Data Analysis (</a:t>
            </a:r>
            <a:r>
              <a:rPr lang="it-IT" sz="1400" u="sng" dirty="0" smtClean="0"/>
              <a:t>ESDA)</a:t>
            </a:r>
            <a:endParaRPr lang="it-IT" sz="1400" dirty="0"/>
          </a:p>
          <a:p>
            <a:pPr marL="447675" lvl="0" indent="-174625">
              <a:buFont typeface="Courier New" panose="02070309020205020404" pitchFamily="49" charset="0"/>
              <a:buChar char="o"/>
            </a:pPr>
            <a:r>
              <a:rPr lang="it-IT" sz="1400" dirty="0" smtClean="0"/>
              <a:t>Analisi dell’autocorrelazione spaziale</a:t>
            </a:r>
          </a:p>
          <a:p>
            <a:pPr marL="273050" lvl="0"/>
            <a:r>
              <a:rPr lang="it-IT" sz="1400" dirty="0"/>
              <a:t> </a:t>
            </a:r>
            <a:r>
              <a:rPr lang="it-IT" sz="1400" dirty="0" smtClean="0"/>
              <a:t>    (Global e Local Moran Index)</a:t>
            </a:r>
          </a:p>
          <a:p>
            <a:pPr marL="450850" lvl="0" indent="-177800">
              <a:buFont typeface="Courier New" panose="02070309020205020404" pitchFamily="49" charset="0"/>
              <a:buChar char="o"/>
            </a:pPr>
            <a:r>
              <a:rPr lang="it-IT" sz="1400" dirty="0" smtClean="0"/>
              <a:t>Modello logistico con ritardo spaziale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87030" y="3789727"/>
            <a:ext cx="4017997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Obiettivi</a:t>
            </a:r>
          </a:p>
          <a:p>
            <a:pPr algn="just"/>
            <a:r>
              <a:rPr lang="it-IT" sz="1400" dirty="0"/>
              <a:t>A partire dalla </a:t>
            </a:r>
            <a:r>
              <a:rPr lang="it-IT" sz="1400" dirty="0" smtClean="0"/>
              <a:t>georeferenziazione delle aziende agricole, e tenendo conto delle caratteristiche morfologiche, demografiche e di alcune infrastrutture, si è cercato di  </a:t>
            </a:r>
            <a:r>
              <a:rPr lang="it-IT" sz="1400" dirty="0"/>
              <a:t>tracciare una «geografia» della </a:t>
            </a:r>
            <a:r>
              <a:rPr lang="it-IT" sz="1400" dirty="0" smtClean="0"/>
              <a:t>SAU che prescinda dai confini amministrativi, offrendo una configurazione spaziale ‘puntuale’ delle aziende agricole sulle quali è rilevata la SAU.</a:t>
            </a:r>
          </a:p>
          <a:p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555613" y="3792152"/>
            <a:ext cx="4131187" cy="224676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Obiettivi</a:t>
            </a:r>
          </a:p>
          <a:p>
            <a:pPr algn="just"/>
            <a:r>
              <a:rPr lang="it-IT" sz="1400" dirty="0" smtClean="0"/>
              <a:t>Individuare possibili </a:t>
            </a:r>
            <a:r>
              <a:rPr lang="it-IT" sz="1400" i="1" dirty="0" smtClean="0"/>
              <a:t>pattern</a:t>
            </a:r>
            <a:r>
              <a:rPr lang="it-IT" sz="1400" dirty="0" smtClean="0"/>
              <a:t> territoriali di comuni nei quali si localizzano le aziende agricole classificate come «Imprese» e quelle classificate come «Non Imprese» ed identificare un modello che dia conto del loro processo di localizzazione in relazione ad un set di indicatori,</a:t>
            </a:r>
            <a:r>
              <a:rPr lang="it-IT" sz="1400" dirty="0"/>
              <a:t> </a:t>
            </a:r>
            <a:r>
              <a:rPr lang="it-IT" sz="1400" dirty="0" smtClean="0"/>
              <a:t>economici, socio-demografici, morfologici, geografici e, tenendo conto anche degli </a:t>
            </a:r>
            <a:r>
              <a:rPr lang="it-IT" sz="1400" i="1" dirty="0" err="1" smtClean="0"/>
              <a:t>spillover</a:t>
            </a:r>
            <a:r>
              <a:rPr lang="it-IT" sz="1400" i="1" dirty="0" smtClean="0"/>
              <a:t> </a:t>
            </a:r>
            <a:r>
              <a:rPr lang="it-IT" sz="1400" dirty="0" smtClean="0"/>
              <a:t> territoriali. </a:t>
            </a:r>
          </a:p>
          <a:p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18461" y="2026799"/>
            <a:ext cx="7837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Geo-statistica della superficie agricola utilizzata</a:t>
            </a:r>
          </a:p>
          <a:p>
            <a:pPr marL="342900" indent="-342900" algn="ctr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(SAU) dalle aziende agricole piemontesi</a:t>
            </a:r>
            <a:endParaRPr lang="it-IT" sz="28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27678" y="0"/>
            <a:ext cx="8027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bg1"/>
                </a:solidFill>
              </a:rPr>
              <a:t>Indicatori demografici e distribuzione delle aziende agricole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7" y="603115"/>
            <a:ext cx="3854233" cy="412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79" y="1422265"/>
            <a:ext cx="3198330" cy="416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86819"/>
              </p:ext>
            </p:extLst>
          </p:nvPr>
        </p:nvGraphicFramePr>
        <p:xfrm>
          <a:off x="202209" y="4725439"/>
          <a:ext cx="5665070" cy="13259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37495"/>
                <a:gridCol w="684225"/>
                <a:gridCol w="457200"/>
                <a:gridCol w="457200"/>
                <a:gridCol w="457200"/>
                <a:gridCol w="457200"/>
                <a:gridCol w="552450"/>
                <a:gridCol w="546100"/>
                <a:gridCol w="457200"/>
                <a:gridCol w="558800"/>
              </a:tblGrid>
              <a:tr h="268835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Alessandria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Asti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Biella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Cuneo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Novara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Torino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Verbania-</a:t>
                      </a:r>
                    </a:p>
                    <a:p>
                      <a:pPr algn="ctr" fontAlgn="b"/>
                      <a:r>
                        <a:rPr lang="it-IT" sz="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Cusolo</a:t>
                      </a:r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Orsola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Vercelli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Piemonte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36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Popolazione</a:t>
                      </a:r>
                      <a:r>
                        <a:rPr lang="it-IT" sz="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428.826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217.574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179.685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590.421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370.525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2.282.197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160.114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174.904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4.404.246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897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Famiglie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201.009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97.263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82.864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257.819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163.567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1.053.924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74.300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80.515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2.011.261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6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Maschio</a:t>
                      </a:r>
                      <a:r>
                        <a:rPr lang="it-IT" sz="8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48,2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48,7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47,8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49,1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48,5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48,3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48,4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48,3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48,4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6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Femmina </a:t>
                      </a:r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52,3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51,3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52,2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50,9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51,5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51,7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51,6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51,7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51,6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8739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Stranieri (%)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10,1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11,2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5,5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10,2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10,1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9,7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6,1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9,6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69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Rtà</a:t>
                      </a:r>
                      <a:r>
                        <a:rPr lang="it-IT" sz="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media (anni)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48,3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46,4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47,9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44,8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45,0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45,6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46,9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47,2</a:t>
                      </a:r>
                      <a:endParaRPr lang="it-IT" sz="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45,9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319293"/>
              </p:ext>
            </p:extLst>
          </p:nvPr>
        </p:nvGraphicFramePr>
        <p:xfrm>
          <a:off x="4959723" y="603115"/>
          <a:ext cx="36195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Foglio di lavoro" r:id="rId5" imgW="3619474" imgH="962012" progId="Excel.Sheet.12">
                  <p:embed/>
                </p:oleObj>
              </mc:Choice>
              <mc:Fallback>
                <p:oleObj name="Foglio di lavoro" r:id="rId5" imgW="3619474" imgH="962012" progId="Excel.Sheet.12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723" y="603115"/>
                        <a:ext cx="36195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39" y="390614"/>
            <a:ext cx="4443065" cy="573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47566" y="0"/>
            <a:ext cx="40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Statistiche centrografiche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7738" y="2455090"/>
            <a:ext cx="213582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 nota la prossimità spaziale tra baricentro degli addetti nel settore agricolo e il baricentro delle aziende agricole.</a:t>
            </a:r>
          </a:p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Entrambi a sud-est di Torino.</a:t>
            </a:r>
          </a:p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Mentre il baricentro demografico si localizza ad est di Torino</a:t>
            </a:r>
          </a:p>
          <a:p>
            <a:r>
              <a:rPr lang="it-IT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it-IT" sz="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7738" y="1373618"/>
            <a:ext cx="36660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Baricentri</a:t>
            </a:r>
          </a:p>
          <a:p>
            <a:r>
              <a:rPr lang="it-IT" sz="1100" b="1" dirty="0" smtClean="0">
                <a:solidFill>
                  <a:srgbClr val="FF0000"/>
                </a:solidFill>
              </a:rPr>
              <a:t>    </a:t>
            </a:r>
            <a:r>
              <a:rPr lang="it-IT" sz="1400" b="1" u="sng" dirty="0" smtClean="0">
                <a:solidFill>
                  <a:srgbClr val="FF0000"/>
                </a:solidFill>
              </a:rPr>
              <a:t>Popolazione</a:t>
            </a:r>
            <a:endParaRPr lang="it-IT" sz="1400" b="1" u="sng" dirty="0">
              <a:solidFill>
                <a:srgbClr val="00B050"/>
              </a:solidFill>
            </a:endParaRPr>
          </a:p>
          <a:p>
            <a:r>
              <a:rPr lang="it-IT" sz="1400" b="1" dirty="0" smtClean="0">
                <a:solidFill>
                  <a:srgbClr val="00B050"/>
                </a:solidFill>
              </a:rPr>
              <a:t>   </a:t>
            </a:r>
            <a:r>
              <a:rPr lang="it-IT" sz="1400" b="1" u="sng" dirty="0" smtClean="0">
                <a:solidFill>
                  <a:srgbClr val="00B050"/>
                </a:solidFill>
              </a:rPr>
              <a:t>Addetti nel settore agricolo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</a:t>
            </a:r>
          </a:p>
          <a:p>
            <a:r>
              <a:rPr lang="it-IT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it-IT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Aziende agricole</a:t>
            </a:r>
            <a:endParaRPr lang="it-IT" sz="1400" b="1" u="sng" dirty="0" smtClean="0">
              <a:solidFill>
                <a:srgbClr val="00B05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054" name="Rettangolo 2053"/>
          <p:cNvSpPr/>
          <p:nvPr/>
        </p:nvSpPr>
        <p:spPr>
          <a:xfrm>
            <a:off x="5832699" y="2018505"/>
            <a:ext cx="31167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statistica SDE segnala una più marcata dispersione  territoriale in direzione nord-sud.</a:t>
            </a:r>
          </a:p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Rispetto alla popolazione, si registra una maggiore variabilità (diffusione) degli addetti nell’agricoltura e delle aziende agricole. </a:t>
            </a:r>
          </a:p>
          <a:p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55" name="Rettangolo 2054"/>
          <p:cNvSpPr/>
          <p:nvPr/>
        </p:nvSpPr>
        <p:spPr>
          <a:xfrm>
            <a:off x="6240538" y="1564952"/>
            <a:ext cx="2520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Deviazione standard ellisse</a:t>
            </a:r>
            <a:endParaRPr lang="it-IT" sz="14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F.G.Truglia</a:t>
            </a:r>
            <a:r>
              <a:rPr lang="it-IT" sz="1000" baseline="0" dirty="0" smtClean="0">
                <a:solidFill>
                  <a:srgbClr val="7F7F7F"/>
                </a:solidFill>
              </a:rPr>
              <a:t> – </a:t>
            </a:r>
            <a:r>
              <a:rPr lang="it-IT" sz="1000" dirty="0" smtClean="0">
                <a:solidFill>
                  <a:srgbClr val="7F7F7F"/>
                </a:solidFill>
              </a:rPr>
              <a:t>Roma Forum  PA 2</a:t>
            </a:r>
            <a:r>
              <a:rPr lang="it-IT" sz="1000" baseline="0" dirty="0" smtClean="0">
                <a:solidFill>
                  <a:srgbClr val="7F7F7F"/>
                </a:solidFill>
              </a:rPr>
              <a:t>017 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0A1D6-52DE-416A-9BAC-FD73A4985CF9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58f2efd-82a8-4ecf-b395-8c25e928921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2492</Words>
  <Application>Microsoft Office PowerPoint</Application>
  <PresentationFormat>Presentazione su schermo (4:3)</PresentationFormat>
  <Paragraphs>476</Paragraphs>
  <Slides>21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copertina</vt:lpstr>
      <vt:lpstr>Foglio di lavoro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Antonella</cp:lastModifiedBy>
  <cp:revision>219</cp:revision>
  <cp:lastPrinted>2017-02-21T09:27:06Z</cp:lastPrinted>
  <dcterms:created xsi:type="dcterms:W3CDTF">2012-12-11T11:00:35Z</dcterms:created>
  <dcterms:modified xsi:type="dcterms:W3CDTF">2017-05-25T07:00:45Z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