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1" r:id="rId6"/>
    <p:sldId id="263" r:id="rId7"/>
    <p:sldId id="265" r:id="rId8"/>
    <p:sldId id="266" r:id="rId9"/>
    <p:sldId id="284" r:id="rId10"/>
    <p:sldId id="286" r:id="rId11"/>
    <p:sldId id="287" r:id="rId12"/>
    <p:sldId id="288" r:id="rId13"/>
    <p:sldId id="267" r:id="rId14"/>
    <p:sldId id="270" r:id="rId15"/>
    <p:sldId id="292" r:id="rId16"/>
    <p:sldId id="289" r:id="rId17"/>
    <p:sldId id="290" r:id="rId18"/>
    <p:sldId id="291" r:id="rId19"/>
    <p:sldId id="285" r:id="rId20"/>
    <p:sldId id="271" r:id="rId21"/>
    <p:sldId id="272" r:id="rId22"/>
    <p:sldId id="273" r:id="rId23"/>
    <p:sldId id="274" r:id="rId24"/>
    <p:sldId id="302" r:id="rId25"/>
    <p:sldId id="276" r:id="rId26"/>
    <p:sldId id="296" r:id="rId27"/>
    <p:sldId id="293" r:id="rId28"/>
    <p:sldId id="297" r:id="rId29"/>
    <p:sldId id="283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9" autoAdjust="0"/>
  </p:normalViewPr>
  <p:slideViewPr>
    <p:cSldViewPr snapToGrid="0" snapToObjects="1" showGuides="1">
      <p:cViewPr>
        <p:scale>
          <a:sx n="80" d="100"/>
          <a:sy n="80" d="100"/>
        </p:scale>
        <p:origin x="-858" y="-37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81D8-AA84-44EB-9092-A8D6CDFA7948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3452-F746-4C1C-A82D-4D4C2AC45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4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9723B-E462-487B-87EC-656E90F285D5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5A91-4DF5-4A94-AA44-CFDEF881F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23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16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Frase su a cosa/chi</a:t>
            </a:r>
            <a:r>
              <a:rPr lang="it-IT" baseline="0" dirty="0" smtClean="0"/>
              <a:t> può servire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40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18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14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14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Governo </a:t>
            </a:r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 l’attenzione sulla disponibilità dei dati delle pubbliche amministrazioni e sulle modalità da seguire per renderli fruibili a tutte le amministrazioni interessate.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d'intesa con il Garante per la protezione dei dati personali, ha predisposto le </a:t>
            </a:r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Linee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Guida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Nazionali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per lo 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sviluppo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patrimonio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informativo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pubblico</a:t>
            </a:r>
            <a:r>
              <a:rPr lang="en-US" sz="12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it-IT" sz="12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CEBE7-148C-4B89-98E8-3F3862EDB9DD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/>
              <a:buNone/>
            </a:pPr>
            <a:r>
              <a:rPr lang="it-IT" dirty="0" smtClean="0"/>
              <a:t>Se possibile, illustrare</a:t>
            </a:r>
            <a:r>
              <a:rPr lang="it-IT" baseline="0" dirty="0" smtClean="0"/>
              <a:t> </a:t>
            </a:r>
            <a:r>
              <a:rPr lang="it-IT" sz="2400" dirty="0" smtClean="0"/>
              <a:t>Strutturato,  consente di collegare tra loro dati provenienti da diverse fonti,…</a:t>
            </a:r>
            <a:r>
              <a:rPr lang="it-IT" sz="2400" baseline="0" dirty="0" smtClean="0"/>
              <a:t> (con esempi o figure)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06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Calibri" pitchFamily="34" charset="0"/>
              <a:buNone/>
            </a:pPr>
            <a:endParaRPr lang="it-IT" altLang="it-IT" dirty="0"/>
          </a:p>
        </p:txBody>
      </p:sp>
      <p:sp>
        <p:nvSpPr>
          <p:cNvPr id="3584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8AFB1F-6797-4E45-9C85-676A4463C07E}" type="slidenum">
              <a:rPr lang="it-IT" altLang="it-IT" sz="12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Spiegazione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metaontologie</a:t>
            </a:r>
            <a:r>
              <a:rPr lang="it-IT" baseline="0" dirty="0" smtClean="0"/>
              <a:t> nel mondo comune (biblioteca)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5A91-4DF5-4A94-AA44-CFDEF881FA8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00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2293-D44E-4086-974E-FF68C44E7AD9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6201" y="8685212"/>
            <a:ext cx="297021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1" tIns="45221" rIns="90441" bIns="45221" anchor="b"/>
          <a:lstStyle>
            <a:lvl1pPr defTabSz="9048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7E8767-5B8A-4D03-A1C5-0E8D1D77C835}" type="slidenum">
              <a:rPr lang="it-IT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0441" tIns="45221" rIns="90441" bIns="45221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5F5F5F"/>
                </a:solidFill>
                <a:latin typeface="Arial" charset="0"/>
              </a:rPr>
              <a:t>402.903 Sezioni di Censimento</a:t>
            </a:r>
          </a:p>
          <a:p>
            <a:pPr>
              <a:defRPr/>
            </a:pPr>
            <a:endParaRPr lang="it-IT" dirty="0">
              <a:solidFill>
                <a:srgbClr val="5F5F5F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5F5F5F"/>
                </a:solidFill>
                <a:latin typeface="Arial" charset="0"/>
              </a:rPr>
              <a:t>74.482 Località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it-IT" dirty="0">
              <a:solidFill>
                <a:srgbClr val="5F5F5F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5F5F5F"/>
                </a:solidFill>
                <a:latin typeface="Arial" charset="0"/>
              </a:rPr>
              <a:t>2.200 Aree di censimento</a:t>
            </a:r>
          </a:p>
          <a:p>
            <a:pPr>
              <a:defRPr/>
            </a:pPr>
            <a:endParaRPr lang="it-IT" dirty="0">
              <a:solidFill>
                <a:srgbClr val="5F5F5F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5F5F5F"/>
                </a:solidFill>
                <a:latin typeface="Arial" charset="0"/>
              </a:rPr>
              <a:t>3.631 Entità Geomorfologiche</a:t>
            </a:r>
          </a:p>
          <a:p>
            <a:pPr>
              <a:defRPr/>
            </a:pPr>
            <a:endParaRPr lang="it-IT" dirty="0">
              <a:solidFill>
                <a:srgbClr val="5F5F5F"/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5F5F5F"/>
                </a:solidFill>
                <a:latin typeface="Arial" charset="0"/>
              </a:rPr>
              <a:t>And others classes …</a:t>
            </a:r>
          </a:p>
          <a:p>
            <a:pPr>
              <a:defRPr/>
            </a:pPr>
            <a:endParaRPr lang="it-IT" dirty="0">
              <a:solidFill>
                <a:srgbClr val="5F5F5F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5F5F5F"/>
                </a:solidFill>
                <a:latin typeface="Arial" charset="0"/>
              </a:rPr>
              <a:t>43 </a:t>
            </a:r>
            <a:r>
              <a:rPr lang="it-IT" dirty="0" err="1">
                <a:solidFill>
                  <a:srgbClr val="5F5F5F"/>
                </a:solidFill>
                <a:latin typeface="Arial" charset="0"/>
              </a:rPr>
              <a:t>indicators</a:t>
            </a:r>
            <a:r>
              <a:rPr lang="it-IT" dirty="0">
                <a:solidFill>
                  <a:srgbClr val="5F5F5F"/>
                </a:solidFill>
                <a:latin typeface="Arial" charset="0"/>
              </a:rPr>
              <a:t> for </a:t>
            </a:r>
            <a:r>
              <a:rPr lang="it-IT" dirty="0" err="1">
                <a:solidFill>
                  <a:srgbClr val="5F5F5F"/>
                </a:solidFill>
                <a:latin typeface="Arial" charset="0"/>
              </a:rPr>
              <a:t>each</a:t>
            </a:r>
            <a:r>
              <a:rPr lang="it-IT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5F5F5F"/>
                </a:solidFill>
                <a:latin typeface="Arial" charset="0"/>
              </a:rPr>
              <a:t>entity</a:t>
            </a:r>
            <a:endParaRPr lang="it-IT">
              <a:solidFill>
                <a:srgbClr val="5F5F5F"/>
              </a:solidFill>
              <a:latin typeface="Arial" charset="0"/>
            </a:endParaRPr>
          </a:p>
          <a:p>
            <a:pPr>
              <a:defRPr/>
            </a:pPr>
            <a:endParaRPr lang="it-IT" dirty="0">
              <a:solidFill>
                <a:srgbClr val="5F5F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2293-D44E-4086-974E-FF68C44E7AD9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6201" y="8685212"/>
            <a:ext cx="297021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1" tIns="45221" rIns="90441" bIns="45221" anchor="b"/>
          <a:lstStyle>
            <a:lvl1pPr defTabSz="9048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7E8767-5B8A-4D03-A1C5-0E8D1D77C835}" type="slidenum">
              <a:rPr lang="it-IT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0441" tIns="45221" rIns="90441" bIns="45221"/>
          <a:lstStyle/>
          <a:p>
            <a:r>
              <a:rPr lang="en-GB" dirty="0"/>
              <a:t>Most common</a:t>
            </a:r>
          </a:p>
        </p:txBody>
      </p:sp>
    </p:spTree>
    <p:extLst>
      <p:ext uri="{BB962C8B-B14F-4D97-AF65-F5344CB8AC3E}">
        <p14:creationId xmlns:p14="http://schemas.microsoft.com/office/powerpoint/2010/main" val="365780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CEBE7-148C-4B89-98E8-3F3862EDB9DD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CEBE7-148C-4B89-98E8-3F3862EDB9DD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6667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505150"/>
                </a:solidFill>
              </a:rPr>
              <a:t>DatiOpen</a:t>
            </a:r>
            <a:r>
              <a:rPr lang="it-IT" sz="2800" dirty="0">
                <a:solidFill>
                  <a:srgbClr val="505150"/>
                </a:solidFill>
              </a:rPr>
              <a:t>: il portale </a:t>
            </a:r>
            <a:r>
              <a:rPr lang="it-IT" sz="2800" dirty="0" err="1">
                <a:solidFill>
                  <a:srgbClr val="505150"/>
                </a:solidFill>
              </a:rPr>
              <a:t>Linked</a:t>
            </a:r>
            <a:r>
              <a:rPr lang="it-IT" sz="2800" dirty="0">
                <a:solidFill>
                  <a:srgbClr val="505150"/>
                </a:solidFill>
              </a:rPr>
              <a:t> Open Data dell’Istat</a:t>
            </a:r>
          </a:p>
          <a:p>
            <a:endParaRPr lang="it-IT" sz="28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sz="2000" dirty="0">
                <a:solidFill>
                  <a:srgbClr val="C00000"/>
                </a:solidFill>
              </a:rPr>
              <a:t>Relatore: Raffaella M. </a:t>
            </a:r>
            <a:r>
              <a:rPr lang="it-IT" sz="2000" dirty="0" err="1">
                <a:solidFill>
                  <a:srgbClr val="C00000"/>
                </a:solidFill>
              </a:rPr>
              <a:t>Aracri</a:t>
            </a:r>
            <a:endParaRPr lang="it-IT" sz="2000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sz="1400" dirty="0">
                <a:solidFill>
                  <a:srgbClr val="C00000"/>
                </a:solidFill>
              </a:rPr>
              <a:t>Stefano De Francisci, Andrea Pagano, </a:t>
            </a:r>
          </a:p>
          <a:p>
            <a:r>
              <a:rPr lang="it-IT" sz="1400" dirty="0">
                <a:solidFill>
                  <a:srgbClr val="C00000"/>
                </a:solidFill>
              </a:rPr>
              <a:t>Monica </a:t>
            </a:r>
            <a:r>
              <a:rPr lang="it-IT" sz="1400" dirty="0" err="1">
                <a:solidFill>
                  <a:srgbClr val="C00000"/>
                </a:solidFill>
              </a:rPr>
              <a:t>Scannapieco</a:t>
            </a:r>
            <a:r>
              <a:rPr lang="it-IT" sz="1400" dirty="0">
                <a:solidFill>
                  <a:srgbClr val="C00000"/>
                </a:solidFill>
              </a:rPr>
              <a:t>, Laura Tosco, Luca Valentino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>
                <a:solidFill>
                  <a:srgbClr val="505150"/>
                </a:solidFill>
              </a:rPr>
              <a:t>25 Maggio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4" y="2895295"/>
            <a:ext cx="3737712" cy="295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32988" y="421957"/>
            <a:ext cx="7370341" cy="476250"/>
          </a:xfrm>
          <a:prstGeom prst="rect">
            <a:avLst/>
          </a:prstGeom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Portale LOD dell’Istat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07933" y="4033669"/>
            <a:ext cx="83360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Navigazione ed interrogazione delle basi territoriali e dati censuari.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 </a:t>
            </a:r>
            <a:r>
              <a:rPr lang="it-IT" sz="2000" dirty="0">
                <a:sym typeface="Wingdings" panose="05000000000000000000" pitchFamily="2" charset="2"/>
              </a:rPr>
              <a:t>Accesso facile per utenti esperti e non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Interrogazioni libere attraverso SPARQL Endpoint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Navigazioni guidate attraverso interfacce grafiche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Esportazione dei risultati delle interrogazioni in vari formati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Esportazione dei dati in formato classico .csv (</a:t>
            </a:r>
            <a:r>
              <a:rPr lang="it-IT" b="1" dirty="0">
                <a:solidFill>
                  <a:srgbClr val="EBE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  </a:t>
            </a:r>
            <a:r>
              <a:rPr lang="it-IT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Navigazione ed esportazione delle Ontologie di Dominio</a:t>
            </a:r>
            <a:endParaRPr lang="it-IT" sz="2000" dirty="0">
              <a:sym typeface="Wingdings" panose="05000000000000000000" pitchFamily="2" charset="2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01" y="898207"/>
            <a:ext cx="4482171" cy="31273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4468" y="6338953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02058" y="368986"/>
            <a:ext cx="7692461" cy="476250"/>
          </a:xfrm>
          <a:prstGeom prst="rect">
            <a:avLst/>
          </a:prstGeom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Portale LOD dell’Istat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5" y="812126"/>
            <a:ext cx="7684481" cy="53617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9646" y="6540238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9" y="845236"/>
            <a:ext cx="6056291" cy="5371396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02058" y="368986"/>
            <a:ext cx="7692461" cy="476250"/>
          </a:xfrm>
          <a:prstGeom prst="rect">
            <a:avLst/>
          </a:prstGeom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Portale LOD dell’Istat</a:t>
            </a:r>
          </a:p>
        </p:txBody>
      </p:sp>
    </p:spTree>
    <p:extLst>
      <p:ext uri="{BB962C8B-B14F-4D97-AF65-F5344CB8AC3E}">
        <p14:creationId xmlns:p14="http://schemas.microsoft.com/office/powerpoint/2010/main" val="26873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56" y="821791"/>
            <a:ext cx="5943902" cy="5394841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02058" y="368986"/>
            <a:ext cx="7692461" cy="476250"/>
          </a:xfrm>
          <a:prstGeom prst="rect">
            <a:avLst/>
          </a:prstGeom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Portale LOD dell’Istat</a:t>
            </a:r>
          </a:p>
        </p:txBody>
      </p:sp>
    </p:spTree>
    <p:extLst>
      <p:ext uri="{BB962C8B-B14F-4D97-AF65-F5344CB8AC3E}">
        <p14:creationId xmlns:p14="http://schemas.microsoft.com/office/powerpoint/2010/main" val="21328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3" y="821791"/>
            <a:ext cx="7474464" cy="5235312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02058" y="368986"/>
            <a:ext cx="7692461" cy="476250"/>
          </a:xfrm>
          <a:prstGeom prst="rect">
            <a:avLst/>
          </a:prstGeom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Portale LOD dell’Istat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155806"/>
            <a:ext cx="4832525" cy="69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4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0" y="1361153"/>
            <a:ext cx="7783176" cy="4296786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02058" y="368986"/>
            <a:ext cx="7692461" cy="476250"/>
          </a:xfrm>
          <a:prstGeom prst="rect">
            <a:avLst/>
          </a:prstGeom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Portale LOD dell’Istat</a:t>
            </a:r>
          </a:p>
        </p:txBody>
      </p:sp>
    </p:spTree>
    <p:extLst>
      <p:ext uri="{BB962C8B-B14F-4D97-AF65-F5344CB8AC3E}">
        <p14:creationId xmlns:p14="http://schemas.microsoft.com/office/powerpoint/2010/main" val="21724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Indice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0519" y="1394070"/>
            <a:ext cx="7643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505150"/>
                </a:solidFill>
              </a:rPr>
              <a:t>INTRODUZIONE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Strategia Italiana: Agenda Digitale e Dati Aperti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Modello 5 Stelle e LOD: Linked Open Data </a:t>
            </a:r>
          </a:p>
          <a:p>
            <a:endParaRPr lang="it-IT" sz="2000" dirty="0" smtClean="0">
              <a:solidFill>
                <a:srgbClr val="505150"/>
              </a:solidFill>
            </a:endParaRPr>
          </a:p>
          <a:p>
            <a:r>
              <a:rPr lang="it-IT" sz="2000" dirty="0" smtClean="0">
                <a:solidFill>
                  <a:srgbClr val="505150"/>
                </a:solidFill>
              </a:rPr>
              <a:t>LOD </a:t>
            </a:r>
            <a:r>
              <a:rPr lang="it-IT" sz="2000" dirty="0">
                <a:solidFill>
                  <a:srgbClr val="505150"/>
                </a:solidFill>
              </a:rPr>
              <a:t>e ISTAT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Le ontologie di dominio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Portale LOD dell’Istat</a:t>
            </a:r>
          </a:p>
          <a:p>
            <a:endParaRPr lang="it-IT" sz="2000" b="1" dirty="0" smtClean="0">
              <a:solidFill>
                <a:srgbClr val="505150"/>
              </a:solidFill>
            </a:endParaRPr>
          </a:p>
          <a:p>
            <a:r>
              <a:rPr lang="it-IT" sz="2000" b="1" dirty="0" smtClean="0">
                <a:solidFill>
                  <a:srgbClr val="505150"/>
                </a:solidFill>
              </a:rPr>
              <a:t>CASI </a:t>
            </a:r>
            <a:r>
              <a:rPr lang="it-IT" sz="2000" b="1" dirty="0">
                <a:solidFill>
                  <a:srgbClr val="505150"/>
                </a:solidFill>
              </a:rPr>
              <a:t>D’USO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505150"/>
                </a:solidFill>
              </a:rPr>
              <a:t>accesso ai dati tramite </a:t>
            </a:r>
            <a:r>
              <a:rPr lang="it-IT" sz="2000" b="1" dirty="0" smtClean="0">
                <a:solidFill>
                  <a:srgbClr val="505150"/>
                </a:solidFill>
              </a:rPr>
              <a:t>protocollo http</a:t>
            </a:r>
            <a:endParaRPr lang="it-IT" sz="2000" b="1" dirty="0">
              <a:solidFill>
                <a:srgbClr val="50515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505150"/>
                </a:solidFill>
              </a:rPr>
              <a:t>connessione dati </a:t>
            </a:r>
            <a:r>
              <a:rPr lang="it-IT" sz="2000" b="1" dirty="0" smtClean="0">
                <a:solidFill>
                  <a:srgbClr val="505150"/>
                </a:solidFill>
              </a:rPr>
              <a:t>tra PA</a:t>
            </a:r>
            <a:endParaRPr lang="it-IT" sz="2000" b="1" dirty="0">
              <a:solidFill>
                <a:srgbClr val="50515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505150"/>
                </a:solidFill>
              </a:rPr>
              <a:t>riutilizzo Ontologia Istat</a:t>
            </a:r>
          </a:p>
        </p:txBody>
      </p:sp>
    </p:spTree>
    <p:extLst>
      <p:ext uri="{BB962C8B-B14F-4D97-AF65-F5344CB8AC3E}">
        <p14:creationId xmlns:p14="http://schemas.microsoft.com/office/powerpoint/2010/main" val="327822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881" y="375877"/>
            <a:ext cx="8942119" cy="538523"/>
          </a:xfrm>
        </p:spPr>
        <p:txBody>
          <a:bodyPr/>
          <a:lstStyle/>
          <a:p>
            <a:pPr marL="800100" lvl="1" indent="-342900" algn="just"/>
            <a:r>
              <a:rPr lang="it-IT" sz="2400" b="1" dirty="0">
                <a:latin typeface="+mn-lt"/>
                <a:ea typeface="+mn-ea"/>
                <a:cs typeface="+mn-cs"/>
              </a:rPr>
              <a:t>Primo caso d’uso: accesso ai dati tramite </a:t>
            </a:r>
            <a:r>
              <a:rPr lang="it-IT" sz="2400" b="1" dirty="0" smtClean="0">
                <a:latin typeface="+mn-lt"/>
                <a:ea typeface="+mn-ea"/>
                <a:cs typeface="+mn-cs"/>
              </a:rPr>
              <a:t>protocollo </a:t>
            </a:r>
            <a:r>
              <a:rPr lang="it-IT" sz="2400" b="1" dirty="0">
                <a:latin typeface="+mn-lt"/>
                <a:ea typeface="+mn-ea"/>
                <a:cs typeface="+mn-cs"/>
              </a:rPr>
              <a:t>http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5333" y="1462659"/>
            <a:ext cx="7931224" cy="1344604"/>
          </a:xfrm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Applicazione web accede allo SPARQL endpoint del portale e visualizza</a:t>
            </a:r>
            <a:r>
              <a:rPr lang="it-IT" sz="2400" dirty="0">
                <a:solidFill>
                  <a:srgbClr val="FF0000"/>
                </a:solidFill>
              </a:rPr>
              <a:t> su mappa cartografica i dati censuari integrandoli con i dati del servizio «GIS»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2196" y="3899078"/>
            <a:ext cx="3491659" cy="10156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Dati Censuari</a:t>
            </a:r>
            <a:endParaRPr lang="it-IT" sz="2000" dirty="0"/>
          </a:p>
          <a:p>
            <a:r>
              <a:rPr lang="it-IT" sz="2000" dirty="0"/>
              <a:t>fino a livello di aggregazione delle sezioni di censimento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22787" y="3899079"/>
            <a:ext cx="2171069" cy="10156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GIS Dati Istat </a:t>
            </a:r>
            <a:r>
              <a:rPr lang="it-IT" sz="2000" dirty="0"/>
              <a:t>geo-spaziali del territorio italiano</a:t>
            </a:r>
          </a:p>
        </p:txBody>
      </p:sp>
      <p:sp>
        <p:nvSpPr>
          <p:cNvPr id="7" name="Disco magnetico 6"/>
          <p:cNvSpPr/>
          <p:nvPr/>
        </p:nvSpPr>
        <p:spPr>
          <a:xfrm>
            <a:off x="1707946" y="5436420"/>
            <a:ext cx="1440160" cy="61264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Triplestore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Disco magnetico 7"/>
          <p:cNvSpPr/>
          <p:nvPr/>
        </p:nvSpPr>
        <p:spPr>
          <a:xfrm>
            <a:off x="6488242" y="5436420"/>
            <a:ext cx="1440160" cy="61264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Server GIS</a:t>
            </a:r>
          </a:p>
        </p:txBody>
      </p:sp>
      <p:cxnSp>
        <p:nvCxnSpPr>
          <p:cNvPr id="10" name="Connettore 2 9"/>
          <p:cNvCxnSpPr>
            <a:stCxn id="4" idx="2"/>
            <a:endCxn id="7" idx="1"/>
          </p:cNvCxnSpPr>
          <p:nvPr/>
        </p:nvCxnSpPr>
        <p:spPr>
          <a:xfrm>
            <a:off x="2428026" y="4914741"/>
            <a:ext cx="0" cy="52167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5" idx="2"/>
            <a:endCxn id="8" idx="1"/>
          </p:cNvCxnSpPr>
          <p:nvPr/>
        </p:nvCxnSpPr>
        <p:spPr>
          <a:xfrm>
            <a:off x="7208322" y="4914742"/>
            <a:ext cx="0" cy="52167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261488" y="3191508"/>
            <a:ext cx="3353525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http://datiopen.istat.it/sparql</a:t>
            </a:r>
          </a:p>
        </p:txBody>
      </p:sp>
      <p:cxnSp>
        <p:nvCxnSpPr>
          <p:cNvPr id="20" name="Connettore 2 19"/>
          <p:cNvCxnSpPr>
            <a:endCxn id="14" idx="1"/>
          </p:cNvCxnSpPr>
          <p:nvPr/>
        </p:nvCxnSpPr>
        <p:spPr>
          <a:xfrm flipV="1">
            <a:off x="2719449" y="3376174"/>
            <a:ext cx="542039" cy="52290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14" idx="3"/>
          </p:cNvCxnSpPr>
          <p:nvPr/>
        </p:nvCxnSpPr>
        <p:spPr>
          <a:xfrm>
            <a:off x="6615013" y="3376174"/>
            <a:ext cx="593309" cy="522905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cxnSp>
        <p:nvCxnSpPr>
          <p:cNvPr id="24" name="Connettore 2 19"/>
          <p:cNvCxnSpPr>
            <a:endCxn id="3" idx="2"/>
          </p:cNvCxnSpPr>
          <p:nvPr/>
        </p:nvCxnSpPr>
        <p:spPr>
          <a:xfrm flipV="1">
            <a:off x="4760945" y="2807263"/>
            <a:ext cx="0" cy="414794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9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" y="1034346"/>
            <a:ext cx="8109856" cy="50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5" y="419271"/>
            <a:ext cx="7290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Comunicazione tramite </a:t>
            </a:r>
            <a:r>
              <a:rPr lang="it-IT" sz="2400" b="1" dirty="0" smtClean="0"/>
              <a:t>protocollo http: </a:t>
            </a:r>
            <a:r>
              <a:rPr lang="it-IT" sz="2400" b="1" dirty="0"/>
              <a:t>LOD-GIS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5" y="2003810"/>
            <a:ext cx="2314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" y="1006308"/>
            <a:ext cx="8100000" cy="50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27584" y="475689"/>
            <a:ext cx="729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Comunicazione tramite </a:t>
            </a:r>
            <a:r>
              <a:rPr lang="it-IT" sz="2400" b="1" dirty="0" smtClean="0"/>
              <a:t>protocollo http: </a:t>
            </a:r>
            <a:r>
              <a:rPr lang="it-IT" sz="2400" b="1" dirty="0"/>
              <a:t>LOD-GIS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93028" y="562457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0518" y="1394070"/>
            <a:ext cx="7774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505150"/>
                </a:solidFill>
              </a:rPr>
              <a:t>INTRODUZIONE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505150"/>
                </a:solidFill>
              </a:rPr>
              <a:t>Strategie del Governo </a:t>
            </a:r>
            <a:r>
              <a:rPr lang="it-IT" sz="2000" b="1" dirty="0">
                <a:solidFill>
                  <a:srgbClr val="505150"/>
                </a:solidFill>
              </a:rPr>
              <a:t>Italiano in merito agli </a:t>
            </a:r>
            <a:r>
              <a:rPr lang="it-IT" sz="2000" b="1" dirty="0" smtClean="0">
                <a:solidFill>
                  <a:srgbClr val="505150"/>
                </a:solidFill>
              </a:rPr>
              <a:t>Open </a:t>
            </a:r>
            <a:r>
              <a:rPr lang="it-IT" sz="2000" b="1" dirty="0" smtClean="0">
                <a:solidFill>
                  <a:srgbClr val="505150"/>
                </a:solidFill>
              </a:rPr>
              <a:t>Data </a:t>
            </a:r>
            <a:endParaRPr lang="it-IT" sz="2000" b="1" dirty="0">
              <a:solidFill>
                <a:srgbClr val="50515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505150"/>
                </a:solidFill>
              </a:rPr>
              <a:t>Modello 5 Stelle </a:t>
            </a:r>
            <a:r>
              <a:rPr lang="it-IT" sz="2000" b="1" dirty="0" smtClean="0">
                <a:solidFill>
                  <a:srgbClr val="505150"/>
                </a:solidFill>
              </a:rPr>
              <a:t>dei LOD, e le stelle dell’ISTAT</a:t>
            </a:r>
            <a:endParaRPr lang="it-IT" sz="2000" b="1" dirty="0">
              <a:solidFill>
                <a:srgbClr val="505150"/>
              </a:solidFill>
            </a:endParaRPr>
          </a:p>
          <a:p>
            <a:endParaRPr lang="it-IT" sz="2000" dirty="0" smtClean="0">
              <a:solidFill>
                <a:srgbClr val="505150"/>
              </a:solidFill>
            </a:endParaRPr>
          </a:p>
          <a:p>
            <a:r>
              <a:rPr lang="it-IT" sz="2000" dirty="0" smtClean="0">
                <a:solidFill>
                  <a:srgbClr val="505150"/>
                </a:solidFill>
              </a:rPr>
              <a:t>LOD </a:t>
            </a:r>
            <a:r>
              <a:rPr lang="it-IT" sz="2000" dirty="0">
                <a:solidFill>
                  <a:srgbClr val="505150"/>
                </a:solidFill>
              </a:rPr>
              <a:t>e ISTAT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Le ontologie di dominio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Portale LOD dell’Istat</a:t>
            </a:r>
          </a:p>
          <a:p>
            <a:endParaRPr lang="it-IT" sz="2000" dirty="0" smtClean="0">
              <a:solidFill>
                <a:srgbClr val="505150"/>
              </a:solidFill>
            </a:endParaRPr>
          </a:p>
          <a:p>
            <a:r>
              <a:rPr lang="it-IT" sz="2000" dirty="0">
                <a:solidFill>
                  <a:srgbClr val="505150"/>
                </a:solidFill>
              </a:rPr>
              <a:t>CASI D’USO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accesso ai dati tramite protocollo http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connessione dati tra 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riutilizzo Ontologia Istat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521">
            <a:off x="3082081" y="1149470"/>
            <a:ext cx="695790" cy="724384"/>
          </a:xfrm>
          <a:prstGeom prst="rect">
            <a:avLst/>
          </a:prstGeom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797062" y="341746"/>
            <a:ext cx="7504726" cy="4895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2400" b="1" dirty="0">
                <a:latin typeface="+mn-lt"/>
                <a:ea typeface="+mn-ea"/>
                <a:cs typeface="+mn-cs"/>
              </a:rPr>
              <a:t>Secondo caso d’uso: Connessione dati </a:t>
            </a:r>
            <a:r>
              <a:rPr lang="it-IT" sz="2400" b="1" dirty="0" smtClean="0">
                <a:latin typeface="+mn-lt"/>
                <a:ea typeface="+mn-ea"/>
                <a:cs typeface="+mn-cs"/>
              </a:rPr>
              <a:t>tra PA </a:t>
            </a:r>
            <a:endParaRPr lang="it-IT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66048" y="1079387"/>
            <a:ext cx="1984785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Dati Istat</a:t>
            </a:r>
            <a:r>
              <a:rPr lang="it-IT" dirty="0"/>
              <a:t>:</a:t>
            </a:r>
          </a:p>
          <a:p>
            <a:r>
              <a:rPr lang="it-IT" dirty="0"/>
              <a:t>Dati censuari a </a:t>
            </a:r>
          </a:p>
          <a:p>
            <a:r>
              <a:rPr lang="it-IT" dirty="0"/>
              <a:t>livello comunale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22113" y="948804"/>
            <a:ext cx="4179675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Dati ISPRA (Istituto Superiore per la Protezione e la Ricerca Ambientale</a:t>
            </a:r>
            <a:r>
              <a:rPr lang="en-US" dirty="0" smtClean="0"/>
              <a:t>)</a:t>
            </a:r>
            <a:r>
              <a:rPr lang="it-IT" dirty="0"/>
              <a:t>:</a:t>
            </a:r>
          </a:p>
          <a:p>
            <a:r>
              <a:rPr lang="it-IT" dirty="0">
                <a:solidFill>
                  <a:schemeClr val="tx1"/>
                </a:solidFill>
              </a:rPr>
              <a:t>Dati consumo del territorio a livello comunale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6684" y="2469058"/>
            <a:ext cx="8218751" cy="64633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Analisi comparata del consumo del suolo (fonte ISPRA) e il numero </a:t>
            </a:r>
          </a:p>
          <a:p>
            <a:r>
              <a:rPr lang="it-IT" dirty="0"/>
              <a:t>di edifici costruiti sul suolo distribuito in fasce di anni di costruzione (fonte Istat)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97062" y="3284984"/>
            <a:ext cx="6735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Query federata: dati Istat - dati ISPRA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 dati connessi a livello comunale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Dati Istat: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Nome e Codice Comune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Numero degli edifici distribuiti per fasce di anni di costruzione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Dati ISPRA: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/>
              <a:t>Indicatore percentuale del consumo del suolo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Accessibili da: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err="1"/>
              <a:t>endpoint</a:t>
            </a:r>
            <a:r>
              <a:rPr lang="it-IT" dirty="0"/>
              <a:t> Istat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dirty="0" err="1"/>
              <a:t>endpoint</a:t>
            </a:r>
            <a:r>
              <a:rPr lang="it-IT" dirty="0"/>
              <a:t> ISPRA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97062" y="341746"/>
            <a:ext cx="7504726" cy="4895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2400" b="1" dirty="0">
                <a:latin typeface="+mn-lt"/>
                <a:ea typeface="+mn-ea"/>
                <a:cs typeface="+mn-cs"/>
              </a:rPr>
              <a:t>Secondo caso d’uso: Connessione dati </a:t>
            </a:r>
            <a:r>
              <a:rPr lang="it-IT" sz="2400" b="1" dirty="0" smtClean="0">
                <a:latin typeface="+mn-lt"/>
                <a:ea typeface="+mn-ea"/>
                <a:cs typeface="+mn-cs"/>
              </a:rPr>
              <a:t>tra PA </a:t>
            </a:r>
            <a:endParaRPr lang="it-IT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249363"/>
            <a:ext cx="73945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1036782"/>
            <a:ext cx="7668297" cy="51121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70869" y="415634"/>
            <a:ext cx="7684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Secondo caso d’uso: Connessione dati Istat-Ispra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62794" y="1579837"/>
            <a:ext cx="247828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b="1" dirty="0">
                <a:solidFill>
                  <a:schemeClr val="tx1"/>
                </a:solidFill>
              </a:rPr>
              <a:t>Comune di Bologna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1979" y="1579837"/>
            <a:ext cx="126422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riutilizzo</a:t>
            </a:r>
          </a:p>
        </p:txBody>
      </p:sp>
      <p:cxnSp>
        <p:nvCxnSpPr>
          <p:cNvPr id="7" name="Connettore 2 6"/>
          <p:cNvCxnSpPr>
            <a:stCxn id="6" idx="3"/>
          </p:cNvCxnSpPr>
          <p:nvPr/>
        </p:nvCxnSpPr>
        <p:spPr>
          <a:xfrm>
            <a:off x="5076203" y="1764503"/>
            <a:ext cx="597766" cy="1280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5" idx="3"/>
            <a:endCxn id="6" idx="1"/>
          </p:cNvCxnSpPr>
          <p:nvPr/>
        </p:nvCxnSpPr>
        <p:spPr>
          <a:xfrm>
            <a:off x="3341074" y="1764503"/>
            <a:ext cx="470905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673969" y="1441337"/>
            <a:ext cx="2350529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b="1" dirty="0">
                <a:solidFill>
                  <a:schemeClr val="tx1"/>
                </a:solidFill>
              </a:rPr>
              <a:t>Ontologia dei dati censuari dell’Istat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70869" y="415634"/>
            <a:ext cx="725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Terzo caso d’uso: Riutilizzo Ontologia Istat da parte di altre pubbliche amministrazioni.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0" y="415634"/>
            <a:ext cx="7375604" cy="56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7"/>
          <p:cNvGrpSpPr/>
          <p:nvPr/>
        </p:nvGrpSpPr>
        <p:grpSpPr>
          <a:xfrm>
            <a:off x="802268" y="423986"/>
            <a:ext cx="7505988" cy="5819457"/>
            <a:chOff x="802268" y="423986"/>
            <a:chExt cx="7505988" cy="5819457"/>
          </a:xfrm>
        </p:grpSpPr>
        <p:pic>
          <p:nvPicPr>
            <p:cNvPr id="3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68" y="423986"/>
              <a:ext cx="7505988" cy="5819457"/>
            </a:xfrm>
            <a:prstGeom prst="rect">
              <a:avLst/>
            </a:prstGeom>
          </p:spPr>
        </p:pic>
        <p:sp>
          <p:nvSpPr>
            <p:cNvPr id="4" name="Ovale 16"/>
            <p:cNvSpPr/>
            <p:nvPr/>
          </p:nvSpPr>
          <p:spPr>
            <a:xfrm>
              <a:off x="802268" y="2470727"/>
              <a:ext cx="2729102" cy="434109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390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89661" y="1520462"/>
            <a:ext cx="247828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b="1" dirty="0">
                <a:solidFill>
                  <a:schemeClr val="tx1"/>
                </a:solidFill>
              </a:rPr>
              <a:t>Comune di Bologna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23563" y="1520462"/>
            <a:ext cx="145264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riutilizzo</a:t>
            </a:r>
          </a:p>
        </p:txBody>
      </p:sp>
      <p:cxnSp>
        <p:nvCxnSpPr>
          <p:cNvPr id="7" name="Connettore 2 6"/>
          <p:cNvCxnSpPr>
            <a:stCxn id="6" idx="3"/>
          </p:cNvCxnSpPr>
          <p:nvPr/>
        </p:nvCxnSpPr>
        <p:spPr>
          <a:xfrm>
            <a:off x="5076203" y="1705128"/>
            <a:ext cx="597766" cy="12807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5" idx="3"/>
            <a:endCxn id="6" idx="1"/>
          </p:cNvCxnSpPr>
          <p:nvPr/>
        </p:nvCxnSpPr>
        <p:spPr>
          <a:xfrm>
            <a:off x="3067941" y="1705128"/>
            <a:ext cx="555622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673969" y="1488196"/>
            <a:ext cx="247828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b="1" dirty="0">
                <a:solidFill>
                  <a:schemeClr val="tx1"/>
                </a:solidFill>
              </a:rPr>
              <a:t>Ontologia dei dati censuari dell’Istat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89661" y="2623490"/>
            <a:ext cx="770595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Vantaggi di condividere l’ontologia: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Dati linkati a livello semantico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Facile accesso ai dati per entrambe le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Dati direttamente confrontabili in quanto hanno le stesse classificazioni</a:t>
            </a:r>
          </a:p>
        </p:txBody>
      </p:sp>
      <p:sp>
        <p:nvSpPr>
          <p:cNvPr id="17" name="Freccia in giù 16"/>
          <p:cNvSpPr/>
          <p:nvPr/>
        </p:nvSpPr>
        <p:spPr>
          <a:xfrm>
            <a:off x="4053740" y="3970421"/>
            <a:ext cx="484632" cy="6976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136665" y="4668097"/>
            <a:ext cx="6426436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algn="ctr"/>
            <a:r>
              <a:rPr lang="it-IT" b="1" dirty="0"/>
              <a:t>Interoperabilità tra Pubbliche Amministrazioni!!!</a:t>
            </a:r>
          </a:p>
          <a:p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70869" y="415634"/>
            <a:ext cx="725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Terzo caso d’uso: Riutilizzo Ontologia Istat da parte di altre pubbliche amministrazioni.</a:t>
            </a:r>
          </a:p>
        </p:txBody>
      </p:sp>
    </p:spTree>
    <p:extLst>
      <p:ext uri="{BB962C8B-B14F-4D97-AF65-F5344CB8AC3E}">
        <p14:creationId xmlns:p14="http://schemas.microsoft.com/office/powerpoint/2010/main" val="2016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33758" y="1726250"/>
            <a:ext cx="302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Brush Script MT" panose="03060802040406070304" pitchFamily="66" charset="0"/>
              </a:rPr>
              <a:t>Grazie per l’attenzione!</a:t>
            </a:r>
            <a:endParaRPr lang="it-IT" b="1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35609" y="293455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http://datiopen.istat.it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odello_dati_final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48" y="4174004"/>
            <a:ext cx="3488371" cy="1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20" y="2361918"/>
            <a:ext cx="1543231" cy="15711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4468" y="327597"/>
            <a:ext cx="7226583" cy="398174"/>
          </a:xfrm>
        </p:spPr>
        <p:txBody>
          <a:bodyPr/>
          <a:lstStyle/>
          <a:p>
            <a:pPr algn="l"/>
            <a:r>
              <a:rPr lang="it-I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Strategia Italiana: Agenda Digitale e Dati Aperti </a:t>
            </a:r>
            <a:r>
              <a:rPr lang="it-IT" sz="2400" dirty="0" err="1">
                <a:solidFill>
                  <a:schemeClr val="bg1"/>
                </a:solidFill>
              </a:rPr>
              <a:t>Government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strategies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66776"/>
            <a:ext cx="4091967" cy="19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024785" y="975470"/>
            <a:ext cx="3011710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Pubblicazione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condivisione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patrimonio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informativo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nazionale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settore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pubblico</a:t>
            </a:r>
            <a:endParaRPr lang="it-IT" sz="2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Agenzia per l´Italia Digit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24" y="1073944"/>
            <a:ext cx="2756072" cy="5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292080" y="4092189"/>
            <a:ext cx="3290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Adozione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paradigma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Linked Data per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consentire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l’interoperabilità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semantica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all’interno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settore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pubblico</a:t>
            </a:r>
            <a:endParaRPr lang="it-IT" sz="2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33579" y="2559680"/>
            <a:ext cx="3230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Linee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Guida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Nazionali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per lo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sviluppo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patrimonio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informativo</a:t>
            </a:r>
            <a:r>
              <a:rPr lang="en-US" sz="2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pubblico</a:t>
            </a:r>
            <a:endParaRPr lang="it-IT" sz="2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rot="19949519">
            <a:off x="1273369" y="2793543"/>
            <a:ext cx="1500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2014</a:t>
            </a:r>
            <a:endParaRPr lang="it-IT" sz="24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" y="848392"/>
            <a:ext cx="19335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curva 16"/>
          <p:cNvSpPr/>
          <p:nvPr/>
        </p:nvSpPr>
        <p:spPr>
          <a:xfrm rot="5400000">
            <a:off x="4556630" y="-533338"/>
            <a:ext cx="1142548" cy="4648832"/>
          </a:xfrm>
          <a:prstGeom prst="bentArrow">
            <a:avLst>
              <a:gd name="adj1" fmla="val 25000"/>
              <a:gd name="adj2" fmla="val 30597"/>
              <a:gd name="adj3" fmla="val 0"/>
              <a:gd name="adj4" fmla="val 52604"/>
            </a:avLst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4" name="Freccia curva 23"/>
          <p:cNvSpPr/>
          <p:nvPr/>
        </p:nvSpPr>
        <p:spPr>
          <a:xfrm rot="16200000">
            <a:off x="2850306" y="2614602"/>
            <a:ext cx="1142548" cy="4070948"/>
          </a:xfrm>
          <a:prstGeom prst="bentArrow">
            <a:avLst>
              <a:gd name="adj1" fmla="val 25000"/>
              <a:gd name="adj2" fmla="val 30597"/>
              <a:gd name="adj3" fmla="val 0"/>
              <a:gd name="adj4" fmla="val 52604"/>
            </a:avLst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Freccia curva 24"/>
          <p:cNvSpPr/>
          <p:nvPr/>
        </p:nvSpPr>
        <p:spPr>
          <a:xfrm>
            <a:off x="1602904" y="2904377"/>
            <a:ext cx="1266595" cy="1164039"/>
          </a:xfrm>
          <a:prstGeom prst="bentArrow">
            <a:avLst>
              <a:gd name="adj1" fmla="val 25000"/>
              <a:gd name="adj2" fmla="val 25000"/>
              <a:gd name="adj3" fmla="val 0"/>
              <a:gd name="adj4" fmla="val 43750"/>
            </a:avLst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Triangolo isoscele 20"/>
          <p:cNvSpPr/>
          <p:nvPr/>
        </p:nvSpPr>
        <p:spPr>
          <a:xfrm rot="5400000">
            <a:off x="5414950" y="4845662"/>
            <a:ext cx="542156" cy="432047"/>
          </a:xfrm>
          <a:prstGeom prst="triangle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14468" y="6338953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8" name="Freccia curva 24"/>
          <p:cNvSpPr/>
          <p:nvPr/>
        </p:nvSpPr>
        <p:spPr>
          <a:xfrm rot="10800000">
            <a:off x="2869499" y="2390438"/>
            <a:ext cx="4373156" cy="1073281"/>
          </a:xfrm>
          <a:prstGeom prst="bentArrow">
            <a:avLst>
              <a:gd name="adj1" fmla="val 25000"/>
              <a:gd name="adj2" fmla="val 25000"/>
              <a:gd name="adj3" fmla="val 0"/>
              <a:gd name="adj4" fmla="val 43750"/>
            </a:avLst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1" y="405242"/>
            <a:ext cx="8130250" cy="5933712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/>
              <a:t>LOD - </a:t>
            </a:r>
            <a:r>
              <a:rPr lang="it-IT" sz="2400" b="1" dirty="0" err="1"/>
              <a:t>Linked</a:t>
            </a:r>
            <a:r>
              <a:rPr lang="it-IT" sz="2400" b="1" dirty="0"/>
              <a:t> Open Data 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Dati Aperti e Connessi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2400" dirty="0"/>
              <a:t>Paradigma di rappresentazione dei dati: </a:t>
            </a:r>
            <a:r>
              <a:rPr lang="it-IT" sz="2400" dirty="0" smtClean="0"/>
              <a:t> </a:t>
            </a:r>
            <a:endParaRPr lang="it-IT" sz="2400" dirty="0"/>
          </a:p>
          <a:p>
            <a:pPr lvl="1">
              <a:buFont typeface="Wingdings"/>
              <a:buChar char="à"/>
            </a:pPr>
            <a:r>
              <a:rPr lang="it-IT" sz="2400" dirty="0"/>
              <a:t> </a:t>
            </a:r>
            <a:r>
              <a:rPr lang="it-IT" sz="2400" dirty="0" smtClean="0"/>
              <a:t>basato </a:t>
            </a:r>
            <a:r>
              <a:rPr lang="it-IT" sz="2400" dirty="0"/>
              <a:t>su tecnologie e standard del web </a:t>
            </a:r>
            <a:r>
              <a:rPr lang="it-IT" sz="2400" dirty="0" smtClean="0"/>
              <a:t>semantico</a:t>
            </a:r>
          </a:p>
          <a:p>
            <a:pPr lvl="1">
              <a:buFont typeface="Wingdings"/>
              <a:buChar char="à"/>
            </a:pPr>
            <a:r>
              <a:rPr lang="it-IT" sz="2400" dirty="0" smtClean="0"/>
              <a:t> risorse </a:t>
            </a:r>
            <a:r>
              <a:rPr lang="it-IT" sz="2400" dirty="0"/>
              <a:t>identificate tramite </a:t>
            </a:r>
            <a:r>
              <a:rPr lang="it-IT" sz="2400" dirty="0" smtClean="0"/>
              <a:t>URI</a:t>
            </a:r>
          </a:p>
          <a:p>
            <a:pPr lvl="1">
              <a:buFont typeface="Wingdings"/>
              <a:buChar char="à"/>
            </a:pPr>
            <a:r>
              <a:rPr lang="it-IT" sz="2400" dirty="0" smtClean="0"/>
              <a:t>consente </a:t>
            </a:r>
            <a:r>
              <a:rPr lang="it-IT" sz="2400" dirty="0"/>
              <a:t>di collegare tra loro dati provenienti da diverse fonti</a:t>
            </a:r>
          </a:p>
          <a:p>
            <a:pPr marL="0" indent="0">
              <a:buNone/>
            </a:pPr>
            <a:endParaRPr lang="it-IT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LOD accessibili da:</a:t>
            </a:r>
          </a:p>
          <a:p>
            <a:pPr lvl="1">
              <a:buFont typeface="Wingdings"/>
              <a:buChar char="à"/>
            </a:pPr>
            <a:r>
              <a:rPr lang="it-IT" sz="2400" dirty="0" smtClean="0"/>
              <a:t> utenti umani</a:t>
            </a:r>
          </a:p>
          <a:p>
            <a:pPr marL="400050" lvl="1" indent="0">
              <a:buNone/>
            </a:pPr>
            <a:r>
              <a:rPr lang="it-IT" sz="2400" dirty="0" smtClean="0">
                <a:sym typeface="Wingdings" panose="05000000000000000000" pitchFamily="2" charset="2"/>
              </a:rPr>
              <a:t> u</a:t>
            </a:r>
            <a:r>
              <a:rPr lang="it-IT" sz="2400" dirty="0" smtClean="0"/>
              <a:t>tenti macchine (Machine to Machine)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0" y="593642"/>
            <a:ext cx="2897070" cy="13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14468" y="6338953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0" y="783092"/>
            <a:ext cx="8014680" cy="50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arallelogramma 15"/>
          <p:cNvSpPr/>
          <p:nvPr/>
        </p:nvSpPr>
        <p:spPr>
          <a:xfrm rot="21262073">
            <a:off x="510658" y="4749434"/>
            <a:ext cx="8002098" cy="109108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764182" y="423254"/>
            <a:ext cx="7134113" cy="431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ym typeface="Wingdings"/>
              </a:rPr>
              <a:t>Le 5 stelle degli open data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     </a:t>
            </a:r>
            <a:endParaRPr lang="it-IT" sz="2900" dirty="0"/>
          </a:p>
        </p:txBody>
      </p:sp>
      <p:sp>
        <p:nvSpPr>
          <p:cNvPr id="42" name="Parallelogramma 41"/>
          <p:cNvSpPr/>
          <p:nvPr/>
        </p:nvSpPr>
        <p:spPr>
          <a:xfrm rot="21262073">
            <a:off x="682862" y="4446563"/>
            <a:ext cx="7891465" cy="82382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2794558" y="4419087"/>
            <a:ext cx="1514680" cy="1114422"/>
            <a:chOff x="3071685" y="4307875"/>
            <a:chExt cx="1289768" cy="1462304"/>
          </a:xfrm>
        </p:grpSpPr>
        <p:pic>
          <p:nvPicPr>
            <p:cNvPr id="1845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821" y="4941581"/>
              <a:ext cx="1241164" cy="82859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Freccia in su 45"/>
            <p:cNvSpPr/>
            <p:nvPr/>
          </p:nvSpPr>
          <p:spPr>
            <a:xfrm>
              <a:off x="3503144" y="4307875"/>
              <a:ext cx="346266" cy="889364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7" name="Freccia in su 46"/>
            <p:cNvSpPr/>
            <p:nvPr/>
          </p:nvSpPr>
          <p:spPr>
            <a:xfrm rot="2003977">
              <a:off x="3985071" y="4322929"/>
              <a:ext cx="376382" cy="968771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48" name="Freccia in su 47"/>
            <p:cNvSpPr/>
            <p:nvPr/>
          </p:nvSpPr>
          <p:spPr>
            <a:xfrm rot="20262307">
              <a:off x="3071685" y="4316258"/>
              <a:ext cx="370028" cy="933832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1907704" y="4544855"/>
            <a:ext cx="758825" cy="1023937"/>
            <a:chOff x="2195736" y="4437112"/>
            <a:chExt cx="758807" cy="1342257"/>
          </a:xfrm>
        </p:grpSpPr>
        <p:pic>
          <p:nvPicPr>
            <p:cNvPr id="1845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727879"/>
              <a:ext cx="758807" cy="105149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Freccia in su 48"/>
            <p:cNvSpPr/>
            <p:nvPr/>
          </p:nvSpPr>
          <p:spPr>
            <a:xfrm>
              <a:off x="2448142" y="4437112"/>
              <a:ext cx="369879" cy="679061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4620919" y="4386093"/>
            <a:ext cx="1297477" cy="1687227"/>
            <a:chOff x="4624388" y="4301309"/>
            <a:chExt cx="1297477" cy="1686477"/>
          </a:xfrm>
        </p:grpSpPr>
        <p:sp>
          <p:nvSpPr>
            <p:cNvPr id="55" name="Freccia in su 54"/>
            <p:cNvSpPr/>
            <p:nvPr/>
          </p:nvSpPr>
          <p:spPr>
            <a:xfrm>
              <a:off x="4624388" y="4301309"/>
              <a:ext cx="409575" cy="1537602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3</a:t>
              </a:r>
            </a:p>
          </p:txBody>
        </p:sp>
        <p:pic>
          <p:nvPicPr>
            <p:cNvPr id="184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478" y="5570274"/>
              <a:ext cx="1195387" cy="417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841" name="Gruppo 35840"/>
          <p:cNvGrpSpPr>
            <a:grpSpLocks/>
          </p:cNvGrpSpPr>
          <p:nvPr/>
        </p:nvGrpSpPr>
        <p:grpSpPr bwMode="auto">
          <a:xfrm>
            <a:off x="6547346" y="4239175"/>
            <a:ext cx="1881784" cy="1576207"/>
            <a:chOff x="6074060" y="3920887"/>
            <a:chExt cx="1882067" cy="1576981"/>
          </a:xfrm>
        </p:grpSpPr>
        <p:sp>
          <p:nvSpPr>
            <p:cNvPr id="50" name="Freccia in su 49"/>
            <p:cNvSpPr/>
            <p:nvPr/>
          </p:nvSpPr>
          <p:spPr>
            <a:xfrm>
              <a:off x="6261413" y="3920887"/>
              <a:ext cx="377882" cy="1154679"/>
            </a:xfrm>
            <a:prstGeom prst="upArrow">
              <a:avLst/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731980" y="5128355"/>
              <a:ext cx="1224147" cy="3695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LOD-Istat</a:t>
              </a: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6074060" y="4108304"/>
              <a:ext cx="1162224" cy="369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grpSp>
        <p:nvGrpSpPr>
          <p:cNvPr id="35840" name="Gruppo 35839"/>
          <p:cNvGrpSpPr>
            <a:grpSpLocks/>
          </p:cNvGrpSpPr>
          <p:nvPr/>
        </p:nvGrpSpPr>
        <p:grpSpPr bwMode="auto">
          <a:xfrm>
            <a:off x="4969462" y="4127342"/>
            <a:ext cx="1186714" cy="1325563"/>
            <a:chOff x="4898157" y="4019939"/>
            <a:chExt cx="1185911" cy="1325689"/>
          </a:xfrm>
        </p:grpSpPr>
        <p:sp>
          <p:nvSpPr>
            <p:cNvPr id="56" name="Freccia in su 55"/>
            <p:cNvSpPr/>
            <p:nvPr/>
          </p:nvSpPr>
          <p:spPr>
            <a:xfrm>
              <a:off x="5181839" y="4019939"/>
              <a:ext cx="364878" cy="1070077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4898157" y="4497822"/>
              <a:ext cx="984604" cy="369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Tra 3 e 4</a:t>
              </a:r>
            </a:p>
          </p:txBody>
        </p:sp>
        <p:grpSp>
          <p:nvGrpSpPr>
            <p:cNvPr id="18446" name="Gruppo 4"/>
            <p:cNvGrpSpPr>
              <a:grpSpLocks/>
            </p:cNvGrpSpPr>
            <p:nvPr/>
          </p:nvGrpSpPr>
          <p:grpSpPr bwMode="auto">
            <a:xfrm>
              <a:off x="5077033" y="4941168"/>
              <a:ext cx="1007035" cy="404460"/>
              <a:chOff x="6750511" y="4974750"/>
              <a:chExt cx="1368220" cy="523460"/>
            </a:xfrm>
          </p:grpSpPr>
          <p:pic>
            <p:nvPicPr>
              <p:cNvPr id="1844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0511" y="4974750"/>
                <a:ext cx="586073" cy="523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8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401284" y="5020196"/>
                <a:ext cx="717447" cy="3547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76092"/>
                    </a:solidFill>
                    <a:latin typeface="Arial Black"/>
                  </a:rPr>
                  <a:t>SEP</a:t>
                </a:r>
              </a:p>
            </p:txBody>
          </p:sp>
        </p:grp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86" y="4744877"/>
            <a:ext cx="976264" cy="67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57" y="5630715"/>
            <a:ext cx="1341372" cy="5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igura a mano libera 30"/>
          <p:cNvSpPr/>
          <p:nvPr/>
        </p:nvSpPr>
        <p:spPr>
          <a:xfrm rot="15472350">
            <a:off x="6301074" y="3869225"/>
            <a:ext cx="2176460" cy="2202171"/>
          </a:xfrm>
          <a:custGeom>
            <a:avLst/>
            <a:gdLst>
              <a:gd name="connsiteX0" fmla="*/ 3833806 w 4028678"/>
              <a:gd name="connsiteY0" fmla="*/ 423331 h 1193577"/>
              <a:gd name="connsiteX1" fmla="*/ 3369111 w 4028678"/>
              <a:gd name="connsiteY1" fmla="*/ 33587 h 1193577"/>
              <a:gd name="connsiteX2" fmla="*/ 970685 w 4028678"/>
              <a:gd name="connsiteY2" fmla="*/ 93547 h 1193577"/>
              <a:gd name="connsiteX3" fmla="*/ 11314 w 4028678"/>
              <a:gd name="connsiteY3" fmla="*/ 678164 h 1193577"/>
              <a:gd name="connsiteX4" fmla="*/ 625911 w 4028678"/>
              <a:gd name="connsiteY4" fmla="*/ 1157849 h 1193577"/>
              <a:gd name="connsiteX5" fmla="*/ 3114278 w 4028678"/>
              <a:gd name="connsiteY5" fmla="*/ 1067908 h 1193577"/>
              <a:gd name="connsiteX6" fmla="*/ 4028678 w 4028678"/>
              <a:gd name="connsiteY6" fmla="*/ 348380 h 1193577"/>
              <a:gd name="connsiteX0" fmla="*/ 3045883 w 4028678"/>
              <a:gd name="connsiteY0" fmla="*/ 469345 h 1196688"/>
              <a:gd name="connsiteX1" fmla="*/ 3369111 w 4028678"/>
              <a:gd name="connsiteY1" fmla="*/ 36698 h 1196688"/>
              <a:gd name="connsiteX2" fmla="*/ 970685 w 4028678"/>
              <a:gd name="connsiteY2" fmla="*/ 96658 h 1196688"/>
              <a:gd name="connsiteX3" fmla="*/ 11314 w 4028678"/>
              <a:gd name="connsiteY3" fmla="*/ 681275 h 1196688"/>
              <a:gd name="connsiteX4" fmla="*/ 625911 w 4028678"/>
              <a:gd name="connsiteY4" fmla="*/ 1160960 h 1196688"/>
              <a:gd name="connsiteX5" fmla="*/ 3114278 w 4028678"/>
              <a:gd name="connsiteY5" fmla="*/ 1071019 h 1196688"/>
              <a:gd name="connsiteX6" fmla="*/ 4028678 w 4028678"/>
              <a:gd name="connsiteY6" fmla="*/ 351491 h 1196688"/>
              <a:gd name="connsiteX0" fmla="*/ 3045883 w 4028678"/>
              <a:gd name="connsiteY0" fmla="*/ 469345 h 1196688"/>
              <a:gd name="connsiteX1" fmla="*/ 3369111 w 4028678"/>
              <a:gd name="connsiteY1" fmla="*/ 36698 h 1196688"/>
              <a:gd name="connsiteX2" fmla="*/ 970685 w 4028678"/>
              <a:gd name="connsiteY2" fmla="*/ 96658 h 1196688"/>
              <a:gd name="connsiteX3" fmla="*/ 11314 w 4028678"/>
              <a:gd name="connsiteY3" fmla="*/ 681275 h 1196688"/>
              <a:gd name="connsiteX4" fmla="*/ 625911 w 4028678"/>
              <a:gd name="connsiteY4" fmla="*/ 1160960 h 1196688"/>
              <a:gd name="connsiteX5" fmla="*/ 3114278 w 4028678"/>
              <a:gd name="connsiteY5" fmla="*/ 1071019 h 1196688"/>
              <a:gd name="connsiteX6" fmla="*/ 4028678 w 4028678"/>
              <a:gd name="connsiteY6" fmla="*/ 351491 h 1196688"/>
              <a:gd name="connsiteX0" fmla="*/ 3045883 w 3645621"/>
              <a:gd name="connsiteY0" fmla="*/ 469345 h 1190381"/>
              <a:gd name="connsiteX1" fmla="*/ 3369111 w 3645621"/>
              <a:gd name="connsiteY1" fmla="*/ 36698 h 1190381"/>
              <a:gd name="connsiteX2" fmla="*/ 970685 w 3645621"/>
              <a:gd name="connsiteY2" fmla="*/ 96658 h 1190381"/>
              <a:gd name="connsiteX3" fmla="*/ 11314 w 3645621"/>
              <a:gd name="connsiteY3" fmla="*/ 681275 h 1190381"/>
              <a:gd name="connsiteX4" fmla="*/ 625911 w 3645621"/>
              <a:gd name="connsiteY4" fmla="*/ 1160960 h 1190381"/>
              <a:gd name="connsiteX5" fmla="*/ 3114278 w 3645621"/>
              <a:gd name="connsiteY5" fmla="*/ 1071019 h 1190381"/>
              <a:gd name="connsiteX6" fmla="*/ 3645622 w 3645621"/>
              <a:gd name="connsiteY6" fmla="*/ 520569 h 1190381"/>
              <a:gd name="connsiteX0" fmla="*/ 3045883 w 3844243"/>
              <a:gd name="connsiteY0" fmla="*/ 469345 h 1193478"/>
              <a:gd name="connsiteX1" fmla="*/ 3369111 w 3844243"/>
              <a:gd name="connsiteY1" fmla="*/ 36698 h 1193478"/>
              <a:gd name="connsiteX2" fmla="*/ 970685 w 3844243"/>
              <a:gd name="connsiteY2" fmla="*/ 96658 h 1193478"/>
              <a:gd name="connsiteX3" fmla="*/ 11314 w 3844243"/>
              <a:gd name="connsiteY3" fmla="*/ 681275 h 1193478"/>
              <a:gd name="connsiteX4" fmla="*/ 625911 w 3844243"/>
              <a:gd name="connsiteY4" fmla="*/ 1160960 h 1193478"/>
              <a:gd name="connsiteX5" fmla="*/ 3114278 w 3844243"/>
              <a:gd name="connsiteY5" fmla="*/ 1071019 h 1193478"/>
              <a:gd name="connsiteX6" fmla="*/ 3844243 w 3844243"/>
              <a:gd name="connsiteY6" fmla="*/ 432899 h 1193478"/>
              <a:gd name="connsiteX0" fmla="*/ 3045883 w 3711089"/>
              <a:gd name="connsiteY0" fmla="*/ 469345 h 1187494"/>
              <a:gd name="connsiteX1" fmla="*/ 3369111 w 3711089"/>
              <a:gd name="connsiteY1" fmla="*/ 36698 h 1187494"/>
              <a:gd name="connsiteX2" fmla="*/ 970685 w 3711089"/>
              <a:gd name="connsiteY2" fmla="*/ 96658 h 1187494"/>
              <a:gd name="connsiteX3" fmla="*/ 11314 w 3711089"/>
              <a:gd name="connsiteY3" fmla="*/ 681275 h 1187494"/>
              <a:gd name="connsiteX4" fmla="*/ 625911 w 3711089"/>
              <a:gd name="connsiteY4" fmla="*/ 1160960 h 1187494"/>
              <a:gd name="connsiteX5" fmla="*/ 3114278 w 3711089"/>
              <a:gd name="connsiteY5" fmla="*/ 1071019 h 1187494"/>
              <a:gd name="connsiteX6" fmla="*/ 3711089 w 3711089"/>
              <a:gd name="connsiteY6" fmla="*/ 613622 h 1187494"/>
              <a:gd name="connsiteX0" fmla="*/ 3049689 w 3711089"/>
              <a:gd name="connsiteY0" fmla="*/ 631097 h 1198489"/>
              <a:gd name="connsiteX1" fmla="*/ 3369111 w 3711089"/>
              <a:gd name="connsiteY1" fmla="*/ 47693 h 1198489"/>
              <a:gd name="connsiteX2" fmla="*/ 970685 w 3711089"/>
              <a:gd name="connsiteY2" fmla="*/ 107653 h 1198489"/>
              <a:gd name="connsiteX3" fmla="*/ 11314 w 3711089"/>
              <a:gd name="connsiteY3" fmla="*/ 692270 h 1198489"/>
              <a:gd name="connsiteX4" fmla="*/ 625911 w 3711089"/>
              <a:gd name="connsiteY4" fmla="*/ 1171955 h 1198489"/>
              <a:gd name="connsiteX5" fmla="*/ 3114278 w 3711089"/>
              <a:gd name="connsiteY5" fmla="*/ 1082014 h 1198489"/>
              <a:gd name="connsiteX6" fmla="*/ 3711089 w 3711089"/>
              <a:gd name="connsiteY6" fmla="*/ 624617 h 1198489"/>
              <a:gd name="connsiteX0" fmla="*/ 3163191 w 3711089"/>
              <a:gd name="connsiteY0" fmla="*/ 577338 h 1194827"/>
              <a:gd name="connsiteX1" fmla="*/ 3369111 w 3711089"/>
              <a:gd name="connsiteY1" fmla="*/ 44031 h 1194827"/>
              <a:gd name="connsiteX2" fmla="*/ 970685 w 3711089"/>
              <a:gd name="connsiteY2" fmla="*/ 103991 h 1194827"/>
              <a:gd name="connsiteX3" fmla="*/ 11314 w 3711089"/>
              <a:gd name="connsiteY3" fmla="*/ 688608 h 1194827"/>
              <a:gd name="connsiteX4" fmla="*/ 625911 w 3711089"/>
              <a:gd name="connsiteY4" fmla="*/ 1168293 h 1194827"/>
              <a:gd name="connsiteX5" fmla="*/ 3114278 w 3711089"/>
              <a:gd name="connsiteY5" fmla="*/ 1078352 h 1194827"/>
              <a:gd name="connsiteX6" fmla="*/ 3711089 w 3711089"/>
              <a:gd name="connsiteY6" fmla="*/ 620955 h 119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1089" h="1194827">
                <a:moveTo>
                  <a:pt x="3163191" y="577338"/>
                </a:moveTo>
                <a:cubicBezTo>
                  <a:pt x="3787661" y="350484"/>
                  <a:pt x="3734529" y="122922"/>
                  <a:pt x="3369111" y="44031"/>
                </a:cubicBezTo>
                <a:cubicBezTo>
                  <a:pt x="3003693" y="-34860"/>
                  <a:pt x="1530318" y="-3438"/>
                  <a:pt x="970685" y="103991"/>
                </a:cubicBezTo>
                <a:cubicBezTo>
                  <a:pt x="411052" y="211420"/>
                  <a:pt x="68776" y="511224"/>
                  <a:pt x="11314" y="688608"/>
                </a:cubicBezTo>
                <a:cubicBezTo>
                  <a:pt x="-46148" y="865992"/>
                  <a:pt x="108750" y="1103336"/>
                  <a:pt x="625911" y="1168293"/>
                </a:cubicBezTo>
                <a:cubicBezTo>
                  <a:pt x="1143072" y="1233250"/>
                  <a:pt x="2600082" y="1169575"/>
                  <a:pt x="3114278" y="1078352"/>
                </a:cubicBezTo>
                <a:cubicBezTo>
                  <a:pt x="3628474" y="987129"/>
                  <a:pt x="3537453" y="913263"/>
                  <a:pt x="3711089" y="620955"/>
                </a:cubicBezTo>
              </a:path>
            </a:pathLst>
          </a:cu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14468" y="6338953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183" y="907696"/>
            <a:ext cx="43842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sz="1600" b="1" dirty="0"/>
              <a:t>*	</a:t>
            </a:r>
            <a:r>
              <a:rPr lang="it-IT" sz="1600" dirty="0"/>
              <a:t>Licenza Aperta</a:t>
            </a:r>
            <a:endParaRPr lang="en-US" sz="1600" dirty="0"/>
          </a:p>
          <a:p>
            <a:pPr fontAlgn="t"/>
            <a:r>
              <a:rPr lang="it-IT" sz="1600" b="1" dirty="0"/>
              <a:t>**	</a:t>
            </a:r>
            <a:r>
              <a:rPr lang="it-IT" sz="1600" dirty="0"/>
              <a:t>Leggibili</a:t>
            </a:r>
            <a:endParaRPr lang="en-US" sz="1600" dirty="0"/>
          </a:p>
          <a:p>
            <a:pPr fontAlgn="t"/>
            <a:r>
              <a:rPr lang="it-IT" sz="1600" b="1" dirty="0"/>
              <a:t>***	</a:t>
            </a:r>
            <a:r>
              <a:rPr lang="it-IT" sz="1600" dirty="0"/>
              <a:t>Formato Aperto</a:t>
            </a:r>
            <a:endParaRPr lang="en-US" sz="1600" dirty="0"/>
          </a:p>
          <a:p>
            <a:pPr fontAlgn="t"/>
            <a:r>
              <a:rPr lang="it-IT" sz="1600" b="1" dirty="0"/>
              <a:t>****	</a:t>
            </a:r>
            <a:r>
              <a:rPr lang="it-IT" sz="1600" dirty="0"/>
              <a:t>Uso di URI (Uniform Resource Identifier)</a:t>
            </a:r>
            <a:endParaRPr lang="en-US" sz="1600" dirty="0"/>
          </a:p>
          <a:p>
            <a:pPr fontAlgn="t"/>
            <a:r>
              <a:rPr lang="it-IT" sz="1600" b="1" dirty="0"/>
              <a:t>*****	</a:t>
            </a:r>
            <a:r>
              <a:rPr lang="it-IT" sz="1600" dirty="0"/>
              <a:t>Dati Aperti Connessi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0519" y="1394070"/>
            <a:ext cx="7643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505150"/>
                </a:solidFill>
              </a:rPr>
              <a:t>INTRODUZIONE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Strategia Italiana: Agenda Digitale e Dati Aperti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Modello 5 Stelle e LOD: Linked Open Data </a:t>
            </a:r>
          </a:p>
          <a:p>
            <a:endParaRPr lang="it-IT" sz="2000" dirty="0" smtClean="0">
              <a:solidFill>
                <a:srgbClr val="505150"/>
              </a:solidFill>
            </a:endParaRPr>
          </a:p>
          <a:p>
            <a:r>
              <a:rPr lang="it-IT" sz="2000" b="1" dirty="0" smtClean="0">
                <a:solidFill>
                  <a:srgbClr val="505150"/>
                </a:solidFill>
              </a:rPr>
              <a:t>LOD </a:t>
            </a:r>
            <a:r>
              <a:rPr lang="it-IT" sz="2000" b="1" dirty="0">
                <a:solidFill>
                  <a:srgbClr val="505150"/>
                </a:solidFill>
              </a:rPr>
              <a:t>e ISTAT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505150"/>
                </a:solidFill>
              </a:rPr>
              <a:t>Le ontologie di dominio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505150"/>
                </a:solidFill>
              </a:rPr>
              <a:t>Portale LOD dell’Istat</a:t>
            </a:r>
          </a:p>
          <a:p>
            <a:endParaRPr lang="it-IT" sz="2000" b="1" dirty="0" smtClean="0">
              <a:solidFill>
                <a:srgbClr val="505150"/>
              </a:solidFill>
            </a:endParaRPr>
          </a:p>
          <a:p>
            <a:r>
              <a:rPr lang="it-IT" sz="2000" dirty="0">
                <a:solidFill>
                  <a:srgbClr val="505150"/>
                </a:solidFill>
              </a:rPr>
              <a:t>CASI D’USO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accesso ai dati tramite protocollo http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connessione dati tra 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505150"/>
                </a:solidFill>
              </a:rPr>
              <a:t>riutilizzo Ontologia Istat</a:t>
            </a:r>
          </a:p>
        </p:txBody>
      </p:sp>
    </p:spTree>
    <p:extLst>
      <p:ext uri="{BB962C8B-B14F-4D97-AF65-F5344CB8AC3E}">
        <p14:creationId xmlns:p14="http://schemas.microsoft.com/office/powerpoint/2010/main" val="27219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850" y="356093"/>
            <a:ext cx="7874950" cy="434663"/>
          </a:xfrm>
        </p:spPr>
        <p:txBody>
          <a:bodyPr/>
          <a:lstStyle/>
          <a:p>
            <a:pPr algn="l"/>
            <a:r>
              <a:rPr lang="it-IT" sz="2400" b="1" dirty="0"/>
              <a:t>Le ontologie del portale LOD dell’ Istat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850" y="1003339"/>
            <a:ext cx="8229600" cy="5339950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Due distinte ontologie di dominio: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dirty="0"/>
              <a:t>Ontologia del territorio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dirty="0"/>
              <a:t>Ontologia dei dati censuari (popolazione e alloggi)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dirty="0"/>
              <a:t>Linguaggio: OWL Web Ontologies Language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it-IT" sz="2400" dirty="0"/>
          </a:p>
          <a:p>
            <a:pPr marL="28575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dirty="0"/>
              <a:t>Utilizzo di Meta </a:t>
            </a:r>
            <a:r>
              <a:rPr lang="it-IT" sz="2400" dirty="0" smtClean="0"/>
              <a:t>Ontologie (</a:t>
            </a:r>
            <a:r>
              <a:rPr lang="it-IT" sz="2400" dirty="0"/>
              <a:t>riguardano gli aspetti più generici e astratti):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i="1" dirty="0" smtClean="0"/>
              <a:t>SKOS e XKOS</a:t>
            </a:r>
            <a:endParaRPr lang="en-US" sz="2400" i="1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ADMS e DCAT</a:t>
            </a:r>
            <a:endParaRPr lang="en-US" sz="2400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i="1" dirty="0"/>
              <a:t>Data Cube </a:t>
            </a:r>
            <a:r>
              <a:rPr lang="it-IT" sz="2400" i="1" dirty="0" err="1"/>
              <a:t>Vocabulary</a:t>
            </a:r>
            <a:endParaRPr lang="it-IT" sz="2400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i="1" dirty="0"/>
              <a:t>PROV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400" i="1" dirty="0" err="1"/>
              <a:t>GeoNames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468" y="6338953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41397" y="479077"/>
            <a:ext cx="66214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Ontologia</a:t>
            </a:r>
            <a:r>
              <a:rPr lang="en-US" sz="2400" b="1" dirty="0"/>
              <a:t> del </a:t>
            </a:r>
            <a:r>
              <a:rPr lang="en-US" sz="2400" b="1" dirty="0" err="1"/>
              <a:t>T</a:t>
            </a:r>
            <a:r>
              <a:rPr lang="en-US" sz="2400" b="1" dirty="0" err="1" smtClean="0"/>
              <a:t>erritorio</a:t>
            </a:r>
            <a:endParaRPr lang="en-US" sz="2400" b="1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660820" y="882073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57200" y="1125013"/>
            <a:ext cx="3714749" cy="478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/>
              <a:t>Descrizione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entità</a:t>
            </a:r>
            <a:r>
              <a:rPr lang="en-US" dirty="0"/>
              <a:t> del </a:t>
            </a:r>
            <a:r>
              <a:rPr lang="en-US" dirty="0" err="1"/>
              <a:t>dominio</a:t>
            </a:r>
            <a:r>
              <a:rPr lang="en-US" dirty="0"/>
              <a:t>:</a:t>
            </a:r>
          </a:p>
          <a:p>
            <a:pPr marL="57150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95 </a:t>
            </a:r>
            <a:r>
              <a:rPr lang="en-US" dirty="0" err="1" smtClean="0"/>
              <a:t>concetti</a:t>
            </a:r>
            <a:r>
              <a:rPr lang="en-US" dirty="0" smtClean="0"/>
              <a:t>:</a:t>
            </a:r>
            <a:endParaRPr lang="en-US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Regione</a:t>
            </a:r>
            <a:endParaRPr lang="en-US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Provincia</a:t>
            </a:r>
            <a:endParaRPr lang="en-US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/>
              <a:t>Località</a:t>
            </a:r>
            <a:r>
              <a:rPr lang="en-US" dirty="0"/>
              <a:t> </a:t>
            </a:r>
            <a:endParaRPr lang="en-US" dirty="0" smtClean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ZonaInContestazione</a:t>
            </a:r>
            <a:endParaRPr lang="en-US" dirty="0" smtClean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NucleoSpeciale</a:t>
            </a:r>
            <a:endParaRPr lang="en-US" dirty="0" smtClean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….</a:t>
            </a:r>
            <a:endParaRPr lang="en-US" dirty="0"/>
          </a:p>
          <a:p>
            <a:pPr marL="57150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57150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200 </a:t>
            </a:r>
            <a:r>
              <a:rPr lang="en-US" dirty="0" err="1"/>
              <a:t>relazioni</a:t>
            </a:r>
            <a:r>
              <a:rPr lang="en-US" dirty="0"/>
              <a:t>: </a:t>
            </a:r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 err="1"/>
              <a:t>eAssegnataA</a:t>
            </a:r>
            <a:endParaRPr lang="en-US" i="1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 err="1"/>
              <a:t>eContesaDaCOM</a:t>
            </a:r>
            <a:endParaRPr lang="en-US" i="1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 err="1"/>
              <a:t>equivalentClass</a:t>
            </a:r>
            <a:endParaRPr lang="en-US" i="1" dirty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i="1" dirty="0" err="1" smtClean="0"/>
              <a:t>sameAs</a:t>
            </a:r>
            <a:endParaRPr lang="en-US" i="1" dirty="0" smtClean="0"/>
          </a:p>
          <a:p>
            <a:pPr marL="1028700"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....</a:t>
            </a:r>
            <a:endParaRPr lang="en-US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0515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5F5F5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98" y="1315412"/>
            <a:ext cx="3670477" cy="45900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8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5066" y="409575"/>
            <a:ext cx="66214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Ontologia</a:t>
            </a:r>
            <a:r>
              <a:rPr lang="en-US" sz="2400" b="1" dirty="0"/>
              <a:t>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Dati</a:t>
            </a:r>
            <a:r>
              <a:rPr lang="en-US" sz="2400" b="1" dirty="0"/>
              <a:t> </a:t>
            </a:r>
            <a:r>
              <a:rPr lang="en-US" sz="2400" b="1" dirty="0" err="1"/>
              <a:t>Censuari</a:t>
            </a:r>
            <a:endParaRPr lang="en-US" sz="2400" b="1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838200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98177" y="1290673"/>
            <a:ext cx="66128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Dimensioni</a:t>
            </a:r>
            <a:r>
              <a:rPr lang="en-US" dirty="0">
                <a:solidFill>
                  <a:srgbClr val="505150"/>
                </a:solidFill>
              </a:rPr>
              <a:t>: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Sesso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Classi</a:t>
            </a:r>
            <a:r>
              <a:rPr lang="en-US" dirty="0">
                <a:solidFill>
                  <a:srgbClr val="505150"/>
                </a:solidFill>
              </a:rPr>
              <a:t> di eta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Cittadinanza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Territorio</a:t>
            </a:r>
            <a:r>
              <a:rPr lang="en-US" dirty="0">
                <a:solidFill>
                  <a:srgbClr val="505150"/>
                </a:solidFill>
              </a:rPr>
              <a:t> (</a:t>
            </a:r>
            <a:r>
              <a:rPr lang="en-US" dirty="0" err="1">
                <a:solidFill>
                  <a:srgbClr val="505150"/>
                </a:solidFill>
              </a:rPr>
              <a:t>definito</a:t>
            </a:r>
            <a:r>
              <a:rPr lang="en-US" dirty="0">
                <a:solidFill>
                  <a:srgbClr val="505150"/>
                </a:solidFill>
              </a:rPr>
              <a:t> </a:t>
            </a:r>
            <a:r>
              <a:rPr lang="en-US" dirty="0" err="1">
                <a:solidFill>
                  <a:srgbClr val="505150"/>
                </a:solidFill>
              </a:rPr>
              <a:t>dall’ontologia</a:t>
            </a:r>
            <a:r>
              <a:rPr lang="en-US" dirty="0">
                <a:solidFill>
                  <a:srgbClr val="505150"/>
                </a:solidFill>
              </a:rPr>
              <a:t> del </a:t>
            </a:r>
            <a:r>
              <a:rPr lang="en-US" dirty="0" err="1">
                <a:solidFill>
                  <a:srgbClr val="505150"/>
                </a:solidFill>
              </a:rPr>
              <a:t>Territorio</a:t>
            </a:r>
            <a:r>
              <a:rPr lang="en-US" dirty="0">
                <a:solidFill>
                  <a:srgbClr val="505150"/>
                </a:solidFill>
              </a:rPr>
              <a:t>)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Periodo</a:t>
            </a:r>
            <a:r>
              <a:rPr lang="en-US" dirty="0">
                <a:solidFill>
                  <a:srgbClr val="505150"/>
                </a:solidFill>
              </a:rPr>
              <a:t> di </a:t>
            </a:r>
            <a:r>
              <a:rPr lang="en-US" dirty="0" err="1">
                <a:solidFill>
                  <a:srgbClr val="505150"/>
                </a:solidFill>
              </a:rPr>
              <a:t>costruzione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Numero</a:t>
            </a:r>
            <a:r>
              <a:rPr lang="en-US" dirty="0">
                <a:solidFill>
                  <a:srgbClr val="505150"/>
                </a:solidFill>
              </a:rPr>
              <a:t> di </a:t>
            </a:r>
            <a:r>
              <a:rPr lang="en-US" dirty="0" err="1">
                <a:solidFill>
                  <a:srgbClr val="505150"/>
                </a:solidFill>
              </a:rPr>
              <a:t>alloggi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05150"/>
                </a:solidFill>
              </a:rPr>
              <a:t>…..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Misure</a:t>
            </a:r>
            <a:r>
              <a:rPr lang="en-US" dirty="0">
                <a:solidFill>
                  <a:srgbClr val="505150"/>
                </a:solidFill>
              </a:rPr>
              <a:t>: 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Numero</a:t>
            </a:r>
            <a:r>
              <a:rPr lang="en-US" dirty="0">
                <a:solidFill>
                  <a:srgbClr val="505150"/>
                </a:solidFill>
              </a:rPr>
              <a:t> di </a:t>
            </a:r>
            <a:r>
              <a:rPr lang="en-US" dirty="0" err="1">
                <a:solidFill>
                  <a:srgbClr val="505150"/>
                </a:solidFill>
              </a:rPr>
              <a:t>residenti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Stranieri</a:t>
            </a:r>
            <a:r>
              <a:rPr lang="en-US" dirty="0">
                <a:solidFill>
                  <a:srgbClr val="505150"/>
                </a:solidFill>
              </a:rPr>
              <a:t> e </a:t>
            </a:r>
            <a:r>
              <a:rPr lang="en-US" dirty="0" err="1">
                <a:solidFill>
                  <a:srgbClr val="505150"/>
                </a:solidFill>
              </a:rPr>
              <a:t>apolidi</a:t>
            </a:r>
            <a:r>
              <a:rPr lang="en-US" dirty="0">
                <a:solidFill>
                  <a:srgbClr val="505150"/>
                </a:solidFill>
              </a:rPr>
              <a:t> </a:t>
            </a:r>
            <a:r>
              <a:rPr lang="en-US" dirty="0" err="1">
                <a:solidFill>
                  <a:srgbClr val="505150"/>
                </a:solidFill>
              </a:rPr>
              <a:t>residenti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0"/>
                </a:solidFill>
              </a:rPr>
              <a:t>Numero</a:t>
            </a:r>
            <a:r>
              <a:rPr lang="en-US" dirty="0">
                <a:solidFill>
                  <a:srgbClr val="505150"/>
                </a:solidFill>
              </a:rPr>
              <a:t> </a:t>
            </a:r>
            <a:r>
              <a:rPr lang="en-US" dirty="0" err="1">
                <a:solidFill>
                  <a:srgbClr val="505150"/>
                </a:solidFill>
              </a:rPr>
              <a:t>Famiglie</a:t>
            </a:r>
            <a:endParaRPr lang="en-US" dirty="0">
              <a:solidFill>
                <a:srgbClr val="50515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05150"/>
                </a:solidFill>
              </a:rPr>
              <a:t>…..  </a:t>
            </a:r>
            <a:r>
              <a:rPr lang="it-IT" dirty="0">
                <a:solidFill>
                  <a:srgbClr val="50515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5F5F5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505150"/>
                </a:solidFill>
              </a:rPr>
              <a:t>Meta ontologia Utilizzata : RDF-QB (</a:t>
            </a:r>
            <a:r>
              <a:rPr lang="it-IT" b="1" dirty="0">
                <a:solidFill>
                  <a:srgbClr val="505150"/>
                </a:solidFill>
              </a:rPr>
              <a:t>Data Cube Vocabulary)</a:t>
            </a:r>
            <a:r>
              <a:rPr lang="it-IT" dirty="0">
                <a:solidFill>
                  <a:srgbClr val="505150"/>
                </a:solidFill>
              </a:rPr>
              <a:t> creata appositamente per la rappresentazione di dati multi-dimensionali.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u="sng" dirty="0">
              <a:solidFill>
                <a:srgbClr val="5F5F5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5F5F5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9</a:t>
            </a:fld>
            <a:endParaRPr lang="it-IT" dirty="0"/>
          </a:p>
        </p:txBody>
      </p:sp>
      <p:pic>
        <p:nvPicPr>
          <p:cNvPr id="5128" name="Picture 8" descr="C:\Users\Public\Pictures\Sample 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44" y="4252967"/>
            <a:ext cx="1822139" cy="1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7487834" y="978432"/>
            <a:ext cx="1596388" cy="16909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400" b="1" dirty="0"/>
              <a:t>Dimensioni:</a:t>
            </a:r>
          </a:p>
          <a:p>
            <a:r>
              <a:rPr lang="it-IT" sz="1400" b="1" dirty="0"/>
              <a:t>Periodo di costruzione</a:t>
            </a:r>
          </a:p>
          <a:p>
            <a:r>
              <a:rPr lang="it-IT" sz="1400" b="1" dirty="0"/>
              <a:t>Stato di conservazione</a:t>
            </a:r>
          </a:p>
          <a:p>
            <a:r>
              <a:rPr lang="it-IT" sz="1400" b="1" dirty="0"/>
              <a:t>Numero di piani</a:t>
            </a:r>
          </a:p>
          <a:p>
            <a:r>
              <a:rPr lang="it-IT" sz="1400" b="1" dirty="0"/>
              <a:t>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7023273" y="3148910"/>
            <a:ext cx="1704975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400" b="1" dirty="0"/>
              <a:t>Misure:</a:t>
            </a:r>
          </a:p>
          <a:p>
            <a:r>
              <a:rPr lang="it-IT" sz="1400" b="1" dirty="0"/>
              <a:t> numero edifici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815011" y="993383"/>
            <a:ext cx="1476378" cy="13811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400" b="1" dirty="0"/>
              <a:t>Dimensioni:</a:t>
            </a:r>
          </a:p>
          <a:p>
            <a:r>
              <a:rPr lang="it-IT" sz="1400" b="1" dirty="0"/>
              <a:t>Sesso</a:t>
            </a:r>
          </a:p>
          <a:p>
            <a:r>
              <a:rPr lang="it-IT" sz="1400" b="1" dirty="0"/>
              <a:t>Età</a:t>
            </a:r>
          </a:p>
          <a:p>
            <a:r>
              <a:rPr lang="it-IT" sz="1400" b="1" dirty="0"/>
              <a:t>Stato Civile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4876192" y="3123115"/>
            <a:ext cx="199072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t-IT" sz="1400" b="1" dirty="0"/>
              <a:t>Misure:</a:t>
            </a:r>
          </a:p>
          <a:p>
            <a:r>
              <a:rPr lang="it-IT" sz="1400" b="1" dirty="0"/>
              <a:t>Popolazione </a:t>
            </a:r>
          </a:p>
          <a:p>
            <a:r>
              <a:rPr lang="it-IT" sz="1400" b="1" dirty="0"/>
              <a:t>Residente</a:t>
            </a:r>
          </a:p>
        </p:txBody>
      </p:sp>
      <p:cxnSp>
        <p:nvCxnSpPr>
          <p:cNvPr id="11" name="Connettore 1 10"/>
          <p:cNvCxnSpPr>
            <a:stCxn id="8" idx="0"/>
            <a:endCxn id="7" idx="2"/>
          </p:cNvCxnSpPr>
          <p:nvPr/>
        </p:nvCxnSpPr>
        <p:spPr>
          <a:xfrm flipV="1">
            <a:off x="5871554" y="2374508"/>
            <a:ext cx="681646" cy="748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6" idx="0"/>
            <a:endCxn id="5" idx="2"/>
          </p:cNvCxnSpPr>
          <p:nvPr/>
        </p:nvCxnSpPr>
        <p:spPr>
          <a:xfrm flipV="1">
            <a:off x="7875761" y="2669427"/>
            <a:ext cx="410267" cy="479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82196" y="6435705"/>
            <a:ext cx="557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505150"/>
                </a:solidFill>
              </a:rPr>
              <a:t>Datiopen</a:t>
            </a:r>
            <a:r>
              <a:rPr lang="it-IT" sz="1000" dirty="0">
                <a:solidFill>
                  <a:srgbClr val="505150"/>
                </a:solidFill>
              </a:rPr>
              <a:t>: il portale </a:t>
            </a:r>
            <a:r>
              <a:rPr lang="it-IT" sz="1000" dirty="0" err="1">
                <a:solidFill>
                  <a:srgbClr val="505150"/>
                </a:solidFill>
              </a:rPr>
              <a:t>Linked</a:t>
            </a:r>
            <a:r>
              <a:rPr lang="it-IT" sz="1000" dirty="0">
                <a:solidFill>
                  <a:srgbClr val="505150"/>
                </a:solidFill>
              </a:rPr>
              <a:t> Open Data dell’Istat</a:t>
            </a:r>
            <a:r>
              <a:rPr lang="it-IT" sz="1000" dirty="0">
                <a:solidFill>
                  <a:srgbClr val="7F7F7F"/>
                </a:solidFill>
              </a:rPr>
              <a:t>,</a:t>
            </a:r>
            <a:r>
              <a:rPr lang="it-IT" sz="1000" baseline="0" dirty="0">
                <a:solidFill>
                  <a:srgbClr val="7F7F7F"/>
                </a:solidFill>
              </a:rPr>
              <a:t> R. M. </a:t>
            </a:r>
            <a:r>
              <a:rPr lang="it-IT" sz="1000" baseline="0" dirty="0" err="1">
                <a:solidFill>
                  <a:srgbClr val="7F7F7F"/>
                </a:solidFill>
              </a:rPr>
              <a:t>Aracri</a:t>
            </a:r>
            <a:r>
              <a:rPr lang="it-IT" sz="1000" baseline="0" dirty="0">
                <a:solidFill>
                  <a:srgbClr val="7F7F7F"/>
                </a:solidFill>
              </a:rPr>
              <a:t>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0A1D6-52DE-416A-9BAC-FD73A4985CF9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c58f2efd-82a8-4ecf-b395-8c25e928921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1291</Words>
  <Application>Microsoft Office PowerPoint</Application>
  <PresentationFormat>Presentazione su schermo (4:3)</PresentationFormat>
  <Paragraphs>263</Paragraphs>
  <Slides>26</Slides>
  <Notes>13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copertina</vt:lpstr>
      <vt:lpstr>Presentazione standard di PowerPoint</vt:lpstr>
      <vt:lpstr>Presentazione standard di PowerPoint</vt:lpstr>
      <vt:lpstr>Strategia Italiana: Agenda Digitale e Dati Aperti Government strategies </vt:lpstr>
      <vt:lpstr>Presentazione standard di PowerPoint</vt:lpstr>
      <vt:lpstr>Presentazione standard di PowerPoint</vt:lpstr>
      <vt:lpstr>Presentazione standard di PowerPoint</vt:lpstr>
      <vt:lpstr>Le ontologie del portale LOD dell’ Istat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Primo caso d’uso: accesso ai dati tramite protocollo http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Raffaella Maria RMA. Aracri</cp:lastModifiedBy>
  <cp:revision>157</cp:revision>
  <dcterms:created xsi:type="dcterms:W3CDTF">2012-12-11T11:00:35Z</dcterms:created>
  <dcterms:modified xsi:type="dcterms:W3CDTF">2017-05-24T08:25:54Z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