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456" r:id="rId2"/>
    <p:sldId id="481" r:id="rId3"/>
    <p:sldId id="432" r:id="rId4"/>
    <p:sldId id="483" r:id="rId5"/>
    <p:sldId id="458" r:id="rId6"/>
    <p:sldId id="457" r:id="rId7"/>
    <p:sldId id="485" r:id="rId8"/>
    <p:sldId id="511" r:id="rId9"/>
    <p:sldId id="433" r:id="rId10"/>
    <p:sldId id="477" r:id="rId11"/>
    <p:sldId id="491" r:id="rId12"/>
    <p:sldId id="499" r:id="rId13"/>
    <p:sldId id="500" r:id="rId14"/>
    <p:sldId id="501" r:id="rId15"/>
    <p:sldId id="502" r:id="rId16"/>
    <p:sldId id="503" r:id="rId17"/>
    <p:sldId id="504" r:id="rId18"/>
    <p:sldId id="506" r:id="rId19"/>
    <p:sldId id="505" r:id="rId20"/>
    <p:sldId id="507" r:id="rId21"/>
    <p:sldId id="510" r:id="rId22"/>
  </p:sldIdLst>
  <p:sldSz cx="9144000" cy="6858000" type="screen4x3"/>
  <p:notesSz cx="6788150" cy="9923463"/>
  <p:defaultTextStyle>
    <a:defPPr>
      <a:defRPr lang="it-IT"/>
    </a:defPPr>
    <a:lvl1pPr marL="0" algn="l" defTabSz="456981" rtl="0" eaLnBrk="1" latinLnBrk="0" hangingPunct="1">
      <a:defRPr sz="1900" kern="1200">
        <a:solidFill>
          <a:schemeClr val="tx1"/>
        </a:solidFill>
        <a:latin typeface="+mn-lt"/>
        <a:ea typeface="+mn-ea"/>
        <a:cs typeface="+mn-cs"/>
      </a:defRPr>
    </a:lvl1pPr>
    <a:lvl2pPr marL="456981" algn="l" defTabSz="456981" rtl="0" eaLnBrk="1" latinLnBrk="0" hangingPunct="1">
      <a:defRPr sz="1900" kern="1200">
        <a:solidFill>
          <a:schemeClr val="tx1"/>
        </a:solidFill>
        <a:latin typeface="+mn-lt"/>
        <a:ea typeface="+mn-ea"/>
        <a:cs typeface="+mn-cs"/>
      </a:defRPr>
    </a:lvl2pPr>
    <a:lvl3pPr marL="913981" algn="l" defTabSz="456981" rtl="0" eaLnBrk="1" latinLnBrk="0" hangingPunct="1">
      <a:defRPr sz="1900" kern="1200">
        <a:solidFill>
          <a:schemeClr val="tx1"/>
        </a:solidFill>
        <a:latin typeface="+mn-lt"/>
        <a:ea typeface="+mn-ea"/>
        <a:cs typeface="+mn-cs"/>
      </a:defRPr>
    </a:lvl3pPr>
    <a:lvl4pPr marL="1370969" algn="l" defTabSz="456981" rtl="0" eaLnBrk="1" latinLnBrk="0" hangingPunct="1">
      <a:defRPr sz="1900" kern="1200">
        <a:solidFill>
          <a:schemeClr val="tx1"/>
        </a:solidFill>
        <a:latin typeface="+mn-lt"/>
        <a:ea typeface="+mn-ea"/>
        <a:cs typeface="+mn-cs"/>
      </a:defRPr>
    </a:lvl4pPr>
    <a:lvl5pPr marL="1827964" algn="l" defTabSz="456981" rtl="0" eaLnBrk="1" latinLnBrk="0" hangingPunct="1">
      <a:defRPr sz="1900" kern="1200">
        <a:solidFill>
          <a:schemeClr val="tx1"/>
        </a:solidFill>
        <a:latin typeface="+mn-lt"/>
        <a:ea typeface="+mn-ea"/>
        <a:cs typeface="+mn-cs"/>
      </a:defRPr>
    </a:lvl5pPr>
    <a:lvl6pPr marL="2284945" algn="l" defTabSz="456981" rtl="0" eaLnBrk="1" latinLnBrk="0" hangingPunct="1">
      <a:defRPr sz="1900" kern="1200">
        <a:solidFill>
          <a:schemeClr val="tx1"/>
        </a:solidFill>
        <a:latin typeface="+mn-lt"/>
        <a:ea typeface="+mn-ea"/>
        <a:cs typeface="+mn-cs"/>
      </a:defRPr>
    </a:lvl6pPr>
    <a:lvl7pPr marL="2741943" algn="l" defTabSz="456981" rtl="0" eaLnBrk="1" latinLnBrk="0" hangingPunct="1">
      <a:defRPr sz="1900" kern="1200">
        <a:solidFill>
          <a:schemeClr val="tx1"/>
        </a:solidFill>
        <a:latin typeface="+mn-lt"/>
        <a:ea typeface="+mn-ea"/>
        <a:cs typeface="+mn-cs"/>
      </a:defRPr>
    </a:lvl7pPr>
    <a:lvl8pPr marL="3198933" algn="l" defTabSz="456981" rtl="0" eaLnBrk="1" latinLnBrk="0" hangingPunct="1">
      <a:defRPr sz="1900" kern="1200">
        <a:solidFill>
          <a:schemeClr val="tx1"/>
        </a:solidFill>
        <a:latin typeface="+mn-lt"/>
        <a:ea typeface="+mn-ea"/>
        <a:cs typeface="+mn-cs"/>
      </a:defRPr>
    </a:lvl8pPr>
    <a:lvl9pPr marL="3655928" algn="l" defTabSz="456981"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11">
          <p15:clr>
            <a:srgbClr val="A4A3A4"/>
          </p15:clr>
        </p15:guide>
        <p15:guide id="2" orient="horz" pos="2132">
          <p15:clr>
            <a:srgbClr val="A4A3A4"/>
          </p15:clr>
        </p15:guide>
        <p15:guide id="3" pos="838">
          <p15:clr>
            <a:srgbClr val="A4A3A4"/>
          </p15:clr>
        </p15:guide>
      </p15:sldGuideLst>
    </p:ext>
    <p:ext uri="{2D200454-40CA-4A62-9FC3-DE9A4176ACB9}">
      <p15:notesGuideLst xmlns:p15="http://schemas.microsoft.com/office/powerpoint/2012/main">
        <p15:guide id="1" orient="horz" pos="3126">
          <p15:clr>
            <a:srgbClr val="A4A3A4"/>
          </p15:clr>
        </p15:guide>
        <p15:guide id="2" pos="213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abetta segr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E24"/>
    <a:srgbClr val="FDB409"/>
    <a:srgbClr val="4479CB"/>
    <a:srgbClr val="CB6131"/>
    <a:srgbClr val="FFFF0A"/>
    <a:srgbClr val="FB0005"/>
    <a:srgbClr val="7E76AD"/>
    <a:srgbClr val="9188C7"/>
    <a:srgbClr val="F4C34F"/>
    <a:srgbClr val="A36A3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67" autoAdjust="0"/>
    <p:restoredTop sz="79533" autoAdjust="0"/>
  </p:normalViewPr>
  <p:slideViewPr>
    <p:cSldViewPr snapToGrid="0" snapToObjects="1" showGuides="1">
      <p:cViewPr varScale="1">
        <p:scale>
          <a:sx n="57" d="100"/>
          <a:sy n="57" d="100"/>
        </p:scale>
        <p:origin x="1830" y="78"/>
      </p:cViewPr>
      <p:guideLst>
        <p:guide orient="horz" pos="3411"/>
        <p:guide orient="horz" pos="2132"/>
        <p:guide pos="838"/>
      </p:guideLst>
    </p:cSldViewPr>
  </p:slideViewPr>
  <p:notesTextViewPr>
    <p:cViewPr>
      <p:scale>
        <a:sx n="125" d="100"/>
        <a:sy n="125" d="100"/>
      </p:scale>
      <p:origin x="0" y="-936"/>
    </p:cViewPr>
  </p:notesTextViewPr>
  <p:notesViewPr>
    <p:cSldViewPr snapToGrid="0" snapToObjects="1">
      <p:cViewPr>
        <p:scale>
          <a:sx n="100" d="100"/>
          <a:sy n="100" d="100"/>
        </p:scale>
        <p:origin x="-2856" y="1266"/>
      </p:cViewPr>
      <p:guideLst>
        <p:guide orient="horz" pos="3126"/>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25A558-F935-470A-B2A3-326B3C0AB129}" type="doc">
      <dgm:prSet loTypeId="urn:microsoft.com/office/officeart/2005/8/layout/arrow2" loCatId="process" qsTypeId="urn:microsoft.com/office/officeart/2005/8/quickstyle/simple1" qsCatId="simple" csTypeId="urn:microsoft.com/office/officeart/2005/8/colors/accent1_2" csCatId="accent1" phldr="1"/>
      <dgm:spPr/>
    </dgm:pt>
    <dgm:pt modelId="{06BEB890-3373-4B0B-A48E-74D85E3E1610}">
      <dgm:prSet phldrT="[Testo]" custT="1"/>
      <dgm:spPr/>
      <dgm:t>
        <a:bodyPr/>
        <a:lstStyle/>
        <a:p>
          <a:endParaRPr lang="it-IT" sz="900" dirty="0"/>
        </a:p>
        <a:p>
          <a:r>
            <a:rPr lang="it-IT" sz="2000" b="1" dirty="0">
              <a:solidFill>
                <a:srgbClr val="0070C0"/>
              </a:solidFill>
            </a:rPr>
            <a:t>Output annuali</a:t>
          </a:r>
        </a:p>
      </dgm:t>
    </dgm:pt>
    <dgm:pt modelId="{A772CD10-8A67-4221-9D0C-D34499E4EC81}" type="parTrans" cxnId="{E8DB73E0-5E61-4E66-AD51-F344540F9377}">
      <dgm:prSet/>
      <dgm:spPr/>
      <dgm:t>
        <a:bodyPr/>
        <a:lstStyle/>
        <a:p>
          <a:endParaRPr lang="it-IT"/>
        </a:p>
      </dgm:t>
    </dgm:pt>
    <dgm:pt modelId="{14CB9A83-A106-4B79-9870-8D5760F4E098}" type="sibTrans" cxnId="{E8DB73E0-5E61-4E66-AD51-F344540F9377}">
      <dgm:prSet/>
      <dgm:spPr/>
      <dgm:t>
        <a:bodyPr/>
        <a:lstStyle/>
        <a:p>
          <a:endParaRPr lang="it-IT"/>
        </a:p>
      </dgm:t>
    </dgm:pt>
    <dgm:pt modelId="{C7A30EAA-DA2A-4EA3-AFF4-EB4AF52AC1E9}">
      <dgm:prSet phldrT="[Testo]" custT="1"/>
      <dgm:spPr/>
      <dgm:t>
        <a:bodyPr/>
        <a:lstStyle/>
        <a:p>
          <a:r>
            <a:rPr lang="it-IT" sz="2000" b="1" dirty="0">
              <a:solidFill>
                <a:srgbClr val="0070C0"/>
              </a:solidFill>
            </a:rPr>
            <a:t>Integrazione delle fonti amministrative</a:t>
          </a:r>
        </a:p>
      </dgm:t>
    </dgm:pt>
    <dgm:pt modelId="{365EB9D2-EF74-44BF-B133-B4D75D0CE436}" type="parTrans" cxnId="{BF5A069B-74FA-4513-833A-8284E453E0E7}">
      <dgm:prSet/>
      <dgm:spPr/>
      <dgm:t>
        <a:bodyPr/>
        <a:lstStyle/>
        <a:p>
          <a:endParaRPr lang="it-IT"/>
        </a:p>
      </dgm:t>
    </dgm:pt>
    <dgm:pt modelId="{7206D816-DB1C-4A51-98D2-AF3A0DA78A2B}" type="sibTrans" cxnId="{BF5A069B-74FA-4513-833A-8284E453E0E7}">
      <dgm:prSet/>
      <dgm:spPr/>
      <dgm:t>
        <a:bodyPr/>
        <a:lstStyle/>
        <a:p>
          <a:endParaRPr lang="it-IT"/>
        </a:p>
      </dgm:t>
    </dgm:pt>
    <dgm:pt modelId="{1FED923B-5E42-443C-9D53-EE169F514F0D}">
      <dgm:prSet phldrT="[Testo]"/>
      <dgm:spPr/>
      <dgm:t>
        <a:bodyPr/>
        <a:lstStyle/>
        <a:p>
          <a:r>
            <a:rPr lang="it-IT" b="1" dirty="0">
              <a:solidFill>
                <a:srgbClr val="0070C0"/>
              </a:solidFill>
            </a:rPr>
            <a:t>Sistema integrato e armonizzato delle indagini sociali</a:t>
          </a:r>
        </a:p>
      </dgm:t>
    </dgm:pt>
    <dgm:pt modelId="{6CFB1C00-67FB-41DF-8EA9-9CACF8C4D862}" type="parTrans" cxnId="{F2C33BBE-35AE-4A1F-8EF2-FD7A0BCD4CE8}">
      <dgm:prSet/>
      <dgm:spPr/>
      <dgm:t>
        <a:bodyPr/>
        <a:lstStyle/>
        <a:p>
          <a:endParaRPr lang="it-IT"/>
        </a:p>
      </dgm:t>
    </dgm:pt>
    <dgm:pt modelId="{478D33DA-54C4-4394-A73E-FAD4E092A60C}" type="sibTrans" cxnId="{F2C33BBE-35AE-4A1F-8EF2-FD7A0BCD4CE8}">
      <dgm:prSet/>
      <dgm:spPr/>
      <dgm:t>
        <a:bodyPr/>
        <a:lstStyle/>
        <a:p>
          <a:endParaRPr lang="it-IT"/>
        </a:p>
      </dgm:t>
    </dgm:pt>
    <dgm:pt modelId="{515E7C67-1E6C-4445-B424-0F3AB4851D0C}">
      <dgm:prSet custT="1"/>
      <dgm:spPr/>
      <dgm:t>
        <a:bodyPr/>
        <a:lstStyle/>
        <a:p>
          <a:r>
            <a:rPr lang="it-IT" sz="2000" dirty="0"/>
            <a:t> </a:t>
          </a:r>
          <a:r>
            <a:rPr lang="it-IT" sz="2000" b="1" dirty="0">
              <a:solidFill>
                <a:srgbClr val="0070C0"/>
              </a:solidFill>
            </a:rPr>
            <a:t>Produzione di stime sulla popolazione</a:t>
          </a:r>
        </a:p>
      </dgm:t>
    </dgm:pt>
    <dgm:pt modelId="{718C74DB-3E6E-4057-A24E-781F27090450}" type="parTrans" cxnId="{DB6D96ED-8707-4A0F-9F23-14D9F42B5C06}">
      <dgm:prSet/>
      <dgm:spPr/>
      <dgm:t>
        <a:bodyPr/>
        <a:lstStyle/>
        <a:p>
          <a:endParaRPr lang="it-IT"/>
        </a:p>
      </dgm:t>
    </dgm:pt>
    <dgm:pt modelId="{DDDC537D-E0F2-4BC4-8700-169C6F56E66D}" type="sibTrans" cxnId="{DB6D96ED-8707-4A0F-9F23-14D9F42B5C06}">
      <dgm:prSet/>
      <dgm:spPr/>
      <dgm:t>
        <a:bodyPr/>
        <a:lstStyle/>
        <a:p>
          <a:endParaRPr lang="it-IT"/>
        </a:p>
      </dgm:t>
    </dgm:pt>
    <dgm:pt modelId="{6571B4ED-9488-41E8-BB6D-37C4650B24AE}" type="pres">
      <dgm:prSet presAssocID="{2F25A558-F935-470A-B2A3-326B3C0AB129}" presName="arrowDiagram" presStyleCnt="0">
        <dgm:presLayoutVars>
          <dgm:chMax val="5"/>
          <dgm:dir/>
          <dgm:resizeHandles val="exact"/>
        </dgm:presLayoutVars>
      </dgm:prSet>
      <dgm:spPr/>
    </dgm:pt>
    <dgm:pt modelId="{46FA5B9F-C389-4224-879C-C380A0A2292B}" type="pres">
      <dgm:prSet presAssocID="{2F25A558-F935-470A-B2A3-326B3C0AB129}" presName="arrow" presStyleLbl="bgShp" presStyleIdx="0" presStyleCnt="1"/>
      <dgm:spPr>
        <a:solidFill>
          <a:srgbClr val="C00000"/>
        </a:solidFill>
      </dgm:spPr>
    </dgm:pt>
    <dgm:pt modelId="{78EA276C-4351-422D-A9C8-DF17E854809B}" type="pres">
      <dgm:prSet presAssocID="{2F25A558-F935-470A-B2A3-326B3C0AB129}" presName="arrowDiagram4" presStyleCnt="0"/>
      <dgm:spPr/>
    </dgm:pt>
    <dgm:pt modelId="{861973D9-F5D1-4D13-A00E-8027C382A2DC}" type="pres">
      <dgm:prSet presAssocID="{06BEB890-3373-4B0B-A48E-74D85E3E1610}" presName="bullet4a" presStyleLbl="node1" presStyleIdx="0" presStyleCnt="4"/>
      <dgm:spPr/>
    </dgm:pt>
    <dgm:pt modelId="{2614B696-AEB2-46D5-84F7-B4AE6E3F2F41}" type="pres">
      <dgm:prSet presAssocID="{06BEB890-3373-4B0B-A48E-74D85E3E1610}" presName="textBox4a" presStyleLbl="revTx" presStyleIdx="0" presStyleCnt="4" custScaleY="53788" custLinFactNeighborX="7098" custLinFactNeighborY="-26430">
        <dgm:presLayoutVars>
          <dgm:bulletEnabled val="1"/>
        </dgm:presLayoutVars>
      </dgm:prSet>
      <dgm:spPr/>
    </dgm:pt>
    <dgm:pt modelId="{58A8D97F-7940-4BA3-8E5E-EEEAAE70DC43}" type="pres">
      <dgm:prSet presAssocID="{C7A30EAA-DA2A-4EA3-AFF4-EB4AF52AC1E9}" presName="bullet4b" presStyleLbl="node1" presStyleIdx="1" presStyleCnt="4"/>
      <dgm:spPr/>
    </dgm:pt>
    <dgm:pt modelId="{D53BB883-7161-4999-8C43-99D5C02DFD3D}" type="pres">
      <dgm:prSet presAssocID="{C7A30EAA-DA2A-4EA3-AFF4-EB4AF52AC1E9}" presName="textBox4b" presStyleLbl="revTx" presStyleIdx="1" presStyleCnt="4" custScaleX="128410" custScaleY="34157" custLinFactNeighborX="6854" custLinFactNeighborY="-21546">
        <dgm:presLayoutVars>
          <dgm:bulletEnabled val="1"/>
        </dgm:presLayoutVars>
      </dgm:prSet>
      <dgm:spPr/>
    </dgm:pt>
    <dgm:pt modelId="{E1FEB7DD-3BBA-4509-99C1-83DF99DC9FF5}" type="pres">
      <dgm:prSet presAssocID="{515E7C67-1E6C-4445-B424-0F3AB4851D0C}" presName="bullet4c" presStyleLbl="node1" presStyleIdx="2" presStyleCnt="4"/>
      <dgm:spPr/>
    </dgm:pt>
    <dgm:pt modelId="{10DF5DCD-643D-44B5-AB18-AA6EBE7D6A3C}" type="pres">
      <dgm:prSet presAssocID="{515E7C67-1E6C-4445-B424-0F3AB4851D0C}" presName="textBox4c" presStyleLbl="revTx" presStyleIdx="2" presStyleCnt="4" custScaleX="128410" custScaleY="35863" custLinFactNeighborX="9122" custLinFactNeighborY="-23349">
        <dgm:presLayoutVars>
          <dgm:bulletEnabled val="1"/>
        </dgm:presLayoutVars>
      </dgm:prSet>
      <dgm:spPr/>
    </dgm:pt>
    <dgm:pt modelId="{A5A767FD-0006-4B8C-9F13-742D1A18F33E}" type="pres">
      <dgm:prSet presAssocID="{1FED923B-5E42-443C-9D53-EE169F514F0D}" presName="bullet4d" presStyleLbl="node1" presStyleIdx="3" presStyleCnt="4"/>
      <dgm:spPr/>
    </dgm:pt>
    <dgm:pt modelId="{65818738-5F4E-4D31-AF03-F954E3F0DCA7}" type="pres">
      <dgm:prSet presAssocID="{1FED923B-5E42-443C-9D53-EE169F514F0D}" presName="textBox4d" presStyleLbl="revTx" presStyleIdx="3" presStyleCnt="4" custScaleX="165167" custScaleY="35164" custLinFactNeighborX="33973" custLinFactNeighborY="-28846">
        <dgm:presLayoutVars>
          <dgm:bulletEnabled val="1"/>
        </dgm:presLayoutVars>
      </dgm:prSet>
      <dgm:spPr/>
    </dgm:pt>
  </dgm:ptLst>
  <dgm:cxnLst>
    <dgm:cxn modelId="{CC92771A-1684-45C6-8D4C-CA0BE17555F2}" type="presOf" srcId="{C7A30EAA-DA2A-4EA3-AFF4-EB4AF52AC1E9}" destId="{D53BB883-7161-4999-8C43-99D5C02DFD3D}" srcOrd="0" destOrd="0" presId="urn:microsoft.com/office/officeart/2005/8/layout/arrow2"/>
    <dgm:cxn modelId="{0C9BFE1E-3536-4490-9901-96A08F350883}" type="presOf" srcId="{2F25A558-F935-470A-B2A3-326B3C0AB129}" destId="{6571B4ED-9488-41E8-BB6D-37C4650B24AE}" srcOrd="0" destOrd="0" presId="urn:microsoft.com/office/officeart/2005/8/layout/arrow2"/>
    <dgm:cxn modelId="{91347A96-26A1-4FEA-9FA8-0D77A1755EA8}" type="presOf" srcId="{06BEB890-3373-4B0B-A48E-74D85E3E1610}" destId="{2614B696-AEB2-46D5-84F7-B4AE6E3F2F41}" srcOrd="0" destOrd="0" presId="urn:microsoft.com/office/officeart/2005/8/layout/arrow2"/>
    <dgm:cxn modelId="{BF5A069B-74FA-4513-833A-8284E453E0E7}" srcId="{2F25A558-F935-470A-B2A3-326B3C0AB129}" destId="{C7A30EAA-DA2A-4EA3-AFF4-EB4AF52AC1E9}" srcOrd="1" destOrd="0" parTransId="{365EB9D2-EF74-44BF-B133-B4D75D0CE436}" sibTransId="{7206D816-DB1C-4A51-98D2-AF3A0DA78A2B}"/>
    <dgm:cxn modelId="{339B99BC-31FC-477E-94C0-EC64CF89EBAC}" type="presOf" srcId="{515E7C67-1E6C-4445-B424-0F3AB4851D0C}" destId="{10DF5DCD-643D-44B5-AB18-AA6EBE7D6A3C}" srcOrd="0" destOrd="0" presId="urn:microsoft.com/office/officeart/2005/8/layout/arrow2"/>
    <dgm:cxn modelId="{F2C33BBE-35AE-4A1F-8EF2-FD7A0BCD4CE8}" srcId="{2F25A558-F935-470A-B2A3-326B3C0AB129}" destId="{1FED923B-5E42-443C-9D53-EE169F514F0D}" srcOrd="3" destOrd="0" parTransId="{6CFB1C00-67FB-41DF-8EA9-9CACF8C4D862}" sibTransId="{478D33DA-54C4-4394-A73E-FAD4E092A60C}"/>
    <dgm:cxn modelId="{E32B66D9-705F-4D79-B0F0-4FEC8867102F}" type="presOf" srcId="{1FED923B-5E42-443C-9D53-EE169F514F0D}" destId="{65818738-5F4E-4D31-AF03-F954E3F0DCA7}" srcOrd="0" destOrd="0" presId="urn:microsoft.com/office/officeart/2005/8/layout/arrow2"/>
    <dgm:cxn modelId="{E8DB73E0-5E61-4E66-AD51-F344540F9377}" srcId="{2F25A558-F935-470A-B2A3-326B3C0AB129}" destId="{06BEB890-3373-4B0B-A48E-74D85E3E1610}" srcOrd="0" destOrd="0" parTransId="{A772CD10-8A67-4221-9D0C-D34499E4EC81}" sibTransId="{14CB9A83-A106-4B79-9870-8D5760F4E098}"/>
    <dgm:cxn modelId="{DB6D96ED-8707-4A0F-9F23-14D9F42B5C06}" srcId="{2F25A558-F935-470A-B2A3-326B3C0AB129}" destId="{515E7C67-1E6C-4445-B424-0F3AB4851D0C}" srcOrd="2" destOrd="0" parTransId="{718C74DB-3E6E-4057-A24E-781F27090450}" sibTransId="{DDDC537D-E0F2-4BC4-8700-169C6F56E66D}"/>
    <dgm:cxn modelId="{C938C692-53BE-4281-B60C-F921BC8F9A59}" type="presParOf" srcId="{6571B4ED-9488-41E8-BB6D-37C4650B24AE}" destId="{46FA5B9F-C389-4224-879C-C380A0A2292B}" srcOrd="0" destOrd="0" presId="urn:microsoft.com/office/officeart/2005/8/layout/arrow2"/>
    <dgm:cxn modelId="{5DE061B2-2899-4E0B-BE76-8E9017FAFFCA}" type="presParOf" srcId="{6571B4ED-9488-41E8-BB6D-37C4650B24AE}" destId="{78EA276C-4351-422D-A9C8-DF17E854809B}" srcOrd="1" destOrd="0" presId="urn:microsoft.com/office/officeart/2005/8/layout/arrow2"/>
    <dgm:cxn modelId="{D16E1FD2-4821-4711-A7E7-A5D8453F16E0}" type="presParOf" srcId="{78EA276C-4351-422D-A9C8-DF17E854809B}" destId="{861973D9-F5D1-4D13-A00E-8027C382A2DC}" srcOrd="0" destOrd="0" presId="urn:microsoft.com/office/officeart/2005/8/layout/arrow2"/>
    <dgm:cxn modelId="{60AD948B-12A6-461E-8EA1-8944BF60E0EF}" type="presParOf" srcId="{78EA276C-4351-422D-A9C8-DF17E854809B}" destId="{2614B696-AEB2-46D5-84F7-B4AE6E3F2F41}" srcOrd="1" destOrd="0" presId="urn:microsoft.com/office/officeart/2005/8/layout/arrow2"/>
    <dgm:cxn modelId="{293FFF0C-7228-4D5A-A487-1B9565D4C04C}" type="presParOf" srcId="{78EA276C-4351-422D-A9C8-DF17E854809B}" destId="{58A8D97F-7940-4BA3-8E5E-EEEAAE70DC43}" srcOrd="2" destOrd="0" presId="urn:microsoft.com/office/officeart/2005/8/layout/arrow2"/>
    <dgm:cxn modelId="{C1A349A6-6119-4700-9AA8-9DC11FC243D9}" type="presParOf" srcId="{78EA276C-4351-422D-A9C8-DF17E854809B}" destId="{D53BB883-7161-4999-8C43-99D5C02DFD3D}" srcOrd="3" destOrd="0" presId="urn:microsoft.com/office/officeart/2005/8/layout/arrow2"/>
    <dgm:cxn modelId="{E94AF26C-4463-43C2-8B86-A0F0DD861480}" type="presParOf" srcId="{78EA276C-4351-422D-A9C8-DF17E854809B}" destId="{E1FEB7DD-3BBA-4509-99C1-83DF99DC9FF5}" srcOrd="4" destOrd="0" presId="urn:microsoft.com/office/officeart/2005/8/layout/arrow2"/>
    <dgm:cxn modelId="{321C00C4-02B8-41D0-A16F-9A62BD9C3B08}" type="presParOf" srcId="{78EA276C-4351-422D-A9C8-DF17E854809B}" destId="{10DF5DCD-643D-44B5-AB18-AA6EBE7D6A3C}" srcOrd="5" destOrd="0" presId="urn:microsoft.com/office/officeart/2005/8/layout/arrow2"/>
    <dgm:cxn modelId="{12B3C3CD-437B-4D30-9EBC-DEB3F052E24A}" type="presParOf" srcId="{78EA276C-4351-422D-A9C8-DF17E854809B}" destId="{A5A767FD-0006-4B8C-9F13-742D1A18F33E}" srcOrd="6" destOrd="0" presId="urn:microsoft.com/office/officeart/2005/8/layout/arrow2"/>
    <dgm:cxn modelId="{9A08FBD9-DF53-4D1E-83F6-301A5B9E7262}" type="presParOf" srcId="{78EA276C-4351-422D-A9C8-DF17E854809B}" destId="{65818738-5F4E-4D31-AF03-F954E3F0DCA7}"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A5B9F-C389-4224-879C-C380A0A2292B}">
      <dsp:nvSpPr>
        <dsp:cNvPr id="0" name=""/>
        <dsp:cNvSpPr/>
      </dsp:nvSpPr>
      <dsp:spPr>
        <a:xfrm>
          <a:off x="463523" y="0"/>
          <a:ext cx="7241540" cy="4525963"/>
        </a:xfrm>
        <a:prstGeom prst="swooshArrow">
          <a:avLst>
            <a:gd name="adj1" fmla="val 25000"/>
            <a:gd name="adj2" fmla="val 25000"/>
          </a:avLst>
        </a:prstGeom>
        <a:solidFill>
          <a:srgbClr val="C00000"/>
        </a:solidFill>
        <a:ln>
          <a:noFill/>
        </a:ln>
        <a:effectLst/>
      </dsp:spPr>
      <dsp:style>
        <a:lnRef idx="0">
          <a:scrgbClr r="0" g="0" b="0"/>
        </a:lnRef>
        <a:fillRef idx="1">
          <a:scrgbClr r="0" g="0" b="0"/>
        </a:fillRef>
        <a:effectRef idx="0">
          <a:scrgbClr r="0" g="0" b="0"/>
        </a:effectRef>
        <a:fontRef idx="minor"/>
      </dsp:style>
    </dsp:sp>
    <dsp:sp modelId="{861973D9-F5D1-4D13-A00E-8027C382A2DC}">
      <dsp:nvSpPr>
        <dsp:cNvPr id="0" name=""/>
        <dsp:cNvSpPr/>
      </dsp:nvSpPr>
      <dsp:spPr>
        <a:xfrm>
          <a:off x="1176815" y="3365506"/>
          <a:ext cx="166555" cy="1665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14B696-AEB2-46D5-84F7-B4AE6E3F2F41}">
      <dsp:nvSpPr>
        <dsp:cNvPr id="0" name=""/>
        <dsp:cNvSpPr/>
      </dsp:nvSpPr>
      <dsp:spPr>
        <a:xfrm>
          <a:off x="1347987" y="3412978"/>
          <a:ext cx="1238303" cy="579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54" tIns="0" rIns="0" bIns="0" numCol="1" spcCol="1270" anchor="t" anchorCtr="0">
          <a:noAutofit/>
        </a:bodyPr>
        <a:lstStyle/>
        <a:p>
          <a:pPr marL="0" lvl="0" indent="0" algn="l" defTabSz="400050">
            <a:lnSpc>
              <a:spcPct val="90000"/>
            </a:lnSpc>
            <a:spcBef>
              <a:spcPct val="0"/>
            </a:spcBef>
            <a:spcAft>
              <a:spcPct val="35000"/>
            </a:spcAft>
            <a:buNone/>
          </a:pPr>
          <a:endParaRPr lang="it-IT" sz="900" kern="1200" dirty="0"/>
        </a:p>
        <a:p>
          <a:pPr marL="0" lvl="0" indent="0" algn="l" defTabSz="400050">
            <a:lnSpc>
              <a:spcPct val="90000"/>
            </a:lnSpc>
            <a:spcBef>
              <a:spcPct val="0"/>
            </a:spcBef>
            <a:spcAft>
              <a:spcPct val="35000"/>
            </a:spcAft>
            <a:buNone/>
          </a:pPr>
          <a:r>
            <a:rPr lang="it-IT" sz="2000" b="1" kern="1200" dirty="0">
              <a:solidFill>
                <a:srgbClr val="0070C0"/>
              </a:solidFill>
            </a:rPr>
            <a:t>Output annuali</a:t>
          </a:r>
        </a:p>
      </dsp:txBody>
      <dsp:txXfrm>
        <a:off x="1347987" y="3412978"/>
        <a:ext cx="1238303" cy="579393"/>
      </dsp:txXfrm>
    </dsp:sp>
    <dsp:sp modelId="{58A8D97F-7940-4BA3-8E5E-EEEAAE70DC43}">
      <dsp:nvSpPr>
        <dsp:cNvPr id="0" name=""/>
        <dsp:cNvSpPr/>
      </dsp:nvSpPr>
      <dsp:spPr>
        <a:xfrm>
          <a:off x="2353565" y="2312767"/>
          <a:ext cx="289661" cy="28966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3BB883-7161-4999-8C43-99D5C02DFD3D}">
      <dsp:nvSpPr>
        <dsp:cNvPr id="0" name=""/>
        <dsp:cNvSpPr/>
      </dsp:nvSpPr>
      <dsp:spPr>
        <a:xfrm>
          <a:off x="2386607" y="2692884"/>
          <a:ext cx="1952761" cy="7064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486" tIns="0" rIns="0" bIns="0" numCol="1" spcCol="1270" anchor="t" anchorCtr="0">
          <a:noAutofit/>
        </a:bodyPr>
        <a:lstStyle/>
        <a:p>
          <a:pPr marL="0" lvl="0" indent="0" algn="l" defTabSz="889000">
            <a:lnSpc>
              <a:spcPct val="90000"/>
            </a:lnSpc>
            <a:spcBef>
              <a:spcPct val="0"/>
            </a:spcBef>
            <a:spcAft>
              <a:spcPct val="35000"/>
            </a:spcAft>
            <a:buNone/>
          </a:pPr>
          <a:r>
            <a:rPr lang="it-IT" sz="2000" b="1" kern="1200" dirty="0">
              <a:solidFill>
                <a:srgbClr val="0070C0"/>
              </a:solidFill>
            </a:rPr>
            <a:t>Integrazione delle fonti amministrative</a:t>
          </a:r>
        </a:p>
      </dsp:txBody>
      <dsp:txXfrm>
        <a:off x="2386607" y="2692884"/>
        <a:ext cx="1952761" cy="706491"/>
      </dsp:txXfrm>
    </dsp:sp>
    <dsp:sp modelId="{E1FEB7DD-3BBA-4509-99C1-83DF99DC9FF5}">
      <dsp:nvSpPr>
        <dsp:cNvPr id="0" name=""/>
        <dsp:cNvSpPr/>
      </dsp:nvSpPr>
      <dsp:spPr>
        <a:xfrm>
          <a:off x="3856185" y="1537017"/>
          <a:ext cx="383801" cy="3838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DF5DCD-643D-44B5-AB18-AA6EBE7D6A3C}">
      <dsp:nvSpPr>
        <dsp:cNvPr id="0" name=""/>
        <dsp:cNvSpPr/>
      </dsp:nvSpPr>
      <dsp:spPr>
        <a:xfrm>
          <a:off x="3970787" y="1972806"/>
          <a:ext cx="1952761" cy="100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369" tIns="0" rIns="0" bIns="0" numCol="1" spcCol="1270" anchor="t" anchorCtr="0">
          <a:noAutofit/>
        </a:bodyPr>
        <a:lstStyle/>
        <a:p>
          <a:pPr marL="0" lvl="0" indent="0" algn="l" defTabSz="889000">
            <a:lnSpc>
              <a:spcPct val="90000"/>
            </a:lnSpc>
            <a:spcBef>
              <a:spcPct val="0"/>
            </a:spcBef>
            <a:spcAft>
              <a:spcPct val="35000"/>
            </a:spcAft>
            <a:buNone/>
          </a:pPr>
          <a:r>
            <a:rPr lang="it-IT" sz="2000" kern="1200" dirty="0"/>
            <a:t> </a:t>
          </a:r>
          <a:r>
            <a:rPr lang="it-IT" sz="2000" b="1" kern="1200" dirty="0">
              <a:solidFill>
                <a:srgbClr val="0070C0"/>
              </a:solidFill>
            </a:rPr>
            <a:t>Produzione di stime sulla popolazione</a:t>
          </a:r>
        </a:p>
      </dsp:txBody>
      <dsp:txXfrm>
        <a:off x="3970787" y="1972806"/>
        <a:ext cx="1952761" cy="1003104"/>
      </dsp:txXfrm>
    </dsp:sp>
    <dsp:sp modelId="{A5A767FD-0006-4B8C-9F13-742D1A18F33E}">
      <dsp:nvSpPr>
        <dsp:cNvPr id="0" name=""/>
        <dsp:cNvSpPr/>
      </dsp:nvSpPr>
      <dsp:spPr>
        <a:xfrm>
          <a:off x="5492773" y="1023772"/>
          <a:ext cx="514149" cy="5141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818738-5F4E-4D31-AF03-F954E3F0DCA7}">
      <dsp:nvSpPr>
        <dsp:cNvPr id="0" name=""/>
        <dsp:cNvSpPr/>
      </dsp:nvSpPr>
      <dsp:spPr>
        <a:xfrm>
          <a:off x="5717866" y="1396763"/>
          <a:ext cx="2511733" cy="1141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437" tIns="0" rIns="0" bIns="0" numCol="1" spcCol="1270" anchor="t" anchorCtr="0">
          <a:noAutofit/>
        </a:bodyPr>
        <a:lstStyle/>
        <a:p>
          <a:pPr marL="0" lvl="0" indent="0" algn="l" defTabSz="977900">
            <a:lnSpc>
              <a:spcPct val="90000"/>
            </a:lnSpc>
            <a:spcBef>
              <a:spcPct val="0"/>
            </a:spcBef>
            <a:spcAft>
              <a:spcPct val="35000"/>
            </a:spcAft>
            <a:buNone/>
          </a:pPr>
          <a:r>
            <a:rPr lang="it-IT" sz="2200" b="1" kern="1200" dirty="0">
              <a:solidFill>
                <a:srgbClr val="0070C0"/>
              </a:solidFill>
            </a:rPr>
            <a:t>Sistema integrato e armonizzato delle indagini sociali</a:t>
          </a:r>
        </a:p>
      </dsp:txBody>
      <dsp:txXfrm>
        <a:off x="5717866" y="1396763"/>
        <a:ext cx="2511733" cy="1141112"/>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1532" cy="496173"/>
          </a:xfrm>
          <a:prstGeom prst="rect">
            <a:avLst/>
          </a:prstGeom>
        </p:spPr>
        <p:txBody>
          <a:bodyPr vert="horz" lIns="93102" tIns="46552" rIns="93102" bIns="46552" rtlCol="0"/>
          <a:lstStyle>
            <a:lvl1pPr algn="l">
              <a:defRPr sz="1200"/>
            </a:lvl1pPr>
          </a:lstStyle>
          <a:p>
            <a:endParaRPr lang="it-IT"/>
          </a:p>
        </p:txBody>
      </p:sp>
      <p:sp>
        <p:nvSpPr>
          <p:cNvPr id="3" name="Segnaposto data 2"/>
          <p:cNvSpPr>
            <a:spLocks noGrp="1"/>
          </p:cNvSpPr>
          <p:nvPr>
            <p:ph type="dt" sz="quarter" idx="1"/>
          </p:nvPr>
        </p:nvSpPr>
        <p:spPr>
          <a:xfrm>
            <a:off x="3845048" y="0"/>
            <a:ext cx="2941532" cy="496173"/>
          </a:xfrm>
          <a:prstGeom prst="rect">
            <a:avLst/>
          </a:prstGeom>
        </p:spPr>
        <p:txBody>
          <a:bodyPr vert="horz" lIns="93102" tIns="46552" rIns="93102" bIns="46552" rtlCol="0"/>
          <a:lstStyle>
            <a:lvl1pPr algn="r">
              <a:defRPr sz="1200"/>
            </a:lvl1pPr>
          </a:lstStyle>
          <a:p>
            <a:fld id="{97E234F1-5CD4-4491-B051-D7AA0C744754}" type="datetimeFigureOut">
              <a:rPr lang="it-IT" smtClean="0"/>
              <a:pPr/>
              <a:t>23/05/2017</a:t>
            </a:fld>
            <a:endParaRPr lang="it-IT"/>
          </a:p>
        </p:txBody>
      </p:sp>
      <p:sp>
        <p:nvSpPr>
          <p:cNvPr id="4" name="Segnaposto piè di pagina 3"/>
          <p:cNvSpPr>
            <a:spLocks noGrp="1"/>
          </p:cNvSpPr>
          <p:nvPr>
            <p:ph type="ftr" sz="quarter" idx="2"/>
          </p:nvPr>
        </p:nvSpPr>
        <p:spPr>
          <a:xfrm>
            <a:off x="0" y="9425568"/>
            <a:ext cx="2941532" cy="496173"/>
          </a:xfrm>
          <a:prstGeom prst="rect">
            <a:avLst/>
          </a:prstGeom>
        </p:spPr>
        <p:txBody>
          <a:bodyPr vert="horz" lIns="93102" tIns="46552" rIns="93102" bIns="46552" rtlCol="0" anchor="b"/>
          <a:lstStyle>
            <a:lvl1pPr algn="l">
              <a:defRPr sz="1200"/>
            </a:lvl1pPr>
          </a:lstStyle>
          <a:p>
            <a:endParaRPr lang="it-IT"/>
          </a:p>
        </p:txBody>
      </p:sp>
      <p:sp>
        <p:nvSpPr>
          <p:cNvPr id="5" name="Segnaposto numero diapositiva 4"/>
          <p:cNvSpPr>
            <a:spLocks noGrp="1"/>
          </p:cNvSpPr>
          <p:nvPr>
            <p:ph type="sldNum" sz="quarter" idx="3"/>
          </p:nvPr>
        </p:nvSpPr>
        <p:spPr>
          <a:xfrm>
            <a:off x="3845048" y="9425568"/>
            <a:ext cx="2941532" cy="496173"/>
          </a:xfrm>
          <a:prstGeom prst="rect">
            <a:avLst/>
          </a:prstGeom>
        </p:spPr>
        <p:txBody>
          <a:bodyPr vert="horz" lIns="93102" tIns="46552" rIns="93102" bIns="46552" rtlCol="0" anchor="b"/>
          <a:lstStyle>
            <a:lvl1pPr algn="r">
              <a:defRPr sz="1200"/>
            </a:lvl1pPr>
          </a:lstStyle>
          <a:p>
            <a:fld id="{B8DE55D1-629F-49A4-9FDE-99C53E24F79F}" type="slidenum">
              <a:rPr lang="it-IT" smtClean="0"/>
              <a:pPr/>
              <a:t>‹N›</a:t>
            </a:fld>
            <a:endParaRPr lang="it-IT"/>
          </a:p>
        </p:txBody>
      </p:sp>
    </p:spTree>
    <p:extLst>
      <p:ext uri="{BB962C8B-B14F-4D97-AF65-F5344CB8AC3E}">
        <p14:creationId xmlns:p14="http://schemas.microsoft.com/office/powerpoint/2010/main" val="863334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1532" cy="496173"/>
          </a:xfrm>
          <a:prstGeom prst="rect">
            <a:avLst/>
          </a:prstGeom>
        </p:spPr>
        <p:txBody>
          <a:bodyPr vert="horz" lIns="93102" tIns="46552" rIns="93102" bIns="46552" rtlCol="0"/>
          <a:lstStyle>
            <a:lvl1pPr algn="l">
              <a:defRPr sz="1200"/>
            </a:lvl1pPr>
          </a:lstStyle>
          <a:p>
            <a:endParaRPr lang="it-IT"/>
          </a:p>
        </p:txBody>
      </p:sp>
      <p:sp>
        <p:nvSpPr>
          <p:cNvPr id="3" name="Segnaposto data 2"/>
          <p:cNvSpPr>
            <a:spLocks noGrp="1"/>
          </p:cNvSpPr>
          <p:nvPr>
            <p:ph type="dt" idx="1"/>
          </p:nvPr>
        </p:nvSpPr>
        <p:spPr>
          <a:xfrm>
            <a:off x="3845048" y="0"/>
            <a:ext cx="2941532" cy="496173"/>
          </a:xfrm>
          <a:prstGeom prst="rect">
            <a:avLst/>
          </a:prstGeom>
        </p:spPr>
        <p:txBody>
          <a:bodyPr vert="horz" lIns="93102" tIns="46552" rIns="93102" bIns="46552" rtlCol="0"/>
          <a:lstStyle>
            <a:lvl1pPr algn="r">
              <a:defRPr sz="1200"/>
            </a:lvl1pPr>
          </a:lstStyle>
          <a:p>
            <a:fld id="{03675B2E-259A-455A-90BD-8AAEC99B0A21}" type="datetimeFigureOut">
              <a:rPr lang="it-IT" smtClean="0"/>
              <a:pPr/>
              <a:t>23/05/2017</a:t>
            </a:fld>
            <a:endParaRPr lang="it-IT"/>
          </a:p>
        </p:txBody>
      </p:sp>
      <p:sp>
        <p:nvSpPr>
          <p:cNvPr id="4" name="Segnaposto immagine diapositiva 3"/>
          <p:cNvSpPr>
            <a:spLocks noGrp="1" noRot="1" noChangeAspect="1"/>
          </p:cNvSpPr>
          <p:nvPr>
            <p:ph type="sldImg" idx="2"/>
          </p:nvPr>
        </p:nvSpPr>
        <p:spPr>
          <a:xfrm>
            <a:off x="914400" y="744538"/>
            <a:ext cx="4959350" cy="3721100"/>
          </a:xfrm>
          <a:prstGeom prst="rect">
            <a:avLst/>
          </a:prstGeom>
          <a:noFill/>
          <a:ln w="12700">
            <a:solidFill>
              <a:prstClr val="black"/>
            </a:solidFill>
          </a:ln>
        </p:spPr>
        <p:txBody>
          <a:bodyPr vert="horz" lIns="93102" tIns="46552" rIns="93102" bIns="46552" rtlCol="0" anchor="ctr"/>
          <a:lstStyle/>
          <a:p>
            <a:endParaRPr lang="it-IT"/>
          </a:p>
        </p:txBody>
      </p:sp>
      <p:sp>
        <p:nvSpPr>
          <p:cNvPr id="5" name="Segnaposto note 4"/>
          <p:cNvSpPr>
            <a:spLocks noGrp="1"/>
          </p:cNvSpPr>
          <p:nvPr>
            <p:ph type="body" sz="quarter" idx="3"/>
          </p:nvPr>
        </p:nvSpPr>
        <p:spPr>
          <a:xfrm>
            <a:off x="678815" y="4713645"/>
            <a:ext cx="5430520" cy="4465558"/>
          </a:xfrm>
          <a:prstGeom prst="rect">
            <a:avLst/>
          </a:prstGeom>
        </p:spPr>
        <p:txBody>
          <a:bodyPr vert="horz" lIns="93102" tIns="46552" rIns="93102" bIns="46552"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5568"/>
            <a:ext cx="2941532" cy="496173"/>
          </a:xfrm>
          <a:prstGeom prst="rect">
            <a:avLst/>
          </a:prstGeom>
        </p:spPr>
        <p:txBody>
          <a:bodyPr vert="horz" lIns="93102" tIns="46552" rIns="93102" bIns="46552" rtlCol="0" anchor="b"/>
          <a:lstStyle>
            <a:lvl1pPr algn="l">
              <a:defRPr sz="1200"/>
            </a:lvl1pPr>
          </a:lstStyle>
          <a:p>
            <a:endParaRPr lang="it-IT"/>
          </a:p>
        </p:txBody>
      </p:sp>
      <p:sp>
        <p:nvSpPr>
          <p:cNvPr id="7" name="Segnaposto numero diapositiva 6"/>
          <p:cNvSpPr>
            <a:spLocks noGrp="1"/>
          </p:cNvSpPr>
          <p:nvPr>
            <p:ph type="sldNum" sz="quarter" idx="5"/>
          </p:nvPr>
        </p:nvSpPr>
        <p:spPr>
          <a:xfrm>
            <a:off x="3845048" y="9425568"/>
            <a:ext cx="2941532" cy="496173"/>
          </a:xfrm>
          <a:prstGeom prst="rect">
            <a:avLst/>
          </a:prstGeom>
        </p:spPr>
        <p:txBody>
          <a:bodyPr vert="horz" lIns="93102" tIns="46552" rIns="93102" bIns="46552" rtlCol="0" anchor="b"/>
          <a:lstStyle>
            <a:lvl1pPr algn="r">
              <a:defRPr sz="1200"/>
            </a:lvl1pPr>
          </a:lstStyle>
          <a:p>
            <a:fld id="{A0CDC2D9-3DBA-4042-BDB9-A8016BB39CB7}" type="slidenum">
              <a:rPr lang="it-IT" smtClean="0"/>
              <a:pPr/>
              <a:t>‹N›</a:t>
            </a:fld>
            <a:endParaRPr lang="it-IT"/>
          </a:p>
        </p:txBody>
      </p:sp>
    </p:spTree>
    <p:extLst>
      <p:ext uri="{BB962C8B-B14F-4D97-AF65-F5344CB8AC3E}">
        <p14:creationId xmlns:p14="http://schemas.microsoft.com/office/powerpoint/2010/main" val="400314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a:t>
            </a:fld>
            <a:endParaRPr lang="it-IT" dirty="0"/>
          </a:p>
        </p:txBody>
      </p:sp>
    </p:spTree>
    <p:extLst>
      <p:ext uri="{BB962C8B-B14F-4D97-AF65-F5344CB8AC3E}">
        <p14:creationId xmlns:p14="http://schemas.microsoft.com/office/powerpoint/2010/main" val="874932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10</a:t>
            </a:fld>
            <a:endParaRPr lang="it-IT" dirty="0"/>
          </a:p>
        </p:txBody>
      </p:sp>
    </p:spTree>
    <p:extLst>
      <p:ext uri="{BB962C8B-B14F-4D97-AF65-F5344CB8AC3E}">
        <p14:creationId xmlns:p14="http://schemas.microsoft.com/office/powerpoint/2010/main" val="3026488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7500" lnSpcReduction="20000"/>
          </a:bodyPr>
          <a:lstStyle/>
          <a:p>
            <a:r>
              <a:rPr lang="it-IT" sz="1200" b="1" kern="1200" dirty="0">
                <a:solidFill>
                  <a:schemeClr val="tx1"/>
                </a:solidFill>
                <a:effectLst/>
                <a:latin typeface="+mn-lt"/>
                <a:ea typeface="+mn-ea"/>
                <a:cs typeface="+mn-cs"/>
              </a:rPr>
              <a:t>Il problema della tempistica</a:t>
            </a:r>
            <a:r>
              <a:rPr lang="it-IT" sz="1200" kern="1200" dirty="0">
                <a:solidFill>
                  <a:schemeClr val="tx1"/>
                </a:solidFill>
                <a:effectLst/>
                <a:latin typeface="+mn-lt"/>
                <a:ea typeface="+mn-ea"/>
                <a:cs typeface="+mn-cs"/>
              </a:rPr>
              <a:t>. Le decisioni in ordine a quali modalità e procedure debbano essere adottate ai fini della definizione della “popolazione abitualmente dimorante” nella prospettiva del censimento permanente (Obiettivo Conteggio), devono tener conto della tempistica dei vari rilasci dei regolamenti europei (in primis popolazione totale comunale), ma anche di altri output ad essa vincolati, sia di livello (popolazione per sesso, popolazione per cittadinanza – italiana/straniera ad esempio) sia di struttura (popolazione per sesso, singolo anno di nascita e cittadinanza – italiana/straniera: comunitari/extra-comunitari).</a:t>
            </a:r>
          </a:p>
          <a:p>
            <a:r>
              <a:rPr lang="it-IT" sz="1200" kern="1200" dirty="0">
                <a:solidFill>
                  <a:schemeClr val="tx1"/>
                </a:solidFill>
                <a:effectLst/>
                <a:latin typeface="+mn-lt"/>
                <a:ea typeface="+mn-ea"/>
                <a:cs typeface="+mn-cs"/>
              </a:rPr>
              <a:t>Nel caso di popolazione abitualmente dimorante, resa disponibile dal censimento permanente con un ritardo data superiore a quello previsto per i regolamenti europei, l’Istat dovrà definire le strategie necessarie per assolvere contestualmente, correntemente e coerentemente agli adempimenti previsti dagli obblighi regolamentari, nonché per garantire le forniture di tutte le serie mensili/trimestrali/annuali dei denominatori per le serie delle FFLL in primis, nonché di tutti gli altri utenti del sistema POP-EYE (CN e tutte le indagini campionarie su famiglie e individui). Questo al fine di stabilire quale popolazione assumere come riferimento “ufficiale” per tutte le forniture di dati di popolazione interne ed esterne. </a:t>
            </a:r>
          </a:p>
          <a:p>
            <a:r>
              <a:rPr lang="it-IT" sz="1200" kern="1200" dirty="0">
                <a:solidFill>
                  <a:schemeClr val="tx1"/>
                </a:solidFill>
                <a:effectLst/>
                <a:latin typeface="+mn-lt"/>
                <a:ea typeface="+mn-ea"/>
                <a:cs typeface="+mn-cs"/>
              </a:rPr>
              <a:t>L’obiettivo è rendere disponibile correntemente un vettore di dati di popolazione che sia coerente (in termini di livelli e di strutture) con le evidenze della dinamica demografica corrente desumibili dai flussi. Tale coerenza oltre ed essere un requisito richiesto dal regolamento europeo sulle statistiche demografiche è indispensabile al fine di evitare gravi distorsioni e alterazioni della qualità di tutte le serie fondamentali di parametri e indicatori nazionali e territoriali, riferite alla popolazione residente, prodotti dalla statistica ufficiale. Il vettore ufficiale dei dati di popolazione residente, riferito al 1°gennaio di ciascun anno dovrà infatti costituire il punto di arrivo e di ripartenza che l’Istat assumerà per le operazioni di aggiornamento mensile delle serie di denominatori (popolazione) e di parametri dinamici nazionali e sub nazionali (fino al dettaglio  comunale), per la popolazione nel complesso e – separatamente – anche per quella straniera. </a:t>
            </a:r>
          </a:p>
          <a:p>
            <a:r>
              <a:rPr lang="it-IT" sz="1200" kern="1200" dirty="0">
                <a:solidFill>
                  <a:schemeClr val="tx1"/>
                </a:solidFill>
                <a:effectLst/>
                <a:latin typeface="+mn-lt"/>
                <a:ea typeface="+mn-ea"/>
                <a:cs typeface="+mn-cs"/>
              </a:rPr>
              <a:t> </a:t>
            </a:r>
          </a:p>
          <a:p>
            <a:r>
              <a:rPr lang="it-IT" sz="1200" b="1" kern="1200" dirty="0">
                <a:solidFill>
                  <a:schemeClr val="tx1"/>
                </a:solidFill>
                <a:effectLst/>
                <a:latin typeface="+mn-lt"/>
                <a:ea typeface="+mn-ea"/>
                <a:cs typeface="+mn-cs"/>
              </a:rPr>
              <a:t>Il problema delle ricostruzioni continue</a:t>
            </a:r>
            <a:r>
              <a:rPr lang="it-IT" sz="1200" kern="1200" dirty="0">
                <a:solidFill>
                  <a:schemeClr val="tx1"/>
                </a:solidFill>
                <a:effectLst/>
                <a:latin typeface="+mn-lt"/>
                <a:ea typeface="+mn-ea"/>
                <a:cs typeface="+mn-cs"/>
              </a:rPr>
              <a:t>. In caso di slineamento temporale tra i dati forniti per i regolamenti e i dati definitivi prodotti dal censimento permanente riferiti alla popolazione abitualmente dimorante occorrerà procedere alla ricostruzione dei dati di popolazione già trasmessi per i Regolamenti in modo da garantire il riallineamento dei vettori di popolazione alle risultanze del censimento. Nel caso di rilascio annuale l’operazione di riallineamento sarà continua. Si tratta di una operazione complessa, onerosa e non priva di criticità che sottopone ad un notevole stress non solo tutto il sistema di statistiche demografiche ma anche tutte le statistiche prodotte dall’istituto che assumono come riferimento la popolazione. </a:t>
            </a:r>
          </a:p>
          <a:p>
            <a:r>
              <a:rPr lang="it-IT" sz="1200" kern="1200" dirty="0">
                <a:solidFill>
                  <a:schemeClr val="tx1"/>
                </a:solidFill>
                <a:effectLst/>
                <a:latin typeface="+mn-lt"/>
                <a:ea typeface="+mn-ea"/>
                <a:cs typeface="+mn-cs"/>
              </a:rPr>
              <a:t>Tutte le operazioni continue di ricostruzione – a loro volta – dovranno essere programmate e schedulate per il riallineamento degli output regolamentari non solo del Regolamento Migrazioni e del Regolamento Demografiche, ma anche per Forze Lavoro; è ovvio infatti che la popolazione costituisce l’output intermedio per le stime trimestrali delle FFLL, che a loro volta potranno essere considerate definitive solo dopo la resa definitiva delle serie di popolazione. Lo stesso dicasi per le serie di contabilità nazionale. L’Istituto dovrà valutarne l’opportunità, la fattibilità sia in ragione dei contenuti e della tempistica della produzione di dati ufficiali di popolazione che in termini di costi/benefici.</a:t>
            </a:r>
          </a:p>
          <a:p>
            <a:endParaRPr lang="it-IT" sz="1200" b="1" i="1" kern="1200" dirty="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11</a:t>
            </a:fld>
            <a:endParaRPr lang="it-IT"/>
          </a:p>
        </p:txBody>
      </p:sp>
    </p:spTree>
    <p:extLst>
      <p:ext uri="{BB962C8B-B14F-4D97-AF65-F5344CB8AC3E}">
        <p14:creationId xmlns:p14="http://schemas.microsoft.com/office/powerpoint/2010/main" val="3168552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12</a:t>
            </a:fld>
            <a:endParaRPr lang="it-IT" dirty="0"/>
          </a:p>
        </p:txBody>
      </p:sp>
    </p:spTree>
    <p:extLst>
      <p:ext uri="{BB962C8B-B14F-4D97-AF65-F5344CB8AC3E}">
        <p14:creationId xmlns:p14="http://schemas.microsoft.com/office/powerpoint/2010/main" val="3447880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pPr marL="0" lvl="2" algn="just"/>
            <a:r>
              <a:rPr lang="it-IT" sz="2400" dirty="0">
                <a:solidFill>
                  <a:prstClr val="black"/>
                </a:solidFill>
              </a:rPr>
              <a:t>Creazione di una indagine Master Sample per valutare la qualità</a:t>
            </a:r>
            <a:r>
              <a:rPr lang="it-IT" sz="2400" baseline="0" dirty="0">
                <a:solidFill>
                  <a:prstClr val="black"/>
                </a:solidFill>
              </a:rPr>
              <a:t> del</a:t>
            </a:r>
            <a:r>
              <a:rPr lang="it-IT" sz="2400" dirty="0">
                <a:solidFill>
                  <a:prstClr val="black"/>
                </a:solidFill>
              </a:rPr>
              <a:t> registro di base di individui e famiglie e per la produzione dei conteggi di popolazione.</a:t>
            </a:r>
            <a:r>
              <a:rPr lang="it-IT" sz="2400" baseline="0" dirty="0">
                <a:solidFill>
                  <a:prstClr val="black"/>
                </a:solidFill>
              </a:rPr>
              <a:t> </a:t>
            </a:r>
            <a:r>
              <a:rPr lang="it-IT" sz="2400" dirty="0">
                <a:solidFill>
                  <a:prstClr val="black"/>
                </a:solidFill>
              </a:rPr>
              <a:t>Sfruttamento dei dati amministrativi per la creazione di registri statistici a supporto del censimento della popolazione</a:t>
            </a:r>
          </a:p>
          <a:p>
            <a:pPr marL="0" lvl="2" algn="just"/>
            <a:r>
              <a:rPr lang="it-IT" sz="2400" dirty="0">
                <a:solidFill>
                  <a:prstClr val="black"/>
                </a:solidFill>
              </a:rPr>
              <a:t>Miglioramento nella qualità dei dati, nella tempestività e nella completezza delle informazioni prodotte in modo da fornire agli </a:t>
            </a:r>
            <a:r>
              <a:rPr lang="it-IT" sz="2400" i="1" dirty="0" err="1">
                <a:solidFill>
                  <a:prstClr val="black"/>
                </a:solidFill>
              </a:rPr>
              <a:t>stakeholders</a:t>
            </a:r>
            <a:r>
              <a:rPr lang="it-IT" sz="2400" dirty="0">
                <a:solidFill>
                  <a:prstClr val="black"/>
                </a:solidFill>
              </a:rPr>
              <a:t> output più aggiornati sugli eventi demografici e per specifiche sottopopolazioni.</a:t>
            </a:r>
            <a:endParaRPr lang="it-IT" sz="2400" dirty="0"/>
          </a:p>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13</a:t>
            </a:fld>
            <a:endParaRPr lang="it-IT"/>
          </a:p>
        </p:txBody>
      </p:sp>
    </p:spTree>
    <p:extLst>
      <p:ext uri="{BB962C8B-B14F-4D97-AF65-F5344CB8AC3E}">
        <p14:creationId xmlns:p14="http://schemas.microsoft.com/office/powerpoint/2010/main" val="2376074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pPr defTabSz="913668" eaLnBrk="0" fontAlgn="base" hangingPunct="0">
              <a:spcBef>
                <a:spcPct val="30000"/>
              </a:spcBef>
              <a:spcAft>
                <a:spcPct val="0"/>
              </a:spcAft>
              <a:defRPr/>
            </a:pPr>
            <a:r>
              <a:rPr lang="it-IT" b="1" dirty="0"/>
              <a:t>COM(2016)551/F1 </a:t>
            </a:r>
            <a:r>
              <a:rPr lang="it-IT" dirty="0"/>
              <a:t>Proposta del 24 agosto 2016 di REGOLAMENTO DEL PARLAMENTO EUROPEO E DEL CONSIGLIO che istituisce un quadro comune per le statistiche europee sulle persone e sulle famiglie, basate su dati a livello individuale ricavati da campioni.</a:t>
            </a:r>
            <a:r>
              <a:rPr lang="it-IT" baseline="0" dirty="0"/>
              <a:t> La proposta è attualmente in fase di discussione. </a:t>
            </a:r>
          </a:p>
          <a:p>
            <a:pPr defTabSz="913668" eaLnBrk="0" fontAlgn="base" hangingPunct="0">
              <a:spcBef>
                <a:spcPct val="30000"/>
              </a:spcBef>
              <a:spcAft>
                <a:spcPct val="0"/>
              </a:spcAft>
              <a:defRPr/>
            </a:pPr>
            <a:endParaRPr lang="it-IT" baseline="0" dirty="0"/>
          </a:p>
          <a:p>
            <a:r>
              <a:rPr lang="it-IT" kern="1200" dirty="0">
                <a:solidFill>
                  <a:schemeClr val="tx1"/>
                </a:solidFill>
                <a:effectLst/>
              </a:rPr>
              <a:t>L’iniziativa rientra nel programma di controllo dell'adeguatezza e dell'efficacia della regolamentazione (REFIT) e mira a razionalizzare le statistiche sociali europee ricavate da campioni e a rendere più efficiente il processo di rilevazione dei dati e più pertinenti i risultati statistici. Il regolamento proposto dovrebbe garantire la comparabilità e la coerenza dei dati sul lungo periodo. </a:t>
            </a:r>
            <a:endParaRPr lang="it-IT" baseline="0" dirty="0"/>
          </a:p>
          <a:p>
            <a:pPr defTabSz="913668" eaLnBrk="0" fontAlgn="base" hangingPunct="0">
              <a:spcBef>
                <a:spcPct val="30000"/>
              </a:spcBef>
              <a:spcAft>
                <a:spcPct val="0"/>
              </a:spcAft>
              <a:defRPr/>
            </a:pPr>
            <a:endParaRPr lang="it-IT" kern="1200" baseline="0" dirty="0">
              <a:solidFill>
                <a:schemeClr val="tx1"/>
              </a:solidFill>
              <a:effectLst/>
            </a:endParaRPr>
          </a:p>
          <a:p>
            <a:r>
              <a:rPr lang="it-IT" kern="1200" dirty="0">
                <a:solidFill>
                  <a:schemeClr val="tx1"/>
                </a:solidFill>
                <a:effectLst/>
              </a:rPr>
              <a:t>Per lo svolgimento delle indagini sociali europee esistono attualmente cinque basi giuridiche che disciplinano, rispettivamente, l'indagine sulle forze di lavoro (IFL), le statistiche europee sul reddito e sulle condizioni di vita (EU-SILC), l'indagine sull'istruzione degli adulti (AES), l'indagine europea sulla salute (EHIS) e l'indagine sull'uso delle tecnologie dell'informazione e della comunicazione nelle famiglie. Due indagini europee sono co dotte </a:t>
            </a:r>
          </a:p>
          <a:p>
            <a:r>
              <a:rPr lang="it-IT" kern="1200" dirty="0">
                <a:solidFill>
                  <a:schemeClr val="tx1"/>
                </a:solidFill>
                <a:effectLst/>
              </a:rPr>
              <a:t>unicamente in base ad un accordo informale: l'indagine sul bilancio delle famiglie (HBS) e l'indagine europea armonizzata sull'uso del tempo (HETUS). </a:t>
            </a:r>
          </a:p>
          <a:p>
            <a:endParaRPr lang="it-IT" kern="1200" dirty="0">
              <a:solidFill>
                <a:schemeClr val="tx1"/>
              </a:solidFill>
              <a:effectLst/>
            </a:endParaRPr>
          </a:p>
          <a:p>
            <a:r>
              <a:rPr lang="it-IT" kern="1200" dirty="0">
                <a:solidFill>
                  <a:schemeClr val="tx1"/>
                </a:solidFill>
                <a:effectLst/>
              </a:rPr>
              <a:t>Si</a:t>
            </a:r>
            <a:r>
              <a:rPr lang="it-IT" kern="1200" baseline="0" dirty="0">
                <a:solidFill>
                  <a:schemeClr val="tx1"/>
                </a:solidFill>
                <a:effectLst/>
              </a:rPr>
              <a:t> sta inoltre cominciando a parlare di un quadro normativo unico che comprenda censimento, statistiche demografiche e indagini sociali, da definire fin d’ora per renderlo operativo dopo la tornata censuaria del 2021.</a:t>
            </a:r>
            <a:endParaRPr lang="it-IT" kern="1200" dirty="0">
              <a:solidFill>
                <a:schemeClr val="tx1"/>
              </a:solidFill>
              <a:effectLst/>
            </a:endParaRPr>
          </a:p>
          <a:p>
            <a:endParaRPr lang="it-IT" kern="1200" dirty="0">
              <a:solidFill>
                <a:schemeClr val="tx1"/>
              </a:solidFill>
              <a:effectLst/>
            </a:endParaRPr>
          </a:p>
          <a:p>
            <a:r>
              <a:rPr lang="it-IT" kern="1200" dirty="0">
                <a:solidFill>
                  <a:schemeClr val="tx1"/>
                </a:solidFill>
                <a:effectLst/>
              </a:rPr>
              <a:t>https://ec.europa.eu/transparency/regdoc/rep/1/2016/IT/1-2016-551-IT-F1-1.PDF</a:t>
            </a:r>
          </a:p>
          <a:p>
            <a:endParaRPr lang="it-IT" sz="1100" dirty="0"/>
          </a:p>
          <a:p>
            <a:endParaRPr lang="it-IT" sz="1100" dirty="0"/>
          </a:p>
          <a:p>
            <a:pPr defTabSz="913668" eaLnBrk="0" fontAlgn="base" hangingPunct="0">
              <a:spcBef>
                <a:spcPct val="30000"/>
              </a:spcBef>
              <a:spcAft>
                <a:spcPct val="0"/>
              </a:spcAft>
              <a:defRPr/>
            </a:pPr>
            <a:endParaRPr lang="it-IT" sz="1100"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14</a:t>
            </a:fld>
            <a:endParaRPr lang="it-IT"/>
          </a:p>
        </p:txBody>
      </p:sp>
    </p:spTree>
    <p:extLst>
      <p:ext uri="{BB962C8B-B14F-4D97-AF65-F5344CB8AC3E}">
        <p14:creationId xmlns:p14="http://schemas.microsoft.com/office/powerpoint/2010/main" val="2274433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3668" eaLnBrk="0" fontAlgn="base" hangingPunct="0">
              <a:spcBef>
                <a:spcPct val="30000"/>
              </a:spcBef>
              <a:spcAft>
                <a:spcPct val="0"/>
              </a:spcAft>
              <a:defRPr/>
            </a:pPr>
            <a:r>
              <a:rPr lang="it-IT" dirty="0">
                <a:latin typeface="Calibri" panose="020F0502020204030204" pitchFamily="34" charset="0"/>
              </a:rPr>
              <a:t>Ai dati amministrativi  sfuggono per definizione tutti i comportamenti che non lasciano traccia: sommersi, illeciti, derivanti da comportamenti opportunistici, manifestazioni di componenti soggettive…necessità di condurre </a:t>
            </a:r>
            <a:r>
              <a:rPr lang="it-IT" b="1" dirty="0">
                <a:solidFill>
                  <a:srgbClr val="CF1E24"/>
                </a:solidFill>
                <a:latin typeface="Calibri" panose="020F0502020204030204" pitchFamily="34" charset="0"/>
              </a:rPr>
              <a:t>indagini dirette</a:t>
            </a:r>
          </a:p>
          <a:p>
            <a:pPr defTabSz="913668" eaLnBrk="0" fontAlgn="base" hangingPunct="0">
              <a:spcBef>
                <a:spcPct val="30000"/>
              </a:spcBef>
              <a:spcAft>
                <a:spcPct val="0"/>
              </a:spcAft>
              <a:defRPr/>
            </a:pP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15</a:t>
            </a:fld>
            <a:endParaRPr lang="it-IT"/>
          </a:p>
        </p:txBody>
      </p:sp>
    </p:spTree>
    <p:extLst>
      <p:ext uri="{BB962C8B-B14F-4D97-AF65-F5344CB8AC3E}">
        <p14:creationId xmlns:p14="http://schemas.microsoft.com/office/powerpoint/2010/main" val="25618050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3668" eaLnBrk="0" fontAlgn="base" hangingPunct="0">
              <a:spcBef>
                <a:spcPct val="30000"/>
              </a:spcBef>
              <a:spcAft>
                <a:spcPct val="0"/>
              </a:spcAft>
              <a:defRPr/>
            </a:pPr>
            <a:r>
              <a:rPr lang="it-IT" dirty="0">
                <a:latin typeface="Calibri" panose="020F0502020204030204" pitchFamily="34" charset="0"/>
              </a:rPr>
              <a:t>Ai dati amministrativi  sfuggono per definizione tutti i comportamenti che non lasciano traccia: sommersi, illeciti, derivanti da comportamenti opportunistici, manifestazioni di componenti soggettive…necessità di condurre </a:t>
            </a:r>
            <a:r>
              <a:rPr lang="it-IT" b="1" dirty="0">
                <a:solidFill>
                  <a:srgbClr val="CF1E24"/>
                </a:solidFill>
                <a:latin typeface="Calibri" panose="020F0502020204030204" pitchFamily="34" charset="0"/>
              </a:rPr>
              <a:t>indagini dirette</a:t>
            </a:r>
          </a:p>
          <a:p>
            <a:pPr defTabSz="913668" eaLnBrk="0" fontAlgn="base" hangingPunct="0">
              <a:spcBef>
                <a:spcPct val="30000"/>
              </a:spcBef>
              <a:spcAft>
                <a:spcPct val="0"/>
              </a:spcAft>
              <a:defRPr/>
            </a:pP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16</a:t>
            </a:fld>
            <a:endParaRPr lang="it-IT"/>
          </a:p>
        </p:txBody>
      </p:sp>
    </p:spTree>
    <p:extLst>
      <p:ext uri="{BB962C8B-B14F-4D97-AF65-F5344CB8AC3E}">
        <p14:creationId xmlns:p14="http://schemas.microsoft.com/office/powerpoint/2010/main" val="33094958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3668" eaLnBrk="0" fontAlgn="base" hangingPunct="0">
              <a:spcBef>
                <a:spcPct val="30000"/>
              </a:spcBef>
              <a:spcAft>
                <a:spcPct val="0"/>
              </a:spcAft>
              <a:defRPr/>
            </a:pPr>
            <a:r>
              <a:rPr lang="it-IT" dirty="0">
                <a:latin typeface="Calibri" panose="020F0502020204030204" pitchFamily="34" charset="0"/>
              </a:rPr>
              <a:t>Ai dati amministrativi  sfuggono per definizione tutti i comportamenti che non lasciano traccia: sommersi, illeciti, derivanti da comportamenti opportunistici, manifestazioni di componenti soggettive…necessità di condurre </a:t>
            </a:r>
            <a:r>
              <a:rPr lang="it-IT" b="1" dirty="0">
                <a:solidFill>
                  <a:srgbClr val="CF1E24"/>
                </a:solidFill>
                <a:latin typeface="Calibri" panose="020F0502020204030204" pitchFamily="34" charset="0"/>
              </a:rPr>
              <a:t>indagini dirette</a:t>
            </a:r>
          </a:p>
          <a:p>
            <a:pPr defTabSz="913668" eaLnBrk="0" fontAlgn="base" hangingPunct="0">
              <a:spcBef>
                <a:spcPct val="30000"/>
              </a:spcBef>
              <a:spcAft>
                <a:spcPct val="0"/>
              </a:spcAft>
              <a:defRPr/>
            </a:pP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17</a:t>
            </a:fld>
            <a:endParaRPr lang="it-IT"/>
          </a:p>
        </p:txBody>
      </p:sp>
    </p:spTree>
    <p:extLst>
      <p:ext uri="{BB962C8B-B14F-4D97-AF65-F5344CB8AC3E}">
        <p14:creationId xmlns:p14="http://schemas.microsoft.com/office/powerpoint/2010/main" val="42512142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3668" eaLnBrk="0" fontAlgn="base" hangingPunct="0">
              <a:spcBef>
                <a:spcPct val="30000"/>
              </a:spcBef>
              <a:spcAft>
                <a:spcPct val="0"/>
              </a:spcAft>
              <a:defRPr/>
            </a:pPr>
            <a:r>
              <a:rPr lang="it-IT" dirty="0">
                <a:latin typeface="Calibri" panose="020F0502020204030204" pitchFamily="34" charset="0"/>
              </a:rPr>
              <a:t>Ai dati amministrativi  sfuggono per definizione tutti i comportamenti che non lasciano traccia: sommersi, illeciti, derivanti da comportamenti opportunistici, manifestazioni di componenti soggettive…necessità di condurre </a:t>
            </a:r>
            <a:r>
              <a:rPr lang="it-IT" b="1" dirty="0">
                <a:solidFill>
                  <a:srgbClr val="CF1E24"/>
                </a:solidFill>
                <a:latin typeface="Calibri" panose="020F0502020204030204" pitchFamily="34" charset="0"/>
              </a:rPr>
              <a:t>indagini dirette</a:t>
            </a:r>
          </a:p>
          <a:p>
            <a:pPr defTabSz="913668" eaLnBrk="0" fontAlgn="base" hangingPunct="0">
              <a:spcBef>
                <a:spcPct val="30000"/>
              </a:spcBef>
              <a:spcAft>
                <a:spcPct val="0"/>
              </a:spcAft>
              <a:defRPr/>
            </a:pP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18</a:t>
            </a:fld>
            <a:endParaRPr lang="it-IT"/>
          </a:p>
        </p:txBody>
      </p:sp>
    </p:spTree>
    <p:extLst>
      <p:ext uri="{BB962C8B-B14F-4D97-AF65-F5344CB8AC3E}">
        <p14:creationId xmlns:p14="http://schemas.microsoft.com/office/powerpoint/2010/main" val="3726906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3668" eaLnBrk="0" fontAlgn="base" hangingPunct="0">
              <a:spcBef>
                <a:spcPct val="30000"/>
              </a:spcBef>
              <a:spcAft>
                <a:spcPct val="0"/>
              </a:spcAft>
              <a:defRPr/>
            </a:pPr>
            <a:r>
              <a:rPr lang="it-IT" dirty="0">
                <a:latin typeface="Calibri" panose="020F0502020204030204" pitchFamily="34" charset="0"/>
              </a:rPr>
              <a:t>Ai dati amministrativi  sfuggono per definizione tutti i comportamenti che non lasciano traccia: sommersi, illeciti, derivanti da comportamenti opportunistici, manifestazioni di componenti soggettive…necessità di condurre </a:t>
            </a:r>
            <a:r>
              <a:rPr lang="it-IT" b="1" dirty="0">
                <a:solidFill>
                  <a:srgbClr val="CF1E24"/>
                </a:solidFill>
                <a:latin typeface="Calibri" panose="020F0502020204030204" pitchFamily="34" charset="0"/>
              </a:rPr>
              <a:t>indagini dirette</a:t>
            </a:r>
          </a:p>
          <a:p>
            <a:pPr defTabSz="913668" eaLnBrk="0" fontAlgn="base" hangingPunct="0">
              <a:spcBef>
                <a:spcPct val="30000"/>
              </a:spcBef>
              <a:spcAft>
                <a:spcPct val="0"/>
              </a:spcAft>
              <a:defRPr/>
            </a:pP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19</a:t>
            </a:fld>
            <a:endParaRPr lang="it-IT"/>
          </a:p>
        </p:txBody>
      </p:sp>
    </p:spTree>
    <p:extLst>
      <p:ext uri="{BB962C8B-B14F-4D97-AF65-F5344CB8AC3E}">
        <p14:creationId xmlns:p14="http://schemas.microsoft.com/office/powerpoint/2010/main" val="2040052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2</a:t>
            </a:fld>
            <a:endParaRPr lang="it-IT" dirty="0"/>
          </a:p>
        </p:txBody>
      </p:sp>
    </p:spTree>
    <p:extLst>
      <p:ext uri="{BB962C8B-B14F-4D97-AF65-F5344CB8AC3E}">
        <p14:creationId xmlns:p14="http://schemas.microsoft.com/office/powerpoint/2010/main" val="37380771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3668" eaLnBrk="0" fontAlgn="base" hangingPunct="0">
              <a:spcBef>
                <a:spcPct val="30000"/>
              </a:spcBef>
              <a:spcAft>
                <a:spcPct val="0"/>
              </a:spcAft>
              <a:defRPr/>
            </a:pPr>
            <a:r>
              <a:rPr lang="it-IT" dirty="0">
                <a:latin typeface="Calibri" panose="020F0502020204030204" pitchFamily="34" charset="0"/>
              </a:rPr>
              <a:t>Ai dati amministrativi  sfuggono per definizione tutti i comportamenti che non lasciano traccia: sommersi, illeciti, derivanti da comportamenti opportunistici, manifestazioni di componenti soggettive…necessità di condurre </a:t>
            </a:r>
            <a:r>
              <a:rPr lang="it-IT" b="1" dirty="0">
                <a:solidFill>
                  <a:srgbClr val="CF1E24"/>
                </a:solidFill>
                <a:latin typeface="Calibri" panose="020F0502020204030204" pitchFamily="34" charset="0"/>
              </a:rPr>
              <a:t>indagini dirette</a:t>
            </a:r>
          </a:p>
          <a:p>
            <a:pPr defTabSz="913668" eaLnBrk="0" fontAlgn="base" hangingPunct="0">
              <a:spcBef>
                <a:spcPct val="30000"/>
              </a:spcBef>
              <a:spcAft>
                <a:spcPct val="0"/>
              </a:spcAft>
              <a:defRPr/>
            </a:pP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20</a:t>
            </a:fld>
            <a:endParaRPr lang="it-IT"/>
          </a:p>
        </p:txBody>
      </p:sp>
    </p:spTree>
    <p:extLst>
      <p:ext uri="{BB962C8B-B14F-4D97-AF65-F5344CB8AC3E}">
        <p14:creationId xmlns:p14="http://schemas.microsoft.com/office/powerpoint/2010/main" val="12754378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3668" eaLnBrk="0" fontAlgn="base" hangingPunct="0">
              <a:spcBef>
                <a:spcPct val="30000"/>
              </a:spcBef>
              <a:spcAft>
                <a:spcPct val="0"/>
              </a:spcAft>
              <a:defRPr/>
            </a:pP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21</a:t>
            </a:fld>
            <a:endParaRPr lang="it-IT"/>
          </a:p>
        </p:txBody>
      </p:sp>
    </p:spTree>
    <p:extLst>
      <p:ext uri="{BB962C8B-B14F-4D97-AF65-F5344CB8AC3E}">
        <p14:creationId xmlns:p14="http://schemas.microsoft.com/office/powerpoint/2010/main" val="982594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lvl="0"/>
            <a:r>
              <a:rPr lang="it-IT" sz="1200" kern="1200" dirty="0">
                <a:solidFill>
                  <a:schemeClr val="tx1"/>
                </a:solidFill>
                <a:effectLst/>
                <a:latin typeface="+mn-lt"/>
                <a:ea typeface="+mn-ea"/>
                <a:cs typeface="+mn-cs"/>
              </a:rPr>
              <a:t>L’RBI è pensato come l’insieme più ampio possibile di individui identificabili in SIM a cui sono associate un set di informazioni minime e “certe”. Nel RBI il processo identifica le differenti popolazioni statistiche possibili.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L’obiettivo principale</a:t>
            </a:r>
            <a:r>
              <a:rPr lang="it-IT" baseline="0" dirty="0"/>
              <a:t> del registro è quello di offrire la possibilità di avere una base dati micro che risponda a diverse definizioni di popolazione (residenza, dimora abituale,  popolazione insistente su un territorio). </a:t>
            </a:r>
          </a:p>
          <a:p>
            <a:pPr lvl="0"/>
            <a:endParaRPr lang="it-IT" sz="1200" kern="1200" dirty="0">
              <a:solidFill>
                <a:schemeClr val="tx1"/>
              </a:solidFill>
              <a:effectLst/>
              <a:latin typeface="+mn-lt"/>
              <a:ea typeface="+mn-ea"/>
              <a:cs typeface="+mn-cs"/>
            </a:endParaRPr>
          </a:p>
          <a:p>
            <a:pPr lvl="0"/>
            <a:r>
              <a:rPr lang="it-IT" sz="1200" kern="1200" dirty="0">
                <a:solidFill>
                  <a:schemeClr val="tx1"/>
                </a:solidFill>
                <a:effectLst/>
                <a:latin typeface="+mn-lt"/>
                <a:ea typeface="+mn-ea"/>
                <a:cs typeface="+mn-cs"/>
              </a:rPr>
              <a:t>La popolazione statistica di maggiore rilevanza è quella residente definita come “abitualmente dimorante” (vedi regolamenti internazionali) in un determinato ambito territoriale.</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L’output del RBI, riferito a questa specifica popolazione, deve garantire conteggi  coerenti sia per il censimento sia per le statistiche demografiche (definitive). </a:t>
            </a:r>
            <a:r>
              <a:rPr lang="it-IT" dirty="0"/>
              <a:t>Quello</a:t>
            </a:r>
            <a:r>
              <a:rPr lang="it-IT" baseline="0" dirty="0"/>
              <a:t> di popolazione abitualmente dimorante è un concetto solo in parte sovrapponibile alla residenza anagrafica. </a:t>
            </a:r>
            <a:r>
              <a:rPr lang="it-IT" sz="1200" kern="1200" dirty="0">
                <a:solidFill>
                  <a:schemeClr val="tx1"/>
                </a:solidFill>
                <a:effectLst/>
                <a:latin typeface="+mn-lt"/>
                <a:ea typeface="+mn-ea"/>
                <a:cs typeface="+mn-cs"/>
              </a:rPr>
              <a:t>Rispetto a tale popolazione sono identificati tre scenari possibili.</a:t>
            </a:r>
          </a:p>
          <a:p>
            <a:pPr defTabSz="913668" eaLnBrk="0" fontAlgn="base" hangingPunct="0">
              <a:spcBef>
                <a:spcPct val="30000"/>
              </a:spcBef>
              <a:spcAft>
                <a:spcPct val="0"/>
              </a:spcAft>
              <a:defRPr/>
            </a:pPr>
            <a:endParaRPr lang="it-IT" dirty="0"/>
          </a:p>
          <a:p>
            <a:pPr defTabSz="913668" eaLnBrk="0" fontAlgn="base" hangingPunct="0">
              <a:spcBef>
                <a:spcPct val="30000"/>
              </a:spcBef>
              <a:spcAft>
                <a:spcPct val="0"/>
              </a:spcAft>
              <a:defRPr/>
            </a:pPr>
            <a:endParaRPr lang="it-IT" baseline="0" dirty="0"/>
          </a:p>
          <a:p>
            <a:pPr defTabSz="913668" eaLnBrk="0" fontAlgn="base" hangingPunct="0">
              <a:spcBef>
                <a:spcPct val="30000"/>
              </a:spcBef>
              <a:spcAft>
                <a:spcPct val="0"/>
              </a:spcAft>
              <a:defRPr/>
            </a:pPr>
            <a:endParaRPr lang="it-IT" baseline="0" dirty="0"/>
          </a:p>
          <a:p>
            <a:pPr defTabSz="913668" eaLnBrk="0" fontAlgn="base" hangingPunct="0">
              <a:spcBef>
                <a:spcPct val="30000"/>
              </a:spcBef>
              <a:spcAft>
                <a:spcPct val="0"/>
              </a:spcAft>
              <a:defRPr/>
            </a:pPr>
            <a:endParaRPr lang="it-IT" baseline="0" dirty="0"/>
          </a:p>
          <a:p>
            <a:pPr defTabSz="913668" eaLnBrk="0" fontAlgn="base" hangingPunct="0">
              <a:spcBef>
                <a:spcPct val="30000"/>
              </a:spcBef>
              <a:spcAft>
                <a:spcPct val="0"/>
              </a:spcAft>
              <a:defRPr/>
            </a:pPr>
            <a:endParaRPr lang="it-IT" baseline="0"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3</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Lavoro wpc1. archetipo sulle definizioni</a:t>
            </a:r>
            <a:r>
              <a:rPr lang="it-IT" baseline="0" dirty="0"/>
              <a:t>.</a:t>
            </a:r>
          </a:p>
          <a:p>
            <a:endParaRPr lang="it-IT" baseline="0" dirty="0"/>
          </a:p>
          <a:p>
            <a:r>
              <a:rPr lang="it-IT" baseline="0" dirty="0"/>
              <a:t>Fino ad oggi abbiamo fatto questa stima solo a livello aggregato per la QMVP. Mentre per tutti i dati di struttura della popolazione e per i flussi richiesti dal regolamento ci siamo avvalsi della possibilità prevista dal regolamento di considerare come </a:t>
            </a:r>
            <a:r>
              <a:rPr lang="it-IT" baseline="0" dirty="0" err="1"/>
              <a:t>proxi</a:t>
            </a:r>
            <a:r>
              <a:rPr lang="it-IT" baseline="0" dirty="0"/>
              <a:t> della dimora abituale la residenza anagrafica. Il che ci ha consentito di soddisfare tutte le richieste nei tempi previsti in accordo con i requisiti di qualità e coerenza previsti dal regolamento.</a:t>
            </a:r>
          </a:p>
          <a:p>
            <a:r>
              <a:rPr lang="it-IT" baseline="0" dirty="0"/>
              <a:t>Entro il 31 dicembre 2016 tutti i Paesi membri debbono inviare ad </a:t>
            </a:r>
            <a:r>
              <a:rPr lang="it-IT" baseline="0" dirty="0" err="1"/>
              <a:t>Eurostat</a:t>
            </a:r>
            <a:r>
              <a:rPr lang="it-IT" baseline="0" dirty="0"/>
              <a:t> i risultati dello studio di fattibilità previsto dal regolamento al riguardo. </a:t>
            </a: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4</a:t>
            </a:fld>
            <a:endParaRPr lang="it-IT"/>
          </a:p>
        </p:txBody>
      </p:sp>
    </p:spTree>
    <p:extLst>
      <p:ext uri="{BB962C8B-B14F-4D97-AF65-F5344CB8AC3E}">
        <p14:creationId xmlns:p14="http://schemas.microsoft.com/office/powerpoint/2010/main" val="4192262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55000" lnSpcReduction="20000"/>
          </a:bodyPr>
          <a:lstStyle/>
          <a:p>
            <a:r>
              <a:rPr lang="it-IT" dirty="0"/>
              <a:t>RBI . Schema</a:t>
            </a:r>
            <a:r>
              <a:rPr lang="it-IT" baseline="0" dirty="0"/>
              <a:t> concettuale</a:t>
            </a:r>
            <a:r>
              <a:rPr lang="it-IT" dirty="0"/>
              <a:t>.</a:t>
            </a:r>
            <a:r>
              <a:rPr lang="it-IT" baseline="0" dirty="0"/>
              <a:t> </a:t>
            </a:r>
          </a:p>
          <a:p>
            <a:r>
              <a:rPr lang="it-IT" baseline="0" dirty="0"/>
              <a:t>Si tratta di u</a:t>
            </a:r>
            <a:r>
              <a:rPr lang="it-IT" dirty="0"/>
              <a:t>n disegno complesso che</a:t>
            </a:r>
            <a:r>
              <a:rPr lang="it-IT" baseline="0" dirty="0"/>
              <a:t> deve gestire le relazioni tra gli individui, la ricomposizione delle famiglie rispetto a diversi criteri di inclusione/esclusione dei componenti, la storicizzazione delle mutazioni e delle variazioni.</a:t>
            </a:r>
            <a:endParaRPr lang="it-IT" dirty="0"/>
          </a:p>
          <a:p>
            <a:endParaRPr lang="it-IT" dirty="0"/>
          </a:p>
          <a:p>
            <a:r>
              <a:rPr lang="it-IT" sz="1200" kern="1200" dirty="0">
                <a:solidFill>
                  <a:schemeClr val="tx1"/>
                </a:solidFill>
                <a:effectLst/>
                <a:latin typeface="+mn-lt"/>
                <a:ea typeface="+mn-ea"/>
                <a:cs typeface="+mn-cs"/>
              </a:rPr>
              <a:t>La struttura di base del RBI è data dall’insieme degli individui identificati dal SIM (sottosistema SIM-Individui) che risultino </a:t>
            </a:r>
            <a:r>
              <a:rPr lang="it-IT" sz="1200" i="1" kern="1200" dirty="0">
                <a:solidFill>
                  <a:schemeClr val="tx1"/>
                </a:solidFill>
                <a:effectLst/>
                <a:latin typeface="+mn-lt"/>
                <a:ea typeface="+mn-ea"/>
                <a:cs typeface="+mn-cs"/>
              </a:rPr>
              <a:t>eleggibili</a:t>
            </a:r>
            <a:r>
              <a:rPr lang="it-IT" sz="1200" kern="1200" dirty="0">
                <a:solidFill>
                  <a:schemeClr val="tx1"/>
                </a:solidFill>
                <a:effectLst/>
                <a:latin typeface="+mn-lt"/>
                <a:ea typeface="+mn-ea"/>
                <a:cs typeface="+mn-cs"/>
              </a:rPr>
              <a:t>. Tale insieme è composto da tutti i soggetti (inclusi gli stranieri e i non residenti in Italia):</a:t>
            </a:r>
          </a:p>
          <a:p>
            <a:pPr lvl="0"/>
            <a:r>
              <a:rPr lang="it-IT" sz="1200" kern="1200" dirty="0">
                <a:solidFill>
                  <a:schemeClr val="tx1"/>
                </a:solidFill>
                <a:effectLst/>
                <a:latin typeface="+mn-lt"/>
                <a:ea typeface="+mn-ea"/>
                <a:cs typeface="+mn-cs"/>
              </a:rPr>
              <a:t>che compaiono in almeno una delle fonti che SIM integra;</a:t>
            </a:r>
          </a:p>
          <a:p>
            <a:pPr lvl="0"/>
            <a:r>
              <a:rPr lang="it-IT" sz="1200" kern="1200" dirty="0">
                <a:solidFill>
                  <a:schemeClr val="tx1"/>
                </a:solidFill>
                <a:effectLst/>
                <a:latin typeface="+mn-lt"/>
                <a:ea typeface="+mn-ea"/>
                <a:cs typeface="+mn-cs"/>
              </a:rPr>
              <a:t>per i quali sono “noti” (ad un prefissato livello di attendibilità) i valori relativi ad un insieme ristretto di variabili </a:t>
            </a:r>
            <a:r>
              <a:rPr lang="it-IT" sz="1200" i="1" kern="1200" dirty="0">
                <a:solidFill>
                  <a:schemeClr val="tx1"/>
                </a:solidFill>
                <a:effectLst/>
                <a:latin typeface="+mn-lt"/>
                <a:ea typeface="+mn-ea"/>
                <a:cs typeface="+mn-cs"/>
              </a:rPr>
              <a:t>invarianti nel tempo</a:t>
            </a:r>
            <a:r>
              <a:rPr lang="it-IT" sz="1200" kern="1200" dirty="0">
                <a:solidFill>
                  <a:schemeClr val="tx1"/>
                </a:solidFill>
                <a:effectLst/>
                <a:latin typeface="+mn-lt"/>
                <a:ea typeface="+mn-ea"/>
                <a:cs typeface="+mn-cs"/>
              </a:rPr>
              <a:t>: ‘genere alla nascita’, ‘data di nascita’ e ‘luogo di nascita’. Tali variabili sono denominate </a:t>
            </a:r>
            <a:r>
              <a:rPr lang="it-IT" sz="1200" i="1" kern="1200" dirty="0">
                <a:solidFill>
                  <a:schemeClr val="tx1"/>
                </a:solidFill>
                <a:effectLst/>
                <a:latin typeface="+mn-lt"/>
                <a:ea typeface="+mn-ea"/>
                <a:cs typeface="+mn-cs"/>
              </a:rPr>
              <a:t>“variabili di eleggibilità”</a:t>
            </a:r>
            <a:r>
              <a:rPr lang="it-IT" sz="1200" kern="1200" dirty="0">
                <a:solidFill>
                  <a:schemeClr val="tx1"/>
                </a:solidFill>
                <a:effectLst/>
                <a:latin typeface="+mn-lt"/>
                <a:ea typeface="+mn-ea"/>
                <a:cs typeface="+mn-cs"/>
              </a:rPr>
              <a:t>.</a:t>
            </a:r>
          </a:p>
          <a:p>
            <a:r>
              <a:rPr lang="it-IT" sz="1200" kern="1200" dirty="0">
                <a:solidFill>
                  <a:schemeClr val="tx1"/>
                </a:solidFill>
                <a:effectLst/>
                <a:latin typeface="+mn-lt"/>
                <a:ea typeface="+mn-ea"/>
                <a:cs typeface="+mn-cs"/>
              </a:rPr>
              <a:t>Inoltre il registro base conterrà tutte quelle variabili utili ai processi produttivi quali: cittadinanza e titolo di studio.</a:t>
            </a:r>
          </a:p>
          <a:p>
            <a:r>
              <a:rPr lang="it-IT" sz="1200" kern="1200" dirty="0">
                <a:solidFill>
                  <a:schemeClr val="tx1"/>
                </a:solidFill>
                <a:effectLst/>
                <a:latin typeface="+mn-lt"/>
                <a:ea typeface="+mn-ea"/>
                <a:cs typeface="+mn-cs"/>
              </a:rPr>
              <a:t>Tutte le variabili così identificate avranno la caratteristica di essere trattate come  ”certe” anche se sarà definito per ciascuna di essa la qualità per determinati domini. </a:t>
            </a:r>
          </a:p>
          <a:p>
            <a:r>
              <a:rPr lang="it-IT" sz="1200" kern="1200" dirty="0">
                <a:solidFill>
                  <a:schemeClr val="tx1"/>
                </a:solidFill>
                <a:effectLst/>
                <a:latin typeface="+mn-lt"/>
                <a:ea typeface="+mn-ea"/>
                <a:cs typeface="+mn-cs"/>
              </a:rPr>
              <a:t>L’insieme degli individui eleggibili tratti da SIM-individui rappresenta l’insieme più ampio possibile su cui operare una selezione per l’identificazione delle popolazioni statistiche di interesse. </a:t>
            </a:r>
          </a:p>
          <a:p>
            <a:r>
              <a:rPr lang="it-IT" sz="1200" kern="1200" dirty="0">
                <a:solidFill>
                  <a:schemeClr val="tx1"/>
                </a:solidFill>
                <a:effectLst/>
                <a:latin typeface="+mn-lt"/>
                <a:ea typeface="+mn-ea"/>
                <a:cs typeface="+mn-cs"/>
              </a:rPr>
              <a:t>Per costruzione, il RBI non potrà contenere individui non presenti in SIM. A titolo di esempio, non saranno presenti in RBI:</a:t>
            </a:r>
          </a:p>
          <a:p>
            <a:pPr lvl="0"/>
            <a:r>
              <a:rPr lang="it-IT" sz="1200" kern="1200" dirty="0">
                <a:solidFill>
                  <a:schemeClr val="tx1"/>
                </a:solidFill>
                <a:effectLst/>
                <a:latin typeface="+mn-lt"/>
                <a:ea typeface="+mn-ea"/>
                <a:cs typeface="+mn-cs"/>
              </a:rPr>
              <a:t>soggetti (clandestini o irregolari) non cittadini UE che hanno vissuto, per un certo periodo, sul territorio italiano senza permesso o che sono passati sul territorio italiano in maniera clandestina;</a:t>
            </a:r>
          </a:p>
          <a:p>
            <a:pPr lvl="0"/>
            <a:r>
              <a:rPr lang="it-IT" sz="1200" kern="1200" dirty="0">
                <a:solidFill>
                  <a:schemeClr val="tx1"/>
                </a:solidFill>
                <a:effectLst/>
                <a:latin typeface="+mn-lt"/>
                <a:ea typeface="+mn-ea"/>
                <a:cs typeface="+mn-cs"/>
              </a:rPr>
              <a:t>soggetti cittadini UE che vivono o sono passati sul territorio italiano senza entrare in contatto con alcuna della fonti che alimentano SIM.</a:t>
            </a:r>
          </a:p>
          <a:p>
            <a:r>
              <a:rPr lang="it-IT" sz="1200" kern="1200" dirty="0">
                <a:solidFill>
                  <a:schemeClr val="tx1"/>
                </a:solidFill>
                <a:effectLst/>
                <a:latin typeface="+mn-lt"/>
                <a:ea typeface="+mn-ea"/>
                <a:cs typeface="+mn-cs"/>
              </a:rPr>
              <a:t>L’ammontare di queste popolazioni, non identificabili a livello micro, deve essere necessariamente stimato con opportuni metodi.</a:t>
            </a:r>
          </a:p>
          <a:p>
            <a:r>
              <a:rPr lang="it-IT" sz="1200" kern="1200" dirty="0">
                <a:solidFill>
                  <a:schemeClr val="tx1"/>
                </a:solidFill>
                <a:effectLst/>
                <a:latin typeface="+mn-lt"/>
                <a:ea typeface="+mn-ea"/>
                <a:cs typeface="+mn-cs"/>
              </a:rPr>
              <a:t>Ad oggi, SIM integra esclusivamente dati di origine amministrativa. Poiché alcuni scenari proposti prevedono, al fine di controllare ed arricchire il RBI, l’uso di indagini statistiche dedicate, SIM dovrà essere in grado - a regime - di integrare anche queste fonti.</a:t>
            </a:r>
          </a:p>
          <a:p>
            <a:endParaRPr lang="it-IT" dirty="0"/>
          </a:p>
          <a:p>
            <a:r>
              <a:rPr lang="it-IT" sz="1200" kern="1200" dirty="0">
                <a:solidFill>
                  <a:schemeClr val="tx1"/>
                </a:solidFill>
                <a:effectLst/>
                <a:latin typeface="+mn-lt"/>
                <a:ea typeface="+mn-ea"/>
                <a:cs typeface="+mn-cs"/>
              </a:rPr>
              <a:t>Lo schema</a:t>
            </a:r>
            <a:r>
              <a:rPr lang="it-IT" sz="1200" b="0" i="0" kern="1200" dirty="0">
                <a:solidFill>
                  <a:schemeClr val="tx1"/>
                </a:solidFill>
                <a:effectLst/>
                <a:latin typeface="+mn-lt"/>
                <a:ea typeface="+mn-ea"/>
                <a:cs typeface="+mn-cs"/>
              </a:rPr>
              <a:t> è attualmente proposto è uno schema ER (</a:t>
            </a:r>
            <a:r>
              <a:rPr lang="it-IT" sz="1200" b="0" i="0" kern="1200" dirty="0" err="1">
                <a:solidFill>
                  <a:schemeClr val="tx1"/>
                </a:solidFill>
                <a:effectLst/>
                <a:latin typeface="+mn-lt"/>
                <a:ea typeface="+mn-ea"/>
                <a:cs typeface="+mn-cs"/>
              </a:rPr>
              <a:t>Entity</a:t>
            </a:r>
            <a:r>
              <a:rPr lang="it-IT" sz="1200" b="0" i="0" kern="1200" dirty="0">
                <a:solidFill>
                  <a:schemeClr val="tx1"/>
                </a:solidFill>
                <a:effectLst/>
                <a:latin typeface="+mn-lt"/>
                <a:ea typeface="+mn-ea"/>
                <a:cs typeface="+mn-cs"/>
              </a:rPr>
              <a:t> </a:t>
            </a:r>
            <a:r>
              <a:rPr lang="it-IT" sz="1200" b="0" i="0" kern="1200" dirty="0" err="1">
                <a:solidFill>
                  <a:schemeClr val="tx1"/>
                </a:solidFill>
                <a:effectLst/>
                <a:latin typeface="+mn-lt"/>
                <a:ea typeface="+mn-ea"/>
                <a:cs typeface="+mn-cs"/>
              </a:rPr>
              <a:t>Relashionship</a:t>
            </a:r>
            <a:r>
              <a:rPr lang="it-IT" sz="1200" b="0" i="0" kern="1200" dirty="0">
                <a:solidFill>
                  <a:schemeClr val="tx1"/>
                </a:solidFill>
                <a:effectLst/>
                <a:latin typeface="+mn-lt"/>
                <a:ea typeface="+mn-ea"/>
                <a:cs typeface="+mn-cs"/>
              </a:rPr>
              <a:t>). La modellazione è per ora meno "formale" ma c’è l’intenzione  di "evolverlo" verso un'ontologia. </a:t>
            </a:r>
          </a:p>
          <a:p>
            <a:r>
              <a:rPr lang="it-IT" dirty="0"/>
              <a:t>Lo schema </a:t>
            </a:r>
            <a:r>
              <a:rPr lang="it-IT" sz="1200" kern="1200" dirty="0">
                <a:solidFill>
                  <a:schemeClr val="tx1"/>
                </a:solidFill>
                <a:effectLst/>
                <a:latin typeface="+mn-lt"/>
                <a:ea typeface="+mn-ea"/>
                <a:cs typeface="+mn-cs"/>
              </a:rPr>
              <a:t>descrive: Le entità: Individuo, Famiglia, Nucleo, Convivenza e Luogo. Le relazioni che legano tali entità e le relative cardinalità.</a:t>
            </a:r>
          </a:p>
          <a:p>
            <a:r>
              <a:rPr lang="it-IT" sz="1200" kern="1200" dirty="0">
                <a:solidFill>
                  <a:schemeClr val="tx1"/>
                </a:solidFill>
                <a:effectLst/>
                <a:latin typeface="+mn-lt"/>
                <a:ea typeface="+mn-ea"/>
                <a:cs typeface="+mn-cs"/>
              </a:rPr>
              <a:t> </a:t>
            </a:r>
          </a:p>
          <a:p>
            <a:r>
              <a:rPr lang="it-IT" sz="1200" kern="1200" dirty="0">
                <a:solidFill>
                  <a:schemeClr val="tx1"/>
                </a:solidFill>
                <a:effectLst/>
                <a:latin typeface="+mn-lt"/>
                <a:ea typeface="+mn-ea"/>
                <a:cs typeface="+mn-cs"/>
              </a:rPr>
              <a:t>Alcune considerazioni che derivano dallo schema proposto sono:</a:t>
            </a:r>
          </a:p>
          <a:p>
            <a:pPr lvl="0"/>
            <a:r>
              <a:rPr lang="it-IT" sz="1200" kern="1200" dirty="0">
                <a:solidFill>
                  <a:schemeClr val="tx1"/>
                </a:solidFill>
                <a:effectLst/>
                <a:latin typeface="+mn-lt"/>
                <a:ea typeface="+mn-ea"/>
                <a:cs typeface="+mn-cs"/>
              </a:rPr>
              <a:t>La famiglia è rappresentata in due modi: (i) attraverso le relazioni di parentela degli individui (</a:t>
            </a:r>
            <a:r>
              <a:rPr lang="it-IT" sz="1200" kern="1200" dirty="0" err="1">
                <a:solidFill>
                  <a:schemeClr val="tx1"/>
                </a:solidFill>
                <a:effectLst/>
                <a:latin typeface="+mn-lt"/>
                <a:ea typeface="+mn-ea"/>
                <a:cs typeface="+mn-cs"/>
              </a:rPr>
              <a:t>RelazioneParentale</a:t>
            </a:r>
            <a:r>
              <a:rPr lang="it-IT" sz="1200" kern="1200" dirty="0">
                <a:solidFill>
                  <a:schemeClr val="tx1"/>
                </a:solidFill>
                <a:effectLst/>
                <a:latin typeface="+mn-lt"/>
                <a:ea typeface="+mn-ea"/>
                <a:cs typeface="+mn-cs"/>
              </a:rPr>
              <a:t> dell’entità Individuo con la stessa entità Individuo) e (ii) attraverso un “referente” e le relazioni dei componenti rispetto al referente stesso (</a:t>
            </a:r>
            <a:r>
              <a:rPr lang="it-IT" sz="1200" kern="1200" dirty="0" err="1">
                <a:solidFill>
                  <a:schemeClr val="tx1"/>
                </a:solidFill>
                <a:effectLst/>
                <a:latin typeface="+mn-lt"/>
                <a:ea typeface="+mn-ea"/>
                <a:cs typeface="+mn-cs"/>
              </a:rPr>
              <a:t>RelazioneComposizioneFamiglia</a:t>
            </a:r>
            <a:r>
              <a:rPr lang="it-IT" sz="1200" kern="1200" dirty="0">
                <a:solidFill>
                  <a:schemeClr val="tx1"/>
                </a:solidFill>
                <a:effectLst/>
                <a:latin typeface="+mn-lt"/>
                <a:ea typeface="+mn-ea"/>
                <a:cs typeface="+mn-cs"/>
              </a:rPr>
              <a:t>). Si noti inoltre la distinzione tra famiglie anagrafiche e famiglie di fatto realizzata attraverso le due relazioni </a:t>
            </a:r>
            <a:r>
              <a:rPr lang="it-IT" sz="1200" kern="1200" dirty="0" err="1">
                <a:solidFill>
                  <a:schemeClr val="tx1"/>
                </a:solidFill>
                <a:effectLst/>
                <a:latin typeface="+mn-lt"/>
                <a:ea typeface="+mn-ea"/>
                <a:cs typeface="+mn-cs"/>
              </a:rPr>
              <a:t>ComposizioneAnagrafica</a:t>
            </a:r>
            <a:r>
              <a:rPr lang="it-IT" sz="1200" kern="1200" dirty="0">
                <a:solidFill>
                  <a:schemeClr val="tx1"/>
                </a:solidFill>
                <a:effectLst/>
                <a:latin typeface="+mn-lt"/>
                <a:ea typeface="+mn-ea"/>
                <a:cs typeface="+mn-cs"/>
              </a:rPr>
              <a:t> e </a:t>
            </a:r>
            <a:r>
              <a:rPr lang="it-IT" sz="1200" kern="1200" dirty="0" err="1">
                <a:solidFill>
                  <a:schemeClr val="tx1"/>
                </a:solidFill>
                <a:effectLst/>
                <a:latin typeface="+mn-lt"/>
                <a:ea typeface="+mn-ea"/>
                <a:cs typeface="+mn-cs"/>
              </a:rPr>
              <a:t>ComposizioneDiFatto</a:t>
            </a:r>
            <a:r>
              <a:rPr lang="it-IT" sz="1200" kern="1200" dirty="0">
                <a:solidFill>
                  <a:schemeClr val="tx1"/>
                </a:solidFill>
                <a:effectLst/>
                <a:latin typeface="+mn-lt"/>
                <a:ea typeface="+mn-ea"/>
                <a:cs typeface="+mn-cs"/>
              </a:rPr>
              <a:t>. </a:t>
            </a:r>
          </a:p>
          <a:p>
            <a:pPr lvl="0"/>
            <a:r>
              <a:rPr lang="it-IT" sz="1200" kern="1200" dirty="0">
                <a:solidFill>
                  <a:schemeClr val="tx1"/>
                </a:solidFill>
                <a:effectLst/>
                <a:latin typeface="+mn-lt"/>
                <a:ea typeface="+mn-ea"/>
                <a:cs typeface="+mn-cs"/>
              </a:rPr>
              <a:t>Le variabili di selezione che consentono di identificare specifiche popolazioni di interesse possono essere costruite in vario modo, come riportato nella Sezione 2. Ad esempio alcune variabili di selezione sono ricavabili dalle relazioni Residenza e </a:t>
            </a:r>
            <a:r>
              <a:rPr lang="it-IT" sz="1200" kern="1200" dirty="0" err="1">
                <a:solidFill>
                  <a:schemeClr val="tx1"/>
                </a:solidFill>
                <a:effectLst/>
                <a:latin typeface="+mn-lt"/>
                <a:ea typeface="+mn-ea"/>
                <a:cs typeface="+mn-cs"/>
              </a:rPr>
              <a:t>DimoraAbituale</a:t>
            </a:r>
            <a:r>
              <a:rPr lang="it-IT" sz="1200" kern="1200" dirty="0">
                <a:solidFill>
                  <a:schemeClr val="tx1"/>
                </a:solidFill>
                <a:effectLst/>
                <a:latin typeface="+mn-lt"/>
                <a:ea typeface="+mn-ea"/>
                <a:cs typeface="+mn-cs"/>
              </a:rPr>
              <a:t>.</a:t>
            </a:r>
          </a:p>
          <a:p>
            <a:pPr lvl="0"/>
            <a:r>
              <a:rPr lang="it-IT" sz="1200" kern="1200" dirty="0">
                <a:solidFill>
                  <a:schemeClr val="tx1"/>
                </a:solidFill>
                <a:effectLst/>
                <a:latin typeface="+mn-lt"/>
                <a:ea typeface="+mn-ea"/>
                <a:cs typeface="+mn-cs"/>
              </a:rPr>
              <a:t>La relazione di permanenza collega i concetti di: Individuo, Luogo e Durata e generalizza alcune rilevanti tipologie di permanenza, quali la Residenza, la Dimora Abituale e il Domicilio. Le tipologie di permanenza potrebbero essere estese includendo ulteriori tipologie.</a:t>
            </a:r>
          </a:p>
          <a:p>
            <a:pPr lvl="0"/>
            <a:r>
              <a:rPr lang="it-IT" sz="1200" kern="1200" dirty="0">
                <a:solidFill>
                  <a:schemeClr val="tx1"/>
                </a:solidFill>
                <a:effectLst/>
                <a:latin typeface="+mn-lt"/>
                <a:ea typeface="+mn-ea"/>
                <a:cs typeface="+mn-cs"/>
              </a:rPr>
              <a:t>Nello schema sono riportate alcune specializzazioni del concetto di individuo che modellano l’apporto informativo degli altri registri del SIR (tematici o estesi). In maniera esemplificativa vengono evidenziate le relazioni con i Registro del Lavoro e dell’Istruzione e delle Pensioni. Tali relazioni consentono l’arricchimento informativo del RBI in termini di nuove variabili di selezione. Esse, però, non introducono, come evidenziato in Figura 1 unità statistiche ulteriori rispetto a quelle individuate in RBI.</a:t>
            </a:r>
          </a:p>
          <a:p>
            <a:r>
              <a:rPr lang="it-IT" sz="1200" kern="1200" dirty="0">
                <a:solidFill>
                  <a:schemeClr val="tx1"/>
                </a:solidFill>
                <a:effectLst/>
                <a:latin typeface="+mn-lt"/>
                <a:ea typeface="+mn-ea"/>
                <a:cs typeface="+mn-cs"/>
              </a:rPr>
              <a:t>Nello schema non viene per il momento modellata la mutabilità nel tempo dei concetti, degli attributi e delle relazioni rappresentate. Tale aspetto, fondamentale per la realizzazione e gestione del registro, deve prevedere i necessari requisiti atti sia ad accedere alle unità statistiche ad una data o intervallo temporale definito, sia a supportare le analisi longitudinali.  E’  previsto un approfondimento dedicato alla modellazione della dimensione temporale. </a:t>
            </a:r>
          </a:p>
          <a:p>
            <a:endParaRPr lang="it-IT" sz="1200" kern="1200" dirty="0">
              <a:solidFill>
                <a:schemeClr val="tx1"/>
              </a:solidFill>
              <a:effectLst/>
              <a:latin typeface="+mn-lt"/>
              <a:ea typeface="+mn-ea"/>
              <a:cs typeface="+mn-cs"/>
            </a:endParaRPr>
          </a:p>
          <a:p>
            <a:r>
              <a:rPr lang="it-IT" sz="1200" b="0" i="0" kern="1200" dirty="0">
                <a:solidFill>
                  <a:schemeClr val="tx1"/>
                </a:solidFill>
                <a:effectLst/>
                <a:latin typeface="+mn-lt"/>
                <a:ea typeface="+mn-ea"/>
                <a:cs typeface="+mn-cs"/>
              </a:rPr>
              <a:t>Anche  la relazione "permanenza" tra individuo e luogo è particolarmente importante nell'ambito del SIR. </a:t>
            </a:r>
          </a:p>
          <a:p>
            <a:r>
              <a:rPr lang="it-IT" sz="1200" b="0" i="0" kern="1200" dirty="0">
                <a:solidFill>
                  <a:schemeClr val="tx1"/>
                </a:solidFill>
                <a:effectLst/>
                <a:latin typeface="+mn-lt"/>
                <a:ea typeface="+mn-ea"/>
                <a:cs typeface="+mn-cs"/>
              </a:rPr>
              <a:t>Posto che il Registro dei Luoghi fornirà le istanze del concetto "Luogo", le coppie che dovranno valorizzare la relazione "permanenza" saranno invece di competenza del Registro degli Individui (variabili del registro stesso). Questo tipo di dinamica caratterizzerà anche gli altri registri base (da cui l'importanza del registro dei luoghi).</a:t>
            </a:r>
            <a:br>
              <a:rPr lang="it-IT" dirty="0"/>
            </a:b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5</a:t>
            </a:fld>
            <a:endParaRPr lang="it-IT" dirty="0"/>
          </a:p>
        </p:txBody>
      </p:sp>
    </p:spTree>
    <p:extLst>
      <p:ext uri="{BB962C8B-B14F-4D97-AF65-F5344CB8AC3E}">
        <p14:creationId xmlns:p14="http://schemas.microsoft.com/office/powerpoint/2010/main" val="2639585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dirty="0">
                <a:solidFill>
                  <a:schemeClr val="tx1"/>
                </a:solidFill>
                <a:effectLst/>
                <a:latin typeface="+mn-lt"/>
                <a:ea typeface="+mn-ea"/>
                <a:cs typeface="+mn-cs"/>
              </a:rPr>
              <a:t>Sono stati identificati tre possibili scenari di costruzione, che presentano una crescente complessità in termini di fonti acquisite e di trattamento delle stesse. In aggiunta, i tre scenari potrebbero configurarsi come soluzioni rispettivamente per il breve, medio e lungo periodo. </a:t>
            </a:r>
          </a:p>
          <a:p>
            <a:endParaRPr lang="it-IT"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Una delle popolazioni che sono comprese nel registro è la popolazione abitualmente dimorante. Tale popolazione è fondamentale per le statistiche demografiche, per il censimento e per altre statistiche di interesse che includono gli indicatori sociali e quelli di Contabilità Nazionale.   Nello scenario 1 si assume come </a:t>
            </a:r>
            <a:r>
              <a:rPr lang="it-IT" sz="1200" i="1" kern="1200" dirty="0" err="1">
                <a:solidFill>
                  <a:schemeClr val="tx1"/>
                </a:solidFill>
                <a:effectLst/>
                <a:latin typeface="+mn-lt"/>
                <a:ea typeface="+mn-ea"/>
                <a:cs typeface="+mn-cs"/>
              </a:rPr>
              <a:t>proxi</a:t>
            </a:r>
            <a:r>
              <a:rPr lang="it-IT" sz="1200" kern="1200" dirty="0">
                <a:solidFill>
                  <a:schemeClr val="tx1"/>
                </a:solidFill>
                <a:effectLst/>
                <a:latin typeface="+mn-lt"/>
                <a:ea typeface="+mn-ea"/>
                <a:cs typeface="+mn-cs"/>
              </a:rPr>
              <a:t> della popolazione abitualmente dimorante la popolazione</a:t>
            </a:r>
            <a:r>
              <a:rPr lang="it-IT" sz="1200" kern="1200" baseline="0" dirty="0">
                <a:solidFill>
                  <a:schemeClr val="tx1"/>
                </a:solidFill>
                <a:effectLst/>
                <a:latin typeface="+mn-lt"/>
                <a:ea typeface="+mn-ea"/>
                <a:cs typeface="+mn-cs"/>
              </a:rPr>
              <a:t> residente </a:t>
            </a:r>
            <a:r>
              <a:rPr lang="it-IT" sz="1200" i="1" kern="1200" baseline="0" dirty="0">
                <a:solidFill>
                  <a:schemeClr val="tx1"/>
                </a:solidFill>
                <a:effectLst/>
                <a:latin typeface="+mn-lt"/>
                <a:ea typeface="+mn-ea"/>
                <a:cs typeface="+mn-cs"/>
              </a:rPr>
              <a:t>calcolata</a:t>
            </a:r>
            <a:r>
              <a:rPr lang="it-IT" sz="1200" kern="1200" baseline="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Questa</a:t>
            </a:r>
            <a:r>
              <a:rPr lang="it-IT" sz="1200" kern="1200" baseline="0" dirty="0">
                <a:solidFill>
                  <a:schemeClr val="tx1"/>
                </a:solidFill>
                <a:effectLst/>
                <a:latin typeface="+mn-lt"/>
                <a:ea typeface="+mn-ea"/>
                <a:cs typeface="+mn-cs"/>
              </a:rPr>
              <a:t> popolazione è aggiornata a livello micro con i flussi della dinamica demografica a partire dai dai dati individuali del censimento della popolazione del 2011. Questo aggiornamento è gestito dal Sistema </a:t>
            </a:r>
            <a:r>
              <a:rPr lang="it-IT" sz="1200" kern="1200" baseline="0" dirty="0" err="1">
                <a:solidFill>
                  <a:schemeClr val="tx1"/>
                </a:solidFill>
                <a:effectLst/>
                <a:latin typeface="+mn-lt"/>
                <a:ea typeface="+mn-ea"/>
                <a:cs typeface="+mn-cs"/>
              </a:rPr>
              <a:t>Anvis-midea</a:t>
            </a:r>
            <a:r>
              <a:rPr lang="it-IT" sz="1200" kern="1200" baseline="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baseline="0" dirty="0">
                <a:solidFill>
                  <a:schemeClr val="tx1"/>
                </a:solidFill>
                <a:effectLst/>
                <a:latin typeface="+mn-lt"/>
                <a:ea typeface="+mn-ea"/>
                <a:cs typeface="+mn-cs"/>
              </a:rPr>
              <a:t>Sarà disponibile a breve l’aggiornamento al primo gennaio 2016.</a:t>
            </a:r>
            <a:endParaRPr lang="it-IT" sz="1200" kern="1200" dirty="0">
              <a:solidFill>
                <a:schemeClr val="tx1"/>
              </a:solidFill>
              <a:effectLst/>
              <a:latin typeface="+mn-lt"/>
              <a:ea typeface="+mn-ea"/>
              <a:cs typeface="+mn-cs"/>
            </a:endParaRPr>
          </a:p>
          <a:p>
            <a:endParaRPr lang="it-IT" sz="1200" kern="1200" dirty="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A0CDC2D9-3DBA-4042-BDB9-A8016BB39CB7}" type="slidenum">
              <a:rPr lang="it-IT" smtClean="0"/>
              <a:pPr/>
              <a:t>6</a:t>
            </a:fld>
            <a:endParaRPr lang="it-IT"/>
          </a:p>
        </p:txBody>
      </p:sp>
    </p:spTree>
    <p:extLst>
      <p:ext uri="{BB962C8B-B14F-4D97-AF65-F5344CB8AC3E}">
        <p14:creationId xmlns:p14="http://schemas.microsoft.com/office/powerpoint/2010/main" val="3769572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362"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normAutofit/>
          </a:bodyPr>
          <a:lstStyle/>
          <a:p>
            <a:pPr marL="0" marR="0" indent="0" algn="l" defTabSz="914400" rtl="0" eaLnBrk="1" fontAlgn="auto" latinLnBrk="0" hangingPunct="1">
              <a:lnSpc>
                <a:spcPct val="100000"/>
              </a:lnSpc>
              <a:spcBef>
                <a:spcPct val="0"/>
              </a:spcBef>
              <a:spcAft>
                <a:spcPts val="0"/>
              </a:spcAft>
              <a:buClrTx/>
              <a:buSzTx/>
              <a:buFontTx/>
              <a:buNone/>
              <a:tabLst/>
              <a:defRPr/>
            </a:pPr>
            <a:r>
              <a:rPr lang="it-IT" altLang="ja-JP" sz="1200" b="1" dirty="0">
                <a:solidFill>
                  <a:srgbClr val="0070C0"/>
                </a:solidFill>
                <a:latin typeface="Calibri" charset="0"/>
              </a:rPr>
              <a:t>Gli individui sono le unità di primo livello, le famiglie quelle di secondo livello. Il processo prevede due livelli distinti ma interconnessi su cui vengono effettuate le procedure. L’unità individuo si configura come unità di primo livello, dal momento che le informazioni sono raccolte e elaborate in primo luogo su tale unità. In seguito,</a:t>
            </a:r>
            <a:r>
              <a:rPr lang="it-IT" altLang="ja-JP" sz="1200" b="1" baseline="0" dirty="0">
                <a:solidFill>
                  <a:srgbClr val="0070C0"/>
                </a:solidFill>
                <a:latin typeface="Calibri" charset="0"/>
              </a:rPr>
              <a:t> attraverso apposite procedure, le informazioni disponibili a livello individuale sono riportate a livello familiare.</a:t>
            </a:r>
          </a:p>
          <a:p>
            <a:pPr marL="0" marR="0" indent="0" algn="l" defTabSz="914400" rtl="0" eaLnBrk="1" fontAlgn="auto" latinLnBrk="0" hangingPunct="1">
              <a:lnSpc>
                <a:spcPct val="100000"/>
              </a:lnSpc>
              <a:spcBef>
                <a:spcPct val="0"/>
              </a:spcBef>
              <a:spcAft>
                <a:spcPts val="0"/>
              </a:spcAft>
              <a:buClrTx/>
              <a:buSzTx/>
              <a:buFontTx/>
              <a:buNone/>
              <a:tabLst/>
              <a:defRPr/>
            </a:pPr>
            <a:endParaRPr lang="it-IT" altLang="ja-JP" sz="1200" b="1" baseline="0" dirty="0">
              <a:solidFill>
                <a:srgbClr val="0070C0"/>
              </a:solidFill>
              <a:latin typeface="Calibri" charset="0"/>
            </a:endParaRPr>
          </a:p>
          <a:p>
            <a:pPr algn="just" eaLnBrk="1" hangingPunct="1"/>
            <a:r>
              <a:rPr lang="it-IT" altLang="ja-JP" sz="1800" dirty="0">
                <a:solidFill>
                  <a:schemeClr val="tx1">
                    <a:lumMod val="65000"/>
                    <a:lumOff val="35000"/>
                  </a:schemeClr>
                </a:solidFill>
                <a:latin typeface="Calibri" panose="020F0502020204030204" pitchFamily="34" charset="0"/>
              </a:rPr>
              <a:t>Il modello di contabilità demografica  </a:t>
            </a:r>
            <a:r>
              <a:rPr lang="it-IT" altLang="ja-JP" sz="1800" b="1" dirty="0">
                <a:solidFill>
                  <a:srgbClr val="0070C0"/>
                </a:solidFill>
                <a:latin typeface="Calibri" panose="020F0502020204030204" pitchFamily="34" charset="0"/>
              </a:rPr>
              <a:t>MIDEA</a:t>
            </a:r>
            <a:r>
              <a:rPr lang="it-IT" altLang="ja-JP" sz="1800" dirty="0">
                <a:solidFill>
                  <a:schemeClr val="tx1">
                    <a:lumMod val="65000"/>
                    <a:lumOff val="35000"/>
                  </a:schemeClr>
                </a:solidFill>
                <a:latin typeface="Calibri" panose="020F0502020204030204" pitchFamily="34" charset="0"/>
              </a:rPr>
              <a:t> (</a:t>
            </a:r>
            <a:r>
              <a:rPr lang="it-IT" altLang="ja-JP" sz="1800" i="1" dirty="0">
                <a:solidFill>
                  <a:schemeClr val="tx1">
                    <a:lumMod val="65000"/>
                    <a:lumOff val="35000"/>
                  </a:schemeClr>
                </a:solidFill>
                <a:latin typeface="Calibri" panose="020F0502020204030204" pitchFamily="34" charset="0"/>
              </a:rPr>
              <a:t>micro-</a:t>
            </a:r>
            <a:r>
              <a:rPr lang="it-IT" altLang="ja-JP" sz="1800" i="1" dirty="0" err="1">
                <a:solidFill>
                  <a:schemeClr val="tx1">
                    <a:lumMod val="65000"/>
                    <a:lumOff val="35000"/>
                  </a:schemeClr>
                </a:solidFill>
                <a:latin typeface="Calibri" panose="020F0502020204030204" pitchFamily="34" charset="0"/>
              </a:rPr>
              <a:t>demographic</a:t>
            </a:r>
            <a:r>
              <a:rPr lang="it-IT" altLang="ja-JP" sz="1800" i="1" dirty="0">
                <a:solidFill>
                  <a:schemeClr val="tx1">
                    <a:lumMod val="65000"/>
                    <a:lumOff val="35000"/>
                  </a:schemeClr>
                </a:solidFill>
                <a:latin typeface="Calibri" panose="020F0502020204030204" pitchFamily="34" charset="0"/>
              </a:rPr>
              <a:t> </a:t>
            </a:r>
            <a:r>
              <a:rPr lang="it-IT" altLang="ja-JP" sz="1800" i="1" dirty="0" err="1">
                <a:solidFill>
                  <a:schemeClr val="tx1">
                    <a:lumMod val="65000"/>
                    <a:lumOff val="35000"/>
                  </a:schemeClr>
                </a:solidFill>
                <a:latin typeface="Calibri" panose="020F0502020204030204" pitchFamily="34" charset="0"/>
              </a:rPr>
              <a:t>accounting</a:t>
            </a:r>
            <a:r>
              <a:rPr lang="it-IT" altLang="ja-JP" sz="1800" dirty="0">
                <a:solidFill>
                  <a:schemeClr val="tx1">
                    <a:lumMod val="65000"/>
                    <a:lumOff val="35000"/>
                  </a:schemeClr>
                </a:solidFill>
                <a:latin typeface="Calibri" panose="020F0502020204030204" pitchFamily="34" charset="0"/>
              </a:rPr>
              <a:t>), è basato sull’alimentazione continua del sistema mediante i flussi a livello di </a:t>
            </a:r>
            <a:r>
              <a:rPr lang="it-IT" altLang="ja-JP" sz="1800" dirty="0" err="1">
                <a:solidFill>
                  <a:schemeClr val="tx1">
                    <a:lumMod val="65000"/>
                    <a:lumOff val="35000"/>
                  </a:schemeClr>
                </a:solidFill>
                <a:latin typeface="Calibri" panose="020F0502020204030204" pitchFamily="34" charset="0"/>
              </a:rPr>
              <a:t>microdato</a:t>
            </a:r>
            <a:r>
              <a:rPr lang="it-IT" altLang="ja-JP" sz="1800" dirty="0">
                <a:solidFill>
                  <a:schemeClr val="tx1">
                    <a:lumMod val="65000"/>
                    <a:lumOff val="35000"/>
                  </a:schemeClr>
                </a:solidFill>
                <a:latin typeface="Calibri" panose="020F0502020204030204" pitchFamily="34" charset="0"/>
              </a:rPr>
              <a:t>.</a:t>
            </a:r>
          </a:p>
          <a:p>
            <a:pPr algn="just" eaLnBrk="1" hangingPunct="1"/>
            <a:endParaRPr lang="it-IT" altLang="ja-JP" sz="1000" dirty="0">
              <a:solidFill>
                <a:schemeClr val="tx1">
                  <a:lumMod val="65000"/>
                  <a:lumOff val="35000"/>
                </a:schemeClr>
              </a:solidFill>
              <a:latin typeface="Calibri" panose="020F0502020204030204" pitchFamily="34" charset="0"/>
            </a:endParaRPr>
          </a:p>
        </p:txBody>
      </p:sp>
      <p:sp>
        <p:nvSpPr>
          <p:cNvPr id="15363"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EBBF44A2-3D97-334B-86E4-E939C0619DD1}" type="slidenum">
              <a:rPr lang="it-IT" sz="1200"/>
              <a:pPr eaLnBrk="1" hangingPunct="1"/>
              <a:t>7</a:t>
            </a:fld>
            <a:endParaRPr lang="it-IT" sz="1200"/>
          </a:p>
        </p:txBody>
      </p:sp>
    </p:spTree>
    <p:extLst>
      <p:ext uri="{BB962C8B-B14F-4D97-AF65-F5344CB8AC3E}">
        <p14:creationId xmlns:p14="http://schemas.microsoft.com/office/powerpoint/2010/main" val="3237069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lvl="0" indent="0" algn="l" defTabSz="913668" rtl="0" eaLnBrk="0" fontAlgn="base" latinLnBrk="0" hangingPunct="0">
              <a:lnSpc>
                <a:spcPct val="100000"/>
              </a:lnSpc>
              <a:spcBef>
                <a:spcPct val="30000"/>
              </a:spcBef>
              <a:spcAft>
                <a:spcPct val="0"/>
              </a:spcAft>
              <a:buClrTx/>
              <a:buSzTx/>
              <a:buFontTx/>
              <a:buNone/>
              <a:tabLst/>
              <a:defRPr/>
            </a:pPr>
            <a:r>
              <a:rPr lang="it-IT" dirty="0"/>
              <a:t>I LIMITI DI ANVIS.  «Cattura» solo le persone che sono entrate in contatto con i servizi anagrafici, quindi è un’approssimazione della popolazione abitualmente dimorante.</a:t>
            </a:r>
          </a:p>
          <a:p>
            <a:pPr marL="0" marR="0" lvl="0" indent="0" algn="l" defTabSz="913668" rtl="0" eaLnBrk="0" fontAlgn="base" latinLnBrk="0" hangingPunct="0">
              <a:lnSpc>
                <a:spcPct val="100000"/>
              </a:lnSpc>
              <a:spcBef>
                <a:spcPct val="30000"/>
              </a:spcBef>
              <a:spcAft>
                <a:spcPct val="0"/>
              </a:spcAft>
              <a:buClrTx/>
              <a:buSzTx/>
              <a:buFontTx/>
              <a:buNone/>
              <a:tabLst/>
              <a:defRPr/>
            </a:pPr>
            <a:endParaRPr lang="it-IT" dirty="0"/>
          </a:p>
          <a:p>
            <a:pPr marL="0" marR="0" lvl="0" indent="0" algn="l" defTabSz="913668" rtl="0" eaLnBrk="0" fontAlgn="base" latinLnBrk="0" hangingPunct="0">
              <a:lnSpc>
                <a:spcPct val="100000"/>
              </a:lnSpc>
              <a:spcBef>
                <a:spcPct val="30000"/>
              </a:spcBef>
              <a:spcAft>
                <a:spcPct val="0"/>
              </a:spcAft>
              <a:buClrTx/>
              <a:buSzTx/>
              <a:buFontTx/>
              <a:buNone/>
              <a:tabLst/>
              <a:defRPr/>
            </a:pPr>
            <a:r>
              <a:rPr lang="it-IT" dirty="0"/>
              <a:t>Questa assunzione che è stata finora alla base di tutta la produzione statistica ufficiale sulla popolazione tende ad essere sempre meno efficace quando si vuole valutare la popolazione abitualmente dimorante «di fatto» ,a causa della dinamicità e della complessità dei fattori alla base della mobilità della popolazione in un contesto globalizzato.</a:t>
            </a:r>
          </a:p>
          <a:p>
            <a:pPr marL="0" marR="0" lvl="0" indent="0" algn="l" defTabSz="913668" rtl="0" eaLnBrk="0" fontAlgn="base" latinLnBrk="0" hangingPunct="0">
              <a:lnSpc>
                <a:spcPct val="100000"/>
              </a:lnSpc>
              <a:spcBef>
                <a:spcPct val="30000"/>
              </a:spcBef>
              <a:spcAft>
                <a:spcPct val="0"/>
              </a:spcAft>
              <a:buClrTx/>
              <a:buSzTx/>
              <a:buFontTx/>
              <a:buNone/>
              <a:tabLst/>
              <a:defRPr/>
            </a:pPr>
            <a:r>
              <a:rPr lang="it-IT" dirty="0"/>
              <a:t>“il movimento delle persone all’interno di uno stesso Paese e tra Paesi, è sempre più fluido e sempre più spesso è difficile classificare rigidamente i movimenti temporanei rispetto a quelli a lungo termine.  Nel contesto internazionale si parla di migrazioni circolari, ad esempio per identificare quei flussi caratterizzati dal ripetersi di arrivi e ripartenza seguito delle esigenze del mercato del lavoro dei Paesi di origine e destinazione. </a:t>
            </a:r>
          </a:p>
          <a:p>
            <a:pPr marL="0" marR="0" lvl="0" indent="0" algn="l" defTabSz="913668" rtl="0" eaLnBrk="0" fontAlgn="base" latinLnBrk="0" hangingPunct="0">
              <a:lnSpc>
                <a:spcPct val="100000"/>
              </a:lnSpc>
              <a:spcBef>
                <a:spcPct val="30000"/>
              </a:spcBef>
              <a:spcAft>
                <a:spcPct val="0"/>
              </a:spcAft>
              <a:buClrTx/>
              <a:buSzTx/>
              <a:buFontTx/>
              <a:buNone/>
              <a:tabLst/>
              <a:defRPr/>
            </a:pPr>
            <a:endParaRPr lang="it-IT" dirty="0"/>
          </a:p>
          <a:p>
            <a:pPr marL="0" marR="0" lvl="0" indent="0" algn="l" defTabSz="913668" rtl="0" eaLnBrk="0" fontAlgn="base" latinLnBrk="0" hangingPunct="0">
              <a:lnSpc>
                <a:spcPct val="100000"/>
              </a:lnSpc>
              <a:spcBef>
                <a:spcPct val="30000"/>
              </a:spcBef>
              <a:spcAft>
                <a:spcPct val="0"/>
              </a:spcAft>
              <a:buClrTx/>
              <a:buSzTx/>
              <a:buFontTx/>
              <a:buNone/>
              <a:tabLst/>
              <a:defRPr/>
            </a:pPr>
            <a:r>
              <a:rPr lang="it-IT" dirty="0"/>
              <a:t>Si fa sempre più pressante dunque l’esigenza di mettere a punto metodi e strumenti per la produzione di statisti che riferite alla popolazione abitualmente dimorante «di fatto». </a:t>
            </a:r>
          </a:p>
          <a:p>
            <a:pPr marL="0" marR="0" lvl="0" indent="0" algn="l" defTabSz="913668" rtl="0" eaLnBrk="0" fontAlgn="base" latinLnBrk="0" hangingPunct="0">
              <a:lnSpc>
                <a:spcPct val="100000"/>
              </a:lnSpc>
              <a:spcBef>
                <a:spcPct val="30000"/>
              </a:spcBef>
              <a:spcAft>
                <a:spcPct val="0"/>
              </a:spcAft>
              <a:buClrTx/>
              <a:buSzTx/>
              <a:buFontTx/>
              <a:buNone/>
              <a:tabLst/>
              <a:defRPr/>
            </a:pPr>
            <a:endParaRPr lang="it-IT" dirty="0"/>
          </a:p>
          <a:p>
            <a:pPr marL="0" marR="0" lvl="0" indent="0" algn="l" defTabSz="913668" rtl="0" eaLnBrk="0" fontAlgn="base" latinLnBrk="0" hangingPunct="0">
              <a:lnSpc>
                <a:spcPct val="100000"/>
              </a:lnSpc>
              <a:spcBef>
                <a:spcPct val="30000"/>
              </a:spcBef>
              <a:spcAft>
                <a:spcPct val="0"/>
              </a:spcAft>
              <a:buClrTx/>
              <a:buSzTx/>
              <a:buFontTx/>
              <a:buNone/>
              <a:tabLst/>
              <a:defRPr/>
            </a:pPr>
            <a:endParaRPr lang="it-IT" dirty="0"/>
          </a:p>
          <a:p>
            <a:pPr defTabSz="913668" eaLnBrk="0" fontAlgn="base" hangingPunct="0">
              <a:spcBef>
                <a:spcPct val="30000"/>
              </a:spcBef>
              <a:spcAft>
                <a:spcPct val="0"/>
              </a:spcAft>
              <a:defRPr/>
            </a:pP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8</a:t>
            </a:fld>
            <a:endParaRPr lang="it-IT"/>
          </a:p>
        </p:txBody>
      </p:sp>
    </p:spTree>
    <p:extLst>
      <p:ext uri="{BB962C8B-B14F-4D97-AF65-F5344CB8AC3E}">
        <p14:creationId xmlns:p14="http://schemas.microsoft.com/office/powerpoint/2010/main" val="3121575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3668" eaLnBrk="0" fontAlgn="base" hangingPunct="0">
              <a:spcBef>
                <a:spcPct val="30000"/>
              </a:spcBef>
              <a:spcAft>
                <a:spcPct val="0"/>
              </a:spcAft>
              <a:defRPr/>
            </a:pPr>
            <a:r>
              <a:rPr lang="it-IT" dirty="0"/>
              <a:t>Gli scenario 2 e 3 si pongono l’obiettivo di definire metodologie per una stima della popolazione abitualmente dimorante che tenga conto dei segnali</a:t>
            </a:r>
            <a:r>
              <a:rPr lang="it-IT" baseline="0" dirty="0"/>
              <a:t> di presenza effettiva su un territorio che vengono dalle stime della sovra copertura o sotto copertura anagrafica prodotte sulla base di indagini ad-hoc (</a:t>
            </a:r>
            <a:r>
              <a:rPr lang="it-IT" dirty="0"/>
              <a:t>Master sample) – SCENARIO 2-  e dall’integrazione </a:t>
            </a:r>
            <a:r>
              <a:rPr lang="it-IT" baseline="0" dirty="0"/>
              <a:t>degli archivi degli individui SIM –SCENARIO 3-.</a:t>
            </a:r>
            <a:endParaRPr lang="it-IT" dirty="0"/>
          </a:p>
          <a:p>
            <a:pPr defTabSz="913668" eaLnBrk="0" fontAlgn="base" hangingPunct="0">
              <a:spcBef>
                <a:spcPct val="30000"/>
              </a:spcBef>
              <a:spcAft>
                <a:spcPct val="0"/>
              </a:spcAft>
              <a:defRPr/>
            </a:pPr>
            <a:r>
              <a:rPr lang="it-IT" dirty="0"/>
              <a:t>Si tratta di tre STADI</a:t>
            </a:r>
            <a:r>
              <a:rPr lang="it-IT" baseline="0" dirty="0"/>
              <a:t> </a:t>
            </a:r>
            <a:r>
              <a:rPr lang="it-IT" dirty="0"/>
              <a:t>evolutivi. </a:t>
            </a:r>
          </a:p>
          <a:p>
            <a:pPr defTabSz="913668" eaLnBrk="0" fontAlgn="base" hangingPunct="0">
              <a:spcBef>
                <a:spcPct val="30000"/>
              </a:spcBef>
              <a:spcAft>
                <a:spcPct val="0"/>
              </a:spcAft>
              <a:defRPr/>
            </a:pPr>
            <a:r>
              <a:rPr lang="it-IT" dirty="0"/>
              <a:t>Una tappa non esclude l’altra,</a:t>
            </a:r>
            <a:r>
              <a:rPr lang="it-IT" baseline="0" dirty="0"/>
              <a:t> ma g</a:t>
            </a:r>
            <a:r>
              <a:rPr lang="it-IT" sz="1200" kern="1200" dirty="0">
                <a:solidFill>
                  <a:schemeClr val="tx1"/>
                </a:solidFill>
                <a:effectLst/>
                <a:latin typeface="+mn-lt"/>
                <a:ea typeface="+mn-ea"/>
                <a:cs typeface="+mn-cs"/>
              </a:rPr>
              <a:t>li scenari sono comunque uno la precondizione dell’altro.</a:t>
            </a:r>
          </a:p>
          <a:p>
            <a:pPr lvl="0"/>
            <a:r>
              <a:rPr lang="it-IT" sz="1200" kern="1200" dirty="0">
                <a:solidFill>
                  <a:schemeClr val="tx1"/>
                </a:solidFill>
                <a:effectLst/>
                <a:latin typeface="+mn-lt"/>
                <a:ea typeface="+mn-ea"/>
                <a:cs typeface="+mn-cs"/>
              </a:rPr>
              <a:t>In particolare lo scenario III ha l’obiettivo di ridurre i costi (ed eventualmente di semplificare il processo: riduzione della componente areale) del II.</a:t>
            </a:r>
          </a:p>
          <a:p>
            <a:pPr defTabSz="913668" eaLnBrk="0" fontAlgn="base" hangingPunct="0">
              <a:spcBef>
                <a:spcPct val="30000"/>
              </a:spcBef>
              <a:spcAft>
                <a:spcPct val="0"/>
              </a:spcAft>
              <a:defRPr/>
            </a:pPr>
            <a:endParaRPr lang="it-IT" dirty="0"/>
          </a:p>
          <a:p>
            <a:r>
              <a:rPr lang="it-IT" sz="1200" kern="1200" dirty="0">
                <a:solidFill>
                  <a:schemeClr val="tx1"/>
                </a:solidFill>
                <a:effectLst/>
                <a:latin typeface="+mn-lt"/>
                <a:ea typeface="+mn-ea"/>
                <a:cs typeface="+mn-cs"/>
              </a:rPr>
              <a:t>Nell’ambito degli scenari II e III deve comunque essere previsto un ulteriore livello di integrazione che leghi le stime di popolazione di (almeno) due anni successivi con i flussi che li determinano, in modo da rispettare l’equazione della popolazione, dal momento che l’operazione di stima ne disturba la coerenza. </a:t>
            </a:r>
          </a:p>
          <a:p>
            <a:r>
              <a:rPr lang="it-IT" sz="1200" kern="1200" dirty="0">
                <a:solidFill>
                  <a:schemeClr val="tx1"/>
                </a:solidFill>
                <a:effectLst/>
                <a:latin typeface="+mn-lt"/>
                <a:ea typeface="+mn-ea"/>
                <a:cs typeface="+mn-cs"/>
              </a:rPr>
              <a:t>La problematica è riconducibile ai metodi di macro-integrazione usati per gli aggregati economici di contabilità nazionale e basati in sostanza su stime di tipo </a:t>
            </a:r>
            <a:r>
              <a:rPr lang="it-IT" sz="1200" kern="1200" dirty="0" err="1">
                <a:solidFill>
                  <a:schemeClr val="tx1"/>
                </a:solidFill>
                <a:effectLst/>
                <a:latin typeface="+mn-lt"/>
                <a:ea typeface="+mn-ea"/>
                <a:cs typeface="+mn-cs"/>
              </a:rPr>
              <a:t>raking</a:t>
            </a:r>
            <a:r>
              <a:rPr lang="it-IT" sz="1200" kern="1200" dirty="0">
                <a:solidFill>
                  <a:schemeClr val="tx1"/>
                </a:solidFill>
                <a:effectLst/>
                <a:latin typeface="+mn-lt"/>
                <a:ea typeface="+mn-ea"/>
                <a:cs typeface="+mn-cs"/>
              </a:rPr>
              <a:t> (cfr. </a:t>
            </a:r>
            <a:r>
              <a:rPr lang="it-IT" sz="1200" kern="1200" dirty="0" err="1">
                <a:solidFill>
                  <a:schemeClr val="tx1"/>
                </a:solidFill>
                <a:effectLst/>
                <a:latin typeface="+mn-lt"/>
                <a:ea typeface="+mn-ea"/>
                <a:cs typeface="+mn-cs"/>
              </a:rPr>
              <a:t>Memobust</a:t>
            </a:r>
            <a:r>
              <a:rPr lang="it-IT" sz="1200" kern="1200" dirty="0">
                <a:solidFill>
                  <a:schemeClr val="tx1"/>
                </a:solidFill>
                <a:effectLst/>
                <a:latin typeface="+mn-lt"/>
                <a:ea typeface="+mn-ea"/>
                <a:cs typeface="+mn-cs"/>
              </a:rPr>
              <a:t>, Macro-</a:t>
            </a:r>
            <a:r>
              <a:rPr lang="it-IT" sz="1200" kern="1200" dirty="0" err="1">
                <a:solidFill>
                  <a:schemeClr val="tx1"/>
                </a:solidFill>
                <a:effectLst/>
                <a:latin typeface="+mn-lt"/>
                <a:ea typeface="+mn-ea"/>
                <a:cs typeface="+mn-cs"/>
              </a:rPr>
              <a:t>integration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module</a:t>
            </a:r>
            <a:r>
              <a:rPr lang="it-IT" sz="1200" kern="1200" dirty="0">
                <a:solidFill>
                  <a:schemeClr val="tx1"/>
                </a:solidFill>
                <a:effectLst/>
                <a:latin typeface="+mn-lt"/>
                <a:ea typeface="+mn-ea"/>
                <a:cs typeface="+mn-cs"/>
              </a:rPr>
              <a:t>). Nello specifico si tratterebbe di applicare la minima correzione ai saldi dei soli flussi migratori di una matrice di transizione origine destinazione sub-nazionale (al limite comunale) in cui ci si vincola agli stock di popolazione dei due anni successivi. Un approccio più sofisticato, ma ancora sperimentale, è dato dall’uso di modelli </a:t>
            </a:r>
            <a:r>
              <a:rPr lang="it-IT" sz="1200" kern="1200" dirty="0" err="1">
                <a:solidFill>
                  <a:schemeClr val="tx1"/>
                </a:solidFill>
                <a:effectLst/>
                <a:latin typeface="+mn-lt"/>
                <a:ea typeface="+mn-ea"/>
                <a:cs typeface="+mn-cs"/>
              </a:rPr>
              <a:t>bayesiani</a:t>
            </a:r>
            <a:r>
              <a:rPr lang="it-IT" sz="1200" kern="1200" dirty="0">
                <a:solidFill>
                  <a:schemeClr val="tx1"/>
                </a:solidFill>
                <a:effectLst/>
                <a:latin typeface="+mn-lt"/>
                <a:ea typeface="+mn-ea"/>
                <a:cs typeface="+mn-cs"/>
              </a:rPr>
              <a:t> gerarchici (Bryant e Graham, 2015). </a:t>
            </a:r>
          </a:p>
          <a:p>
            <a:pPr defTabSz="913668" eaLnBrk="0" fontAlgn="base" hangingPunct="0">
              <a:spcBef>
                <a:spcPct val="30000"/>
              </a:spcBef>
              <a:spcAft>
                <a:spcPct val="0"/>
              </a:spcAft>
              <a:defRPr/>
            </a:pPr>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9</a:t>
            </a:fld>
            <a:endParaRPr lang="it-IT"/>
          </a:p>
        </p:txBody>
      </p:sp>
    </p:spTree>
    <p:extLst>
      <p:ext uri="{BB962C8B-B14F-4D97-AF65-F5344CB8AC3E}">
        <p14:creationId xmlns:p14="http://schemas.microsoft.com/office/powerpoint/2010/main" val="4160138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43"/>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981" indent="0" algn="ctr">
              <a:buNone/>
              <a:defRPr>
                <a:solidFill>
                  <a:schemeClr val="tx1">
                    <a:tint val="75000"/>
                  </a:schemeClr>
                </a:solidFill>
              </a:defRPr>
            </a:lvl2pPr>
            <a:lvl3pPr marL="913981" indent="0" algn="ctr">
              <a:buNone/>
              <a:defRPr>
                <a:solidFill>
                  <a:schemeClr val="tx1">
                    <a:tint val="75000"/>
                  </a:schemeClr>
                </a:solidFill>
              </a:defRPr>
            </a:lvl3pPr>
            <a:lvl4pPr marL="1370969" indent="0" algn="ctr">
              <a:buNone/>
              <a:defRPr>
                <a:solidFill>
                  <a:schemeClr val="tx1">
                    <a:tint val="75000"/>
                  </a:schemeClr>
                </a:solidFill>
              </a:defRPr>
            </a:lvl4pPr>
            <a:lvl5pPr marL="1827964" indent="0" algn="ctr">
              <a:buNone/>
              <a:defRPr>
                <a:solidFill>
                  <a:schemeClr val="tx1">
                    <a:tint val="75000"/>
                  </a:schemeClr>
                </a:solidFill>
              </a:defRPr>
            </a:lvl5pPr>
            <a:lvl6pPr marL="2284945" indent="0" algn="ctr">
              <a:buNone/>
              <a:defRPr>
                <a:solidFill>
                  <a:schemeClr val="tx1">
                    <a:tint val="75000"/>
                  </a:schemeClr>
                </a:solidFill>
              </a:defRPr>
            </a:lvl6pPr>
            <a:lvl7pPr marL="2741943" indent="0" algn="ctr">
              <a:buNone/>
              <a:defRPr>
                <a:solidFill>
                  <a:schemeClr val="tx1">
                    <a:tint val="75000"/>
                  </a:schemeClr>
                </a:solidFill>
              </a:defRPr>
            </a:lvl7pPr>
            <a:lvl8pPr marL="3198933" indent="0" algn="ctr">
              <a:buNone/>
              <a:defRPr>
                <a:solidFill>
                  <a:schemeClr val="tx1">
                    <a:tint val="75000"/>
                  </a:schemeClr>
                </a:solidFill>
              </a:defRPr>
            </a:lvl8pPr>
            <a:lvl9pPr marL="3655928"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1B8C3EB-F457-433E-AB5E-33B176CDBCAD}" type="datetime1">
              <a:rPr lang="it-IT" smtClean="0"/>
              <a:pPr/>
              <a:t>23/05/2017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84602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12F9C2F-8CBC-4B57-9B4F-D29F8A9A3A9E}" type="datetime1">
              <a:rPr lang="it-IT" smtClean="0"/>
              <a:pPr/>
              <a:t>23/05/2017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44106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2"/>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42"/>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524DD25-3DAA-4C20-9CAA-C03F09CB7BC5}" type="datetime1">
              <a:rPr lang="it-IT" smtClean="0"/>
              <a:pPr/>
              <a:t>23/05/2017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23779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014867D-B02B-47E0-BA2E-3E2C93A258A6}" type="datetime1">
              <a:rPr lang="it-IT" smtClean="0"/>
              <a:pPr/>
              <a:t>23/05/2017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63488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3"/>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981" indent="0">
              <a:buNone/>
              <a:defRPr sz="1900">
                <a:solidFill>
                  <a:schemeClr val="tx1">
                    <a:tint val="75000"/>
                  </a:schemeClr>
                </a:solidFill>
              </a:defRPr>
            </a:lvl2pPr>
            <a:lvl3pPr marL="913981" indent="0">
              <a:buNone/>
              <a:defRPr sz="1600">
                <a:solidFill>
                  <a:schemeClr val="tx1">
                    <a:tint val="75000"/>
                  </a:schemeClr>
                </a:solidFill>
              </a:defRPr>
            </a:lvl3pPr>
            <a:lvl4pPr marL="1370969" indent="0">
              <a:buNone/>
              <a:defRPr sz="1500">
                <a:solidFill>
                  <a:schemeClr val="tx1">
                    <a:tint val="75000"/>
                  </a:schemeClr>
                </a:solidFill>
              </a:defRPr>
            </a:lvl4pPr>
            <a:lvl5pPr marL="1827964" indent="0">
              <a:buNone/>
              <a:defRPr sz="1500">
                <a:solidFill>
                  <a:schemeClr val="tx1">
                    <a:tint val="75000"/>
                  </a:schemeClr>
                </a:solidFill>
              </a:defRPr>
            </a:lvl5pPr>
            <a:lvl6pPr marL="2284945" indent="0">
              <a:buNone/>
              <a:defRPr sz="1500">
                <a:solidFill>
                  <a:schemeClr val="tx1">
                    <a:tint val="75000"/>
                  </a:schemeClr>
                </a:solidFill>
              </a:defRPr>
            </a:lvl6pPr>
            <a:lvl7pPr marL="2741943" indent="0">
              <a:buNone/>
              <a:defRPr sz="1500">
                <a:solidFill>
                  <a:schemeClr val="tx1">
                    <a:tint val="75000"/>
                  </a:schemeClr>
                </a:solidFill>
              </a:defRPr>
            </a:lvl7pPr>
            <a:lvl8pPr marL="3198933" indent="0">
              <a:buNone/>
              <a:defRPr sz="1500">
                <a:solidFill>
                  <a:schemeClr val="tx1">
                    <a:tint val="75000"/>
                  </a:schemeClr>
                </a:solidFill>
              </a:defRPr>
            </a:lvl8pPr>
            <a:lvl9pPr marL="3655928" indent="0">
              <a:buNone/>
              <a:defRPr sz="15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AE2C1E1E-211A-4B2E-B2B4-6CCBA5894221}" type="datetime1">
              <a:rPr lang="it-IT" smtClean="0"/>
              <a:pPr/>
              <a:t>23/05/2017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685638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C8E4C76-981E-429B-B621-B6ED4C3FACB5}" type="datetime1">
              <a:rPr lang="it-IT" smtClean="0"/>
              <a:pPr/>
              <a:t>23/05/2017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283601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5"/>
            <a:ext cx="4040188" cy="639763"/>
          </a:xfrm>
        </p:spPr>
        <p:txBody>
          <a:bodyPr anchor="b"/>
          <a:lstStyle>
            <a:lvl1pPr marL="0" indent="0">
              <a:buNone/>
              <a:defRPr sz="2400" b="1"/>
            </a:lvl1pPr>
            <a:lvl2pPr marL="456981" indent="0">
              <a:buNone/>
              <a:defRPr sz="2000" b="1"/>
            </a:lvl2pPr>
            <a:lvl3pPr marL="913981" indent="0">
              <a:buNone/>
              <a:defRPr sz="1900" b="1"/>
            </a:lvl3pPr>
            <a:lvl4pPr marL="1370969" indent="0">
              <a:buNone/>
              <a:defRPr sz="1600" b="1"/>
            </a:lvl4pPr>
            <a:lvl5pPr marL="1827964" indent="0">
              <a:buNone/>
              <a:defRPr sz="1600" b="1"/>
            </a:lvl5pPr>
            <a:lvl6pPr marL="2284945" indent="0">
              <a:buNone/>
              <a:defRPr sz="1600" b="1"/>
            </a:lvl6pPr>
            <a:lvl7pPr marL="2741943" indent="0">
              <a:buNone/>
              <a:defRPr sz="1600" b="1"/>
            </a:lvl7pPr>
            <a:lvl8pPr marL="3198933" indent="0">
              <a:buNone/>
              <a:defRPr sz="1600" b="1"/>
            </a:lvl8pPr>
            <a:lvl9pPr marL="3655928"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5"/>
            <a:ext cx="4041775" cy="639763"/>
          </a:xfrm>
        </p:spPr>
        <p:txBody>
          <a:bodyPr anchor="b"/>
          <a:lstStyle>
            <a:lvl1pPr marL="0" indent="0">
              <a:buNone/>
              <a:defRPr sz="2400" b="1"/>
            </a:lvl1pPr>
            <a:lvl2pPr marL="456981" indent="0">
              <a:buNone/>
              <a:defRPr sz="2000" b="1"/>
            </a:lvl2pPr>
            <a:lvl3pPr marL="913981" indent="0">
              <a:buNone/>
              <a:defRPr sz="1900" b="1"/>
            </a:lvl3pPr>
            <a:lvl4pPr marL="1370969" indent="0">
              <a:buNone/>
              <a:defRPr sz="1600" b="1"/>
            </a:lvl4pPr>
            <a:lvl5pPr marL="1827964" indent="0">
              <a:buNone/>
              <a:defRPr sz="1600" b="1"/>
            </a:lvl5pPr>
            <a:lvl6pPr marL="2284945" indent="0">
              <a:buNone/>
              <a:defRPr sz="1600" b="1"/>
            </a:lvl6pPr>
            <a:lvl7pPr marL="2741943" indent="0">
              <a:buNone/>
              <a:defRPr sz="1600" b="1"/>
            </a:lvl7pPr>
            <a:lvl8pPr marL="3198933" indent="0">
              <a:buNone/>
              <a:defRPr sz="1600" b="1"/>
            </a:lvl8pPr>
            <a:lvl9pPr marL="3655928"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4E0F5D1-710B-41B5-AC5A-274002176C70}" type="datetime1">
              <a:rPr lang="it-IT" smtClean="0"/>
              <a:pPr/>
              <a:t>23/05/2017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76153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06CA912F-5BDB-432E-9048-3F3ADB7A6789}" type="datetime1">
              <a:rPr lang="it-IT" smtClean="0"/>
              <a:pPr/>
              <a:t>23/05/2017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01950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B70C26A-3236-4EAF-B777-8A25986B456B}" type="datetime1">
              <a:rPr lang="it-IT" smtClean="0"/>
              <a:pPr/>
              <a:t>23/05/2017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871781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13" y="273050"/>
            <a:ext cx="3008312" cy="1162051"/>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1" y="27306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13" y="1435104"/>
            <a:ext cx="3008312" cy="4691063"/>
          </a:xfrm>
        </p:spPr>
        <p:txBody>
          <a:bodyPr/>
          <a:lstStyle>
            <a:lvl1pPr marL="0" indent="0">
              <a:buNone/>
              <a:defRPr sz="1500"/>
            </a:lvl1pPr>
            <a:lvl2pPr marL="456981" indent="0">
              <a:buNone/>
              <a:defRPr sz="1200"/>
            </a:lvl2pPr>
            <a:lvl3pPr marL="913981" indent="0">
              <a:buNone/>
              <a:defRPr sz="1100"/>
            </a:lvl3pPr>
            <a:lvl4pPr marL="1370969" indent="0">
              <a:buNone/>
              <a:defRPr sz="900"/>
            </a:lvl4pPr>
            <a:lvl5pPr marL="1827964" indent="0">
              <a:buNone/>
              <a:defRPr sz="900"/>
            </a:lvl5pPr>
            <a:lvl6pPr marL="2284945" indent="0">
              <a:buNone/>
              <a:defRPr sz="900"/>
            </a:lvl6pPr>
            <a:lvl7pPr marL="2741943" indent="0">
              <a:buNone/>
              <a:defRPr sz="900"/>
            </a:lvl7pPr>
            <a:lvl8pPr marL="3198933" indent="0">
              <a:buNone/>
              <a:defRPr sz="900"/>
            </a:lvl8pPr>
            <a:lvl9pPr marL="3655928"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F38EEE3-7B05-4F03-9AF7-081FCE8F5A38}" type="datetime1">
              <a:rPr lang="it-IT" smtClean="0"/>
              <a:pPr/>
              <a:t>23/05/2017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324104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9" y="4800603"/>
            <a:ext cx="5486400" cy="566739"/>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9" y="612775"/>
            <a:ext cx="5486400" cy="4114800"/>
          </a:xfrm>
        </p:spPr>
        <p:txBody>
          <a:bodyPr/>
          <a:lstStyle>
            <a:lvl1pPr marL="0" indent="0">
              <a:buNone/>
              <a:defRPr sz="3200"/>
            </a:lvl1pPr>
            <a:lvl2pPr marL="456981" indent="0">
              <a:buNone/>
              <a:defRPr sz="2800"/>
            </a:lvl2pPr>
            <a:lvl3pPr marL="913981" indent="0">
              <a:buNone/>
              <a:defRPr sz="2400"/>
            </a:lvl3pPr>
            <a:lvl4pPr marL="1370969" indent="0">
              <a:buNone/>
              <a:defRPr sz="2000"/>
            </a:lvl4pPr>
            <a:lvl5pPr marL="1827964" indent="0">
              <a:buNone/>
              <a:defRPr sz="2000"/>
            </a:lvl5pPr>
            <a:lvl6pPr marL="2284945" indent="0">
              <a:buNone/>
              <a:defRPr sz="2000"/>
            </a:lvl6pPr>
            <a:lvl7pPr marL="2741943" indent="0">
              <a:buNone/>
              <a:defRPr sz="2000"/>
            </a:lvl7pPr>
            <a:lvl8pPr marL="3198933" indent="0">
              <a:buNone/>
              <a:defRPr sz="2000"/>
            </a:lvl8pPr>
            <a:lvl9pPr marL="3655928" indent="0">
              <a:buNone/>
              <a:defRPr sz="2000"/>
            </a:lvl9pPr>
          </a:lstStyle>
          <a:p>
            <a:endParaRPr lang="it-IT"/>
          </a:p>
        </p:txBody>
      </p:sp>
      <p:sp>
        <p:nvSpPr>
          <p:cNvPr id="4" name="Segnaposto testo 3"/>
          <p:cNvSpPr>
            <a:spLocks noGrp="1"/>
          </p:cNvSpPr>
          <p:nvPr>
            <p:ph type="body" sz="half" idx="2"/>
          </p:nvPr>
        </p:nvSpPr>
        <p:spPr>
          <a:xfrm>
            <a:off x="1792289" y="5367353"/>
            <a:ext cx="5486400" cy="804863"/>
          </a:xfrm>
        </p:spPr>
        <p:txBody>
          <a:bodyPr/>
          <a:lstStyle>
            <a:lvl1pPr marL="0" indent="0">
              <a:buNone/>
              <a:defRPr sz="1500"/>
            </a:lvl1pPr>
            <a:lvl2pPr marL="456981" indent="0">
              <a:buNone/>
              <a:defRPr sz="1200"/>
            </a:lvl2pPr>
            <a:lvl3pPr marL="913981" indent="0">
              <a:buNone/>
              <a:defRPr sz="1100"/>
            </a:lvl3pPr>
            <a:lvl4pPr marL="1370969" indent="0">
              <a:buNone/>
              <a:defRPr sz="900"/>
            </a:lvl4pPr>
            <a:lvl5pPr marL="1827964" indent="0">
              <a:buNone/>
              <a:defRPr sz="900"/>
            </a:lvl5pPr>
            <a:lvl6pPr marL="2284945" indent="0">
              <a:buNone/>
              <a:defRPr sz="900"/>
            </a:lvl6pPr>
            <a:lvl7pPr marL="2741943" indent="0">
              <a:buNone/>
              <a:defRPr sz="900"/>
            </a:lvl7pPr>
            <a:lvl8pPr marL="3198933" indent="0">
              <a:buNone/>
              <a:defRPr sz="900"/>
            </a:lvl8pPr>
            <a:lvl9pPr marL="3655928"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6F33F1B0-9DE5-4801-9E80-032599F668AB}" type="datetime1">
              <a:rPr lang="it-IT" smtClean="0"/>
              <a:pPr/>
              <a:t>23/05/2017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735817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9"/>
            <a:ext cx="8229600" cy="1143000"/>
          </a:xfrm>
          <a:prstGeom prst="rect">
            <a:avLst/>
          </a:prstGeom>
        </p:spPr>
        <p:txBody>
          <a:bodyPr vert="horz" lIns="91396" tIns="45699" rIns="91396" bIns="45699" rtlCol="0" anchor="ctr">
            <a:normAutofit/>
          </a:bodyPr>
          <a:lstStyle/>
          <a:p>
            <a:r>
              <a:rPr lang="it-IT"/>
              <a:t>Fare clic per modificare stile</a:t>
            </a:r>
          </a:p>
        </p:txBody>
      </p:sp>
      <p:sp>
        <p:nvSpPr>
          <p:cNvPr id="3" name="Segnaposto testo 2"/>
          <p:cNvSpPr>
            <a:spLocks noGrp="1"/>
          </p:cNvSpPr>
          <p:nvPr>
            <p:ph type="body" idx="1"/>
          </p:nvPr>
        </p:nvSpPr>
        <p:spPr>
          <a:xfrm>
            <a:off x="457200" y="1600203"/>
            <a:ext cx="8229600" cy="4525963"/>
          </a:xfrm>
          <a:prstGeom prst="rect">
            <a:avLst/>
          </a:prstGeom>
        </p:spPr>
        <p:txBody>
          <a:bodyPr vert="horz" lIns="91396" tIns="45699" rIns="91396" bIns="45699"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4"/>
            <a:ext cx="2133600" cy="365125"/>
          </a:xfrm>
          <a:prstGeom prst="rect">
            <a:avLst/>
          </a:prstGeom>
        </p:spPr>
        <p:txBody>
          <a:bodyPr vert="horz" lIns="91396" tIns="45699" rIns="91396" bIns="45699" rtlCol="0" anchor="ctr"/>
          <a:lstStyle>
            <a:lvl1pPr algn="l">
              <a:defRPr sz="1200">
                <a:solidFill>
                  <a:schemeClr val="tx1">
                    <a:tint val="75000"/>
                  </a:schemeClr>
                </a:solidFill>
              </a:defRPr>
            </a:lvl1pPr>
          </a:lstStyle>
          <a:p>
            <a:fld id="{1181460A-6179-4453-8F16-353BCC03A143}" type="datetime1">
              <a:rPr lang="it-IT" smtClean="0"/>
              <a:pPr/>
              <a:t>23/05/2017</a:t>
            </a:fld>
            <a:endParaRPr lang="it-IT"/>
          </a:p>
        </p:txBody>
      </p:sp>
      <p:sp>
        <p:nvSpPr>
          <p:cNvPr id="5" name="Segnaposto piè di pagina 4"/>
          <p:cNvSpPr>
            <a:spLocks noGrp="1"/>
          </p:cNvSpPr>
          <p:nvPr>
            <p:ph type="ftr" sz="quarter" idx="3"/>
          </p:nvPr>
        </p:nvSpPr>
        <p:spPr>
          <a:xfrm>
            <a:off x="3124200" y="6356354"/>
            <a:ext cx="2895600" cy="365125"/>
          </a:xfrm>
          <a:prstGeom prst="rect">
            <a:avLst/>
          </a:prstGeom>
        </p:spPr>
        <p:txBody>
          <a:bodyPr vert="horz" lIns="91396" tIns="45699" rIns="91396" bIns="45699"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1" y="6356354"/>
            <a:ext cx="2133600" cy="365125"/>
          </a:xfrm>
          <a:prstGeom prst="rect">
            <a:avLst/>
          </a:prstGeom>
        </p:spPr>
        <p:txBody>
          <a:bodyPr vert="horz" lIns="91396" tIns="45699" rIns="91396" bIns="45699" rtlCol="0" anchor="ctr"/>
          <a:lstStyle>
            <a:lvl1pPr algn="r">
              <a:defRPr sz="1200">
                <a:solidFill>
                  <a:schemeClr val="tx1">
                    <a:tint val="75000"/>
                  </a:schemeClr>
                </a:solidFill>
              </a:defRPr>
            </a:lvl1pPr>
          </a:lstStyle>
          <a:p>
            <a:fld id="{28555E64-09E7-E944-8DB2-BD243D665CB3}" type="slidenum">
              <a:rPr lang="it-IT" smtClean="0"/>
              <a:pPr/>
              <a:t>‹N›</a:t>
            </a:fld>
            <a:endParaRPr lang="it-IT"/>
          </a:p>
        </p:txBody>
      </p:sp>
    </p:spTree>
    <p:extLst>
      <p:ext uri="{BB962C8B-B14F-4D97-AF65-F5344CB8AC3E}">
        <p14:creationId xmlns:p14="http://schemas.microsoft.com/office/powerpoint/2010/main" val="204439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ctr" defTabSz="456981" rtl="0" eaLnBrk="1" latinLnBrk="0" hangingPunct="1">
        <a:spcBef>
          <a:spcPct val="0"/>
        </a:spcBef>
        <a:buNone/>
        <a:defRPr sz="4400" kern="1200">
          <a:solidFill>
            <a:schemeClr val="tx1"/>
          </a:solidFill>
          <a:latin typeface="+mj-lt"/>
          <a:ea typeface="+mj-ea"/>
          <a:cs typeface="+mj-cs"/>
        </a:defRPr>
      </a:lvl1pPr>
    </p:titleStyle>
    <p:body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6981" rtl="0" eaLnBrk="1" latinLnBrk="0" hangingPunct="1">
        <a:defRPr sz="1900" kern="1200">
          <a:solidFill>
            <a:schemeClr val="tx1"/>
          </a:solidFill>
          <a:latin typeface="+mn-lt"/>
          <a:ea typeface="+mn-ea"/>
          <a:cs typeface="+mn-cs"/>
        </a:defRPr>
      </a:lvl1pPr>
      <a:lvl2pPr marL="456981" algn="l" defTabSz="456981" rtl="0" eaLnBrk="1" latinLnBrk="0" hangingPunct="1">
        <a:defRPr sz="1900" kern="1200">
          <a:solidFill>
            <a:schemeClr val="tx1"/>
          </a:solidFill>
          <a:latin typeface="+mn-lt"/>
          <a:ea typeface="+mn-ea"/>
          <a:cs typeface="+mn-cs"/>
        </a:defRPr>
      </a:lvl2pPr>
      <a:lvl3pPr marL="913981" algn="l" defTabSz="456981" rtl="0" eaLnBrk="1" latinLnBrk="0" hangingPunct="1">
        <a:defRPr sz="1900" kern="1200">
          <a:solidFill>
            <a:schemeClr val="tx1"/>
          </a:solidFill>
          <a:latin typeface="+mn-lt"/>
          <a:ea typeface="+mn-ea"/>
          <a:cs typeface="+mn-cs"/>
        </a:defRPr>
      </a:lvl3pPr>
      <a:lvl4pPr marL="1370969" algn="l" defTabSz="456981" rtl="0" eaLnBrk="1" latinLnBrk="0" hangingPunct="1">
        <a:defRPr sz="1900" kern="1200">
          <a:solidFill>
            <a:schemeClr val="tx1"/>
          </a:solidFill>
          <a:latin typeface="+mn-lt"/>
          <a:ea typeface="+mn-ea"/>
          <a:cs typeface="+mn-cs"/>
        </a:defRPr>
      </a:lvl4pPr>
      <a:lvl5pPr marL="1827964" algn="l" defTabSz="456981" rtl="0" eaLnBrk="1" latinLnBrk="0" hangingPunct="1">
        <a:defRPr sz="1900" kern="1200">
          <a:solidFill>
            <a:schemeClr val="tx1"/>
          </a:solidFill>
          <a:latin typeface="+mn-lt"/>
          <a:ea typeface="+mn-ea"/>
          <a:cs typeface="+mn-cs"/>
        </a:defRPr>
      </a:lvl5pPr>
      <a:lvl6pPr marL="2284945" algn="l" defTabSz="456981" rtl="0" eaLnBrk="1" latinLnBrk="0" hangingPunct="1">
        <a:defRPr sz="1900" kern="1200">
          <a:solidFill>
            <a:schemeClr val="tx1"/>
          </a:solidFill>
          <a:latin typeface="+mn-lt"/>
          <a:ea typeface="+mn-ea"/>
          <a:cs typeface="+mn-cs"/>
        </a:defRPr>
      </a:lvl6pPr>
      <a:lvl7pPr marL="2741943" algn="l" defTabSz="456981" rtl="0" eaLnBrk="1" latinLnBrk="0" hangingPunct="1">
        <a:defRPr sz="1900" kern="1200">
          <a:solidFill>
            <a:schemeClr val="tx1"/>
          </a:solidFill>
          <a:latin typeface="+mn-lt"/>
          <a:ea typeface="+mn-ea"/>
          <a:cs typeface="+mn-cs"/>
        </a:defRPr>
      </a:lvl7pPr>
      <a:lvl8pPr marL="3198933" algn="l" defTabSz="456981" rtl="0" eaLnBrk="1" latinLnBrk="0" hangingPunct="1">
        <a:defRPr sz="1900" kern="1200">
          <a:solidFill>
            <a:schemeClr val="tx1"/>
          </a:solidFill>
          <a:latin typeface="+mn-lt"/>
          <a:ea typeface="+mn-ea"/>
          <a:cs typeface="+mn-cs"/>
        </a:defRPr>
      </a:lvl8pPr>
      <a:lvl9pPr marL="3655928" algn="l" defTabSz="45698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663015" y="382116"/>
            <a:ext cx="8082917" cy="1610449"/>
          </a:xfrm>
          <a:prstGeom prst="rect">
            <a:avLst/>
          </a:prstGeom>
          <a:solidFill>
            <a:srgbClr val="CF1E24"/>
          </a:solidFill>
          <a:ln>
            <a:noFill/>
          </a:ln>
        </p:spPr>
        <p:txBody>
          <a:bodyPr lIns="0" tIns="0" rIns="0" bIns="0" anchor="ctr" anchorCtr="0">
            <a:noAutofit/>
          </a:bodyPr>
          <a:lstStyle>
            <a:lvl1pPr>
              <a:defRPr/>
            </a:lvl1pPr>
          </a:lstStyle>
          <a:p>
            <a:pPr marL="143933"/>
            <a:br>
              <a:rPr lang="it-IT" sz="3600" b="1" dirty="0">
                <a:solidFill>
                  <a:schemeClr val="bg1"/>
                </a:solidFill>
                <a:cs typeface="Arial"/>
              </a:rPr>
            </a:br>
            <a:r>
              <a:rPr lang="it-IT" sz="2800" dirty="0">
                <a:solidFill>
                  <a:schemeClr val="bg1"/>
                </a:solidFill>
              </a:rPr>
              <a:t>Dall'</a:t>
            </a:r>
            <a:r>
              <a:rPr lang="it-IT" sz="2800" dirty="0" err="1">
                <a:solidFill>
                  <a:schemeClr val="bg1"/>
                </a:solidFill>
              </a:rPr>
              <a:t>Anagarafe</a:t>
            </a:r>
            <a:r>
              <a:rPr lang="it-IT" sz="2800" dirty="0">
                <a:solidFill>
                  <a:schemeClr val="bg1"/>
                </a:solidFill>
              </a:rPr>
              <a:t> virtuale statistica al Registro integrato sulla popolazione: nuove potenzialità informative nel contesto del censimento permanente </a:t>
            </a:r>
            <a:br>
              <a:rPr lang="it-IT" sz="2800" dirty="0">
                <a:solidFill>
                  <a:schemeClr val="bg1"/>
                </a:solidFill>
              </a:rPr>
            </a:br>
            <a:r>
              <a:rPr lang="it-IT" sz="3600" b="1" dirty="0">
                <a:solidFill>
                  <a:schemeClr val="bg1"/>
                </a:solidFill>
                <a:cs typeface="Arial"/>
              </a:rPr>
              <a:t>   </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ttangolo 1"/>
          <p:cNvSpPr/>
          <p:nvPr/>
        </p:nvSpPr>
        <p:spPr>
          <a:xfrm>
            <a:off x="663015" y="1740076"/>
            <a:ext cx="8082917" cy="3862596"/>
          </a:xfrm>
          <a:prstGeom prst="rect">
            <a:avLst/>
          </a:prstGeom>
        </p:spPr>
        <p:txBody>
          <a:bodyPr wrap="square">
            <a:spAutoFit/>
          </a:bodyPr>
          <a:lstStyle/>
          <a:p>
            <a:pPr algn="ctr" fontAlgn="base">
              <a:lnSpc>
                <a:spcPts val="3900"/>
              </a:lnSpc>
              <a:spcBef>
                <a:spcPts val="600"/>
              </a:spcBef>
              <a:spcAft>
                <a:spcPts val="600"/>
              </a:spcAft>
            </a:pPr>
            <a:endParaRPr lang="it-IT" sz="2000" b="1" dirty="0"/>
          </a:p>
          <a:p>
            <a:pPr algn="ctr" fontAlgn="base">
              <a:lnSpc>
                <a:spcPts val="3900"/>
              </a:lnSpc>
              <a:spcBef>
                <a:spcPts val="600"/>
              </a:spcBef>
              <a:spcAft>
                <a:spcPts val="600"/>
              </a:spcAft>
            </a:pPr>
            <a:endParaRPr lang="it-IT" sz="3600" b="1" dirty="0">
              <a:solidFill>
                <a:srgbClr val="C00000"/>
              </a:solidFill>
            </a:endParaRPr>
          </a:p>
          <a:p>
            <a:pPr algn="ctr" fontAlgn="base">
              <a:lnSpc>
                <a:spcPts val="3900"/>
              </a:lnSpc>
              <a:spcBef>
                <a:spcPts val="600"/>
              </a:spcBef>
              <a:spcAft>
                <a:spcPts val="600"/>
              </a:spcAft>
            </a:pPr>
            <a:r>
              <a:rPr lang="it-IT" sz="3600" b="1" dirty="0">
                <a:solidFill>
                  <a:srgbClr val="C00000"/>
                </a:solidFill>
              </a:rPr>
              <a:t>Sabrina Prati </a:t>
            </a:r>
          </a:p>
          <a:p>
            <a:pPr algn="ctr" fontAlgn="base">
              <a:lnSpc>
                <a:spcPts val="3900"/>
              </a:lnSpc>
              <a:spcBef>
                <a:spcPts val="600"/>
              </a:spcBef>
              <a:spcAft>
                <a:spcPts val="600"/>
              </a:spcAft>
            </a:pPr>
            <a:r>
              <a:rPr lang="it-IT" sz="1600" dirty="0">
                <a:solidFill>
                  <a:schemeClr val="bg1">
                    <a:lumMod val="50000"/>
                  </a:schemeClr>
                </a:solidFill>
              </a:rPr>
              <a:t>Istat. Servizio Registro della popolazione, statistiche demografiche e condizioni di vita</a:t>
            </a:r>
          </a:p>
          <a:p>
            <a:pPr algn="ctr" fontAlgn="base">
              <a:lnSpc>
                <a:spcPts val="3900"/>
              </a:lnSpc>
              <a:spcBef>
                <a:spcPts val="600"/>
              </a:spcBef>
              <a:spcAft>
                <a:spcPts val="600"/>
              </a:spcAft>
            </a:pPr>
            <a:endParaRPr lang="it-IT" sz="2400" b="1" dirty="0">
              <a:solidFill>
                <a:schemeClr val="tx1">
                  <a:lumMod val="65000"/>
                  <a:lumOff val="35000"/>
                </a:schemeClr>
              </a:solidFill>
            </a:endParaRPr>
          </a:p>
          <a:p>
            <a:pPr algn="ctr" fontAlgn="base">
              <a:lnSpc>
                <a:spcPts val="3900"/>
              </a:lnSpc>
              <a:spcBef>
                <a:spcPts val="600"/>
              </a:spcBef>
              <a:spcAft>
                <a:spcPts val="600"/>
              </a:spcAft>
            </a:pPr>
            <a:r>
              <a:rPr lang="it-IT" sz="2000" b="1" dirty="0">
                <a:solidFill>
                  <a:schemeClr val="tx1">
                    <a:lumMod val="65000"/>
                    <a:lumOff val="35000"/>
                  </a:schemeClr>
                </a:solidFill>
              </a:rPr>
              <a:t>Forum PA,</a:t>
            </a:r>
            <a:r>
              <a:rPr lang="it-IT" sz="2000" dirty="0"/>
              <a:t> </a:t>
            </a:r>
            <a:r>
              <a:rPr lang="it-IT" sz="2000" dirty="0">
                <a:solidFill>
                  <a:schemeClr val="tx1">
                    <a:lumMod val="65000"/>
                    <a:lumOff val="35000"/>
                  </a:schemeClr>
                </a:solidFill>
              </a:rPr>
              <a:t>23 Maggio 2017</a:t>
            </a:r>
          </a:p>
        </p:txBody>
      </p:sp>
    </p:spTree>
    <p:extLst>
      <p:ext uri="{BB962C8B-B14F-4D97-AF65-F5344CB8AC3E}">
        <p14:creationId xmlns:p14="http://schemas.microsoft.com/office/powerpoint/2010/main" val="44276980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663015" y="1187341"/>
            <a:ext cx="8082917" cy="1610449"/>
          </a:xfrm>
          <a:prstGeom prst="rect">
            <a:avLst/>
          </a:prstGeom>
          <a:solidFill>
            <a:srgbClr val="CF1E24"/>
          </a:solidFill>
          <a:ln>
            <a:noFill/>
          </a:ln>
        </p:spPr>
        <p:txBody>
          <a:bodyPr lIns="0" tIns="0" rIns="0" bIns="0" anchor="ctr" anchorCtr="0">
            <a:noAutofit/>
          </a:bodyPr>
          <a:lstStyle>
            <a:lvl1pPr>
              <a:defRPr/>
            </a:lvl1pPr>
          </a:lstStyle>
          <a:p>
            <a:pPr marL="143933"/>
            <a:r>
              <a:rPr lang="it-IT" sz="3600" b="1" dirty="0">
                <a:solidFill>
                  <a:schemeClr val="bg1"/>
                </a:solidFill>
                <a:cs typeface="Arial"/>
              </a:rPr>
              <a:t>RBI.  Gli Output per le statistiche demografiche</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534909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txBox="1">
            <a:spLocks/>
          </p:cNvSpPr>
          <p:nvPr/>
        </p:nvSpPr>
        <p:spPr>
          <a:xfrm>
            <a:off x="568410" y="258685"/>
            <a:ext cx="7971708" cy="583658"/>
          </a:xfrm>
          <a:prstGeom prst="rect">
            <a:avLst/>
          </a:prstGeom>
          <a:solidFill>
            <a:srgbClr val="CF1E24"/>
          </a:solidFill>
          <a:ln>
            <a:noFill/>
          </a:ln>
        </p:spPr>
        <p:txBody>
          <a:bodyPr vert="horz" lIns="0" tIns="0" rIns="0" bIns="0" rtlCol="0" anchor="ctr" anchorCtr="0">
            <a:noAutofit/>
          </a:bodyPr>
          <a:lstStyle>
            <a:lvl1pPr algn="ctr" defTabSz="456981" rtl="0" eaLnBrk="1" latinLnBrk="0" hangingPunct="1">
              <a:spcBef>
                <a:spcPct val="0"/>
              </a:spcBef>
              <a:buNone/>
              <a:defRPr sz="4400" kern="1200">
                <a:solidFill>
                  <a:schemeClr val="tx1"/>
                </a:solidFill>
                <a:latin typeface="+mj-lt"/>
                <a:ea typeface="+mj-ea"/>
                <a:cs typeface="+mj-cs"/>
              </a:defRPr>
            </a:lvl1pPr>
          </a:lstStyle>
          <a:p>
            <a:pPr marL="143933" algn="l"/>
            <a:r>
              <a:rPr lang="it-IT" sz="2400" b="1" dirty="0">
                <a:solidFill>
                  <a:schemeClr val="bg1"/>
                </a:solidFill>
                <a:cs typeface="Arial"/>
              </a:rPr>
              <a:t>RBI – Output. Statistiche demografiche – situazione attuale</a:t>
            </a:r>
            <a:r>
              <a:rPr lang="it-IT" sz="2800" b="1" dirty="0">
                <a:solidFill>
                  <a:schemeClr val="bg1"/>
                </a:solidFill>
                <a:cs typeface="Arial"/>
              </a:rPr>
              <a:t>	     </a:t>
            </a:r>
          </a:p>
        </p:txBody>
      </p:sp>
      <p:pic>
        <p:nvPicPr>
          <p:cNvPr id="5"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68410" y="939114"/>
            <a:ext cx="7971708" cy="5721178"/>
          </a:xfrm>
          <a:prstGeom prst="rect">
            <a:avLst/>
          </a:prstGeom>
          <a:noFill/>
          <a:ln w="9525">
            <a:solidFill>
              <a:schemeClr val="tx1">
                <a:alpha val="87000"/>
              </a:schemeClr>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6408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663015" y="1187341"/>
            <a:ext cx="8082917" cy="1610449"/>
          </a:xfrm>
          <a:prstGeom prst="rect">
            <a:avLst/>
          </a:prstGeom>
          <a:solidFill>
            <a:srgbClr val="CF1E24"/>
          </a:solidFill>
          <a:ln>
            <a:noFill/>
          </a:ln>
        </p:spPr>
        <p:txBody>
          <a:bodyPr lIns="0" tIns="0" rIns="0" bIns="0" anchor="ctr" anchorCtr="0">
            <a:noAutofit/>
          </a:bodyPr>
          <a:lstStyle>
            <a:lvl1pPr>
              <a:defRPr/>
            </a:lvl1pPr>
          </a:lstStyle>
          <a:p>
            <a:pPr marL="143933" algn="l"/>
            <a:r>
              <a:rPr lang="it-IT" sz="3600" b="1" dirty="0">
                <a:solidFill>
                  <a:schemeClr val="bg1"/>
                </a:solidFill>
                <a:cs typeface="Arial"/>
              </a:rPr>
              <a:t>Il Sistema integrato censimento permanente e indagini sociali   </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197087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5720"/>
            <a:ext cx="9036496" cy="407545"/>
          </a:xfrm>
        </p:spPr>
        <p:txBody>
          <a:bodyPr>
            <a:normAutofit fontScale="90000"/>
          </a:bodyPr>
          <a:lstStyle/>
          <a:p>
            <a:r>
              <a:rPr lang="it-IT" sz="3200" b="1" i="1" dirty="0">
                <a:solidFill>
                  <a:srgbClr val="0070C0"/>
                </a:solidFill>
              </a:rPr>
              <a:t>… un ponte verso il cambiamento per ridurre costi e carico statistico sui rispondenti</a:t>
            </a:r>
          </a:p>
        </p:txBody>
      </p:sp>
      <p:graphicFrame>
        <p:nvGraphicFramePr>
          <p:cNvPr id="4" name="Segnaposto contenuto 3"/>
          <p:cNvGraphicFramePr>
            <a:graphicFrameLocks noGrp="1"/>
          </p:cNvGraphicFramePr>
          <p:nvPr>
            <p:ph idx="1"/>
            <p:extLst/>
          </p:nvPr>
        </p:nvGraphicFramePr>
        <p:xfrm>
          <a:off x="457200" y="1600202"/>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4474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1061085" y="1298321"/>
            <a:ext cx="7710382" cy="4896000"/>
          </a:xfrm>
          <a:prstGeom prst="rect">
            <a:avLst/>
          </a:prstGeom>
          <a:solidFill>
            <a:schemeClr val="bg1">
              <a:lumMod val="85000"/>
            </a:schemeClr>
          </a:solidFill>
        </p:spPr>
        <p:txBody>
          <a:bodyPr wrap="square">
            <a:spAutoFit/>
          </a:bodyPr>
          <a:lstStyle/>
          <a:p>
            <a:pPr>
              <a:buClr>
                <a:srgbClr val="CF1E24"/>
              </a:buClr>
              <a:buSzPct val="100000"/>
            </a:pPr>
            <a:endParaRPr lang="it-IT" sz="2600" dirty="0"/>
          </a:p>
          <a:p>
            <a:pPr marL="457200" indent="-457200">
              <a:buClr>
                <a:srgbClr val="C00000"/>
              </a:buClr>
              <a:buSzPct val="100000"/>
              <a:buFont typeface="Wingdings" panose="05000000000000000000" pitchFamily="2" charset="2"/>
              <a:buChar char="§"/>
            </a:pPr>
            <a:endParaRPr lang="it-IT" sz="2600" dirty="0"/>
          </a:p>
          <a:p>
            <a:pPr lvl="1">
              <a:buClr>
                <a:srgbClr val="C00000"/>
              </a:buClr>
              <a:buSzPct val="100000"/>
            </a:pPr>
            <a:endParaRPr lang="it-IT" sz="2600" dirty="0"/>
          </a:p>
        </p:txBody>
      </p:sp>
      <p:sp>
        <p:nvSpPr>
          <p:cNvPr id="12" name="Titolo 1"/>
          <p:cNvSpPr>
            <a:spLocks noGrp="1"/>
          </p:cNvSpPr>
          <p:nvPr>
            <p:ph type="ctrTitle" idx="4294967295"/>
          </p:nvPr>
        </p:nvSpPr>
        <p:spPr>
          <a:xfrm>
            <a:off x="1061085" y="409457"/>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In vista del regolamento europeo sulle indagini sociali</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tangolo 5"/>
          <p:cNvSpPr/>
          <p:nvPr/>
        </p:nvSpPr>
        <p:spPr>
          <a:xfrm>
            <a:off x="1061085" y="1539621"/>
            <a:ext cx="7710382" cy="4231928"/>
          </a:xfrm>
          <a:prstGeom prst="rect">
            <a:avLst/>
          </a:prstGeom>
          <a:solidFill>
            <a:schemeClr val="bg1">
              <a:lumMod val="85000"/>
            </a:schemeClr>
          </a:solidFill>
        </p:spPr>
        <p:txBody>
          <a:bodyPr wrap="square">
            <a:spAutoFit/>
          </a:bodyPr>
          <a:lstStyle/>
          <a:p>
            <a:pPr marL="342900" indent="-342900" defTabSz="1435100">
              <a:spcBef>
                <a:spcPct val="0"/>
              </a:spcBef>
              <a:spcAft>
                <a:spcPts val="600"/>
              </a:spcAft>
              <a:buClr>
                <a:srgbClr val="A50021"/>
              </a:buClr>
              <a:buFont typeface="Wingdings" panose="05000000000000000000" pitchFamily="2" charset="2"/>
              <a:buChar char="§"/>
            </a:pPr>
            <a:r>
              <a:rPr lang="it-IT" sz="2400" dirty="0">
                <a:latin typeface="Calibri" panose="020F0502020204030204" pitchFamily="34" charset="0"/>
              </a:rPr>
              <a:t>È in corso di approvazione il regolamento europeo sulle </a:t>
            </a:r>
            <a:r>
              <a:rPr lang="it-IT" sz="2400" b="1" dirty="0">
                <a:solidFill>
                  <a:srgbClr val="CF1E24"/>
                </a:solidFill>
                <a:latin typeface="Calibri" panose="020F0502020204030204" pitchFamily="34" charset="0"/>
              </a:rPr>
              <a:t>indagini sociali </a:t>
            </a:r>
            <a:r>
              <a:rPr lang="it-IT" sz="2400" dirty="0">
                <a:latin typeface="Calibri" panose="020F0502020204030204" pitchFamily="34" charset="0"/>
              </a:rPr>
              <a:t>che definisce le dimensioni sociali che ogni istituto nazionale di statistica è tenuto a rilevare in </a:t>
            </a:r>
            <a:r>
              <a:rPr lang="it-IT" sz="2400" b="1" dirty="0">
                <a:solidFill>
                  <a:srgbClr val="CF1E24"/>
                </a:solidFill>
                <a:latin typeface="Calibri" panose="020F0502020204030204" pitchFamily="34" charset="0"/>
              </a:rPr>
              <a:t>forma armonizzata </a:t>
            </a:r>
            <a:r>
              <a:rPr lang="it-IT" sz="2400" dirty="0">
                <a:latin typeface="Calibri" panose="020F0502020204030204" pitchFamily="34" charset="0"/>
              </a:rPr>
              <a:t>a livello europeo:</a:t>
            </a:r>
          </a:p>
          <a:p>
            <a:pPr marL="799881" lvl="1" indent="-342900" defTabSz="1435100">
              <a:spcBef>
                <a:spcPct val="0"/>
              </a:spcBef>
              <a:buClr>
                <a:srgbClr val="A50021"/>
              </a:buClr>
              <a:buFont typeface="Wingdings" panose="05000000000000000000" pitchFamily="2" charset="2"/>
              <a:buChar char="ü"/>
            </a:pPr>
            <a:r>
              <a:rPr lang="it-IT" sz="2400" dirty="0">
                <a:latin typeface="Calibri" panose="020F0502020204030204" pitchFamily="34" charset="0"/>
              </a:rPr>
              <a:t>Mercato del lavoro</a:t>
            </a:r>
          </a:p>
          <a:p>
            <a:pPr marL="799881" lvl="1" indent="-342900" defTabSz="1435100">
              <a:spcBef>
                <a:spcPct val="0"/>
              </a:spcBef>
              <a:buClr>
                <a:srgbClr val="A50021"/>
              </a:buClr>
              <a:buFont typeface="Wingdings" panose="05000000000000000000" pitchFamily="2" charset="2"/>
              <a:buChar char="ü"/>
            </a:pPr>
            <a:r>
              <a:rPr lang="it-IT" sz="2400" dirty="0">
                <a:latin typeface="Calibri" panose="020F0502020204030204" pitchFamily="34" charset="0"/>
              </a:rPr>
              <a:t>Reddito e condizioni di vita</a:t>
            </a:r>
          </a:p>
          <a:p>
            <a:pPr marL="799881" lvl="1" indent="-342900" defTabSz="1435100">
              <a:spcBef>
                <a:spcPct val="0"/>
              </a:spcBef>
              <a:buClr>
                <a:srgbClr val="A50021"/>
              </a:buClr>
              <a:buFont typeface="Wingdings" panose="05000000000000000000" pitchFamily="2" charset="2"/>
              <a:buChar char="ü"/>
            </a:pPr>
            <a:r>
              <a:rPr lang="it-IT" sz="2400" dirty="0">
                <a:latin typeface="Calibri" panose="020F0502020204030204" pitchFamily="34" charset="0"/>
              </a:rPr>
              <a:t>Salute</a:t>
            </a:r>
          </a:p>
          <a:p>
            <a:pPr marL="799881" lvl="1" indent="-342900" defTabSz="1435100">
              <a:spcBef>
                <a:spcPct val="0"/>
              </a:spcBef>
              <a:buClr>
                <a:srgbClr val="A50021"/>
              </a:buClr>
              <a:buFont typeface="Wingdings" panose="05000000000000000000" pitchFamily="2" charset="2"/>
              <a:buChar char="ü"/>
            </a:pPr>
            <a:r>
              <a:rPr lang="it-IT" sz="2400" dirty="0">
                <a:latin typeface="Calibri" panose="020F0502020204030204" pitchFamily="34" charset="0"/>
              </a:rPr>
              <a:t>Istruzione e formazione</a:t>
            </a:r>
          </a:p>
          <a:p>
            <a:pPr marL="799881" lvl="1" indent="-342900" defTabSz="1435100">
              <a:spcBef>
                <a:spcPct val="0"/>
              </a:spcBef>
              <a:buClr>
                <a:srgbClr val="A50021"/>
              </a:buClr>
              <a:buFont typeface="Wingdings" panose="05000000000000000000" pitchFamily="2" charset="2"/>
              <a:buChar char="ü"/>
            </a:pPr>
            <a:r>
              <a:rPr lang="it-IT" sz="2400" dirty="0">
                <a:latin typeface="Calibri" panose="020F0502020204030204" pitchFamily="34" charset="0"/>
              </a:rPr>
              <a:t>Uso ICT</a:t>
            </a:r>
          </a:p>
          <a:p>
            <a:pPr marL="799881" lvl="1" indent="-342900" defTabSz="1435100">
              <a:spcBef>
                <a:spcPct val="0"/>
              </a:spcBef>
              <a:buClr>
                <a:srgbClr val="A50021"/>
              </a:buClr>
              <a:buFont typeface="Wingdings" panose="05000000000000000000" pitchFamily="2" charset="2"/>
              <a:buChar char="ü"/>
            </a:pPr>
            <a:r>
              <a:rPr lang="it-IT" sz="2400" dirty="0">
                <a:latin typeface="Calibri" panose="020F0502020204030204" pitchFamily="34" charset="0"/>
              </a:rPr>
              <a:t>Uso del tempo</a:t>
            </a:r>
          </a:p>
          <a:p>
            <a:pPr marL="799881" lvl="1" indent="-342900" defTabSz="1435100">
              <a:spcBef>
                <a:spcPct val="0"/>
              </a:spcBef>
              <a:buClr>
                <a:srgbClr val="A50021"/>
              </a:buClr>
              <a:buFont typeface="Wingdings" panose="05000000000000000000" pitchFamily="2" charset="2"/>
              <a:buChar char="ü"/>
            </a:pPr>
            <a:r>
              <a:rPr lang="it-IT" sz="2400" dirty="0">
                <a:latin typeface="Calibri" panose="020F0502020204030204" pitchFamily="34" charset="0"/>
              </a:rPr>
              <a:t>Consumo</a:t>
            </a:r>
          </a:p>
        </p:txBody>
      </p:sp>
    </p:spTree>
    <p:extLst>
      <p:ext uri="{BB962C8B-B14F-4D97-AF65-F5344CB8AC3E}">
        <p14:creationId xmlns:p14="http://schemas.microsoft.com/office/powerpoint/2010/main" val="403125113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250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1061085" y="409457"/>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Il censimento permanente – Obiettivi generali</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ttangolo 8"/>
          <p:cNvSpPr/>
          <p:nvPr/>
        </p:nvSpPr>
        <p:spPr>
          <a:xfrm>
            <a:off x="1061084" y="1197048"/>
            <a:ext cx="7619777" cy="4262705"/>
          </a:xfrm>
          <a:prstGeom prst="rect">
            <a:avLst/>
          </a:prstGeom>
          <a:solidFill>
            <a:schemeClr val="bg1">
              <a:lumMod val="85000"/>
            </a:schemeClr>
          </a:solidFill>
        </p:spPr>
        <p:txBody>
          <a:bodyPr wrap="square">
            <a:spAutoFit/>
          </a:bodyPr>
          <a:lstStyle/>
          <a:p>
            <a:pPr marL="285750" indent="-285750" algn="just">
              <a:spcAft>
                <a:spcPts val="600"/>
              </a:spcAft>
              <a:buFont typeface="Arial" panose="020B0604020202020204" pitchFamily="34" charset="0"/>
              <a:buChar char="•"/>
            </a:pPr>
            <a:endParaRPr lang="it-IT" sz="800" b="1" dirty="0">
              <a:solidFill>
                <a:srgbClr val="C00000"/>
              </a:solidFill>
            </a:endParaRPr>
          </a:p>
          <a:p>
            <a:pPr marL="266700" lvl="2" indent="-266700" algn="just">
              <a:buFont typeface="Arial" panose="020B0604020202020204" pitchFamily="34" charset="0"/>
              <a:buChar char="•"/>
            </a:pPr>
            <a:r>
              <a:rPr lang="it-IT" sz="2200" dirty="0"/>
              <a:t>Creazione di una </a:t>
            </a:r>
            <a:r>
              <a:rPr lang="it-IT" sz="2200" u="sng" dirty="0"/>
              <a:t>base dati campionaria </a:t>
            </a:r>
            <a:r>
              <a:rPr lang="it-IT" sz="2200" dirty="0"/>
              <a:t>che sia di </a:t>
            </a:r>
            <a:r>
              <a:rPr lang="it-IT" sz="2200" u="sng" dirty="0"/>
              <a:t>ausilio alla valutazione della qualità del registro statistico </a:t>
            </a:r>
            <a:r>
              <a:rPr lang="it-IT" sz="2200" dirty="0"/>
              <a:t>di base degli individui e delle famiglie e alla produzione delle statistiche censuarie</a:t>
            </a:r>
          </a:p>
          <a:p>
            <a:pPr marL="714375" lvl="2" indent="-352425" algn="just"/>
            <a:endParaRPr lang="it-IT" sz="800" dirty="0"/>
          </a:p>
          <a:p>
            <a:pPr marL="266700" lvl="2" indent="-266700" algn="just">
              <a:buFont typeface="Arial" panose="020B0604020202020204" pitchFamily="34" charset="0"/>
              <a:buChar char="•"/>
            </a:pPr>
            <a:r>
              <a:rPr lang="it-IT" sz="2200" u="sng" dirty="0"/>
              <a:t>Sfruttamento completo di tutte le informazioni desumibili dagli archivi amministrativi </a:t>
            </a:r>
            <a:r>
              <a:rPr lang="it-IT" sz="2200" dirty="0"/>
              <a:t>per la costruzione dei registri statistici a supporto del censimento</a:t>
            </a:r>
          </a:p>
          <a:p>
            <a:pPr marL="266700" lvl="2" indent="-266700" algn="just">
              <a:buFont typeface="Arial" panose="020B0604020202020204" pitchFamily="34" charset="0"/>
              <a:buChar char="•"/>
            </a:pPr>
            <a:endParaRPr lang="it-IT" sz="800" dirty="0"/>
          </a:p>
          <a:p>
            <a:pPr marL="266700" lvl="2" indent="-266700" algn="just">
              <a:buFont typeface="Arial" panose="020B0604020202020204" pitchFamily="34" charset="0"/>
              <a:buChar char="•"/>
            </a:pPr>
            <a:r>
              <a:rPr lang="it-IT" sz="2200" u="sng" dirty="0"/>
              <a:t>Migliorare la qualità dei dati prodotti in termini di tempestività ed esaustività</a:t>
            </a:r>
            <a:r>
              <a:rPr lang="it-IT" sz="2200" dirty="0"/>
              <a:t>, consentendo di avere informazioni aggiornate sui diversi fenomeni di interesse e per tutte le sotto-popolazioni pianificate</a:t>
            </a:r>
          </a:p>
        </p:txBody>
      </p:sp>
    </p:spTree>
    <p:extLst>
      <p:ext uri="{BB962C8B-B14F-4D97-AF65-F5344CB8AC3E}">
        <p14:creationId xmlns:p14="http://schemas.microsoft.com/office/powerpoint/2010/main" val="428350481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1061085" y="409457"/>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br>
              <a:rPr lang="it-IT" sz="2400" b="1" dirty="0">
                <a:solidFill>
                  <a:schemeClr val="bg1"/>
                </a:solidFill>
                <a:cs typeface="Arial"/>
              </a:rPr>
            </a:br>
            <a:r>
              <a:rPr lang="it-IT" sz="2400" b="1" dirty="0">
                <a:solidFill>
                  <a:schemeClr val="bg1"/>
                </a:solidFill>
                <a:cs typeface="Arial"/>
              </a:rPr>
              <a:t>Il censimento permanente   -  Strategia complessiva</a:t>
            </a:r>
            <a:br>
              <a:rPr lang="it-IT" sz="2400" b="1" dirty="0">
                <a:solidFill>
                  <a:srgbClr val="C00000"/>
                </a:solidFill>
              </a:rPr>
            </a:br>
            <a:endParaRPr lang="it-IT" sz="2400" b="1" dirty="0">
              <a:solidFill>
                <a:schemeClr val="bg1"/>
              </a:solidFill>
              <a:cs typeface="Arial"/>
            </a:endParaRP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ttangolo 8"/>
          <p:cNvSpPr/>
          <p:nvPr/>
        </p:nvSpPr>
        <p:spPr>
          <a:xfrm>
            <a:off x="819397" y="1213576"/>
            <a:ext cx="8217716" cy="4632037"/>
          </a:xfrm>
          <a:prstGeom prst="rect">
            <a:avLst/>
          </a:prstGeom>
          <a:solidFill>
            <a:schemeClr val="bg1">
              <a:lumMod val="85000"/>
            </a:schemeClr>
          </a:solidFill>
        </p:spPr>
        <p:txBody>
          <a:bodyPr wrap="square">
            <a:spAutoFit/>
          </a:bodyPr>
          <a:lstStyle/>
          <a:p>
            <a:pPr marL="457200" indent="-457200" algn="just">
              <a:spcBef>
                <a:spcPts val="0"/>
              </a:spcBef>
              <a:spcAft>
                <a:spcPts val="600"/>
              </a:spcAft>
              <a:buFont typeface="Arial" panose="020B0604020202020204" pitchFamily="34" charset="0"/>
              <a:buChar char="•"/>
            </a:pPr>
            <a:r>
              <a:rPr lang="it-IT" sz="2200" dirty="0"/>
              <a:t>Razionalizzazione e armonizzazione di:</a:t>
            </a:r>
          </a:p>
          <a:p>
            <a:pPr marL="457200" indent="-457200" algn="just">
              <a:spcBef>
                <a:spcPts val="0"/>
              </a:spcBef>
              <a:spcAft>
                <a:spcPts val="600"/>
              </a:spcAft>
              <a:buFont typeface="Wingdings" panose="05000000000000000000" pitchFamily="2" charset="2"/>
              <a:buChar char="ü"/>
            </a:pPr>
            <a:r>
              <a:rPr lang="it-IT" sz="2200" dirty="0"/>
              <a:t>aspetti legati alla rilevazione sul campo attraverso uno studio congiunto sulle aree e sulla rete di rilevazione; </a:t>
            </a:r>
          </a:p>
          <a:p>
            <a:pPr marL="457200" indent="-457200" algn="just">
              <a:spcBef>
                <a:spcPts val="0"/>
              </a:spcBef>
              <a:spcAft>
                <a:spcPts val="600"/>
              </a:spcAft>
              <a:buFont typeface="Wingdings" panose="05000000000000000000" pitchFamily="2" charset="2"/>
              <a:buChar char="ü"/>
            </a:pPr>
            <a:r>
              <a:rPr lang="it-IT" sz="2200" dirty="0"/>
              <a:t>aspetti definitori e trattamento delle mancate risposte nelle diverse indagini;</a:t>
            </a:r>
          </a:p>
          <a:p>
            <a:pPr marL="0" lvl="2" algn="just"/>
            <a:endParaRPr lang="it-IT" sz="800" dirty="0"/>
          </a:p>
          <a:p>
            <a:pPr marL="447675" lvl="2" indent="-447675" algn="just">
              <a:buFont typeface="Arial" panose="020B0604020202020204" pitchFamily="34" charset="0"/>
              <a:buChar char="•"/>
            </a:pPr>
            <a:r>
              <a:rPr lang="it-IT" sz="2200" dirty="0"/>
              <a:t>Disegno campionario congiunto per censimento e indagini sociali (</a:t>
            </a:r>
            <a:r>
              <a:rPr lang="it-IT" sz="2200" b="1" i="1" dirty="0"/>
              <a:t>master sample</a:t>
            </a:r>
            <a:r>
              <a:rPr lang="it-IT" sz="2200" dirty="0"/>
              <a:t>) con superamento dell’ottica tradizionale ad una occasione di indagine introducendo lo scenario a due occasioni di indagine.</a:t>
            </a:r>
          </a:p>
          <a:p>
            <a:pPr marL="914400" lvl="4" algn="just"/>
            <a:endParaRPr lang="it-IT" sz="800" dirty="0"/>
          </a:p>
          <a:p>
            <a:pPr marL="447675" lvl="2" indent="-447675" algn="just">
              <a:spcAft>
                <a:spcPts val="600"/>
              </a:spcAft>
              <a:buFont typeface="Arial" panose="020B0604020202020204" pitchFamily="34" charset="0"/>
              <a:buChar char="•"/>
            </a:pPr>
            <a:r>
              <a:rPr lang="it-IT" sz="2200" dirty="0"/>
              <a:t>Sviluppo di tecniche di stima che sfruttino in modo integrato informazioni provenienti da più fonti garantendo coerenza tra le stime prodotte e la comparabilità dei risultati.</a:t>
            </a:r>
          </a:p>
        </p:txBody>
      </p:sp>
    </p:spTree>
    <p:extLst>
      <p:ext uri="{BB962C8B-B14F-4D97-AF65-F5344CB8AC3E}">
        <p14:creationId xmlns:p14="http://schemas.microsoft.com/office/powerpoint/2010/main" val="418993272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684598" y="409457"/>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br>
              <a:rPr lang="it-IT" sz="2400" b="1" dirty="0">
                <a:solidFill>
                  <a:schemeClr val="bg1"/>
                </a:solidFill>
                <a:cs typeface="Arial"/>
              </a:rPr>
            </a:br>
            <a:r>
              <a:rPr lang="it-IT" sz="2400" b="1" dirty="0">
                <a:solidFill>
                  <a:schemeClr val="bg1"/>
                </a:solidFill>
                <a:cs typeface="Arial"/>
              </a:rPr>
              <a:t>Il censimento permanente  - Approccio Master sample</a:t>
            </a:r>
            <a:br>
              <a:rPr lang="it-IT" sz="2400" b="1" dirty="0">
                <a:solidFill>
                  <a:srgbClr val="C00000"/>
                </a:solidFill>
              </a:rPr>
            </a:br>
            <a:endParaRPr lang="it-IT" sz="2400" b="1" dirty="0">
              <a:solidFill>
                <a:schemeClr val="bg1"/>
              </a:solidFill>
              <a:cs typeface="Arial"/>
            </a:endParaRP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ttangolo 8"/>
          <p:cNvSpPr/>
          <p:nvPr/>
        </p:nvSpPr>
        <p:spPr>
          <a:xfrm>
            <a:off x="684598" y="1130451"/>
            <a:ext cx="8217716" cy="3847207"/>
          </a:xfrm>
          <a:prstGeom prst="rect">
            <a:avLst/>
          </a:prstGeom>
          <a:solidFill>
            <a:schemeClr val="bg1">
              <a:lumMod val="85000"/>
            </a:schemeClr>
          </a:solidFill>
        </p:spPr>
        <p:txBody>
          <a:bodyPr wrap="square">
            <a:spAutoFit/>
          </a:bodyPr>
          <a:lstStyle/>
          <a:p>
            <a:pPr algn="just"/>
            <a:r>
              <a:rPr lang="it-IT" sz="2200" b="1" dirty="0">
                <a:solidFill>
                  <a:srgbClr val="C00000"/>
                </a:solidFill>
              </a:rPr>
              <a:t>Due occasioni di indagine (approccio </a:t>
            </a:r>
            <a:r>
              <a:rPr lang="it-IT" sz="2200" b="1" i="1" dirty="0">
                <a:solidFill>
                  <a:srgbClr val="C00000"/>
                </a:solidFill>
              </a:rPr>
              <a:t>master sample</a:t>
            </a:r>
            <a:r>
              <a:rPr lang="it-IT" sz="2200" b="1" dirty="0">
                <a:solidFill>
                  <a:srgbClr val="C00000"/>
                </a:solidFill>
              </a:rPr>
              <a:t>)</a:t>
            </a:r>
          </a:p>
          <a:p>
            <a:pPr lvl="0" algn="just"/>
            <a:endParaRPr lang="it-IT" sz="800" b="1" i="1" dirty="0"/>
          </a:p>
          <a:p>
            <a:pPr marL="342900" indent="-342900" algn="just">
              <a:buFont typeface="Arial" panose="020B0604020202020204" pitchFamily="34" charset="0"/>
              <a:buChar char="•"/>
            </a:pPr>
            <a:r>
              <a:rPr lang="it-IT" sz="2200" i="1" dirty="0"/>
              <a:t>Prima occasione</a:t>
            </a:r>
            <a:r>
              <a:rPr lang="it-IT" sz="2200" dirty="0"/>
              <a:t>: rilevazione delle variabili strutturali (non disponibili dai registri) e variabili ausiliarie per:</a:t>
            </a:r>
          </a:p>
          <a:p>
            <a:pPr marL="800100" lvl="1" indent="-342900">
              <a:buFont typeface="Wingdings" panose="05000000000000000000" pitchFamily="2" charset="2"/>
              <a:buChar char="ü"/>
            </a:pPr>
            <a:r>
              <a:rPr lang="it-IT" sz="2200" dirty="0"/>
              <a:t>effettuare screening e controllo della lista di campionamento;</a:t>
            </a:r>
          </a:p>
          <a:p>
            <a:pPr marL="800100" lvl="1" indent="-342900" algn="just">
              <a:buFont typeface="Wingdings" panose="05000000000000000000" pitchFamily="2" charset="2"/>
              <a:buChar char="ü"/>
            </a:pPr>
            <a:r>
              <a:rPr lang="it-IT" sz="2200" dirty="0"/>
              <a:t>reperire informazioni per ridurre i costi di rilevazione (es. telefono, mail) e facilitare la rilevazione nella seconda occasione di indagine.</a:t>
            </a:r>
          </a:p>
          <a:p>
            <a:pPr lvl="1" algn="just"/>
            <a:endParaRPr lang="it-IT" sz="800" dirty="0"/>
          </a:p>
          <a:p>
            <a:pPr marL="342900" indent="-342900" algn="just">
              <a:buFont typeface="Arial" panose="020B0604020202020204" pitchFamily="34" charset="0"/>
              <a:buChar char="•"/>
            </a:pPr>
            <a:r>
              <a:rPr lang="it-IT" sz="2200" i="1" dirty="0"/>
              <a:t>Seconda occasione</a:t>
            </a:r>
            <a:r>
              <a:rPr lang="it-IT" sz="2200" dirty="0"/>
              <a:t>: conferma delle variabili strutturali già osservate e rilevazione delle variabili specifiche ed armonizzate sui differenti sotto-campioni di famiglie.</a:t>
            </a:r>
          </a:p>
        </p:txBody>
      </p:sp>
    </p:spTree>
    <p:extLst>
      <p:ext uri="{BB962C8B-B14F-4D97-AF65-F5344CB8AC3E}">
        <p14:creationId xmlns:p14="http://schemas.microsoft.com/office/powerpoint/2010/main" val="140125616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1061085" y="409457"/>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Il censimento permanente  - </a:t>
            </a:r>
            <a:r>
              <a:rPr lang="it-IT" sz="2400" b="1" i="1" dirty="0">
                <a:solidFill>
                  <a:schemeClr val="bg1"/>
                </a:solidFill>
                <a:cs typeface="Arial"/>
              </a:rPr>
              <a:t>Componenti A e L</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ttangolo 8"/>
          <p:cNvSpPr/>
          <p:nvPr/>
        </p:nvSpPr>
        <p:spPr>
          <a:xfrm>
            <a:off x="1061085" y="1323201"/>
            <a:ext cx="7469570" cy="4508927"/>
          </a:xfrm>
          <a:prstGeom prst="rect">
            <a:avLst/>
          </a:prstGeom>
          <a:solidFill>
            <a:schemeClr val="bg1">
              <a:lumMod val="85000"/>
            </a:schemeClr>
          </a:solidFill>
        </p:spPr>
        <p:txBody>
          <a:bodyPr wrap="square">
            <a:spAutoFit/>
          </a:bodyPr>
          <a:lstStyle/>
          <a:p>
            <a:pPr algn="just">
              <a:spcAft>
                <a:spcPts val="600"/>
              </a:spcAft>
            </a:pPr>
            <a:endParaRPr lang="it-IT" sz="800" b="1" dirty="0">
              <a:solidFill>
                <a:srgbClr val="C00000"/>
              </a:solidFill>
            </a:endParaRPr>
          </a:p>
          <a:p>
            <a:r>
              <a:rPr lang="it-IT" sz="2200" b="1" dirty="0">
                <a:solidFill>
                  <a:srgbClr val="C00000"/>
                </a:solidFill>
              </a:rPr>
              <a:t>Componente Areale (A)</a:t>
            </a:r>
            <a:r>
              <a:rPr lang="it-IT" sz="2200" b="1" dirty="0"/>
              <a:t>:</a:t>
            </a:r>
            <a:r>
              <a:rPr lang="it-IT" sz="2200" b="1" dirty="0">
                <a:solidFill>
                  <a:srgbClr val="C00000"/>
                </a:solidFill>
              </a:rPr>
              <a:t> </a:t>
            </a:r>
          </a:p>
          <a:p>
            <a:endParaRPr lang="it-IT" sz="800" b="1" dirty="0">
              <a:solidFill>
                <a:srgbClr val="C00000"/>
              </a:solidFill>
            </a:endParaRPr>
          </a:p>
          <a:p>
            <a:r>
              <a:rPr lang="it-IT" sz="2400" dirty="0"/>
              <a:t>È disegnata per stimare i tassi di sotto-copertura e sovra-copertura del RBI a livello nazionale e sub-nazionale per diversi profili di sotto-popolazioni definite da variabili quali sesso, età e cittadinanza al fine di ottenere conteggi di popolazione corretti per gli errori di copertura.  </a:t>
            </a:r>
            <a:endParaRPr lang="it-IT" sz="2200" dirty="0"/>
          </a:p>
          <a:p>
            <a:endParaRPr lang="it-IT" sz="2200" b="1" dirty="0">
              <a:solidFill>
                <a:srgbClr val="C00000"/>
              </a:solidFill>
            </a:endParaRPr>
          </a:p>
          <a:p>
            <a:r>
              <a:rPr lang="it-IT" sz="2200" b="1" dirty="0">
                <a:solidFill>
                  <a:srgbClr val="C00000"/>
                </a:solidFill>
              </a:rPr>
              <a:t>Componente da Lista (L)</a:t>
            </a:r>
            <a:r>
              <a:rPr lang="it-IT" sz="2200" b="1" dirty="0"/>
              <a:t>: </a:t>
            </a:r>
          </a:p>
          <a:p>
            <a:endParaRPr lang="it-IT" sz="800" b="1" dirty="0"/>
          </a:p>
          <a:p>
            <a:pPr algn="just"/>
            <a:r>
              <a:rPr lang="it-IT" sz="2400" dirty="0"/>
              <a:t>Ha lo scopo di ottenere l’integrazione tematica, ossia la stima degli </a:t>
            </a:r>
            <a:r>
              <a:rPr lang="it-IT" sz="2400" dirty="0" err="1"/>
              <a:t>ipercubi</a:t>
            </a:r>
            <a:r>
              <a:rPr lang="it-IT" sz="2400" dirty="0"/>
              <a:t> che non possono essere ottenuti usando l’informazione sostituibile proveniente dai registri.</a:t>
            </a:r>
            <a:endParaRPr lang="it-IT" sz="2200" dirty="0"/>
          </a:p>
        </p:txBody>
      </p:sp>
    </p:spTree>
    <p:extLst>
      <p:ext uri="{BB962C8B-B14F-4D97-AF65-F5344CB8AC3E}">
        <p14:creationId xmlns:p14="http://schemas.microsoft.com/office/powerpoint/2010/main" val="33362068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783077" y="568790"/>
            <a:ext cx="8082917" cy="615436"/>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RBI e Sistema integrato censimento permanente  e indagini sociali- Quadro di sintesi</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magine 5"/>
          <p:cNvPicPr/>
          <p:nvPr/>
        </p:nvPicPr>
        <p:blipFill>
          <a:blip r:embed="rId4">
            <a:extLst>
              <a:ext uri="{28A0092B-C50C-407E-A947-70E740481C1C}">
                <a14:useLocalDpi xmlns:a14="http://schemas.microsoft.com/office/drawing/2010/main" val="0"/>
              </a:ext>
            </a:extLst>
          </a:blip>
          <a:srcRect/>
          <a:stretch>
            <a:fillRect/>
          </a:stretch>
        </p:blipFill>
        <p:spPr bwMode="auto">
          <a:xfrm>
            <a:off x="1045015" y="1184227"/>
            <a:ext cx="7339847" cy="4945268"/>
          </a:xfrm>
          <a:prstGeom prst="rect">
            <a:avLst/>
          </a:prstGeom>
          <a:noFill/>
        </p:spPr>
      </p:pic>
    </p:spTree>
    <p:extLst>
      <p:ext uri="{BB962C8B-B14F-4D97-AF65-F5344CB8AC3E}">
        <p14:creationId xmlns:p14="http://schemas.microsoft.com/office/powerpoint/2010/main" val="216712255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481914" y="359615"/>
            <a:ext cx="8476735"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Outline</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2470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tangolo 7"/>
          <p:cNvSpPr/>
          <p:nvPr/>
        </p:nvSpPr>
        <p:spPr>
          <a:xfrm>
            <a:off x="481914" y="899388"/>
            <a:ext cx="8476735" cy="5293757"/>
          </a:xfrm>
          <a:prstGeom prst="rect">
            <a:avLst/>
          </a:prstGeom>
          <a:solidFill>
            <a:schemeClr val="bg1">
              <a:lumMod val="85000"/>
            </a:schemeClr>
          </a:solidFill>
        </p:spPr>
        <p:txBody>
          <a:bodyPr wrap="square">
            <a:spAutoFit/>
          </a:bodyPr>
          <a:lstStyle/>
          <a:p>
            <a:pPr>
              <a:buClr>
                <a:srgbClr val="C00000"/>
              </a:buClr>
              <a:buSzPct val="100000"/>
            </a:pPr>
            <a:r>
              <a:rPr lang="it-IT" sz="2600" dirty="0"/>
              <a:t>Il Registro base della popolazione (individui, famiglie e convivenze) - </a:t>
            </a:r>
            <a:r>
              <a:rPr lang="it-IT" sz="2600" dirty="0">
                <a:solidFill>
                  <a:srgbClr val="CF1E24"/>
                </a:solidFill>
              </a:rPr>
              <a:t>RBI</a:t>
            </a:r>
          </a:p>
          <a:p>
            <a:pPr marL="914181" lvl="1" indent="-457200">
              <a:buClr>
                <a:srgbClr val="C00000"/>
              </a:buClr>
              <a:buSzPct val="100000"/>
              <a:buFont typeface="Wingdings" panose="05000000000000000000" pitchFamily="2" charset="2"/>
              <a:buChar char="§"/>
            </a:pPr>
            <a:r>
              <a:rPr lang="it-IT" sz="2600" dirty="0"/>
              <a:t>Obiettivi</a:t>
            </a:r>
          </a:p>
          <a:p>
            <a:pPr marL="914181" lvl="1" indent="-457200">
              <a:buClr>
                <a:srgbClr val="C00000"/>
              </a:buClr>
              <a:buSzPct val="100000"/>
              <a:buFont typeface="Wingdings" panose="05000000000000000000" pitchFamily="2" charset="2"/>
              <a:buChar char="§"/>
            </a:pPr>
            <a:r>
              <a:rPr lang="it-IT" sz="2600" dirty="0"/>
              <a:t>Popolazioni di riferimento</a:t>
            </a:r>
          </a:p>
          <a:p>
            <a:pPr marL="914181" lvl="1" indent="-457200">
              <a:buClr>
                <a:srgbClr val="C00000"/>
              </a:buClr>
              <a:buSzPct val="100000"/>
              <a:buFont typeface="Wingdings" panose="05000000000000000000" pitchFamily="2" charset="2"/>
              <a:buChar char="§"/>
            </a:pPr>
            <a:r>
              <a:rPr lang="it-IT" sz="2600" dirty="0"/>
              <a:t>Schema concettuale</a:t>
            </a:r>
          </a:p>
          <a:p>
            <a:pPr marL="914181" lvl="1" indent="-457200">
              <a:buClr>
                <a:srgbClr val="C00000"/>
              </a:buClr>
              <a:buSzPct val="100000"/>
              <a:buFont typeface="Wingdings" panose="05000000000000000000" pitchFamily="2" charset="2"/>
              <a:buChar char="§"/>
            </a:pPr>
            <a:r>
              <a:rPr lang="it-IT" sz="2600" dirty="0"/>
              <a:t>Stadi evolutivi. </a:t>
            </a:r>
          </a:p>
          <a:p>
            <a:pPr>
              <a:buClr>
                <a:srgbClr val="C00000"/>
              </a:buClr>
              <a:buSzPct val="100000"/>
            </a:pPr>
            <a:r>
              <a:rPr lang="it-IT" sz="2600" dirty="0"/>
              <a:t>I </a:t>
            </a:r>
            <a:r>
              <a:rPr lang="it-IT" sz="2600" dirty="0">
                <a:solidFill>
                  <a:srgbClr val="CF1E24"/>
                </a:solidFill>
              </a:rPr>
              <a:t>Prodotti</a:t>
            </a:r>
          </a:p>
          <a:p>
            <a:pPr marL="914181" lvl="1" indent="-457200">
              <a:buClr>
                <a:srgbClr val="C00000"/>
              </a:buClr>
              <a:buSzPct val="100000"/>
              <a:buFont typeface="Wingdings" panose="05000000000000000000" pitchFamily="2" charset="2"/>
              <a:buChar char="§"/>
            </a:pPr>
            <a:r>
              <a:rPr lang="it-IT" sz="2600" dirty="0"/>
              <a:t>Per la statistica ufficiale: statistiche demografiche e SICIS (Sistema Integrato Censimento Permanente e indagini sociali)</a:t>
            </a:r>
          </a:p>
          <a:p>
            <a:pPr marL="914181" lvl="1" indent="-457200">
              <a:buClr>
                <a:srgbClr val="C00000"/>
              </a:buClr>
              <a:buSzPct val="100000"/>
              <a:buFont typeface="Wingdings" panose="05000000000000000000" pitchFamily="2" charset="2"/>
              <a:buChar char="§"/>
            </a:pPr>
            <a:r>
              <a:rPr lang="it-IT" sz="2600" dirty="0"/>
              <a:t>Per gli utilizzatori dei dati di popolazione: ampliamenti conoscitivi per orientare le decisioni e per la ricerca</a:t>
            </a:r>
          </a:p>
          <a:p>
            <a:pPr lvl="1">
              <a:buClr>
                <a:srgbClr val="C00000"/>
              </a:buClr>
              <a:buSzPct val="100000"/>
            </a:pPr>
            <a:endParaRPr lang="it-IT" sz="2600" dirty="0"/>
          </a:p>
        </p:txBody>
      </p:sp>
    </p:spTree>
    <p:extLst>
      <p:ext uri="{BB962C8B-B14F-4D97-AF65-F5344CB8AC3E}">
        <p14:creationId xmlns:p14="http://schemas.microsoft.com/office/powerpoint/2010/main" val="346704618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1061085" y="409457"/>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RBI e Il censimento permanente  - </a:t>
            </a:r>
            <a:r>
              <a:rPr lang="it-IT" sz="2400" b="1" i="1" dirty="0" err="1">
                <a:solidFill>
                  <a:schemeClr val="bg1"/>
                </a:solidFill>
                <a:cs typeface="Arial"/>
              </a:rPr>
              <a:t>Milestones</a:t>
            </a:r>
            <a:endParaRPr lang="it-IT" sz="2400" b="1" i="1" dirty="0">
              <a:solidFill>
                <a:schemeClr val="bg1"/>
              </a:solidFill>
              <a:cs typeface="Arial"/>
            </a:endParaRP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ttangolo 8"/>
          <p:cNvSpPr/>
          <p:nvPr/>
        </p:nvSpPr>
        <p:spPr>
          <a:xfrm>
            <a:off x="1061085" y="1534209"/>
            <a:ext cx="7469570" cy="4939814"/>
          </a:xfrm>
          <a:prstGeom prst="rect">
            <a:avLst/>
          </a:prstGeom>
          <a:solidFill>
            <a:schemeClr val="bg1">
              <a:lumMod val="85000"/>
            </a:schemeClr>
          </a:solidFill>
        </p:spPr>
        <p:txBody>
          <a:bodyPr wrap="square">
            <a:spAutoFit/>
          </a:bodyPr>
          <a:lstStyle/>
          <a:p>
            <a:pPr algn="just">
              <a:spcAft>
                <a:spcPts val="600"/>
              </a:spcAft>
            </a:pPr>
            <a:endParaRPr lang="it-IT" sz="800" b="1" dirty="0">
              <a:solidFill>
                <a:srgbClr val="C00000"/>
              </a:solidFill>
            </a:endParaRPr>
          </a:p>
          <a:p>
            <a:r>
              <a:rPr lang="it-IT" sz="2200" b="1" dirty="0">
                <a:solidFill>
                  <a:srgbClr val="C00000"/>
                </a:solidFill>
              </a:rPr>
              <a:t>Anno 2017</a:t>
            </a:r>
            <a:r>
              <a:rPr lang="it-IT" sz="2200" b="1" dirty="0"/>
              <a:t>:</a:t>
            </a:r>
            <a:r>
              <a:rPr lang="it-IT" sz="2200" b="1" dirty="0">
                <a:solidFill>
                  <a:srgbClr val="C00000"/>
                </a:solidFill>
              </a:rPr>
              <a:t> </a:t>
            </a:r>
          </a:p>
          <a:p>
            <a:r>
              <a:rPr lang="it-IT" sz="2200" b="1" dirty="0">
                <a:solidFill>
                  <a:srgbClr val="C00000"/>
                </a:solidFill>
              </a:rPr>
              <a:t>.  Realizzazione del prototipo di RBI</a:t>
            </a:r>
          </a:p>
          <a:p>
            <a:endParaRPr lang="it-IT" sz="800" b="1" dirty="0">
              <a:solidFill>
                <a:srgbClr val="C00000"/>
              </a:solidFill>
            </a:endParaRPr>
          </a:p>
          <a:p>
            <a:pPr marL="342900" indent="-342900" algn="just">
              <a:buFont typeface="Arial" panose="020B0604020202020204" pitchFamily="34" charset="0"/>
              <a:buChar char="•"/>
            </a:pPr>
            <a:r>
              <a:rPr lang="it-IT" sz="2200" dirty="0"/>
              <a:t>Disegno e realizzazione di una indagine pilota per il </a:t>
            </a:r>
            <a:r>
              <a:rPr lang="it-IT" sz="2200" i="1" dirty="0"/>
              <a:t>master sample, </a:t>
            </a:r>
            <a:r>
              <a:rPr lang="it-IT" sz="2200" dirty="0"/>
              <a:t>componente da lista e componente areale</a:t>
            </a:r>
            <a:r>
              <a:rPr lang="it-IT" sz="2200" i="1" dirty="0"/>
              <a:t>,</a:t>
            </a:r>
            <a:r>
              <a:rPr lang="it-IT" sz="2200" dirty="0"/>
              <a:t> con l’obiettivo di testare la strategia di rilevazione (tecnica e costi di rilevazione, cadute delle famiglie).</a:t>
            </a:r>
          </a:p>
          <a:p>
            <a:pPr marL="342900" indent="-342900" algn="just">
              <a:buFont typeface="Arial" panose="020B0604020202020204" pitchFamily="34" charset="0"/>
              <a:buChar char="•"/>
            </a:pPr>
            <a:endParaRPr lang="it-IT" sz="2200" dirty="0"/>
          </a:p>
          <a:p>
            <a:r>
              <a:rPr lang="it-IT" sz="2200" b="1" dirty="0">
                <a:solidFill>
                  <a:srgbClr val="C00000"/>
                </a:solidFill>
              </a:rPr>
              <a:t>Anno 2018</a:t>
            </a:r>
            <a:r>
              <a:rPr lang="it-IT" sz="2200" b="1" dirty="0"/>
              <a:t>: </a:t>
            </a:r>
          </a:p>
          <a:p>
            <a:endParaRPr lang="it-IT" sz="800" b="1" dirty="0"/>
          </a:p>
          <a:p>
            <a:pPr marL="342900" indent="-342900" algn="just">
              <a:buFont typeface="Arial" panose="020B0604020202020204" pitchFamily="34" charset="0"/>
              <a:buChar char="•"/>
            </a:pPr>
            <a:r>
              <a:rPr lang="it-IT" sz="2200" dirty="0"/>
              <a:t>Realizzazione del primo impianto del nuovo sistema integrato RBI e SICIS per la produzione degli </a:t>
            </a:r>
            <a:r>
              <a:rPr lang="it-IT" sz="2200" dirty="0" err="1"/>
              <a:t>ipercubi</a:t>
            </a:r>
            <a:r>
              <a:rPr lang="it-IT" sz="2200" dirty="0"/>
              <a:t> censuari.</a:t>
            </a:r>
          </a:p>
          <a:p>
            <a:pPr marL="342900" indent="-342900" algn="just">
              <a:buFont typeface="Arial" panose="020B0604020202020204" pitchFamily="34" charset="0"/>
              <a:buChar char="•"/>
            </a:pPr>
            <a:r>
              <a:rPr lang="it-IT" sz="2200" dirty="0"/>
              <a:t>Creazione del data base dei </a:t>
            </a:r>
            <a:r>
              <a:rPr lang="it-IT" sz="2200" dirty="0" err="1"/>
              <a:t>microdati</a:t>
            </a:r>
            <a:r>
              <a:rPr lang="it-IT" sz="2200" dirty="0"/>
              <a:t> delle indagini sociali integrato con il registro di popolazione.</a:t>
            </a:r>
          </a:p>
        </p:txBody>
      </p:sp>
    </p:spTree>
    <p:extLst>
      <p:ext uri="{BB962C8B-B14F-4D97-AF65-F5344CB8AC3E}">
        <p14:creationId xmlns:p14="http://schemas.microsoft.com/office/powerpoint/2010/main" val="284287264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1061085" y="409457"/>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Ampliamenti conoscitivi</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tangolo 5"/>
          <p:cNvSpPr/>
          <p:nvPr/>
        </p:nvSpPr>
        <p:spPr>
          <a:xfrm>
            <a:off x="1060813" y="1053909"/>
            <a:ext cx="7578418" cy="2062103"/>
          </a:xfrm>
          <a:prstGeom prst="rect">
            <a:avLst/>
          </a:prstGeom>
          <a:solidFill>
            <a:schemeClr val="bg1">
              <a:lumMod val="85000"/>
            </a:schemeClr>
          </a:solidFill>
        </p:spPr>
        <p:txBody>
          <a:bodyPr wrap="square">
            <a:spAutoFit/>
          </a:bodyPr>
          <a:lstStyle/>
          <a:p>
            <a:pPr marL="342900" indent="-342900" defTabSz="1435100">
              <a:spcBef>
                <a:spcPct val="0"/>
              </a:spcBef>
              <a:buClr>
                <a:srgbClr val="C00000"/>
              </a:buClr>
              <a:buFont typeface="Wingdings" panose="05000000000000000000" pitchFamily="2" charset="2"/>
              <a:buChar char="§"/>
            </a:pPr>
            <a:r>
              <a:rPr lang="it-IT" sz="1800" dirty="0">
                <a:latin typeface="Calibri" panose="020F0502020204030204" pitchFamily="34" charset="0"/>
              </a:rPr>
              <a:t>l’utilizzo di </a:t>
            </a:r>
            <a:r>
              <a:rPr lang="it-IT" sz="1800" b="1" dirty="0">
                <a:solidFill>
                  <a:srgbClr val="C00000"/>
                </a:solidFill>
                <a:latin typeface="Calibri" panose="020F0502020204030204" pitchFamily="34" charset="0"/>
              </a:rPr>
              <a:t>dati amministrativi</a:t>
            </a:r>
            <a:r>
              <a:rPr lang="it-IT" sz="1800" dirty="0">
                <a:latin typeface="Calibri" panose="020F0502020204030204" pitchFamily="34" charset="0"/>
              </a:rPr>
              <a:t> e la loro integrazione permetterà di:</a:t>
            </a:r>
          </a:p>
          <a:p>
            <a:pPr marL="799881" lvl="1" indent="-342900" defTabSz="1435100">
              <a:spcBef>
                <a:spcPct val="0"/>
              </a:spcBef>
              <a:buClr>
                <a:srgbClr val="C00000"/>
              </a:buClr>
              <a:buFont typeface="Arial" panose="020B0604020202020204" pitchFamily="34" charset="0"/>
              <a:buChar char="•"/>
            </a:pPr>
            <a:r>
              <a:rPr lang="it-IT" sz="1800" dirty="0"/>
              <a:t>aumentare il dettaglio di analisi e la qualità delle informazioni sulla popolazione prodotte correntemente dalla statistica ufficiale  riferite -per la prima volta- a </a:t>
            </a:r>
            <a:r>
              <a:rPr lang="it-IT" sz="2000" b="1" dirty="0">
                <a:solidFill>
                  <a:srgbClr val="FF0000"/>
                </a:solidFill>
              </a:rPr>
              <a:t>diverse definizioni di popolazione</a:t>
            </a:r>
            <a:r>
              <a:rPr lang="it-IT" sz="1800" dirty="0"/>
              <a:t>;</a:t>
            </a:r>
          </a:p>
          <a:p>
            <a:pPr marL="799881" lvl="1" indent="-342900" defTabSz="1435100">
              <a:spcBef>
                <a:spcPct val="0"/>
              </a:spcBef>
              <a:buClr>
                <a:srgbClr val="C00000"/>
              </a:buClr>
              <a:buFont typeface="Arial" panose="020B0604020202020204" pitchFamily="34" charset="0"/>
              <a:buChar char="•"/>
            </a:pPr>
            <a:r>
              <a:rPr lang="it-IT" sz="1800" dirty="0"/>
              <a:t>mettere insieme i percorsi sociali ed economici di individui e imprese ("scrivere" le storie individuali)</a:t>
            </a:r>
          </a:p>
          <a:p>
            <a:pPr marL="799881" lvl="1" indent="-342900" defTabSz="1435100">
              <a:spcBef>
                <a:spcPct val="0"/>
              </a:spcBef>
              <a:buClr>
                <a:srgbClr val="C00000"/>
              </a:buClr>
              <a:buFont typeface="Arial" panose="020B0604020202020204" pitchFamily="34" charset="0"/>
              <a:buChar char="•"/>
            </a:pPr>
            <a:r>
              <a:rPr lang="it-IT" sz="1800" dirty="0"/>
              <a:t>connettere a livello micro i fenomeni economici e sociali.</a:t>
            </a:r>
            <a:endParaRPr lang="it-IT" sz="1800" dirty="0">
              <a:latin typeface="Calibri" panose="020F0502020204030204" pitchFamily="34" charset="0"/>
            </a:endParaRPr>
          </a:p>
        </p:txBody>
      </p:sp>
      <p:sp>
        <p:nvSpPr>
          <p:cNvPr id="7" name="Rettangolo 6"/>
          <p:cNvSpPr/>
          <p:nvPr/>
        </p:nvSpPr>
        <p:spPr>
          <a:xfrm>
            <a:off x="1064151" y="4806029"/>
            <a:ext cx="4572000" cy="1631216"/>
          </a:xfrm>
          <a:prstGeom prst="rect">
            <a:avLst/>
          </a:prstGeom>
          <a:solidFill>
            <a:schemeClr val="bg1">
              <a:lumMod val="85000"/>
            </a:schemeClr>
          </a:solidFill>
        </p:spPr>
        <p:txBody>
          <a:bodyPr>
            <a:spAutoFit/>
          </a:bodyPr>
          <a:lstStyle/>
          <a:p>
            <a:pPr marL="342900" indent="-342900" defTabSz="1435100">
              <a:spcBef>
                <a:spcPct val="0"/>
              </a:spcBef>
              <a:buClr>
                <a:srgbClr val="C00000"/>
              </a:buClr>
              <a:buFont typeface="Wingdings" panose="05000000000000000000" pitchFamily="2" charset="2"/>
              <a:buChar char="§"/>
            </a:pPr>
            <a:r>
              <a:rPr lang="it-IT" sz="2000" dirty="0">
                <a:latin typeface="Calibri" panose="020F0502020204030204" pitchFamily="34" charset="0"/>
              </a:rPr>
              <a:t>Nel futuro i </a:t>
            </a:r>
            <a:r>
              <a:rPr lang="it-IT" sz="2000" b="1" dirty="0">
                <a:solidFill>
                  <a:srgbClr val="C00000"/>
                </a:solidFill>
                <a:latin typeface="Calibri" panose="020F0502020204030204" pitchFamily="34" charset="0"/>
              </a:rPr>
              <a:t>big data</a:t>
            </a:r>
            <a:r>
              <a:rPr lang="it-IT" sz="2000" dirty="0">
                <a:latin typeface="Calibri" panose="020F0502020204030204" pitchFamily="34" charset="0"/>
              </a:rPr>
              <a:t> saranno utili per aumentare la </a:t>
            </a:r>
            <a:r>
              <a:rPr lang="it-IT" sz="2000" dirty="0" err="1">
                <a:latin typeface="Calibri" panose="020F0502020204030204" pitchFamily="34" charset="0"/>
              </a:rPr>
              <a:t>temptività</a:t>
            </a:r>
            <a:r>
              <a:rPr lang="it-IT" sz="2000" dirty="0">
                <a:latin typeface="Calibri" panose="020F0502020204030204" pitchFamily="34" charset="0"/>
              </a:rPr>
              <a:t> delle informazioni, ampliare le opportunità di analisi e </a:t>
            </a:r>
            <a:r>
              <a:rPr lang="it-IT" sz="2000" dirty="0"/>
              <a:t>contribuire a migliorare la qualità delle stime.</a:t>
            </a:r>
          </a:p>
        </p:txBody>
      </p:sp>
      <p:sp>
        <p:nvSpPr>
          <p:cNvPr id="8" name="Rettangolo 7"/>
          <p:cNvSpPr/>
          <p:nvPr/>
        </p:nvSpPr>
        <p:spPr>
          <a:xfrm>
            <a:off x="1061085" y="3437800"/>
            <a:ext cx="7578418" cy="1015663"/>
          </a:xfrm>
          <a:prstGeom prst="rect">
            <a:avLst/>
          </a:prstGeom>
          <a:solidFill>
            <a:schemeClr val="bg1">
              <a:lumMod val="85000"/>
            </a:schemeClr>
          </a:solidFill>
        </p:spPr>
        <p:txBody>
          <a:bodyPr wrap="square">
            <a:spAutoFit/>
          </a:bodyPr>
          <a:lstStyle/>
          <a:p>
            <a:pPr marL="342900" indent="-342900" defTabSz="1435100">
              <a:spcBef>
                <a:spcPct val="0"/>
              </a:spcBef>
              <a:buClr>
                <a:srgbClr val="C00000"/>
              </a:buClr>
              <a:buFont typeface="Wingdings" panose="05000000000000000000" pitchFamily="2" charset="2"/>
              <a:buChar char="§"/>
            </a:pPr>
            <a:r>
              <a:rPr lang="it-IT" sz="2000" dirty="0">
                <a:latin typeface="Calibri" panose="020F0502020204030204" pitchFamily="34" charset="0"/>
              </a:rPr>
              <a:t>Le </a:t>
            </a:r>
            <a:r>
              <a:rPr lang="it-IT" sz="2000" b="1" dirty="0">
                <a:solidFill>
                  <a:srgbClr val="C00000"/>
                </a:solidFill>
                <a:latin typeface="Calibri" panose="020F0502020204030204" pitchFamily="34" charset="0"/>
              </a:rPr>
              <a:t>indagini </a:t>
            </a:r>
            <a:r>
              <a:rPr lang="it-IT" sz="2000" dirty="0">
                <a:latin typeface="Calibri" panose="020F0502020204030204" pitchFamily="34" charset="0"/>
              </a:rPr>
              <a:t>continueranno ad essere utilizzate per completare il quadro informativo, analizzare fenomeni specifici, fornire risposte a determinate chiavi di lettura, individuare nuovi trend.</a:t>
            </a:r>
          </a:p>
        </p:txBody>
      </p:sp>
      <p:pic>
        <p:nvPicPr>
          <p:cNvPr id="10" name="Immagin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9564" y="4512699"/>
            <a:ext cx="2490952" cy="2133624"/>
          </a:xfrm>
          <a:prstGeom prst="rect">
            <a:avLst/>
          </a:prstGeom>
        </p:spPr>
      </p:pic>
    </p:spTree>
    <p:extLst>
      <p:ext uri="{BB962C8B-B14F-4D97-AF65-F5344CB8AC3E}">
        <p14:creationId xmlns:p14="http://schemas.microsoft.com/office/powerpoint/2010/main" val="28401810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338668" y="258567"/>
            <a:ext cx="8652932"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Il Registro Base degli Individui - Obiettivi . 			 		RBI DEVE:</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tangolo 4"/>
          <p:cNvSpPr/>
          <p:nvPr/>
        </p:nvSpPr>
        <p:spPr>
          <a:xfrm>
            <a:off x="338667" y="726566"/>
            <a:ext cx="8652933" cy="6232475"/>
          </a:xfrm>
          <a:prstGeom prst="rect">
            <a:avLst/>
          </a:prstGeom>
          <a:solidFill>
            <a:schemeClr val="bg1">
              <a:lumMod val="85000"/>
            </a:schemeClr>
          </a:solidFill>
        </p:spPr>
        <p:txBody>
          <a:bodyPr wrap="square">
            <a:spAutoFit/>
          </a:bodyPr>
          <a:lstStyle/>
          <a:p>
            <a:pPr marL="342900" indent="-342900" defTabSz="1435100">
              <a:spcBef>
                <a:spcPct val="0"/>
              </a:spcBef>
              <a:spcAft>
                <a:spcPts val="600"/>
              </a:spcAft>
              <a:buClr>
                <a:srgbClr val="A50021"/>
              </a:buClr>
              <a:buFont typeface="Wingdings" panose="05000000000000000000" pitchFamily="2" charset="2"/>
              <a:buChar char="§"/>
            </a:pPr>
            <a:r>
              <a:rPr lang="it-IT" sz="2200" dirty="0"/>
              <a:t>Contribuire ad innovare ed ampliare il patrimonio informativo consentendo l’identificazione di </a:t>
            </a:r>
            <a:r>
              <a:rPr lang="it-IT" sz="2200" dirty="0">
                <a:solidFill>
                  <a:srgbClr val="FF0000"/>
                </a:solidFill>
              </a:rPr>
              <a:t>popolazioni statistiche diverse a supporto delle esigenze degli utilizzatori dei dati ufficiali di popolazione  </a:t>
            </a:r>
            <a:r>
              <a:rPr lang="it-IT" sz="2200" dirty="0"/>
              <a:t>(Pop. residente, dimorante abitualmente, insistente ecc..)</a:t>
            </a:r>
          </a:p>
          <a:p>
            <a:pPr marL="342900" indent="-342900" defTabSz="1435100">
              <a:spcBef>
                <a:spcPct val="0"/>
              </a:spcBef>
              <a:spcAft>
                <a:spcPts val="600"/>
              </a:spcAft>
              <a:buClr>
                <a:srgbClr val="A50021"/>
              </a:buClr>
              <a:buFont typeface="Wingdings" panose="05000000000000000000" pitchFamily="2" charset="2"/>
              <a:buChar char="§"/>
            </a:pPr>
            <a:r>
              <a:rPr lang="it-IT" sz="2200" dirty="0"/>
              <a:t>Essere </a:t>
            </a:r>
            <a:r>
              <a:rPr lang="it-IT" sz="2200" dirty="0">
                <a:solidFill>
                  <a:srgbClr val="FF0000"/>
                </a:solidFill>
              </a:rPr>
              <a:t>IL riferimento  </a:t>
            </a:r>
            <a:r>
              <a:rPr lang="it-IT" sz="2200" dirty="0"/>
              <a:t>per tutta la produzione statistica ufficiale che riguarda la popolazione abitualmente dimorante, censimento permanente e statistiche demografiche </a:t>
            </a:r>
            <a:r>
              <a:rPr lang="it-IT" sz="2200" i="1" dirty="0"/>
              <a:t>in primis</a:t>
            </a:r>
            <a:r>
              <a:rPr lang="it-IT" sz="2200" dirty="0"/>
              <a:t>;</a:t>
            </a:r>
          </a:p>
          <a:p>
            <a:pPr marL="342900" indent="-342900" defTabSz="1435100">
              <a:spcBef>
                <a:spcPct val="0"/>
              </a:spcBef>
              <a:spcAft>
                <a:spcPts val="600"/>
              </a:spcAft>
              <a:buClr>
                <a:srgbClr val="A50021"/>
              </a:buClr>
              <a:buFont typeface="Wingdings" panose="05000000000000000000" pitchFamily="2" charset="2"/>
              <a:buChar char="§"/>
            </a:pPr>
            <a:r>
              <a:rPr lang="it-IT" sz="2200" dirty="0"/>
              <a:t>Essere costruito a partire dai dati anagrafici con correzioni derivanti dai segnali  SIM e dalle indagini sociali, in modo da </a:t>
            </a:r>
            <a:r>
              <a:rPr lang="it-IT" sz="2200" dirty="0">
                <a:solidFill>
                  <a:srgbClr val="FF0000"/>
                </a:solidFill>
              </a:rPr>
              <a:t>assicurare la</a:t>
            </a:r>
            <a:r>
              <a:rPr lang="it-IT" sz="2200" dirty="0"/>
              <a:t> </a:t>
            </a:r>
            <a:r>
              <a:rPr lang="it-IT" sz="2200" dirty="0">
                <a:solidFill>
                  <a:srgbClr val="FF0000"/>
                </a:solidFill>
              </a:rPr>
              <a:t>coerenza tra due stock successivi e i flussi della dinamica demografica della popolazione abitualmente dimorante</a:t>
            </a:r>
            <a:r>
              <a:rPr lang="it-IT" sz="2200" dirty="0"/>
              <a:t>;</a:t>
            </a:r>
          </a:p>
          <a:p>
            <a:pPr marL="342900" indent="-342900" defTabSz="1435100">
              <a:spcBef>
                <a:spcPct val="0"/>
              </a:spcBef>
              <a:spcAft>
                <a:spcPts val="600"/>
              </a:spcAft>
              <a:buClr>
                <a:srgbClr val="A50021"/>
              </a:buClr>
              <a:buFont typeface="Wingdings" panose="05000000000000000000" pitchFamily="2" charset="2"/>
              <a:buChar char="§"/>
            </a:pPr>
            <a:r>
              <a:rPr lang="it-IT" sz="2200" dirty="0"/>
              <a:t>Assicurare il rispetto delle definizioni, i  requisiti di qualità e la tempestività richieste dai </a:t>
            </a:r>
            <a:r>
              <a:rPr lang="it-IT" sz="2200" dirty="0">
                <a:solidFill>
                  <a:srgbClr val="FF0000"/>
                </a:solidFill>
              </a:rPr>
              <a:t>Regolamenti europei</a:t>
            </a:r>
            <a:r>
              <a:rPr lang="it-IT" sz="2200" dirty="0"/>
              <a:t>;</a:t>
            </a:r>
          </a:p>
          <a:p>
            <a:pPr marL="342900" indent="-342900" defTabSz="1435100">
              <a:spcBef>
                <a:spcPct val="0"/>
              </a:spcBef>
              <a:spcAft>
                <a:spcPts val="600"/>
              </a:spcAft>
              <a:buClr>
                <a:srgbClr val="A50021"/>
              </a:buClr>
              <a:buFont typeface="Wingdings" panose="05000000000000000000" pitchFamily="2" charset="2"/>
              <a:buChar char="§"/>
            </a:pPr>
            <a:r>
              <a:rPr lang="it-IT" sz="2200" dirty="0"/>
              <a:t>Garantire gli output necessari per il monitoraggio e la valutazione delle normative  e per le esigenze di policy sia a livello nazionale sia locale;</a:t>
            </a:r>
          </a:p>
          <a:p>
            <a:pPr marL="342900" indent="-342900" defTabSz="1435100">
              <a:spcBef>
                <a:spcPct val="0"/>
              </a:spcBef>
              <a:spcAft>
                <a:spcPts val="600"/>
              </a:spcAft>
              <a:buClr>
                <a:srgbClr val="A50021"/>
              </a:buClr>
              <a:buFont typeface="Wingdings" panose="05000000000000000000" pitchFamily="2" charset="2"/>
              <a:buChar char="§"/>
            </a:pPr>
            <a:r>
              <a:rPr lang="it-IT" sz="2200" dirty="0"/>
              <a:t>Contribuire al </a:t>
            </a:r>
            <a:r>
              <a:rPr lang="it-IT" sz="2200" dirty="0">
                <a:solidFill>
                  <a:srgbClr val="FF0000"/>
                </a:solidFill>
              </a:rPr>
              <a:t>miglioramento della qualità delle fonti anagrafiche</a:t>
            </a:r>
            <a:r>
              <a:rPr lang="it-IT" sz="2200" dirty="0"/>
              <a:t>, in prospettiva organizzate nel sistema ANPR;</a:t>
            </a:r>
          </a:p>
        </p:txBody>
      </p:sp>
    </p:spTree>
    <p:extLst>
      <p:ext uri="{BB962C8B-B14F-4D97-AF65-F5344CB8AC3E}">
        <p14:creationId xmlns:p14="http://schemas.microsoft.com/office/powerpoint/2010/main" val="345744958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p:cNvSpPr>
            <a:spLocks noGrp="1"/>
          </p:cNvSpPr>
          <p:nvPr>
            <p:ph idx="1"/>
          </p:nvPr>
        </p:nvSpPr>
        <p:spPr bwMode="auto">
          <a:xfrm>
            <a:off x="457200" y="1218220"/>
            <a:ext cx="8229600" cy="3406677"/>
          </a:xfrm>
          <a:prstGeom prst="rect">
            <a:avLst/>
          </a:prstGeom>
          <a:noFill/>
          <a:ln w="9525">
            <a:noFill/>
            <a:miter lim="800000"/>
            <a:headEnd/>
            <a:tailEnd/>
          </a:ln>
        </p:spPr>
        <p:txBody>
          <a:bodyPr/>
          <a:lstStyle>
            <a:lvl1pPr marL="342900" indent="-342900">
              <a:defRPr>
                <a:solidFill>
                  <a:schemeClr val="tx1"/>
                </a:solidFill>
                <a:latin typeface="Arial" charset="0"/>
              </a:defRPr>
            </a:lvl1pPr>
            <a:lvl2pPr marL="539750" indent="-269875">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1" algn="ctr">
              <a:lnSpc>
                <a:spcPct val="80000"/>
              </a:lnSpc>
              <a:spcBef>
                <a:spcPct val="20000"/>
              </a:spcBef>
              <a:buClr>
                <a:srgbClr val="AC0000"/>
              </a:buClr>
              <a:buSzPct val="120000"/>
              <a:defRPr/>
            </a:pPr>
            <a:endParaRPr lang="en-US" altLang="it-IT" sz="1200" b="1" dirty="0">
              <a:solidFill>
                <a:schemeClr val="tx1">
                  <a:lumMod val="65000"/>
                  <a:lumOff val="35000"/>
                </a:schemeClr>
              </a:solidFill>
              <a:effectLst>
                <a:outerShdw blurRad="38100" dist="38100" dir="2700000" algn="tl">
                  <a:srgbClr val="C0C0C0"/>
                </a:outerShdw>
              </a:effectLst>
              <a:latin typeface="Calibri" pitchFamily="34" charset="0"/>
              <a:cs typeface="Arial" charset="0"/>
            </a:endParaRPr>
          </a:p>
          <a:p>
            <a:pPr lvl="1" algn="ctr">
              <a:lnSpc>
                <a:spcPct val="80000"/>
              </a:lnSpc>
              <a:spcBef>
                <a:spcPct val="20000"/>
              </a:spcBef>
              <a:buClr>
                <a:srgbClr val="AC0000"/>
              </a:buClr>
              <a:buSzPct val="120000"/>
              <a:defRPr/>
            </a:pPr>
            <a:r>
              <a:rPr lang="en-US" altLang="it-IT" sz="2000" b="1" dirty="0">
                <a:solidFill>
                  <a:schemeClr val="tx1">
                    <a:lumMod val="50000"/>
                    <a:lumOff val="50000"/>
                  </a:schemeClr>
                </a:solidFill>
                <a:effectLst>
                  <a:outerShdw blurRad="38100" dist="38100" dir="2700000" algn="tl">
                    <a:srgbClr val="C0C0C0"/>
                  </a:outerShdw>
                </a:effectLst>
                <a:latin typeface="Calibri" pitchFamily="34" charset="0"/>
                <a:cs typeface="Arial" charset="0"/>
              </a:rPr>
              <a:t>Article 2(c) – Usual residence</a:t>
            </a:r>
            <a:endParaRPr lang="en-US" altLang="it-IT" sz="800" i="1" dirty="0">
              <a:solidFill>
                <a:schemeClr val="tx1">
                  <a:lumMod val="65000"/>
                  <a:lumOff val="35000"/>
                </a:schemeClr>
              </a:solidFill>
              <a:effectLst>
                <a:outerShdw blurRad="38100" dist="38100" dir="2700000" algn="tl">
                  <a:srgbClr val="C0C0C0"/>
                </a:outerShdw>
              </a:effectLst>
              <a:latin typeface="Calibri" pitchFamily="34" charset="0"/>
              <a:cs typeface="Arial" charset="0"/>
            </a:endParaRPr>
          </a:p>
          <a:p>
            <a:pPr marL="182563" lvl="1" indent="-182563" algn="just">
              <a:lnSpc>
                <a:spcPct val="80000"/>
              </a:lnSpc>
              <a:spcBef>
                <a:spcPct val="20000"/>
              </a:spcBef>
              <a:buClr>
                <a:srgbClr val="AC0000"/>
              </a:buClr>
              <a:buSzPct val="120000"/>
              <a:defRPr/>
            </a:pPr>
            <a:r>
              <a:rPr lang="en-US" altLang="it-IT" sz="2000" i="1" dirty="0">
                <a:solidFill>
                  <a:schemeClr val="tx1">
                    <a:lumMod val="50000"/>
                    <a:lumOff val="50000"/>
                  </a:schemeClr>
                </a:solidFill>
                <a:effectLst>
                  <a:outerShdw blurRad="38100" dist="38100" dir="2700000" algn="tl">
                    <a:srgbClr val="C0C0C0"/>
                  </a:outerShdw>
                </a:effectLst>
                <a:latin typeface="Calibri" pitchFamily="34" charset="0"/>
                <a:cs typeface="Arial" charset="0"/>
              </a:rPr>
              <a:t>‘usual residence’ means the place where a person normally spends the daily period of rest, regardless of temporary absences for purposes of recreation, holidays, visits to friends and relatives, business, medical treatment or religious pilgrimage. The following persons alone shall be </a:t>
            </a:r>
            <a:r>
              <a:rPr lang="en-US" altLang="it-IT" sz="2000" i="1" dirty="0">
                <a:solidFill>
                  <a:srgbClr val="C00000"/>
                </a:solidFill>
                <a:effectLst>
                  <a:outerShdw blurRad="38100" dist="38100" dir="2700000" algn="tl">
                    <a:srgbClr val="C0C0C0"/>
                  </a:outerShdw>
                </a:effectLst>
                <a:latin typeface="Calibri" pitchFamily="34" charset="0"/>
                <a:cs typeface="Arial" charset="0"/>
              </a:rPr>
              <a:t>considered to be usual residents of a specific geographical area:</a:t>
            </a:r>
          </a:p>
          <a:p>
            <a:pPr marL="182563" lvl="1" indent="-182563" algn="just">
              <a:lnSpc>
                <a:spcPct val="80000"/>
              </a:lnSpc>
              <a:spcBef>
                <a:spcPct val="20000"/>
              </a:spcBef>
              <a:buClr>
                <a:srgbClr val="AC0000"/>
              </a:buClr>
              <a:buSzPct val="120000"/>
              <a:defRPr/>
            </a:pPr>
            <a:r>
              <a:rPr lang="en-US" altLang="it-IT" sz="2000" i="1" dirty="0">
                <a:solidFill>
                  <a:srgbClr val="C00000"/>
                </a:solidFill>
                <a:effectLst>
                  <a:outerShdw blurRad="38100" dist="38100" dir="2700000" algn="tl">
                    <a:srgbClr val="C0C0C0"/>
                  </a:outerShdw>
                </a:effectLst>
                <a:latin typeface="Calibri" pitchFamily="34" charset="0"/>
                <a:cs typeface="Arial" charset="0"/>
              </a:rPr>
              <a:t>(</a:t>
            </a:r>
            <a:r>
              <a:rPr lang="en-US" altLang="it-IT" sz="2000" i="1" dirty="0" err="1">
                <a:solidFill>
                  <a:srgbClr val="C00000"/>
                </a:solidFill>
                <a:effectLst>
                  <a:outerShdw blurRad="38100" dist="38100" dir="2700000" algn="tl">
                    <a:srgbClr val="C0C0C0"/>
                  </a:outerShdw>
                </a:effectLst>
                <a:latin typeface="Calibri" pitchFamily="34" charset="0"/>
                <a:cs typeface="Arial" charset="0"/>
              </a:rPr>
              <a:t>i</a:t>
            </a:r>
            <a:r>
              <a:rPr lang="en-US" altLang="it-IT" sz="2000" i="1" dirty="0">
                <a:solidFill>
                  <a:srgbClr val="C00000"/>
                </a:solidFill>
                <a:effectLst>
                  <a:outerShdw blurRad="38100" dist="38100" dir="2700000" algn="tl">
                    <a:srgbClr val="C0C0C0"/>
                  </a:outerShdw>
                </a:effectLst>
                <a:latin typeface="Calibri" pitchFamily="34" charset="0"/>
                <a:cs typeface="Arial" charset="0"/>
              </a:rPr>
              <a:t>) those who have lived in their place of usual residence for a continuous period of at least 12 months before the reference time; or</a:t>
            </a:r>
          </a:p>
          <a:p>
            <a:pPr marL="182563" lvl="1" indent="-182563" algn="just">
              <a:lnSpc>
                <a:spcPct val="80000"/>
              </a:lnSpc>
              <a:spcBef>
                <a:spcPct val="20000"/>
              </a:spcBef>
              <a:buClr>
                <a:srgbClr val="AC0000"/>
              </a:buClr>
              <a:buSzPct val="120000"/>
              <a:defRPr/>
            </a:pPr>
            <a:r>
              <a:rPr lang="en-US" altLang="it-IT" sz="2000" i="1" dirty="0">
                <a:solidFill>
                  <a:srgbClr val="C00000"/>
                </a:solidFill>
                <a:effectLst>
                  <a:outerShdw blurRad="38100" dist="38100" dir="2700000" algn="tl">
                    <a:srgbClr val="C0C0C0"/>
                  </a:outerShdw>
                </a:effectLst>
                <a:latin typeface="Calibri" pitchFamily="34" charset="0"/>
                <a:cs typeface="Arial" charset="0"/>
              </a:rPr>
              <a:t>(ii) those who arrived in their place of usual residence during the 12 months before the reference time with the intention of staying there for at least one year.</a:t>
            </a:r>
            <a:endParaRPr lang="it-IT" altLang="it-IT" sz="2000" i="1" dirty="0">
              <a:solidFill>
                <a:srgbClr val="C00000"/>
              </a:solidFill>
              <a:effectLst>
                <a:outerShdw blurRad="38100" dist="38100" dir="2700000" algn="tl">
                  <a:srgbClr val="C0C0C0"/>
                </a:outerShdw>
              </a:effectLst>
              <a:latin typeface="Calibri" pitchFamily="34" charset="0"/>
              <a:cs typeface="Arial" charset="0"/>
            </a:endParaRPr>
          </a:p>
        </p:txBody>
      </p:sp>
      <p:sp>
        <p:nvSpPr>
          <p:cNvPr id="6" name="Titolo 1"/>
          <p:cNvSpPr txBox="1">
            <a:spLocks/>
          </p:cNvSpPr>
          <p:nvPr/>
        </p:nvSpPr>
        <p:spPr>
          <a:xfrm>
            <a:off x="491067" y="357677"/>
            <a:ext cx="8082917" cy="860543"/>
          </a:xfrm>
          <a:prstGeom prst="rect">
            <a:avLst/>
          </a:prstGeom>
          <a:solidFill>
            <a:srgbClr val="CF1E24"/>
          </a:solidFill>
          <a:ln>
            <a:noFill/>
          </a:ln>
        </p:spPr>
        <p:txBody>
          <a:bodyPr vert="horz" lIns="0" tIns="0" rIns="0" bIns="0" rtlCol="0" anchor="ctr" anchorCtr="0">
            <a:noAutofit/>
          </a:bodyPr>
          <a:lstStyle>
            <a:lvl1pPr algn="ctr" defTabSz="456981" rtl="0" eaLnBrk="1" latinLnBrk="0" hangingPunct="1">
              <a:spcBef>
                <a:spcPct val="0"/>
              </a:spcBef>
              <a:buNone/>
              <a:defRPr sz="4400" kern="1200">
                <a:solidFill>
                  <a:schemeClr val="tx1"/>
                </a:solidFill>
                <a:latin typeface="+mj-lt"/>
                <a:ea typeface="+mj-ea"/>
                <a:cs typeface="+mj-cs"/>
              </a:defRPr>
            </a:lvl1pPr>
          </a:lstStyle>
          <a:p>
            <a:pPr marL="143933" algn="l"/>
            <a:r>
              <a:rPr lang="it-IT" sz="2400" b="1" dirty="0">
                <a:solidFill>
                  <a:schemeClr val="bg1"/>
                </a:solidFill>
                <a:cs typeface="Arial"/>
              </a:rPr>
              <a:t> RBI . Popolazioni di riferimento.  Alcune definizioni</a:t>
            </a:r>
          </a:p>
          <a:p>
            <a:pPr marL="143933"/>
            <a:r>
              <a:rPr lang="it-IT" sz="2400" b="1" dirty="0">
                <a:solidFill>
                  <a:schemeClr val="bg1"/>
                </a:solidFill>
                <a:cs typeface="Arial"/>
              </a:rPr>
              <a:t> Popolazione abitualmente dimorante  </a:t>
            </a:r>
          </a:p>
        </p:txBody>
      </p:sp>
      <p:sp>
        <p:nvSpPr>
          <p:cNvPr id="8" name="Rectangle 2"/>
          <p:cNvSpPr txBox="1">
            <a:spLocks noChangeArrowheads="1"/>
          </p:cNvSpPr>
          <p:nvPr/>
        </p:nvSpPr>
        <p:spPr bwMode="auto">
          <a:xfrm>
            <a:off x="643468" y="4440956"/>
            <a:ext cx="8280400" cy="1855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54000" tIns="45699" rIns="54000" bIns="45699" rtlCol="0" anchor="ctr">
            <a:normAutofit/>
          </a:bodyPr>
          <a:lstStyle>
            <a:lvl1pPr algn="ctr" defTabSz="457200" rtl="0" eaLnBrk="0" latinLnBrk="0" hangingPunct="0">
              <a:spcBef>
                <a:spcPct val="0"/>
              </a:spcBef>
              <a:buNone/>
              <a:defRPr sz="4400" kern="1200">
                <a:solidFill>
                  <a:schemeClr val="tx1"/>
                </a:solidFill>
                <a:latin typeface="Arial" charset="0"/>
                <a:ea typeface="+mj-ea"/>
                <a:cs typeface="+mj-cs"/>
              </a:defRPr>
            </a:lvl1pPr>
            <a:lvl2pPr algn="ctr" defTabSz="457200" eaLnBrk="0" hangingPunct="0">
              <a:defRPr sz="4400">
                <a:solidFill>
                  <a:schemeClr val="tx1"/>
                </a:solidFill>
                <a:latin typeface="Arial" charset="0"/>
              </a:defRPr>
            </a:lvl2pPr>
            <a:lvl3pPr algn="ctr" defTabSz="457200" eaLnBrk="0" hangingPunct="0">
              <a:defRPr sz="4400">
                <a:solidFill>
                  <a:schemeClr val="tx1"/>
                </a:solidFill>
                <a:latin typeface="Arial" charset="0"/>
              </a:defRPr>
            </a:lvl3pPr>
            <a:lvl4pPr algn="ctr" defTabSz="457200" eaLnBrk="0" hangingPunct="0">
              <a:defRPr sz="4400">
                <a:solidFill>
                  <a:schemeClr val="tx1"/>
                </a:solidFill>
                <a:latin typeface="Arial" charset="0"/>
              </a:defRPr>
            </a:lvl4pPr>
            <a:lvl5pPr algn="ctr" defTabSz="457200" eaLnBrk="0" hangingPunct="0">
              <a:defRPr sz="4400">
                <a:solidFill>
                  <a:schemeClr val="tx1"/>
                </a:solidFill>
                <a:latin typeface="Arial" charset="0"/>
              </a:defRPr>
            </a:lvl5pPr>
            <a:lvl6pPr marL="457200" algn="ctr" defTabSz="457200" eaLnBrk="0" fontAlgn="base" hangingPunct="0">
              <a:spcBef>
                <a:spcPct val="0"/>
              </a:spcBef>
              <a:spcAft>
                <a:spcPct val="0"/>
              </a:spcAft>
              <a:defRPr sz="4400">
                <a:solidFill>
                  <a:schemeClr val="tx1"/>
                </a:solidFill>
                <a:latin typeface="Arial" charset="0"/>
              </a:defRPr>
            </a:lvl6pPr>
            <a:lvl7pPr marL="914400" algn="ctr" defTabSz="457200" eaLnBrk="0" fontAlgn="base" hangingPunct="0">
              <a:spcBef>
                <a:spcPct val="0"/>
              </a:spcBef>
              <a:spcAft>
                <a:spcPct val="0"/>
              </a:spcAft>
              <a:defRPr sz="4400">
                <a:solidFill>
                  <a:schemeClr val="tx1"/>
                </a:solidFill>
                <a:latin typeface="Arial" charset="0"/>
              </a:defRPr>
            </a:lvl7pPr>
            <a:lvl8pPr marL="1371600" algn="ctr" defTabSz="457200" eaLnBrk="0" fontAlgn="base" hangingPunct="0">
              <a:spcBef>
                <a:spcPct val="0"/>
              </a:spcBef>
              <a:spcAft>
                <a:spcPct val="0"/>
              </a:spcAft>
              <a:defRPr sz="4400">
                <a:solidFill>
                  <a:schemeClr val="tx1"/>
                </a:solidFill>
                <a:latin typeface="Arial" charset="0"/>
              </a:defRPr>
            </a:lvl8pPr>
            <a:lvl9pPr marL="1828800" algn="ctr" defTabSz="457200" eaLnBrk="0" fontAlgn="base" hangingPunct="0">
              <a:spcBef>
                <a:spcPct val="0"/>
              </a:spcBef>
              <a:spcAft>
                <a:spcPct val="0"/>
              </a:spcAft>
              <a:defRPr sz="4400">
                <a:solidFill>
                  <a:schemeClr val="tx1"/>
                </a:solidFill>
                <a:latin typeface="Arial" charset="0"/>
              </a:defRPr>
            </a:lvl9pPr>
          </a:lstStyle>
          <a:p>
            <a:pPr algn="just" eaLnBrk="1" hangingPunct="1">
              <a:defRPr/>
            </a:pPr>
            <a:r>
              <a:rPr lang="it-IT" altLang="it-IT" sz="2000" b="1" dirty="0">
                <a:solidFill>
                  <a:srgbClr val="C00000"/>
                </a:solidFill>
                <a:effectLst>
                  <a:outerShdw blurRad="38100" dist="38100" dir="2700000" algn="tl">
                    <a:srgbClr val="000000">
                      <a:alpha val="43137"/>
                    </a:srgbClr>
                  </a:outerShdw>
                </a:effectLst>
                <a:latin typeface="+mj-lt"/>
              </a:rPr>
              <a:t>In base </a:t>
            </a:r>
            <a:r>
              <a:rPr lang="it-IT" altLang="it-IT" sz="2000" b="1" dirty="0" err="1">
                <a:solidFill>
                  <a:srgbClr val="C00000"/>
                </a:solidFill>
                <a:effectLst>
                  <a:outerShdw blurRad="38100" dist="38100" dir="2700000" algn="tl">
                    <a:srgbClr val="000000">
                      <a:alpha val="43137"/>
                    </a:srgbClr>
                  </a:outerShdw>
                </a:effectLst>
                <a:latin typeface="+mj-lt"/>
              </a:rPr>
              <a:t>alL’</a:t>
            </a:r>
            <a:r>
              <a:rPr lang="it-IT" altLang="it-IT" sz="2000" b="1" dirty="0">
                <a:solidFill>
                  <a:srgbClr val="C00000"/>
                </a:solidFill>
                <a:effectLst>
                  <a:outerShdw blurRad="38100" dist="38100" dir="2700000" algn="tl">
                    <a:srgbClr val="000000">
                      <a:alpha val="43137"/>
                    </a:srgbClr>
                  </a:outerShdw>
                </a:effectLst>
                <a:latin typeface="+mj-lt"/>
              </a:rPr>
              <a:t> art. 4  del </a:t>
            </a:r>
            <a:r>
              <a:rPr lang="it-IT" altLang="it-IT" sz="2000" b="1" dirty="0" err="1">
                <a:solidFill>
                  <a:srgbClr val="C00000"/>
                </a:solidFill>
                <a:effectLst>
                  <a:outerShdw blurRad="38100" dist="38100" dir="2700000" algn="tl">
                    <a:srgbClr val="000000">
                      <a:alpha val="43137"/>
                    </a:srgbClr>
                  </a:outerShdw>
                </a:effectLst>
                <a:latin typeface="+mj-lt"/>
              </a:rPr>
              <a:t>Regolamente</a:t>
            </a:r>
            <a:r>
              <a:rPr lang="it-IT" altLang="it-IT" sz="2000" b="1" dirty="0">
                <a:solidFill>
                  <a:srgbClr val="C00000"/>
                </a:solidFill>
                <a:effectLst>
                  <a:outerShdw blurRad="38100" dist="38100" dir="2700000" algn="tl">
                    <a:srgbClr val="000000">
                      <a:alpha val="43137"/>
                    </a:srgbClr>
                  </a:outerShdw>
                </a:effectLst>
                <a:latin typeface="+mj-lt"/>
              </a:rPr>
              <a:t> EU 1260/2013: la stima della </a:t>
            </a:r>
            <a:r>
              <a:rPr lang="it-IT" altLang="it-IT" sz="2000" b="1" i="1" dirty="0">
                <a:solidFill>
                  <a:srgbClr val="C00000"/>
                </a:solidFill>
                <a:effectLst>
                  <a:outerShdw blurRad="38100" dist="38100" dir="2700000" algn="tl">
                    <a:srgbClr val="000000">
                      <a:alpha val="43137"/>
                    </a:srgbClr>
                  </a:outerShdw>
                </a:effectLst>
                <a:latin typeface="+mj-lt"/>
              </a:rPr>
              <a:t>«</a:t>
            </a:r>
            <a:r>
              <a:rPr lang="it-IT" altLang="it-IT" sz="2000" b="1" i="1" dirty="0" err="1">
                <a:solidFill>
                  <a:srgbClr val="C00000"/>
                </a:solidFill>
                <a:effectLst>
                  <a:outerShdw blurRad="38100" dist="38100" dir="2700000" algn="tl">
                    <a:srgbClr val="000000">
                      <a:alpha val="43137"/>
                    </a:srgbClr>
                  </a:outerShdw>
                </a:effectLst>
                <a:latin typeface="+mj-lt"/>
              </a:rPr>
              <a:t>usually</a:t>
            </a:r>
            <a:r>
              <a:rPr lang="it-IT" altLang="it-IT" sz="2000" b="1" i="1" dirty="0">
                <a:solidFill>
                  <a:srgbClr val="C00000"/>
                </a:solidFill>
                <a:effectLst>
                  <a:outerShdw blurRad="38100" dist="38100" dir="2700000" algn="tl">
                    <a:srgbClr val="000000">
                      <a:alpha val="43137"/>
                    </a:srgbClr>
                  </a:outerShdw>
                </a:effectLst>
                <a:latin typeface="+mj-lt"/>
              </a:rPr>
              <a:t> </a:t>
            </a:r>
            <a:r>
              <a:rPr lang="it-IT" altLang="it-IT" sz="2000" b="1" i="1" dirty="0" err="1">
                <a:solidFill>
                  <a:srgbClr val="C00000"/>
                </a:solidFill>
                <a:effectLst>
                  <a:outerShdw blurRad="38100" dist="38100" dir="2700000" algn="tl">
                    <a:srgbClr val="000000">
                      <a:alpha val="43137"/>
                    </a:srgbClr>
                  </a:outerShdw>
                </a:effectLst>
                <a:latin typeface="+mj-lt"/>
              </a:rPr>
              <a:t>resident</a:t>
            </a:r>
            <a:r>
              <a:rPr lang="it-IT" altLang="it-IT" sz="2000" b="1" i="1" dirty="0">
                <a:solidFill>
                  <a:srgbClr val="C00000"/>
                </a:solidFill>
                <a:effectLst>
                  <a:outerShdw blurRad="38100" dist="38100" dir="2700000" algn="tl">
                    <a:srgbClr val="000000">
                      <a:alpha val="43137"/>
                    </a:srgbClr>
                  </a:outerShdw>
                </a:effectLst>
                <a:latin typeface="+mj-lt"/>
              </a:rPr>
              <a:t> </a:t>
            </a:r>
            <a:r>
              <a:rPr lang="it-IT" altLang="it-IT" sz="2000" b="1" i="1" dirty="0" err="1">
                <a:solidFill>
                  <a:srgbClr val="C00000"/>
                </a:solidFill>
                <a:effectLst>
                  <a:outerShdw blurRad="38100" dist="38100" dir="2700000" algn="tl">
                    <a:srgbClr val="000000">
                      <a:alpha val="43137"/>
                    </a:srgbClr>
                  </a:outerShdw>
                </a:effectLst>
                <a:latin typeface="+mj-lt"/>
              </a:rPr>
              <a:t>population</a:t>
            </a:r>
            <a:r>
              <a:rPr lang="it-IT" altLang="it-IT" sz="2000" b="1" i="1" dirty="0">
                <a:solidFill>
                  <a:srgbClr val="C00000"/>
                </a:solidFill>
                <a:effectLst>
                  <a:outerShdw blurRad="38100" dist="38100" dir="2700000" algn="tl">
                    <a:srgbClr val="000000">
                      <a:alpha val="43137"/>
                    </a:srgbClr>
                  </a:outerShdw>
                </a:effectLst>
                <a:latin typeface="+mj-lt"/>
              </a:rPr>
              <a:t> (</a:t>
            </a:r>
            <a:r>
              <a:rPr lang="it-IT" altLang="it-IT" sz="2000" b="1" i="1" dirty="0" err="1">
                <a:solidFill>
                  <a:srgbClr val="C00000"/>
                </a:solidFill>
                <a:effectLst>
                  <a:outerShdw blurRad="38100" dist="38100" dir="2700000" algn="tl">
                    <a:srgbClr val="000000">
                      <a:alpha val="43137"/>
                    </a:srgbClr>
                  </a:outerShdw>
                </a:effectLst>
                <a:latin typeface="+mj-lt"/>
              </a:rPr>
              <a:t>strict</a:t>
            </a:r>
            <a:r>
              <a:rPr lang="it-IT" altLang="it-IT" sz="2000" b="1" i="1" dirty="0">
                <a:solidFill>
                  <a:srgbClr val="C00000"/>
                </a:solidFill>
                <a:effectLst>
                  <a:outerShdw blurRad="38100" dist="38100" dir="2700000" algn="tl">
                    <a:srgbClr val="000000">
                      <a:alpha val="43137"/>
                    </a:srgbClr>
                  </a:outerShdw>
                </a:effectLst>
                <a:latin typeface="+mj-lt"/>
              </a:rPr>
              <a:t> </a:t>
            </a:r>
            <a:r>
              <a:rPr lang="it-IT" altLang="it-IT" sz="2000" b="1" i="1" dirty="0" err="1">
                <a:solidFill>
                  <a:srgbClr val="C00000"/>
                </a:solidFill>
                <a:effectLst>
                  <a:outerShdw blurRad="38100" dist="38100" dir="2700000" algn="tl">
                    <a:srgbClr val="000000">
                      <a:alpha val="43137"/>
                    </a:srgbClr>
                  </a:outerShdw>
                </a:effectLst>
                <a:latin typeface="+mj-lt"/>
              </a:rPr>
              <a:t>definition</a:t>
            </a:r>
            <a:r>
              <a:rPr lang="it-IT" altLang="it-IT" sz="2000" b="1" i="1" dirty="0">
                <a:solidFill>
                  <a:srgbClr val="C00000"/>
                </a:solidFill>
                <a:effectLst>
                  <a:outerShdw blurRad="38100" dist="38100" dir="2700000" algn="tl">
                    <a:srgbClr val="000000">
                      <a:alpha val="43137"/>
                    </a:srgbClr>
                  </a:outerShdw>
                </a:effectLst>
                <a:latin typeface="+mj-lt"/>
              </a:rPr>
              <a:t>)»</a:t>
            </a:r>
            <a:r>
              <a:rPr lang="it-IT" altLang="it-IT" sz="2000" b="1" dirty="0">
                <a:solidFill>
                  <a:srgbClr val="C00000"/>
                </a:solidFill>
                <a:effectLst>
                  <a:outerShdw blurRad="38100" dist="38100" dir="2700000" algn="tl">
                    <a:srgbClr val="000000">
                      <a:alpha val="43137"/>
                    </a:srgbClr>
                  </a:outerShdw>
                </a:effectLst>
                <a:latin typeface="+mj-lt"/>
              </a:rPr>
              <a:t> può essere effettuata a partire dalla </a:t>
            </a:r>
            <a:r>
              <a:rPr lang="it-IT" altLang="it-IT" sz="2000" b="1" i="1" dirty="0">
                <a:solidFill>
                  <a:srgbClr val="C00000"/>
                </a:solidFill>
                <a:effectLst>
                  <a:outerShdw blurRad="38100" dist="38100" dir="2700000" algn="tl">
                    <a:srgbClr val="000000">
                      <a:alpha val="43137"/>
                    </a:srgbClr>
                  </a:outerShdw>
                </a:effectLst>
                <a:latin typeface="+mj-lt"/>
              </a:rPr>
              <a:t>«</a:t>
            </a:r>
            <a:r>
              <a:rPr lang="it-IT" altLang="it-IT" sz="2000" b="1" i="1" dirty="0" err="1">
                <a:solidFill>
                  <a:srgbClr val="C00000"/>
                </a:solidFill>
                <a:effectLst>
                  <a:outerShdw blurRad="38100" dist="38100" dir="2700000" algn="tl">
                    <a:srgbClr val="000000">
                      <a:alpha val="43137"/>
                    </a:srgbClr>
                  </a:outerShdw>
                </a:effectLst>
                <a:latin typeface="+mj-lt"/>
              </a:rPr>
              <a:t>registered</a:t>
            </a:r>
            <a:r>
              <a:rPr lang="it-IT" altLang="it-IT" sz="2000" b="1" i="1" dirty="0">
                <a:solidFill>
                  <a:srgbClr val="C00000"/>
                </a:solidFill>
                <a:effectLst>
                  <a:outerShdw blurRad="38100" dist="38100" dir="2700000" algn="tl">
                    <a:srgbClr val="000000">
                      <a:alpha val="43137"/>
                    </a:srgbClr>
                  </a:outerShdw>
                </a:effectLst>
                <a:latin typeface="+mj-lt"/>
              </a:rPr>
              <a:t> </a:t>
            </a:r>
            <a:r>
              <a:rPr lang="it-IT" altLang="it-IT" sz="2000" b="1" i="1" dirty="0" err="1">
                <a:solidFill>
                  <a:srgbClr val="C00000"/>
                </a:solidFill>
                <a:effectLst>
                  <a:outerShdw blurRad="38100" dist="38100" dir="2700000" algn="tl">
                    <a:srgbClr val="000000">
                      <a:alpha val="43137"/>
                    </a:srgbClr>
                  </a:outerShdw>
                </a:effectLst>
                <a:latin typeface="+mj-lt"/>
              </a:rPr>
              <a:t>population</a:t>
            </a:r>
            <a:r>
              <a:rPr lang="it-IT" altLang="it-IT" sz="2000" b="1" i="1" dirty="0">
                <a:solidFill>
                  <a:srgbClr val="C00000"/>
                </a:solidFill>
                <a:effectLst>
                  <a:outerShdw blurRad="38100" dist="38100" dir="2700000" algn="tl">
                    <a:srgbClr val="000000">
                      <a:alpha val="43137"/>
                    </a:srgbClr>
                  </a:outerShdw>
                </a:effectLst>
                <a:latin typeface="+mj-lt"/>
              </a:rPr>
              <a:t>»  (Per noi la popolazione iscritta in anagrafe- Popolazione residente), usando metodi statistici solidi e documentati</a:t>
            </a:r>
          </a:p>
        </p:txBody>
      </p:sp>
      <p:pic>
        <p:nvPicPr>
          <p:cNvPr id="9"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2881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340235" y="428018"/>
            <a:ext cx="8082917" cy="583658"/>
          </a:xfrm>
          <a:prstGeom prst="rect">
            <a:avLst/>
          </a:prstGeom>
          <a:solidFill>
            <a:srgbClr val="CF1E24"/>
          </a:solidFill>
          <a:ln>
            <a:noFill/>
          </a:ln>
        </p:spPr>
        <p:txBody>
          <a:bodyPr lIns="0" tIns="0" rIns="0" bIns="0" anchor="ctr" anchorCtr="0">
            <a:noAutofit/>
          </a:bodyPr>
          <a:lstStyle>
            <a:lvl1pPr>
              <a:defRPr/>
            </a:lvl1pPr>
          </a:lstStyle>
          <a:p>
            <a:pPr marL="143933" algn="l"/>
            <a:r>
              <a:rPr lang="it-IT" sz="3600" b="1" dirty="0">
                <a:solidFill>
                  <a:schemeClr val="bg1"/>
                </a:solidFill>
                <a:cs typeface="Arial"/>
              </a:rPr>
              <a:t>RBI – Schema concettuale</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magine 4"/>
          <p:cNvPicPr/>
          <p:nvPr/>
        </p:nvPicPr>
        <p:blipFill>
          <a:blip r:embed="rId4">
            <a:extLst>
              <a:ext uri="{28A0092B-C50C-407E-A947-70E740481C1C}">
                <a14:useLocalDpi xmlns:a14="http://schemas.microsoft.com/office/drawing/2010/main" val="0"/>
              </a:ext>
            </a:extLst>
          </a:blip>
          <a:stretch>
            <a:fillRect/>
          </a:stretch>
        </p:blipFill>
        <p:spPr>
          <a:xfrm>
            <a:off x="318135" y="1354668"/>
            <a:ext cx="8507730" cy="4949440"/>
          </a:xfrm>
          <a:prstGeom prst="rect">
            <a:avLst/>
          </a:prstGeom>
        </p:spPr>
      </p:pic>
    </p:spTree>
    <p:extLst>
      <p:ext uri="{BB962C8B-B14F-4D97-AF65-F5344CB8AC3E}">
        <p14:creationId xmlns:p14="http://schemas.microsoft.com/office/powerpoint/2010/main" val="405429298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688550" y="532284"/>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Il registro degli individui . SCENARIO 1 - 				ANVIS</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tangolo 4"/>
          <p:cNvSpPr/>
          <p:nvPr/>
        </p:nvSpPr>
        <p:spPr>
          <a:xfrm>
            <a:off x="812163" y="1378268"/>
            <a:ext cx="7959304" cy="4216539"/>
          </a:xfrm>
          <a:prstGeom prst="rect">
            <a:avLst/>
          </a:prstGeom>
          <a:solidFill>
            <a:schemeClr val="bg1">
              <a:lumMod val="85000"/>
            </a:schemeClr>
          </a:solidFill>
        </p:spPr>
        <p:txBody>
          <a:bodyPr wrap="square">
            <a:spAutoFit/>
          </a:bodyPr>
          <a:lstStyle/>
          <a:p>
            <a:pPr defTabSz="1435100">
              <a:spcBef>
                <a:spcPct val="0"/>
              </a:spcBef>
              <a:spcAft>
                <a:spcPts val="600"/>
              </a:spcAft>
              <a:buClr>
                <a:srgbClr val="A50021"/>
              </a:buClr>
            </a:pPr>
            <a:r>
              <a:rPr lang="it-IT" sz="2100" b="1" dirty="0"/>
              <a:t>SCENARIO I – </a:t>
            </a:r>
            <a:r>
              <a:rPr lang="it-IT" sz="2100" dirty="0"/>
              <a:t>Le fonti di questo scenario sono: i registri anagrafici comunali (sostituiti progressivamente dall’ANPR)per l’acquisizione delle  LAC e degli  eventi della dinamica demografica naturale e migratoria (nascite, morti, trasferimenti di residenza, etc.). Le fonti alimentano RBI a valle del processo di identificazione di SIM e del processo di revisione/validazione statistica di ANVIS - </a:t>
            </a:r>
            <a:r>
              <a:rPr lang="it-IT" sz="2100" b="1" dirty="0" err="1">
                <a:solidFill>
                  <a:srgbClr val="CF1E24"/>
                </a:solidFill>
              </a:rPr>
              <a:t>ANagrafe</a:t>
            </a:r>
            <a:r>
              <a:rPr lang="it-IT" sz="2100" b="1" dirty="0">
                <a:solidFill>
                  <a:srgbClr val="CF1E24"/>
                </a:solidFill>
              </a:rPr>
              <a:t> </a:t>
            </a:r>
            <a:r>
              <a:rPr lang="it-IT" sz="2100" b="1" dirty="0" err="1">
                <a:solidFill>
                  <a:srgbClr val="CF1E24"/>
                </a:solidFill>
              </a:rPr>
              <a:t>VIrtuale</a:t>
            </a:r>
            <a:r>
              <a:rPr lang="it-IT" sz="2100" b="1" dirty="0">
                <a:solidFill>
                  <a:srgbClr val="CF1E24"/>
                </a:solidFill>
              </a:rPr>
              <a:t> Statistica</a:t>
            </a:r>
            <a:r>
              <a:rPr lang="it-IT" sz="2100" dirty="0"/>
              <a:t>. </a:t>
            </a:r>
          </a:p>
          <a:p>
            <a:pPr defTabSz="1435100">
              <a:spcBef>
                <a:spcPct val="0"/>
              </a:spcBef>
              <a:spcAft>
                <a:spcPts val="600"/>
              </a:spcAft>
              <a:buClr>
                <a:srgbClr val="A50021"/>
              </a:buClr>
            </a:pPr>
            <a:r>
              <a:rPr lang="it-IT" sz="2100" dirty="0"/>
              <a:t>In ANVIS vengono riconciliati i valori delle variabili di eleggibilità nel RBI e di altre variabili di interesse. </a:t>
            </a:r>
          </a:p>
          <a:p>
            <a:pPr defTabSz="1435100">
              <a:spcBef>
                <a:spcPct val="0"/>
              </a:spcBef>
              <a:spcAft>
                <a:spcPts val="600"/>
              </a:spcAft>
              <a:buClr>
                <a:srgbClr val="A50021"/>
              </a:buClr>
            </a:pPr>
            <a:r>
              <a:rPr lang="it-IT" sz="2100" dirty="0"/>
              <a:t>In questo scenario, gli output deducibili da analisi statistiche condotte sul RBI faranno riferimento alla </a:t>
            </a:r>
            <a:r>
              <a:rPr lang="it-IT" sz="2100" dirty="0">
                <a:solidFill>
                  <a:srgbClr val="C00000"/>
                </a:solidFill>
              </a:rPr>
              <a:t>popolazione residente anagrafica, identificata come </a:t>
            </a:r>
            <a:r>
              <a:rPr lang="it-IT" sz="2100" i="1" dirty="0">
                <a:solidFill>
                  <a:srgbClr val="C00000"/>
                </a:solidFill>
              </a:rPr>
              <a:t>proxy</a:t>
            </a:r>
            <a:r>
              <a:rPr lang="it-IT" sz="2100" dirty="0">
                <a:solidFill>
                  <a:srgbClr val="C00000"/>
                </a:solidFill>
              </a:rPr>
              <a:t> della abitualmente dimorante.</a:t>
            </a:r>
          </a:p>
          <a:p>
            <a:pPr defTabSz="1435100">
              <a:spcBef>
                <a:spcPct val="0"/>
              </a:spcBef>
              <a:spcAft>
                <a:spcPts val="600"/>
              </a:spcAft>
              <a:buClr>
                <a:srgbClr val="A50021"/>
              </a:buClr>
            </a:pPr>
            <a:endParaRPr lang="it-IT" sz="2200" dirty="0"/>
          </a:p>
        </p:txBody>
      </p:sp>
    </p:spTree>
    <p:extLst>
      <p:ext uri="{BB962C8B-B14F-4D97-AF65-F5344CB8AC3E}">
        <p14:creationId xmlns:p14="http://schemas.microsoft.com/office/powerpoint/2010/main" val="418890233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ottotitolo 2"/>
          <p:cNvSpPr>
            <a:spLocks noGrp="1"/>
          </p:cNvSpPr>
          <p:nvPr>
            <p:ph type="subTitle" idx="1"/>
          </p:nvPr>
        </p:nvSpPr>
        <p:spPr>
          <a:xfrm>
            <a:off x="755576" y="1060675"/>
            <a:ext cx="7549808" cy="5235283"/>
          </a:xfrm>
        </p:spPr>
        <p:txBody>
          <a:bodyPr>
            <a:normAutofit fontScale="32500" lnSpcReduction="20000"/>
          </a:bodyPr>
          <a:lstStyle/>
          <a:p>
            <a:pPr algn="just" eaLnBrk="1" hangingPunct="1"/>
            <a:endParaRPr lang="it-IT" sz="800" b="1" dirty="0">
              <a:solidFill>
                <a:srgbClr val="0070C0"/>
              </a:solidFill>
              <a:latin typeface="Calibri" charset="0"/>
            </a:endParaRPr>
          </a:p>
          <a:p>
            <a:pPr algn="just" eaLnBrk="1" hangingPunct="1"/>
            <a:r>
              <a:rPr lang="it-IT" sz="4300" dirty="0">
                <a:solidFill>
                  <a:schemeClr val="tx1">
                    <a:lumMod val="65000"/>
                    <a:lumOff val="35000"/>
                  </a:schemeClr>
                </a:solidFill>
                <a:latin typeface="Calibri" charset="0"/>
              </a:rPr>
              <a:t>ANVIS assume come popolazione di riferimento la popolazione residente, ovvero la stima statistica della popolazione iscritta in anagrafe.</a:t>
            </a:r>
            <a:endParaRPr lang="it-IT" altLang="ja-JP" sz="4300" b="1" dirty="0">
              <a:solidFill>
                <a:srgbClr val="0070C0"/>
              </a:solidFill>
              <a:latin typeface="Calibri" charset="0"/>
            </a:endParaRPr>
          </a:p>
          <a:p>
            <a:pPr algn="just" eaLnBrk="1" hangingPunct="1"/>
            <a:endParaRPr lang="it-IT" altLang="ja-JP" sz="4300" b="1" dirty="0">
              <a:solidFill>
                <a:schemeClr val="tx1">
                  <a:lumMod val="65000"/>
                  <a:lumOff val="35000"/>
                </a:schemeClr>
              </a:solidFill>
              <a:latin typeface="Calibri" charset="0"/>
            </a:endParaRPr>
          </a:p>
          <a:p>
            <a:pPr marL="285750" indent="-285750" algn="just" eaLnBrk="1" hangingPunct="1">
              <a:buFont typeface="Wingdings" panose="05000000000000000000" pitchFamily="2" charset="2"/>
              <a:buChar char="Ø"/>
            </a:pPr>
            <a:r>
              <a:rPr lang="it-IT" altLang="ja-JP" sz="4300" dirty="0">
                <a:solidFill>
                  <a:schemeClr val="tx1">
                    <a:lumMod val="65000"/>
                    <a:lumOff val="35000"/>
                  </a:schemeClr>
                </a:solidFill>
                <a:latin typeface="Calibri" charset="0"/>
              </a:rPr>
              <a:t>E’ costruito a partire dai </a:t>
            </a:r>
            <a:r>
              <a:rPr lang="it-IT" altLang="ja-JP" sz="4300" dirty="0" err="1">
                <a:solidFill>
                  <a:schemeClr val="tx1">
                    <a:lumMod val="65000"/>
                    <a:lumOff val="35000"/>
                  </a:schemeClr>
                </a:solidFill>
                <a:latin typeface="Calibri" charset="0"/>
              </a:rPr>
              <a:t>microdati</a:t>
            </a:r>
            <a:r>
              <a:rPr lang="it-IT" altLang="ja-JP" sz="4300" dirty="0">
                <a:solidFill>
                  <a:schemeClr val="tx1">
                    <a:lumMod val="65000"/>
                    <a:lumOff val="35000"/>
                  </a:schemeClr>
                </a:solidFill>
                <a:latin typeface="Calibri" charset="0"/>
              </a:rPr>
              <a:t> della </a:t>
            </a:r>
            <a:r>
              <a:rPr lang="it-IT" altLang="ja-JP" sz="4300" dirty="0">
                <a:solidFill>
                  <a:srgbClr val="0070C0"/>
                </a:solidFill>
                <a:latin typeface="Calibri" charset="0"/>
              </a:rPr>
              <a:t>Popolazione Legale </a:t>
            </a:r>
            <a:r>
              <a:rPr lang="it-IT" altLang="ja-JP" sz="4300" dirty="0">
                <a:solidFill>
                  <a:schemeClr val="tx1">
                    <a:lumMod val="65000"/>
                    <a:lumOff val="35000"/>
                  </a:schemeClr>
                </a:solidFill>
                <a:latin typeface="Calibri" charset="0"/>
              </a:rPr>
              <a:t>alla data del censimento   9.10.2011, considerati i ritorni di SIREA –Sistema Individuale di </a:t>
            </a:r>
            <a:r>
              <a:rPr lang="it-IT" altLang="ja-JP" sz="4300" dirty="0" err="1">
                <a:solidFill>
                  <a:schemeClr val="tx1">
                    <a:lumMod val="65000"/>
                    <a:lumOff val="35000"/>
                  </a:schemeClr>
                </a:solidFill>
                <a:latin typeface="Calibri" charset="0"/>
              </a:rPr>
              <a:t>REvisione</a:t>
            </a:r>
            <a:r>
              <a:rPr lang="it-IT" altLang="ja-JP" sz="4300" dirty="0">
                <a:solidFill>
                  <a:schemeClr val="tx1">
                    <a:lumMod val="65000"/>
                    <a:lumOff val="35000"/>
                  </a:schemeClr>
                </a:solidFill>
                <a:latin typeface="Calibri" charset="0"/>
              </a:rPr>
              <a:t> Anagrafica;</a:t>
            </a:r>
          </a:p>
          <a:p>
            <a:pPr marL="285750" indent="-285750" algn="just" eaLnBrk="1" hangingPunct="1">
              <a:buFont typeface="Wingdings" panose="05000000000000000000" pitchFamily="2" charset="2"/>
              <a:buChar char="Ø"/>
            </a:pPr>
            <a:endParaRPr lang="it-IT" altLang="ja-JP" sz="4300" dirty="0">
              <a:solidFill>
                <a:schemeClr val="tx1">
                  <a:lumMod val="65000"/>
                  <a:lumOff val="35000"/>
                </a:schemeClr>
              </a:solidFill>
              <a:latin typeface="Calibri" charset="0"/>
            </a:endParaRPr>
          </a:p>
          <a:p>
            <a:pPr marL="285750" indent="-285750" algn="just" eaLnBrk="1" hangingPunct="1">
              <a:buFont typeface="Wingdings" panose="05000000000000000000" pitchFamily="2" charset="2"/>
              <a:buChar char="Ø"/>
            </a:pPr>
            <a:r>
              <a:rPr lang="it-IT" altLang="ja-JP" sz="4300" dirty="0">
                <a:solidFill>
                  <a:schemeClr val="tx1">
                    <a:lumMod val="65000"/>
                    <a:lumOff val="35000"/>
                  </a:schemeClr>
                </a:solidFill>
                <a:latin typeface="Calibri" charset="0"/>
              </a:rPr>
              <a:t>E’ alimentato in modo continuo con i </a:t>
            </a:r>
            <a:r>
              <a:rPr lang="it-IT" altLang="ja-JP" sz="4300" dirty="0" err="1">
                <a:solidFill>
                  <a:schemeClr val="tx1">
                    <a:lumMod val="65000"/>
                    <a:lumOff val="35000"/>
                  </a:schemeClr>
                </a:solidFill>
                <a:latin typeface="Calibri" charset="0"/>
              </a:rPr>
              <a:t>microdati</a:t>
            </a:r>
            <a:r>
              <a:rPr lang="it-IT" altLang="ja-JP" sz="4300" dirty="0">
                <a:solidFill>
                  <a:schemeClr val="tx1">
                    <a:lumMod val="65000"/>
                    <a:lumOff val="35000"/>
                  </a:schemeClr>
                </a:solidFill>
                <a:latin typeface="Calibri" charset="0"/>
              </a:rPr>
              <a:t> di flusso relativi agli eventi della dinamica demografica:</a:t>
            </a:r>
          </a:p>
          <a:p>
            <a:pPr marL="742950" lvl="1" indent="-285750" algn="just">
              <a:buFont typeface="Arial" panose="020B0604020202020204" pitchFamily="34" charset="0"/>
              <a:buChar char="•"/>
            </a:pPr>
            <a:r>
              <a:rPr lang="it-IT" altLang="ja-JP" sz="4300" i="1" dirty="0">
                <a:solidFill>
                  <a:srgbClr val="0070C0"/>
                </a:solidFill>
                <a:latin typeface="Calibri" charset="0"/>
              </a:rPr>
              <a:t>Nascite</a:t>
            </a:r>
            <a:r>
              <a:rPr lang="it-IT" altLang="ja-JP" sz="4300" dirty="0">
                <a:solidFill>
                  <a:schemeClr val="tx1">
                    <a:lumMod val="65000"/>
                    <a:lumOff val="35000"/>
                  </a:schemeClr>
                </a:solidFill>
                <a:latin typeface="Calibri" charset="0"/>
              </a:rPr>
              <a:t> (iscrizione in anagrafe per nascita)</a:t>
            </a:r>
          </a:p>
          <a:p>
            <a:pPr marL="742950" lvl="1" indent="-285750" algn="just">
              <a:buFont typeface="Arial" panose="020B0604020202020204" pitchFamily="34" charset="0"/>
              <a:buChar char="•"/>
            </a:pPr>
            <a:r>
              <a:rPr lang="it-IT" altLang="ja-JP" sz="4300" i="1" dirty="0">
                <a:solidFill>
                  <a:srgbClr val="0070C0"/>
                </a:solidFill>
                <a:latin typeface="Calibri" charset="0"/>
              </a:rPr>
              <a:t>Decess</a:t>
            </a:r>
            <a:r>
              <a:rPr lang="it-IT" altLang="ja-JP" sz="4300" dirty="0">
                <a:solidFill>
                  <a:srgbClr val="0070C0"/>
                </a:solidFill>
                <a:latin typeface="Calibri" charset="0"/>
              </a:rPr>
              <a:t>i</a:t>
            </a:r>
            <a:r>
              <a:rPr lang="it-IT" altLang="ja-JP" sz="4300" dirty="0">
                <a:solidFill>
                  <a:schemeClr val="tx1">
                    <a:lumMod val="65000"/>
                    <a:lumOff val="35000"/>
                  </a:schemeClr>
                </a:solidFill>
                <a:latin typeface="Calibri" charset="0"/>
              </a:rPr>
              <a:t> (cancellazioni dall’anagrafica per morte)</a:t>
            </a:r>
          </a:p>
          <a:p>
            <a:pPr marL="742950" lvl="1" indent="-285750" algn="just">
              <a:buFont typeface="Arial" panose="020B0604020202020204" pitchFamily="34" charset="0"/>
              <a:buChar char="•"/>
            </a:pPr>
            <a:r>
              <a:rPr lang="it-IT" altLang="ja-JP" sz="4300" i="1" dirty="0">
                <a:solidFill>
                  <a:srgbClr val="0070C0"/>
                </a:solidFill>
                <a:latin typeface="Calibri" charset="0"/>
              </a:rPr>
              <a:t>Migrazioni interne </a:t>
            </a:r>
            <a:r>
              <a:rPr lang="it-IT" altLang="ja-JP" sz="4300" dirty="0">
                <a:solidFill>
                  <a:schemeClr val="tx1">
                    <a:lumMod val="65000"/>
                    <a:lumOff val="35000"/>
                  </a:schemeClr>
                </a:solidFill>
                <a:latin typeface="Calibri" charset="0"/>
              </a:rPr>
              <a:t>(trasferimenti di residenza  da/per comuni italiani)</a:t>
            </a:r>
          </a:p>
          <a:p>
            <a:pPr marL="742950" lvl="1" indent="-285750" algn="just">
              <a:buFont typeface="Arial" panose="020B0604020202020204" pitchFamily="34" charset="0"/>
              <a:buChar char="•"/>
            </a:pPr>
            <a:r>
              <a:rPr lang="it-IT" altLang="ja-JP" sz="4300" i="1" dirty="0">
                <a:solidFill>
                  <a:srgbClr val="0070C0"/>
                </a:solidFill>
                <a:latin typeface="Calibri" charset="0"/>
              </a:rPr>
              <a:t>Migrazioni internazionali </a:t>
            </a:r>
            <a:r>
              <a:rPr lang="it-IT" altLang="ja-JP" sz="4300" dirty="0">
                <a:solidFill>
                  <a:schemeClr val="tx1">
                    <a:lumMod val="65000"/>
                    <a:lumOff val="35000"/>
                  </a:schemeClr>
                </a:solidFill>
                <a:latin typeface="Calibri" charset="0"/>
              </a:rPr>
              <a:t>(trasferimenti  da/per l’estero)</a:t>
            </a:r>
          </a:p>
          <a:p>
            <a:pPr marL="742950" lvl="1" indent="-285750" algn="just">
              <a:buFont typeface="Arial" panose="020B0604020202020204" pitchFamily="34" charset="0"/>
              <a:buChar char="•"/>
            </a:pPr>
            <a:r>
              <a:rPr lang="it-IT" altLang="ja-JP" sz="4300" i="1" dirty="0">
                <a:solidFill>
                  <a:srgbClr val="0070C0"/>
                </a:solidFill>
                <a:latin typeface="Calibri" charset="0"/>
              </a:rPr>
              <a:t>Iscrizioni e cancellazioni per Altri motivi </a:t>
            </a:r>
            <a:r>
              <a:rPr lang="it-IT" altLang="ja-JP" sz="4300" dirty="0">
                <a:solidFill>
                  <a:schemeClr val="tx1">
                    <a:lumMod val="65000"/>
                    <a:lumOff val="35000"/>
                  </a:schemeClr>
                </a:solidFill>
                <a:latin typeface="Calibri" charset="0"/>
              </a:rPr>
              <a:t>post 1.1.2013, residui SIREA e Rilevazione APR.4, ANPR (a regime) </a:t>
            </a:r>
          </a:p>
          <a:p>
            <a:pPr marL="742950" lvl="1" indent="-285750" algn="just">
              <a:buFont typeface="Arial" panose="020B0604020202020204" pitchFamily="34" charset="0"/>
              <a:buChar char="•"/>
            </a:pPr>
            <a:r>
              <a:rPr lang="it-IT" altLang="ja-JP" sz="4300" i="1" dirty="0">
                <a:solidFill>
                  <a:srgbClr val="0070C0"/>
                </a:solidFill>
                <a:latin typeface="Calibri" charset="0"/>
              </a:rPr>
              <a:t>Acquisizioni di cittadinanza </a:t>
            </a:r>
            <a:r>
              <a:rPr lang="it-IT" altLang="ja-JP" sz="4300" dirty="0">
                <a:solidFill>
                  <a:schemeClr val="tx1">
                    <a:lumMod val="65000"/>
                    <a:lumOff val="35000"/>
                  </a:schemeClr>
                </a:solidFill>
                <a:latin typeface="Calibri" charset="0"/>
              </a:rPr>
              <a:t>ANPR (a regime)</a:t>
            </a:r>
          </a:p>
          <a:p>
            <a:pPr marL="742950" lvl="1" indent="-285750" algn="just">
              <a:buFont typeface="Arial" panose="020B0604020202020204" pitchFamily="34" charset="0"/>
              <a:buChar char="•"/>
            </a:pPr>
            <a:r>
              <a:rPr lang="it-IT" altLang="ja-JP" sz="4300" i="1" dirty="0">
                <a:solidFill>
                  <a:srgbClr val="0070C0"/>
                </a:solidFill>
                <a:latin typeface="Calibri" charset="0"/>
              </a:rPr>
              <a:t>Altre variazioni o mutazioni </a:t>
            </a:r>
            <a:r>
              <a:rPr lang="it-IT" altLang="ja-JP" sz="4300" dirty="0">
                <a:solidFill>
                  <a:schemeClr val="tx1">
                    <a:lumMod val="65000"/>
                    <a:lumOff val="35000"/>
                  </a:schemeClr>
                </a:solidFill>
                <a:latin typeface="Calibri" charset="0"/>
              </a:rPr>
              <a:t>ANPR (a regime)</a:t>
            </a:r>
          </a:p>
          <a:p>
            <a:pPr marL="742950" lvl="1" indent="-285750" algn="just">
              <a:buFont typeface="Wingdings" panose="05000000000000000000" pitchFamily="2" charset="2"/>
              <a:buChar char="Ø"/>
            </a:pPr>
            <a:endParaRPr lang="it-IT" altLang="ja-JP" sz="4300" dirty="0">
              <a:solidFill>
                <a:schemeClr val="tx1">
                  <a:lumMod val="65000"/>
                  <a:lumOff val="35000"/>
                </a:schemeClr>
              </a:solidFill>
              <a:latin typeface="Calibri" charset="0"/>
            </a:endParaRPr>
          </a:p>
          <a:p>
            <a:pPr marL="342900" indent="-342900" algn="just">
              <a:buFont typeface="Wingdings" panose="05000000000000000000" pitchFamily="2" charset="2"/>
              <a:buChar char="Ø"/>
            </a:pPr>
            <a:r>
              <a:rPr lang="it-IT" altLang="ja-JP" sz="4300" dirty="0">
                <a:solidFill>
                  <a:schemeClr val="tx1">
                    <a:lumMod val="65000"/>
                    <a:lumOff val="35000"/>
                  </a:schemeClr>
                </a:solidFill>
                <a:latin typeface="Calibri" charset="0"/>
              </a:rPr>
              <a:t>Il sistema di gestione di ANVIS consente la storicizzazione  degli eventi di dinamica demografica a partire dalla data del censimento.</a:t>
            </a:r>
          </a:p>
          <a:p>
            <a:pPr algn="just"/>
            <a:endParaRPr lang="it-IT" altLang="ja-JP" sz="4300" dirty="0">
              <a:solidFill>
                <a:schemeClr val="tx1">
                  <a:lumMod val="65000"/>
                  <a:lumOff val="35000"/>
                </a:schemeClr>
              </a:solidFill>
              <a:latin typeface="Calibri" charset="0"/>
            </a:endParaRPr>
          </a:p>
          <a:p>
            <a:pPr marL="342900" indent="-342900" algn="just">
              <a:buFont typeface="Wingdings" panose="05000000000000000000" pitchFamily="2" charset="2"/>
              <a:buChar char="Ø"/>
            </a:pPr>
            <a:r>
              <a:rPr lang="it-IT" altLang="ja-JP" sz="4300" dirty="0">
                <a:solidFill>
                  <a:schemeClr val="tx1">
                    <a:lumMod val="65000"/>
                    <a:lumOff val="35000"/>
                  </a:schemeClr>
                </a:solidFill>
                <a:latin typeface="Calibri" charset="0"/>
              </a:rPr>
              <a:t>Consente di adottare metodi di contabilità demografica a livello micro-longitudinale (MIDEA-</a:t>
            </a:r>
            <a:r>
              <a:rPr lang="it-IT" altLang="ja-JP" sz="4300" i="1" dirty="0" err="1">
                <a:solidFill>
                  <a:schemeClr val="tx1">
                    <a:lumMod val="65000"/>
                    <a:lumOff val="35000"/>
                  </a:schemeClr>
                </a:solidFill>
                <a:latin typeface="Calibri" panose="020F0502020204030204" pitchFamily="34" charset="0"/>
              </a:rPr>
              <a:t>MIcro</a:t>
            </a:r>
            <a:r>
              <a:rPr lang="it-IT" altLang="ja-JP" sz="4300" i="1" dirty="0">
                <a:solidFill>
                  <a:schemeClr val="tx1">
                    <a:lumMod val="65000"/>
                    <a:lumOff val="35000"/>
                  </a:schemeClr>
                </a:solidFill>
                <a:latin typeface="Calibri" panose="020F0502020204030204" pitchFamily="34" charset="0"/>
              </a:rPr>
              <a:t>-</a:t>
            </a:r>
            <a:r>
              <a:rPr lang="it-IT" altLang="ja-JP" sz="4300" i="1" dirty="0" err="1">
                <a:solidFill>
                  <a:schemeClr val="tx1">
                    <a:lumMod val="65000"/>
                    <a:lumOff val="35000"/>
                  </a:schemeClr>
                </a:solidFill>
                <a:latin typeface="Calibri" panose="020F0502020204030204" pitchFamily="34" charset="0"/>
              </a:rPr>
              <a:t>DEmographic</a:t>
            </a:r>
            <a:r>
              <a:rPr lang="it-IT" altLang="ja-JP" sz="4300" i="1" dirty="0">
                <a:solidFill>
                  <a:schemeClr val="tx1">
                    <a:lumMod val="65000"/>
                    <a:lumOff val="35000"/>
                  </a:schemeClr>
                </a:solidFill>
                <a:latin typeface="Calibri" panose="020F0502020204030204" pitchFamily="34" charset="0"/>
              </a:rPr>
              <a:t> Accounting) nel pieno rispetto dei requisiti di coerenza richiesti dal regolamento europeo.</a:t>
            </a:r>
            <a:endParaRPr lang="it-IT" altLang="ja-JP" sz="3800" dirty="0">
              <a:solidFill>
                <a:schemeClr val="tx1">
                  <a:lumMod val="65000"/>
                  <a:lumOff val="35000"/>
                </a:schemeClr>
              </a:solidFill>
              <a:latin typeface="Calibri" charset="0"/>
            </a:endParaRPr>
          </a:p>
        </p:txBody>
      </p:sp>
      <p:sp>
        <p:nvSpPr>
          <p:cNvPr id="2" name="Segnaposto numero diapositiva 1"/>
          <p:cNvSpPr>
            <a:spLocks noGrp="1"/>
          </p:cNvSpPr>
          <p:nvPr>
            <p:ph type="sldNum" sz="quarter" idx="12"/>
          </p:nvPr>
        </p:nvSpPr>
        <p:spPr>
          <a:xfrm>
            <a:off x="7524328" y="6356350"/>
            <a:ext cx="1162472" cy="365125"/>
          </a:xfrm>
        </p:spPr>
        <p:txBody>
          <a:bodyPr/>
          <a:lstStyle/>
          <a:p>
            <a:fld id="{E0C751B5-631A-9242-B635-C18491BE6C62}" type="slidenum">
              <a:rPr lang="it-IT" smtClean="0"/>
              <a:t>7</a:t>
            </a:fld>
            <a:endParaRPr lang="it-IT" dirty="0"/>
          </a:p>
        </p:txBody>
      </p:sp>
      <p:sp>
        <p:nvSpPr>
          <p:cNvPr id="4" name="Titolo 1"/>
          <p:cNvSpPr>
            <a:spLocks noGrp="1"/>
          </p:cNvSpPr>
          <p:nvPr>
            <p:ph type="ctrTitle" idx="4294967295"/>
          </p:nvPr>
        </p:nvSpPr>
        <p:spPr>
          <a:xfrm>
            <a:off x="688550" y="532284"/>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br>
              <a:rPr lang="it-IT" sz="2400" b="1" dirty="0">
                <a:solidFill>
                  <a:srgbClr val="0070C0"/>
                </a:solidFill>
                <a:latin typeface="Calibri" charset="0"/>
              </a:rPr>
            </a:br>
            <a:r>
              <a:rPr lang="it-IT" sz="2400" b="1" dirty="0">
                <a:solidFill>
                  <a:schemeClr val="bg1"/>
                </a:solidFill>
                <a:latin typeface="Calibri" charset="0"/>
              </a:rPr>
              <a:t>ANVIS. - Anagrafe Virtuale Statistica </a:t>
            </a:r>
            <a:br>
              <a:rPr lang="it-IT" sz="2400" b="1" dirty="0">
                <a:solidFill>
                  <a:schemeClr val="bg1"/>
                </a:solidFill>
                <a:latin typeface="Calibri" charset="0"/>
              </a:rPr>
            </a:br>
            <a:endParaRPr lang="it-IT" sz="2400" b="1" dirty="0">
              <a:solidFill>
                <a:schemeClr val="bg1"/>
              </a:solidFill>
              <a:cs typeface="Arial"/>
            </a:endParaRPr>
          </a:p>
        </p:txBody>
      </p:sp>
      <p:pic>
        <p:nvPicPr>
          <p:cNvPr id="5"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7275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1+#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p:cNvSpPr>
            <a:spLocks noGrp="1"/>
          </p:cNvSpPr>
          <p:nvPr>
            <p:ph type="ctrTitle" idx="4294967295"/>
          </p:nvPr>
        </p:nvSpPr>
        <p:spPr>
          <a:xfrm>
            <a:off x="1061085" y="324791"/>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Il registro degli individui: vantaggi e limiti  di  ANVIS</a:t>
            </a:r>
          </a:p>
        </p:txBody>
      </p:sp>
      <p:pic>
        <p:nvPicPr>
          <p:cNvPr id="11" name="Immagin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tangolo 4"/>
          <p:cNvSpPr/>
          <p:nvPr/>
        </p:nvSpPr>
        <p:spPr>
          <a:xfrm>
            <a:off x="1061085" y="933301"/>
            <a:ext cx="7634327" cy="501675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defTabSz="1435100">
              <a:spcBef>
                <a:spcPts val="600"/>
              </a:spcBef>
              <a:spcAft>
                <a:spcPts val="600"/>
              </a:spcAft>
              <a:buClr>
                <a:srgbClr val="A50021"/>
              </a:buClr>
            </a:pPr>
            <a:r>
              <a:rPr lang="it-IT" sz="2200" i="1" spc="300" dirty="0">
                <a:effectLst>
                  <a:outerShdw blurRad="38100" dist="38100" dir="2700000" algn="tl">
                    <a:srgbClr val="000000">
                      <a:alpha val="43137"/>
                    </a:srgbClr>
                  </a:outerShdw>
                </a:effectLst>
              </a:rPr>
              <a:t>VANTAGGI </a:t>
            </a:r>
          </a:p>
          <a:p>
            <a:pPr marL="342900" indent="-342900" defTabSz="1435100">
              <a:spcBef>
                <a:spcPct val="0"/>
              </a:spcBef>
              <a:spcAft>
                <a:spcPts val="600"/>
              </a:spcAft>
              <a:buClr>
                <a:srgbClr val="A50021"/>
              </a:buClr>
              <a:buFont typeface="Wingdings" panose="05000000000000000000" pitchFamily="2" charset="2"/>
              <a:buChar char="§"/>
            </a:pPr>
            <a:r>
              <a:rPr lang="it-IT" sz="2200" dirty="0"/>
              <a:t>ANVIS assicura per «costruzione» la coerenza tra stock successivi e flussi della dinamica demografica;</a:t>
            </a:r>
          </a:p>
          <a:p>
            <a:pPr marL="342900" indent="-342900" defTabSz="1435100">
              <a:spcBef>
                <a:spcPct val="0"/>
              </a:spcBef>
              <a:spcAft>
                <a:spcPts val="600"/>
              </a:spcAft>
              <a:buClr>
                <a:srgbClr val="A50021"/>
              </a:buClr>
              <a:buFont typeface="Wingdings" panose="05000000000000000000" pitchFamily="2" charset="2"/>
              <a:buChar char="§"/>
            </a:pPr>
            <a:r>
              <a:rPr lang="it-IT" sz="2200" dirty="0"/>
              <a:t>ANVIS assicura il rispetto delle tempistiche previste dai regolamenti europei e il livello di dettaglio delle informazioni;</a:t>
            </a:r>
          </a:p>
          <a:p>
            <a:pPr marL="342900" indent="-342900" defTabSz="1435100">
              <a:spcBef>
                <a:spcPct val="0"/>
              </a:spcBef>
              <a:spcAft>
                <a:spcPts val="600"/>
              </a:spcAft>
              <a:buClr>
                <a:srgbClr val="A50021"/>
              </a:buClr>
              <a:buFont typeface="Wingdings" panose="05000000000000000000" pitchFamily="2" charset="2"/>
              <a:buChar char="§"/>
            </a:pPr>
            <a:r>
              <a:rPr lang="it-IT" sz="2200" dirty="0"/>
              <a:t>ANVIS consente di realizzare il passaggio dall’approccio  macro al micro nel calcolo della popolazione e l’adozione di una prospettiva longitudinale;</a:t>
            </a:r>
          </a:p>
          <a:p>
            <a:pPr marL="342900" indent="-342900" defTabSz="1435100">
              <a:spcBef>
                <a:spcPct val="0"/>
              </a:spcBef>
              <a:spcAft>
                <a:spcPts val="600"/>
              </a:spcAft>
              <a:buClr>
                <a:srgbClr val="A50021"/>
              </a:buClr>
              <a:buFont typeface="Wingdings" panose="05000000000000000000" pitchFamily="2" charset="2"/>
              <a:buChar char="§"/>
            </a:pPr>
            <a:r>
              <a:rPr lang="it-IT" sz="2200" dirty="0"/>
              <a:t>ANVIS consente di mettere a punto SIREAP, uno strumento prezioso per la qualità delle anagrafi. </a:t>
            </a:r>
          </a:p>
          <a:p>
            <a:pPr algn="ctr" defTabSz="1435100">
              <a:spcBef>
                <a:spcPct val="0"/>
              </a:spcBef>
              <a:spcAft>
                <a:spcPts val="600"/>
              </a:spcAft>
              <a:buClr>
                <a:srgbClr val="A50021"/>
              </a:buClr>
            </a:pPr>
            <a:r>
              <a:rPr lang="it-IT" sz="2200" i="1" spc="300" dirty="0">
                <a:effectLst>
                  <a:outerShdw blurRad="38100" dist="38100" dir="2700000" algn="tl">
                    <a:srgbClr val="000000">
                      <a:alpha val="43137"/>
                    </a:srgbClr>
                  </a:outerShdw>
                </a:effectLst>
              </a:rPr>
              <a:t>LIMITI</a:t>
            </a:r>
          </a:p>
          <a:p>
            <a:pPr algn="ctr" defTabSz="1435100">
              <a:spcBef>
                <a:spcPct val="0"/>
              </a:spcBef>
              <a:spcAft>
                <a:spcPts val="600"/>
              </a:spcAft>
              <a:buClr>
                <a:srgbClr val="A50021"/>
              </a:buClr>
            </a:pPr>
            <a:r>
              <a:rPr lang="it-IT" sz="2400" dirty="0">
                <a:solidFill>
                  <a:srgbClr val="C00000"/>
                </a:solidFill>
              </a:rPr>
              <a:t>popolazione residente anagrafica, identificata come </a:t>
            </a:r>
            <a:r>
              <a:rPr lang="it-IT" sz="2400" i="1" dirty="0">
                <a:solidFill>
                  <a:srgbClr val="C00000"/>
                </a:solidFill>
              </a:rPr>
              <a:t>proxy</a:t>
            </a:r>
            <a:r>
              <a:rPr lang="it-IT" sz="2400" dirty="0">
                <a:solidFill>
                  <a:srgbClr val="C00000"/>
                </a:solidFill>
              </a:rPr>
              <a:t> della abitualmente dimorante.</a:t>
            </a:r>
            <a:endParaRPr lang="it-IT" sz="2200" dirty="0"/>
          </a:p>
        </p:txBody>
      </p:sp>
    </p:spTree>
    <p:extLst>
      <p:ext uri="{BB962C8B-B14F-4D97-AF65-F5344CB8AC3E}">
        <p14:creationId xmlns:p14="http://schemas.microsoft.com/office/powerpoint/2010/main" val="320613092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1061085" y="1298321"/>
            <a:ext cx="7710382" cy="4896000"/>
          </a:xfrm>
          <a:prstGeom prst="rect">
            <a:avLst/>
          </a:prstGeom>
          <a:solidFill>
            <a:schemeClr val="bg1">
              <a:lumMod val="85000"/>
            </a:schemeClr>
          </a:solidFill>
        </p:spPr>
        <p:txBody>
          <a:bodyPr wrap="square">
            <a:spAutoFit/>
          </a:bodyPr>
          <a:lstStyle/>
          <a:p>
            <a:pPr>
              <a:buClr>
                <a:srgbClr val="CF1E24"/>
              </a:buClr>
              <a:buSzPct val="100000"/>
            </a:pPr>
            <a:endParaRPr lang="it-IT" sz="2600" dirty="0"/>
          </a:p>
          <a:p>
            <a:pPr marL="457200" indent="-457200">
              <a:buClr>
                <a:srgbClr val="C00000"/>
              </a:buClr>
              <a:buSzPct val="100000"/>
              <a:buFont typeface="Wingdings" panose="05000000000000000000" pitchFamily="2" charset="2"/>
              <a:buChar char="§"/>
            </a:pPr>
            <a:endParaRPr lang="it-IT" sz="2600" dirty="0"/>
          </a:p>
          <a:p>
            <a:pPr lvl="1">
              <a:buClr>
                <a:srgbClr val="C00000"/>
              </a:buClr>
              <a:buSzPct val="100000"/>
            </a:pPr>
            <a:endParaRPr lang="it-IT" sz="2600" dirty="0"/>
          </a:p>
        </p:txBody>
      </p:sp>
      <p:sp>
        <p:nvSpPr>
          <p:cNvPr id="12" name="Titolo 1"/>
          <p:cNvSpPr>
            <a:spLocks noGrp="1"/>
          </p:cNvSpPr>
          <p:nvPr>
            <p:ph type="ctrTitle" idx="4294967295"/>
          </p:nvPr>
        </p:nvSpPr>
        <p:spPr>
          <a:xfrm>
            <a:off x="800046" y="446303"/>
            <a:ext cx="8082917" cy="467999"/>
          </a:xfrm>
          <a:prstGeom prst="rect">
            <a:avLst/>
          </a:prstGeom>
          <a:solidFill>
            <a:srgbClr val="CF1E24"/>
          </a:solidFill>
          <a:ln>
            <a:noFill/>
          </a:ln>
        </p:spPr>
        <p:txBody>
          <a:bodyPr lIns="0" tIns="0" rIns="0" bIns="0" anchor="ctr" anchorCtr="0">
            <a:noAutofit/>
          </a:bodyPr>
          <a:lstStyle>
            <a:lvl1pPr>
              <a:defRPr/>
            </a:lvl1pPr>
          </a:lstStyle>
          <a:p>
            <a:pPr marL="143933" algn="l"/>
            <a:r>
              <a:rPr lang="it-IT" sz="2400" b="1" dirty="0">
                <a:solidFill>
                  <a:schemeClr val="bg1"/>
                </a:solidFill>
                <a:cs typeface="Arial"/>
              </a:rPr>
              <a:t>Il registro degli individui . Scenari evolutivi</a:t>
            </a:r>
          </a:p>
        </p:txBody>
      </p:sp>
      <p:pic>
        <p:nvPicPr>
          <p:cNvPr id="11" name="Immagin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5165" y="6295958"/>
            <a:ext cx="9953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ttangolo 8"/>
          <p:cNvSpPr/>
          <p:nvPr/>
        </p:nvSpPr>
        <p:spPr>
          <a:xfrm>
            <a:off x="1061085" y="1298321"/>
            <a:ext cx="7560840" cy="400110"/>
          </a:xfrm>
          <a:prstGeom prst="rect">
            <a:avLst/>
          </a:prstGeom>
          <a:solidFill>
            <a:schemeClr val="bg1">
              <a:lumMod val="85000"/>
            </a:schemeClr>
          </a:solidFill>
        </p:spPr>
        <p:txBody>
          <a:bodyPr wrap="square">
            <a:spAutoFit/>
          </a:bodyPr>
          <a:lstStyle/>
          <a:p>
            <a:pPr marL="342900" indent="-342900" defTabSz="1435100">
              <a:spcBef>
                <a:spcPct val="0"/>
              </a:spcBef>
              <a:spcAft>
                <a:spcPts val="600"/>
              </a:spcAft>
              <a:buClr>
                <a:srgbClr val="A50021"/>
              </a:buClr>
              <a:buFont typeface="Wingdings" panose="05000000000000000000" pitchFamily="2" charset="2"/>
              <a:buChar char="§"/>
            </a:pPr>
            <a:endParaRPr lang="it-IT" sz="2000" dirty="0">
              <a:latin typeface="Calibri" panose="020F0502020204030204" pitchFamily="34" charset="0"/>
            </a:endParaRPr>
          </a:p>
        </p:txBody>
      </p:sp>
      <p:sp>
        <p:nvSpPr>
          <p:cNvPr id="5" name="Rettangolo 4"/>
          <p:cNvSpPr/>
          <p:nvPr/>
        </p:nvSpPr>
        <p:spPr>
          <a:xfrm>
            <a:off x="800046" y="1131397"/>
            <a:ext cx="7965705" cy="5062924"/>
          </a:xfrm>
          <a:prstGeom prst="rect">
            <a:avLst/>
          </a:prstGeom>
          <a:solidFill>
            <a:schemeClr val="bg1">
              <a:lumMod val="85000"/>
            </a:schemeClr>
          </a:solidFill>
        </p:spPr>
        <p:txBody>
          <a:bodyPr wrap="square">
            <a:spAutoFit/>
          </a:bodyPr>
          <a:lstStyle/>
          <a:p>
            <a:pPr lvl="0"/>
            <a:r>
              <a:rPr lang="it-IT" b="1" dirty="0"/>
              <a:t>SCENARIO II – </a:t>
            </a:r>
            <a:r>
              <a:rPr lang="it-IT" dirty="0"/>
              <a:t>La</a:t>
            </a:r>
            <a:r>
              <a:rPr lang="it-IT" b="1" dirty="0"/>
              <a:t> </a:t>
            </a:r>
            <a:r>
              <a:rPr lang="it-IT" dirty="0"/>
              <a:t>struttura identificata dallo scenario I viene integrata con i dati del </a:t>
            </a:r>
            <a:r>
              <a:rPr lang="it-IT" i="1" dirty="0"/>
              <a:t>Master Sample </a:t>
            </a:r>
            <a:r>
              <a:rPr lang="it-IT" dirty="0"/>
              <a:t>(MS) a due rilevazioni, composto da una componente da lista ed una componente areale, che contribuisce alla determinazione della popolazione fino a specifici livelli di disaggregazione territoriale e tematica mediante una correzione degli errori di copertura del registro. Per mezzo del MS, RBI viene dotato di una variabile peso tale che, per diversi livelli di aggregazione, siano rispettati i totali di popolazione stimati.</a:t>
            </a:r>
          </a:p>
          <a:p>
            <a:pPr lvl="0"/>
            <a:r>
              <a:rPr lang="it-IT" dirty="0"/>
              <a:t>  </a:t>
            </a:r>
          </a:p>
          <a:p>
            <a:pPr lvl="0"/>
            <a:r>
              <a:rPr lang="it-IT" b="1" dirty="0"/>
              <a:t>SCENARIO III – </a:t>
            </a:r>
            <a:r>
              <a:rPr lang="it-IT" dirty="0"/>
              <a:t>La struttura identificata dallo scenario II viene integrata con l’utilizzo congiunto di dati derivanti da un insieme di fonti amministrative non anagrafiche (fiscali, previdenziali, sul lavoro, su </a:t>
            </a:r>
            <a:r>
              <a:rPr lang="it-IT" dirty="0" err="1"/>
              <a:t>formazioen</a:t>
            </a:r>
            <a:r>
              <a:rPr lang="it-IT" dirty="0"/>
              <a:t> e istruzione, etc.) integrate in SIM. Il numero delle unità statistiche appartenenti alla popolazione di interesse sarà, in questo caso, diverso rispetto agli scenari I e II. In questo scenario si predispone una strategia complessa di integrazione statistica fondata sull’analisi congiunta delle fonti amministrative e sul MS, con lo scopo di massimizzare  la precisione delle stime, controllando i costi di indagine. </a:t>
            </a:r>
          </a:p>
          <a:p>
            <a:endParaRPr lang="it-IT" dirty="0"/>
          </a:p>
        </p:txBody>
      </p:sp>
    </p:spTree>
    <p:extLst>
      <p:ext uri="{BB962C8B-B14F-4D97-AF65-F5344CB8AC3E}">
        <p14:creationId xmlns:p14="http://schemas.microsoft.com/office/powerpoint/2010/main" val="137520566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1+#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25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3000"/>
                            </p:stCondLst>
                            <p:childTnLst>
                              <p:par>
                                <p:cTn id="18" presetID="10"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9" grpId="0" animBg="1"/>
      <p:bldP spid="5"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11244</TotalTime>
  <Words>4034</Words>
  <Application>Microsoft Office PowerPoint</Application>
  <PresentationFormat>Presentazione su schermo (4:3)</PresentationFormat>
  <Paragraphs>246</Paragraphs>
  <Slides>21</Slides>
  <Notes>21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21</vt:i4>
      </vt:variant>
    </vt:vector>
  </HeadingPairs>
  <TitlesOfParts>
    <vt:vector size="26" baseType="lpstr">
      <vt:lpstr>ＭＳ Ｐゴシック</vt:lpstr>
      <vt:lpstr>Arial</vt:lpstr>
      <vt:lpstr>Calibri</vt:lpstr>
      <vt:lpstr>Wingdings</vt:lpstr>
      <vt:lpstr>Tema di Office</vt:lpstr>
      <vt:lpstr> Dall'Anagarafe virtuale statistica al Registro integrato sulla popolazione: nuove potenzialità informative nel contesto del censimento permanente     </vt:lpstr>
      <vt:lpstr>Outline</vt:lpstr>
      <vt:lpstr>Il Registro Base degli Individui - Obiettivi .       RBI DEVE:</vt:lpstr>
      <vt:lpstr>Presentazione standard di PowerPoint</vt:lpstr>
      <vt:lpstr>RBI – Schema concettuale</vt:lpstr>
      <vt:lpstr>Il registro degli individui . SCENARIO 1 -     ANVIS</vt:lpstr>
      <vt:lpstr> ANVIS. - Anagrafe Virtuale Statistica  </vt:lpstr>
      <vt:lpstr>Il registro degli individui: vantaggi e limiti  di  ANVIS</vt:lpstr>
      <vt:lpstr>Il registro degli individui . Scenari evolutivi</vt:lpstr>
      <vt:lpstr>RBI.  Gli Output per le statistiche demografiche</vt:lpstr>
      <vt:lpstr>Presentazione standard di PowerPoint</vt:lpstr>
      <vt:lpstr>Il Sistema integrato censimento permanente e indagini sociali   </vt:lpstr>
      <vt:lpstr>… un ponte verso il cambiamento per ridurre costi e carico statistico sui rispondenti</vt:lpstr>
      <vt:lpstr>In vista del regolamento europeo sulle indagini sociali</vt:lpstr>
      <vt:lpstr>Il censimento permanente – Obiettivi generali</vt:lpstr>
      <vt:lpstr> Il censimento permanente   -  Strategia complessiva </vt:lpstr>
      <vt:lpstr> Il censimento permanente  - Approccio Master sample </vt:lpstr>
      <vt:lpstr>Il censimento permanente  - Componenti A e L</vt:lpstr>
      <vt:lpstr>RBI e Sistema integrato censimento permanente  e indagini sociali- Quadro di sintesi</vt:lpstr>
      <vt:lpstr>RBI e Il censimento permanente  - Milestones</vt:lpstr>
      <vt:lpstr>Ampliamenti conoscitivi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ANCORA 12 MESI</dc:title>
  <dc:creator>elena grimaccia</dc:creator>
  <cp:lastModifiedBy>ivano bellucci</cp:lastModifiedBy>
  <cp:revision>1153</cp:revision>
  <cp:lastPrinted>2016-09-16T08:42:09Z</cp:lastPrinted>
  <dcterms:created xsi:type="dcterms:W3CDTF">2015-05-13T08:31:54Z</dcterms:created>
  <dcterms:modified xsi:type="dcterms:W3CDTF">2017-05-23T06:57:33Z</dcterms:modified>
</cp:coreProperties>
</file>