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0" r:id="rId2"/>
    <p:sldId id="270" r:id="rId3"/>
    <p:sldId id="358" r:id="rId4"/>
    <p:sldId id="353" r:id="rId5"/>
    <p:sldId id="362" r:id="rId6"/>
    <p:sldId id="357" r:id="rId7"/>
    <p:sldId id="361" r:id="rId8"/>
    <p:sldId id="350" r:id="rId9"/>
    <p:sldId id="352" r:id="rId10"/>
    <p:sldId id="354" r:id="rId11"/>
    <p:sldId id="351" r:id="rId12"/>
    <p:sldId id="355" r:id="rId13"/>
    <p:sldId id="359" r:id="rId14"/>
    <p:sldId id="363" r:id="rId15"/>
  </p:sldIdLst>
  <p:sldSz cx="9144000" cy="6858000" type="overhead"/>
  <p:notesSz cx="6788150" cy="992346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54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88" autoAdjust="0"/>
    <p:restoredTop sz="91388" autoAdjust="0"/>
  </p:normalViewPr>
  <p:slideViewPr>
    <p:cSldViewPr snapToGrid="0" snapToObjects="1" showGuides="1">
      <p:cViewPr>
        <p:scale>
          <a:sx n="72" d="100"/>
          <a:sy n="72" d="100"/>
        </p:scale>
        <p:origin x="-1696" y="160"/>
      </p:cViewPr>
      <p:guideLst>
        <p:guide orient="horz" pos="1354"/>
        <p:guide pos="5759"/>
      </p:guideLst>
    </p:cSldViewPr>
  </p:slideViewPr>
  <p:outlineViewPr>
    <p:cViewPr>
      <p:scale>
        <a:sx n="33" d="100"/>
        <a:sy n="33" d="100"/>
      </p:scale>
      <p:origin x="0" y="-8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B2FA2-D0AF-43DC-A915-A7E30ED110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4E8269-3E56-4BDC-817A-51C63A40F636}">
      <dgm:prSet phldrT="[Tes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Autovalutazione </a:t>
          </a:r>
        </a:p>
        <a:p>
          <a:r>
            <a:rPr lang="it-IT" dirty="0"/>
            <a:t>della persona interessata</a:t>
          </a:r>
        </a:p>
      </dgm:t>
    </dgm:pt>
    <dgm:pt modelId="{7D8C5882-B446-4029-A29E-0A41100FBF1D}" type="parTrans" cxnId="{A78B9515-C322-449C-9212-5437F4BACF31}">
      <dgm:prSet/>
      <dgm:spPr/>
      <dgm:t>
        <a:bodyPr/>
        <a:lstStyle/>
        <a:p>
          <a:endParaRPr lang="it-IT"/>
        </a:p>
      </dgm:t>
    </dgm:pt>
    <dgm:pt modelId="{5CE930B8-47D0-45E9-9A45-2F248732257E}" type="sibTrans" cxnId="{A78B9515-C322-449C-9212-5437F4BACF31}">
      <dgm:prSet/>
      <dgm:spPr/>
      <dgm:t>
        <a:bodyPr/>
        <a:lstStyle/>
        <a:p>
          <a:endParaRPr lang="it-IT"/>
        </a:p>
      </dgm:t>
    </dgm:pt>
    <dgm:pt modelId="{41FD935F-8E5B-4862-B916-F481F4402AA4}">
      <dgm:prSet phldrT="[Tes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err="1"/>
            <a:t>Eterovalutazione</a:t>
          </a:r>
          <a:r>
            <a:rPr lang="it-IT" dirty="0"/>
            <a:t>                                            dai partner di ruolo </a:t>
          </a:r>
        </a:p>
      </dgm:t>
    </dgm:pt>
    <dgm:pt modelId="{43DF42E7-241B-411B-95BF-D9BE73B029ED}" type="parTrans" cxnId="{1F6E5A31-0604-4268-9DB0-5409B1F02825}">
      <dgm:prSet/>
      <dgm:spPr/>
      <dgm:t>
        <a:bodyPr/>
        <a:lstStyle/>
        <a:p>
          <a:endParaRPr lang="it-IT"/>
        </a:p>
      </dgm:t>
    </dgm:pt>
    <dgm:pt modelId="{40E85020-83C8-443E-BB64-FFB391BF952A}" type="sibTrans" cxnId="{1F6E5A31-0604-4268-9DB0-5409B1F02825}">
      <dgm:prSet/>
      <dgm:spPr/>
      <dgm:t>
        <a:bodyPr/>
        <a:lstStyle/>
        <a:p>
          <a:endParaRPr lang="it-IT"/>
        </a:p>
      </dgm:t>
    </dgm:pt>
    <dgm:pt modelId="{E22FD78F-71C4-4765-A479-B50305E3EB3F}">
      <dgm:prSet phldrT="[Tes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Il colloquio di presentazione dei risultati</a:t>
          </a:r>
        </a:p>
      </dgm:t>
    </dgm:pt>
    <dgm:pt modelId="{2CA9922C-5718-4CC8-BB5A-87621853C802}" type="parTrans" cxnId="{7C9258B7-82B8-4FC3-8B72-A545981EB141}">
      <dgm:prSet/>
      <dgm:spPr/>
      <dgm:t>
        <a:bodyPr/>
        <a:lstStyle/>
        <a:p>
          <a:endParaRPr lang="it-IT"/>
        </a:p>
      </dgm:t>
    </dgm:pt>
    <dgm:pt modelId="{056A2EE8-D0CE-4207-9A70-2874EB5AFAB8}" type="sibTrans" cxnId="{7C9258B7-82B8-4FC3-8B72-A545981EB141}">
      <dgm:prSet/>
      <dgm:spPr/>
      <dgm:t>
        <a:bodyPr/>
        <a:lstStyle/>
        <a:p>
          <a:endParaRPr lang="it-IT"/>
        </a:p>
      </dgm:t>
    </dgm:pt>
    <dgm:pt modelId="{9B1CD2AF-5FFB-4F34-AB8A-EF44D8EB58AD}">
      <dgm:prSet phldrT="[Tes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Il Piano di Azione</a:t>
          </a:r>
        </a:p>
      </dgm:t>
    </dgm:pt>
    <dgm:pt modelId="{AFDA0F9B-0C56-431F-A70D-93A632DEAA93}" type="parTrans" cxnId="{B5AF6073-A097-48A9-B544-88FA3753053C}">
      <dgm:prSet/>
      <dgm:spPr/>
      <dgm:t>
        <a:bodyPr/>
        <a:lstStyle/>
        <a:p>
          <a:endParaRPr lang="it-IT"/>
        </a:p>
      </dgm:t>
    </dgm:pt>
    <dgm:pt modelId="{3C88EF4D-25C7-47F4-AF3D-5DB89D7FDD94}" type="sibTrans" cxnId="{B5AF6073-A097-48A9-B544-88FA3753053C}">
      <dgm:prSet/>
      <dgm:spPr/>
      <dgm:t>
        <a:bodyPr/>
        <a:lstStyle/>
        <a:p>
          <a:endParaRPr lang="it-IT"/>
        </a:p>
      </dgm:t>
    </dgm:pt>
    <dgm:pt modelId="{15900DE5-3505-40F5-A3CA-65389089D20D}" type="pres">
      <dgm:prSet presAssocID="{763B2FA2-D0AF-43DC-A915-A7E30ED110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E4457E7-5A05-4102-8D82-996BD23B8642}" type="pres">
      <dgm:prSet presAssocID="{594E8269-3E56-4BDC-817A-51C63A40F636}" presName="parTxOnly" presStyleLbl="node1" presStyleIdx="0" presStyleCnt="4" custLinFactX="6797" custLinFactNeighborX="100000" custLinFactNeighborY="-57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B6775B-D9DF-4AA8-8F9D-0DB1E11B892E}" type="pres">
      <dgm:prSet presAssocID="{5CE930B8-47D0-45E9-9A45-2F248732257E}" presName="parTxOnlySpace" presStyleCnt="0"/>
      <dgm:spPr/>
    </dgm:pt>
    <dgm:pt modelId="{EE47D273-99F5-4D18-995C-2FDB09B844FC}" type="pres">
      <dgm:prSet presAssocID="{41FD935F-8E5B-4862-B916-F481F4402AA4}" presName="parTxOnly" presStyleLbl="node1" presStyleIdx="1" presStyleCnt="4" custLinFactX="397" custLinFactNeighborX="100000" custLinFactNeighborY="-58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E3EBB1-6283-4161-94CE-FDF0E669AEE5}" type="pres">
      <dgm:prSet presAssocID="{40E85020-83C8-443E-BB64-FFB391BF952A}" presName="parTxOnlySpace" presStyleCnt="0"/>
      <dgm:spPr/>
    </dgm:pt>
    <dgm:pt modelId="{4E24CAA2-92E9-472E-BAF4-42823A2468B2}" type="pres">
      <dgm:prSet presAssocID="{E22FD78F-71C4-4765-A479-B50305E3EB3F}" presName="parTxOnly" presStyleLbl="node1" presStyleIdx="2" presStyleCnt="4" custLinFactNeighborX="51983" custLinFactNeighborY="-58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47D673-7583-4EA2-A323-D7C4602B7A7E}" type="pres">
      <dgm:prSet presAssocID="{056A2EE8-D0CE-4207-9A70-2874EB5AFAB8}" presName="parTxOnlySpace" presStyleCnt="0"/>
      <dgm:spPr/>
    </dgm:pt>
    <dgm:pt modelId="{1C38C168-2DC3-4AA0-9B62-F6E556E9CBA2}" type="pres">
      <dgm:prSet presAssocID="{9B1CD2AF-5FFB-4F34-AB8A-EF44D8EB58AD}" presName="parTxOnly" presStyleLbl="node1" presStyleIdx="3" presStyleCnt="4" custLinFactNeighborX="5717" custLinFactNeighborY="-58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544A03D-E227-40DA-8CF0-1365D13A10FC}" type="presOf" srcId="{41FD935F-8E5B-4862-B916-F481F4402AA4}" destId="{EE47D273-99F5-4D18-995C-2FDB09B844FC}" srcOrd="0" destOrd="0" presId="urn:microsoft.com/office/officeart/2005/8/layout/chevron1"/>
    <dgm:cxn modelId="{A78B9515-C322-449C-9212-5437F4BACF31}" srcId="{763B2FA2-D0AF-43DC-A915-A7E30ED11007}" destId="{594E8269-3E56-4BDC-817A-51C63A40F636}" srcOrd="0" destOrd="0" parTransId="{7D8C5882-B446-4029-A29E-0A41100FBF1D}" sibTransId="{5CE930B8-47D0-45E9-9A45-2F248732257E}"/>
    <dgm:cxn modelId="{21C25070-1A28-4532-A850-ACF7E641B997}" type="presOf" srcId="{763B2FA2-D0AF-43DC-A915-A7E30ED11007}" destId="{15900DE5-3505-40F5-A3CA-65389089D20D}" srcOrd="0" destOrd="0" presId="urn:microsoft.com/office/officeart/2005/8/layout/chevron1"/>
    <dgm:cxn modelId="{B5AF6073-A097-48A9-B544-88FA3753053C}" srcId="{763B2FA2-D0AF-43DC-A915-A7E30ED11007}" destId="{9B1CD2AF-5FFB-4F34-AB8A-EF44D8EB58AD}" srcOrd="3" destOrd="0" parTransId="{AFDA0F9B-0C56-431F-A70D-93A632DEAA93}" sibTransId="{3C88EF4D-25C7-47F4-AF3D-5DB89D7FDD94}"/>
    <dgm:cxn modelId="{E21579CE-8D2C-4FB5-A9AA-F0600AE59A31}" type="presOf" srcId="{9B1CD2AF-5FFB-4F34-AB8A-EF44D8EB58AD}" destId="{1C38C168-2DC3-4AA0-9B62-F6E556E9CBA2}" srcOrd="0" destOrd="0" presId="urn:microsoft.com/office/officeart/2005/8/layout/chevron1"/>
    <dgm:cxn modelId="{122D8C42-3EE7-46FA-8CD4-C747A9F3E5BC}" type="presOf" srcId="{594E8269-3E56-4BDC-817A-51C63A40F636}" destId="{1E4457E7-5A05-4102-8D82-996BD23B8642}" srcOrd="0" destOrd="0" presId="urn:microsoft.com/office/officeart/2005/8/layout/chevron1"/>
    <dgm:cxn modelId="{1F6E5A31-0604-4268-9DB0-5409B1F02825}" srcId="{763B2FA2-D0AF-43DC-A915-A7E30ED11007}" destId="{41FD935F-8E5B-4862-B916-F481F4402AA4}" srcOrd="1" destOrd="0" parTransId="{43DF42E7-241B-411B-95BF-D9BE73B029ED}" sibTransId="{40E85020-83C8-443E-BB64-FFB391BF952A}"/>
    <dgm:cxn modelId="{7C9258B7-82B8-4FC3-8B72-A545981EB141}" srcId="{763B2FA2-D0AF-43DC-A915-A7E30ED11007}" destId="{E22FD78F-71C4-4765-A479-B50305E3EB3F}" srcOrd="2" destOrd="0" parTransId="{2CA9922C-5718-4CC8-BB5A-87621853C802}" sibTransId="{056A2EE8-D0CE-4207-9A70-2874EB5AFAB8}"/>
    <dgm:cxn modelId="{8CE1517F-CACF-43FB-96CC-2067D47BF7B8}" type="presOf" srcId="{E22FD78F-71C4-4765-A479-B50305E3EB3F}" destId="{4E24CAA2-92E9-472E-BAF4-42823A2468B2}" srcOrd="0" destOrd="0" presId="urn:microsoft.com/office/officeart/2005/8/layout/chevron1"/>
    <dgm:cxn modelId="{EE4441AF-D930-4C70-ACCE-9D165B51630E}" type="presParOf" srcId="{15900DE5-3505-40F5-A3CA-65389089D20D}" destId="{1E4457E7-5A05-4102-8D82-996BD23B8642}" srcOrd="0" destOrd="0" presId="urn:microsoft.com/office/officeart/2005/8/layout/chevron1"/>
    <dgm:cxn modelId="{D1B65D67-6C47-4278-93EA-93895B4241E2}" type="presParOf" srcId="{15900DE5-3505-40F5-A3CA-65389089D20D}" destId="{D1B6775B-D9DF-4AA8-8F9D-0DB1E11B892E}" srcOrd="1" destOrd="0" presId="urn:microsoft.com/office/officeart/2005/8/layout/chevron1"/>
    <dgm:cxn modelId="{AFFB0A5C-C85E-4340-96AC-241701931EC9}" type="presParOf" srcId="{15900DE5-3505-40F5-A3CA-65389089D20D}" destId="{EE47D273-99F5-4D18-995C-2FDB09B844FC}" srcOrd="2" destOrd="0" presId="urn:microsoft.com/office/officeart/2005/8/layout/chevron1"/>
    <dgm:cxn modelId="{C17C6B5D-8112-4768-BD2E-C1A64FA91828}" type="presParOf" srcId="{15900DE5-3505-40F5-A3CA-65389089D20D}" destId="{59E3EBB1-6283-4161-94CE-FDF0E669AEE5}" srcOrd="3" destOrd="0" presId="urn:microsoft.com/office/officeart/2005/8/layout/chevron1"/>
    <dgm:cxn modelId="{7C6B58C6-0901-4CBE-AB09-28DFE23D51AE}" type="presParOf" srcId="{15900DE5-3505-40F5-A3CA-65389089D20D}" destId="{4E24CAA2-92E9-472E-BAF4-42823A2468B2}" srcOrd="4" destOrd="0" presId="urn:microsoft.com/office/officeart/2005/8/layout/chevron1"/>
    <dgm:cxn modelId="{8FC40F4E-CEC3-4532-BBC3-49E2473D4CF9}" type="presParOf" srcId="{15900DE5-3505-40F5-A3CA-65389089D20D}" destId="{9A47D673-7583-4EA2-A323-D7C4602B7A7E}" srcOrd="5" destOrd="0" presId="urn:microsoft.com/office/officeart/2005/8/layout/chevron1"/>
    <dgm:cxn modelId="{2A2C7456-284C-44A5-A768-82B651280841}" type="presParOf" srcId="{15900DE5-3505-40F5-A3CA-65389089D20D}" destId="{1C38C168-2DC3-4AA0-9B62-F6E556E9CBA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71" cy="496729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4294" y="0"/>
            <a:ext cx="2942271" cy="496729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6E9C4F6A-E13D-445A-821E-E526B4CB2636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B0B73581-EEB3-4070-AF89-ABA581230D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7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5048" y="0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60ADE552-CE57-46FD-9F45-CAE764755A2D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5048" y="9425567"/>
            <a:ext cx="2941532" cy="496173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154B9746-03CC-4E7D-8EAD-A36B47F6E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9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L’input del processo di modernizzazione</a:t>
            </a:r>
            <a:r>
              <a:rPr lang="it-IT" baseline="0" dirty="0" smtClean="0"/>
              <a:t> e del passaggio da una produzione a silos a un modello a matrice ha sollecitato l’individuazione di un sistema delle competenze verso cui tendere. Questo è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inteso come insieme strutturato di conoscenze, abilità, attitudini delle persone e valori condivisi dell’organizzazione.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B9746-03CC-4E7D-8EAD-A36B47F6EA0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95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784" indent="-461784">
              <a:buFont typeface="+mj-lt"/>
              <a:buAutoNum type="arabicPeriod"/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competenze </a:t>
            </a:r>
            <a:r>
              <a:rPr lang="it-IT" sz="1200" dirty="0" smtClean="0">
                <a:solidFill>
                  <a:srgbClr val="7F142A"/>
                </a:solidFill>
              </a:rPr>
              <a:t>possedute dal personale </a:t>
            </a:r>
            <a:r>
              <a:rPr lang="it-IT" sz="1200" dirty="0" smtClean="0"/>
              <a:t>e</a:t>
            </a:r>
            <a:r>
              <a:rPr lang="it-IT" sz="1200" dirty="0" smtClean="0">
                <a:solidFill>
                  <a:srgbClr val="7F142A"/>
                </a:solidFill>
              </a:rPr>
              <a:t> desiderate dall’organizzazione </a:t>
            </a:r>
            <a:r>
              <a:rPr lang="it-IT" sz="1200" dirty="0" smtClean="0"/>
              <a:t>ma</a:t>
            </a:r>
            <a:r>
              <a:rPr lang="it-IT" sz="1200" dirty="0" smtClean="0">
                <a:solidFill>
                  <a:srgbClr val="7F142A"/>
                </a:solidFill>
              </a:rPr>
              <a:t> non agite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(area turchina);</a:t>
            </a:r>
          </a:p>
          <a:p>
            <a:pPr marL="461784" indent="-461784">
              <a:buFont typeface="+mj-lt"/>
              <a:buAutoNum type="arabicPeriod"/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competenze </a:t>
            </a:r>
            <a:r>
              <a:rPr lang="it-IT" sz="1200" dirty="0" smtClean="0">
                <a:solidFill>
                  <a:srgbClr val="7F142A"/>
                </a:solidFill>
              </a:rPr>
              <a:t>possedute </a:t>
            </a:r>
            <a:r>
              <a:rPr lang="it-IT" sz="1200" dirty="0" smtClean="0"/>
              <a:t>e</a:t>
            </a:r>
            <a:r>
              <a:rPr lang="it-IT" sz="1200" dirty="0" smtClean="0">
                <a:solidFill>
                  <a:srgbClr val="7F142A"/>
                </a:solidFill>
              </a:rPr>
              <a:t> agite dal personale </a:t>
            </a:r>
            <a:r>
              <a:rPr lang="it-IT" sz="1200" dirty="0" smtClean="0"/>
              <a:t>ma</a:t>
            </a:r>
            <a:r>
              <a:rPr lang="it-IT" sz="1200" dirty="0" smtClean="0">
                <a:solidFill>
                  <a:srgbClr val="7F142A"/>
                </a:solidFill>
              </a:rPr>
              <a:t> non desiderate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(area verde); </a:t>
            </a:r>
          </a:p>
          <a:p>
            <a:pPr marL="461784" indent="-461784">
              <a:buFont typeface="+mj-lt"/>
              <a:buAutoNum type="arabicPeriod"/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competenze </a:t>
            </a:r>
            <a:r>
              <a:rPr lang="it-IT" sz="1200" dirty="0" smtClean="0">
                <a:solidFill>
                  <a:srgbClr val="7F142A"/>
                </a:solidFill>
              </a:rPr>
              <a:t>desiderate dall’organizzazione </a:t>
            </a:r>
            <a:r>
              <a:rPr lang="it-IT" sz="1200" dirty="0" smtClean="0"/>
              <a:t>ma non </a:t>
            </a:r>
            <a:r>
              <a:rPr lang="it-IT" sz="1200" dirty="0" smtClean="0">
                <a:solidFill>
                  <a:srgbClr val="7F142A"/>
                </a:solidFill>
              </a:rPr>
              <a:t>possedute dal personale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(area azzurra).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B9746-03CC-4E7D-8EAD-A36B47F6EA0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77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L’apprendimento</a:t>
            </a:r>
            <a:r>
              <a:rPr lang="it-IT" baseline="0" dirty="0" smtClean="0"/>
              <a:t> on the job è preponderante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B9746-03CC-4E7D-8EAD-A36B47F6EA0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29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sistema è il perno di riferimento su cui basare tutte le fasi del ciclo di vita del capitale umano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B9746-03CC-4E7D-8EAD-A36B47F6EA0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14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2092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22/12/2016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8701" y="6331185"/>
            <a:ext cx="357371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Leonello Tronti, La mappatura delle competenze agite: Primi risultati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22/12/2016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Leonello Tronti, La mappatura delle competenze agite: Primi risultati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 sz="180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80" y="6346123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stat.it/it/files/2011/03/mestieri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istat.it/it/files/2011/03/mestieri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t/url?sa=i&amp;rct=j&amp;q=&amp;esrc=s&amp;source=images&amp;cd=&amp;cad=rja&amp;uact=8&amp;ved=0ahUKEwi179OX3sjPAhVHVxoKHZ7LAFcQjRwIBw&amp;url=http://www.tecno-power.com/green/fotovoltaico&amp;bvm=bv.134495766,d.d2s&amp;psig=AFQjCNFTkILkgFZ2q2DRRRTev2KmmmPI6g&amp;ust=147593115712474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87506" y="1306130"/>
            <a:ext cx="737795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505150"/>
                </a:solidFill>
              </a:rPr>
              <a:t>Costruire un sistema delle </a:t>
            </a:r>
            <a:r>
              <a:rPr lang="it-IT" sz="3200" dirty="0" smtClean="0">
                <a:solidFill>
                  <a:srgbClr val="505150"/>
                </a:solidFill>
              </a:rPr>
              <a:t>competenze</a:t>
            </a:r>
            <a:endParaRPr lang="it-IT" sz="3200" dirty="0">
              <a:solidFill>
                <a:srgbClr val="505150"/>
              </a:solidFill>
            </a:endParaRPr>
          </a:p>
          <a:p>
            <a:r>
              <a:rPr lang="it-IT" sz="2400" dirty="0">
                <a:solidFill>
                  <a:srgbClr val="505150"/>
                </a:solidFill>
              </a:rPr>
              <a:t>Il percorso avviato in Istat</a:t>
            </a:r>
          </a:p>
          <a:p>
            <a:endParaRPr lang="it-IT" sz="1050" dirty="0">
              <a:solidFill>
                <a:srgbClr val="50515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79930" y="4166958"/>
            <a:ext cx="465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505150"/>
                </a:solidFill>
              </a:rPr>
              <a:t>Pietro Scalisi e Antonio </a:t>
            </a:r>
            <a:r>
              <a:rPr lang="it-IT" sz="2000" dirty="0" err="1">
                <a:solidFill>
                  <a:srgbClr val="505150"/>
                </a:solidFill>
              </a:rPr>
              <a:t>Ottaiano</a:t>
            </a:r>
            <a:endParaRPr lang="it-IT" sz="2000" dirty="0">
              <a:solidFill>
                <a:srgbClr val="5051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87506" y="5198304"/>
            <a:ext cx="465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505150"/>
                </a:solidFill>
              </a:rPr>
              <a:t>FORUM PA</a:t>
            </a:r>
          </a:p>
          <a:p>
            <a:endParaRPr lang="it-IT" sz="1600" dirty="0">
              <a:solidFill>
                <a:srgbClr val="505150"/>
              </a:solidFill>
            </a:endParaRPr>
          </a:p>
          <a:p>
            <a:r>
              <a:rPr lang="it-IT" sz="1600" dirty="0">
                <a:solidFill>
                  <a:srgbClr val="505150"/>
                </a:solidFill>
              </a:rPr>
              <a:t>24 maggio 2017</a:t>
            </a:r>
          </a:p>
        </p:txBody>
      </p:sp>
    </p:spTree>
    <p:extLst>
      <p:ext uri="{BB962C8B-B14F-4D97-AF65-F5344CB8AC3E}">
        <p14:creationId xmlns:p14="http://schemas.microsoft.com/office/powerpoint/2010/main" val="6321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54648" y="467816"/>
            <a:ext cx="6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Cosa stiamo per </a:t>
            </a:r>
            <a:r>
              <a:rPr lang="it-IT" sz="3200" b="1" dirty="0" smtClean="0">
                <a:solidFill>
                  <a:srgbClr val="002060"/>
                </a:solidFill>
              </a:rPr>
              <a:t>fare (1)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67331" y="1397180"/>
            <a:ext cx="7423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giugno – settembre 2017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400" b="1" dirty="0">
                <a:solidFill>
                  <a:srgbClr val="7F142A"/>
                </a:solidFill>
              </a:rPr>
              <a:t>R</a:t>
            </a:r>
            <a:r>
              <a:rPr lang="it-IT" sz="2400" b="1" dirty="0" smtClean="0">
                <a:solidFill>
                  <a:srgbClr val="7F142A"/>
                </a:solidFill>
              </a:rPr>
              <a:t>ilevazione delle professioni svolte dal personale</a:t>
            </a:r>
          </a:p>
          <a:p>
            <a:r>
              <a:rPr lang="it-IT" sz="2400" b="1" dirty="0" smtClean="0">
                <a:solidFill>
                  <a:srgbClr val="7F142A"/>
                </a:solidFill>
              </a:rPr>
              <a:t> </a:t>
            </a:r>
            <a:endParaRPr lang="it-IT" sz="2400" b="1" i="1" dirty="0" smtClean="0">
              <a:solidFill>
                <a:srgbClr val="7F142A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67330" y="1352487"/>
            <a:ext cx="7360023" cy="15220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67331" y="3152055"/>
            <a:ext cx="7360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L’indagine intende sperimentare,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nell’ambito del Conto annuale per le PA, la rilevazione delle professioni svolte dai dipendenti sulla base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principali compiti eseguiti e delle competenze richieste.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1811919" y="1516670"/>
            <a:ext cx="887850" cy="25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107" descr="http://www.istat.it/it/files/2011/03/mestie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06" y="4264812"/>
            <a:ext cx="3646256" cy="19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54648" y="467816"/>
            <a:ext cx="6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Cosa stiamo per </a:t>
            </a:r>
            <a:r>
              <a:rPr lang="it-IT" sz="3200" b="1" dirty="0" smtClean="0">
                <a:solidFill>
                  <a:srgbClr val="002060"/>
                </a:solidFill>
              </a:rPr>
              <a:t>fare (2)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67331" y="1397180"/>
            <a:ext cx="7423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giugno – dicembre 2017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7F142A"/>
                </a:solidFill>
              </a:rPr>
              <a:t>Progetto 360° feedback per la dirigenza</a:t>
            </a:r>
          </a:p>
          <a:p>
            <a:r>
              <a:rPr lang="it-IT" sz="2400" b="1" dirty="0" smtClean="0">
                <a:solidFill>
                  <a:srgbClr val="7F142A"/>
                </a:solidFill>
              </a:rPr>
              <a:t> </a:t>
            </a:r>
            <a:endParaRPr lang="it-IT" sz="2400" b="1" i="1" dirty="0" smtClean="0">
              <a:solidFill>
                <a:srgbClr val="7F142A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67330" y="1352487"/>
            <a:ext cx="7360023" cy="15220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67331" y="3086307"/>
            <a:ext cx="7360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E’ un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progetto di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assessment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della dirigenza, basato su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questionari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autovalutazione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di etero-valutazione delle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competenze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manageriali, che consente di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accrescere  la consapevolezza </a:t>
            </a:r>
            <a:r>
              <a:rPr lang="it-IT" alt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merito </a:t>
            </a:r>
            <a:r>
              <a:rPr lang="it-IT" alt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agli </a:t>
            </a:r>
            <a:r>
              <a:rPr lang="it-IT" alt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effetti dei propri comportamenti </a:t>
            </a:r>
            <a:r>
              <a:rPr lang="it-IT" alt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sugli </a:t>
            </a:r>
            <a:r>
              <a:rPr lang="it-IT" alt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altri e sul contesto lavorativo.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1978973" y="1525459"/>
            <a:ext cx="887850" cy="25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3005261075"/>
              </p:ext>
            </p:extLst>
          </p:nvPr>
        </p:nvGraphicFramePr>
        <p:xfrm>
          <a:off x="-230820" y="4611767"/>
          <a:ext cx="8064896" cy="298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35" y="5128593"/>
            <a:ext cx="1339627" cy="93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54648" y="467816"/>
            <a:ext cx="6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Cosa stiamo per fare </a:t>
            </a:r>
            <a:r>
              <a:rPr lang="it-IT" sz="3200" b="1" dirty="0" smtClean="0">
                <a:solidFill>
                  <a:srgbClr val="002060"/>
                </a:solidFill>
              </a:rPr>
              <a:t>(3)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67331" y="1397180"/>
            <a:ext cx="7423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2017/2018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7F142A"/>
                </a:solidFill>
              </a:rPr>
              <a:t>Mappatura dei processi di lavoro</a:t>
            </a:r>
          </a:p>
          <a:p>
            <a:r>
              <a:rPr lang="it-IT" sz="2400" b="1" dirty="0" smtClean="0">
                <a:solidFill>
                  <a:srgbClr val="7F142A"/>
                </a:solidFill>
              </a:rPr>
              <a:t> </a:t>
            </a:r>
            <a:endParaRPr lang="it-IT" sz="2400" b="1" i="1" dirty="0" smtClean="0">
              <a:solidFill>
                <a:srgbClr val="7F142A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67330" y="1352487"/>
            <a:ext cx="7360023" cy="15220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67331" y="3152055"/>
            <a:ext cx="7360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ricostruzione dei processi di lavoro, definiti dal nuovo modello organizzativo,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attraverso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testimoni privilegiati ed esperti tematici individuati per ogni processo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produttivo. La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mappatura consentirà di declinare le attività di lavoro e specificare le competenze attese.</a:t>
            </a:r>
          </a:p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2691119" y="1516670"/>
            <a:ext cx="887850" cy="25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 descr="C:\Users\UTENTE\AppData\Local\Microsoft\Windows\Temporary Internet Files\Content.IE5\31IEXU8I\FocusGroup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2" y="4444649"/>
            <a:ext cx="2117012" cy="17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54648" y="467816"/>
            <a:ext cx="6113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L’unitarietà del disegno conoscitivo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calisi\AppData\Local\Microsoft\Windows\Temporary Internet Files\Content.IE5\U1MDWIXD\puzzle-774055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04" y="1789332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28870" y="1690827"/>
            <a:ext cx="7694169" cy="44627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Processo eterodiretto o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inclusivo</a:t>
            </a:r>
          </a:p>
          <a:p>
            <a:pPr lvl="1" algn="just"/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Trasparenza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Autovalutazione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vs. </a:t>
            </a:r>
            <a:r>
              <a:rPr lang="it-I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eterovalutazione</a:t>
            </a: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Coerenza nella gestione delle risorse umane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Risultati sostanziali o burocratici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Fiducia e responsabilità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28869" y="465819"/>
            <a:ext cx="759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Criticità e possibili resistenze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5" descr="C:\Users\UTENTE\AppData\Local\Microsoft\Windows\Temporary Internet Files\Content.IE5\20RREIHM\punto-interrogativo-question-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7" y="1297383"/>
            <a:ext cx="2564296" cy="17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18746" y="1572968"/>
            <a:ext cx="8299939" cy="49552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L’Istat intende dotarsi di un Sistema di sviluppo delle competenze, composto, in estrema sintesi, dai seguenti elementi: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it-IT" sz="2000" dirty="0" smtClean="0">
                <a:solidFill>
                  <a:srgbClr val="505150"/>
                </a:solidFill>
              </a:rPr>
              <a:t>1. Mappatura </a:t>
            </a:r>
            <a:r>
              <a:rPr lang="it-IT" sz="2000" dirty="0">
                <a:solidFill>
                  <a:srgbClr val="505150"/>
                </a:solidFill>
              </a:rPr>
              <a:t>delle </a:t>
            </a:r>
            <a:r>
              <a:rPr lang="it-IT" sz="2000" dirty="0" smtClean="0">
                <a:solidFill>
                  <a:srgbClr val="505150"/>
                </a:solidFill>
              </a:rPr>
              <a:t>competenze </a:t>
            </a:r>
          </a:p>
          <a:p>
            <a:pPr lvl="1"/>
            <a:r>
              <a:rPr lang="it-IT" sz="2000" dirty="0" smtClean="0">
                <a:solidFill>
                  <a:srgbClr val="505150"/>
                </a:solidFill>
              </a:rPr>
              <a:t>    (organizzative e professionali, </a:t>
            </a:r>
          </a:p>
          <a:p>
            <a:pPr lvl="1"/>
            <a:r>
              <a:rPr lang="it-IT" sz="2000" dirty="0">
                <a:solidFill>
                  <a:srgbClr val="505150"/>
                </a:solidFill>
              </a:rPr>
              <a:t> </a:t>
            </a:r>
            <a:r>
              <a:rPr lang="it-IT" sz="2000" dirty="0" smtClean="0">
                <a:solidFill>
                  <a:srgbClr val="505150"/>
                </a:solidFill>
              </a:rPr>
              <a:t>    agite e possedute)</a:t>
            </a:r>
            <a:endParaRPr lang="it-IT" sz="2000" dirty="0">
              <a:solidFill>
                <a:srgbClr val="505150"/>
              </a:solidFill>
            </a:endParaRPr>
          </a:p>
          <a:p>
            <a:pPr lvl="1"/>
            <a:endParaRPr lang="it-IT" sz="1200" dirty="0" smtClean="0">
              <a:solidFill>
                <a:srgbClr val="505150"/>
              </a:solidFill>
            </a:endParaRPr>
          </a:p>
          <a:p>
            <a:pPr lvl="1"/>
            <a:r>
              <a:rPr lang="it-IT" sz="2000" dirty="0" smtClean="0">
                <a:solidFill>
                  <a:srgbClr val="505150"/>
                </a:solidFill>
              </a:rPr>
              <a:t>2. Analisi </a:t>
            </a:r>
            <a:r>
              <a:rPr lang="it-IT" sz="2000" dirty="0">
                <a:solidFill>
                  <a:srgbClr val="505150"/>
                </a:solidFill>
              </a:rPr>
              <a:t>dei processi di </a:t>
            </a:r>
            <a:r>
              <a:rPr lang="it-IT" sz="2000" dirty="0" smtClean="0">
                <a:solidFill>
                  <a:srgbClr val="505150"/>
                </a:solidFill>
              </a:rPr>
              <a:t>lavoro e </a:t>
            </a:r>
          </a:p>
          <a:p>
            <a:pPr lvl="1"/>
            <a:r>
              <a:rPr lang="it-IT" sz="2000" dirty="0">
                <a:solidFill>
                  <a:srgbClr val="505150"/>
                </a:solidFill>
              </a:rPr>
              <a:t> </a:t>
            </a:r>
            <a:r>
              <a:rPr lang="it-IT" sz="2000" dirty="0" smtClean="0">
                <a:solidFill>
                  <a:srgbClr val="505150"/>
                </a:solidFill>
              </a:rPr>
              <a:t>   delle competenze attese</a:t>
            </a:r>
            <a:endParaRPr lang="it-IT" sz="2000" dirty="0">
              <a:solidFill>
                <a:srgbClr val="505150"/>
              </a:solidFill>
            </a:endParaRPr>
          </a:p>
          <a:p>
            <a:pPr lvl="1"/>
            <a:endParaRPr lang="it-IT" sz="1200" dirty="0" smtClean="0">
              <a:solidFill>
                <a:srgbClr val="505150"/>
              </a:solidFill>
            </a:endParaRPr>
          </a:p>
          <a:p>
            <a:pPr lvl="1"/>
            <a:r>
              <a:rPr lang="it-IT" sz="2000" dirty="0" smtClean="0">
                <a:solidFill>
                  <a:srgbClr val="505150"/>
                </a:solidFill>
              </a:rPr>
              <a:t>3. Individuazione </a:t>
            </a:r>
            <a:r>
              <a:rPr lang="it-IT" sz="2000" dirty="0">
                <a:solidFill>
                  <a:srgbClr val="505150"/>
                </a:solidFill>
              </a:rPr>
              <a:t>dei gap di competenza</a:t>
            </a:r>
          </a:p>
          <a:p>
            <a:pPr lvl="1"/>
            <a:endParaRPr lang="it-IT" sz="1200" dirty="0" smtClean="0">
              <a:solidFill>
                <a:srgbClr val="505150"/>
              </a:solidFill>
            </a:endParaRPr>
          </a:p>
          <a:p>
            <a:pPr lvl="1"/>
            <a:r>
              <a:rPr lang="it-IT" sz="2000" dirty="0" smtClean="0">
                <a:solidFill>
                  <a:srgbClr val="505150"/>
                </a:solidFill>
              </a:rPr>
              <a:t>4. Programmazione </a:t>
            </a:r>
            <a:r>
              <a:rPr lang="it-IT" sz="2000" dirty="0">
                <a:solidFill>
                  <a:srgbClr val="505150"/>
                </a:solidFill>
              </a:rPr>
              <a:t>strategica delle </a:t>
            </a:r>
            <a:r>
              <a:rPr lang="it-IT" sz="2000" dirty="0" smtClean="0">
                <a:solidFill>
                  <a:srgbClr val="505150"/>
                </a:solidFill>
              </a:rPr>
              <a:t>competenze</a:t>
            </a:r>
          </a:p>
          <a:p>
            <a:pPr lvl="1"/>
            <a:r>
              <a:rPr lang="it-IT" sz="2000" dirty="0" smtClean="0">
                <a:solidFill>
                  <a:srgbClr val="505150"/>
                </a:solidFill>
              </a:rPr>
              <a:t>    e delle conseguenti politiche del personale</a:t>
            </a:r>
            <a:endParaRPr lang="it-IT" sz="2000" dirty="0">
              <a:solidFill>
                <a:srgbClr val="505150"/>
              </a:solidFill>
            </a:endParaRPr>
          </a:p>
          <a:p>
            <a:pPr lvl="1"/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8626" y="467816"/>
            <a:ext cx="7553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Verso un </a:t>
            </a:r>
            <a:r>
              <a:rPr lang="it-IT" sz="2800" b="1" dirty="0" smtClean="0">
                <a:solidFill>
                  <a:srgbClr val="002060"/>
                </a:solidFill>
              </a:rPr>
              <a:t>sistema delle </a:t>
            </a:r>
            <a:r>
              <a:rPr lang="it-IT" sz="2800" b="1" dirty="0">
                <a:solidFill>
                  <a:srgbClr val="002060"/>
                </a:solidFill>
              </a:rPr>
              <a:t>competenze</a:t>
            </a:r>
          </a:p>
        </p:txBody>
      </p:sp>
      <p:pic>
        <p:nvPicPr>
          <p:cNvPr id="6" name="Picture 6" descr="C:\Users\scalisi\AppData\Local\Microsoft\Windows\Temporary Internet Files\Content.IE5\ZZJ9LDMQ\innovac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5" y="2313619"/>
            <a:ext cx="3772175" cy="23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6138" y="353776"/>
            <a:ext cx="7559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I gap di competenza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6138" y="864865"/>
            <a:ext cx="7559205" cy="1355451"/>
          </a:xfrm>
          <a:prstGeom prst="rect">
            <a:avLst/>
          </a:prstGeom>
          <a:noFill/>
        </p:spPr>
        <p:txBody>
          <a:bodyPr wrap="square" lIns="123142" tIns="61571" rIns="123142" bIns="61571" rtlCol="0">
            <a:spAutoFit/>
          </a:bodyPr>
          <a:lstStyle/>
          <a:p>
            <a:pPr algn="just"/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grafico evidenzia il rapporto tra competenze possedute, agite e desiderate, mettendo in luce l’esistenza di un’area di piena soddisfazione, di un’area di potenziale estraneo all’Istituto e di tre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gap da colmare: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2220293"/>
            <a:ext cx="7559205" cy="396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709581" y="5191736"/>
            <a:ext cx="954479" cy="385955"/>
          </a:xfrm>
          <a:prstGeom prst="rect">
            <a:avLst/>
          </a:prstGeom>
          <a:noFill/>
        </p:spPr>
        <p:txBody>
          <a:bodyPr wrap="square" lIns="123142" tIns="61571" rIns="123142" bIns="61571" rtlCol="0">
            <a:spAutoFit/>
          </a:bodyPr>
          <a:lstStyle/>
          <a:p>
            <a:r>
              <a:rPr lang="it-IT" sz="1700" b="1" dirty="0">
                <a:solidFill>
                  <a:srgbClr val="7F142A"/>
                </a:solidFill>
              </a:rPr>
              <a:t>Gap 1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212247" y="2576560"/>
            <a:ext cx="962276" cy="385955"/>
          </a:xfrm>
          <a:prstGeom prst="rect">
            <a:avLst/>
          </a:prstGeom>
          <a:noFill/>
        </p:spPr>
        <p:txBody>
          <a:bodyPr wrap="square" lIns="123142" tIns="61571" rIns="123142" bIns="61571" rtlCol="0">
            <a:spAutoFit/>
          </a:bodyPr>
          <a:lstStyle/>
          <a:p>
            <a:r>
              <a:rPr lang="it-IT" sz="1700" b="1" dirty="0">
                <a:solidFill>
                  <a:srgbClr val="7F142A"/>
                </a:solidFill>
              </a:rPr>
              <a:t>Gap 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852857" y="5718943"/>
            <a:ext cx="893166" cy="385955"/>
          </a:xfrm>
          <a:prstGeom prst="rect">
            <a:avLst/>
          </a:prstGeom>
          <a:noFill/>
        </p:spPr>
        <p:txBody>
          <a:bodyPr wrap="square" lIns="123142" tIns="61571" rIns="123142" bIns="61571" rtlCol="0">
            <a:spAutoFit/>
          </a:bodyPr>
          <a:lstStyle/>
          <a:p>
            <a:r>
              <a:rPr lang="it-IT" sz="1700" b="1" dirty="0">
                <a:solidFill>
                  <a:srgbClr val="7F142A"/>
                </a:solidFill>
              </a:rPr>
              <a:t>Gap 3</a:t>
            </a:r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2549597" y="4852721"/>
            <a:ext cx="885569" cy="4315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5651174" y="2887645"/>
            <a:ext cx="816564" cy="46255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5817936" y="5384713"/>
            <a:ext cx="1034921" cy="52720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9650" y="855951"/>
            <a:ext cx="8080137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1" algn="just"/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Obiettivo di fondo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creare una cultura condivisa e partecipativa, che stimoli l’apprendimento organizzativo e il miglioramento continuo del personale.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3093" y="333299"/>
            <a:ext cx="888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Cosa si propone il sistema delle competenze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92772" y="2160105"/>
            <a:ext cx="2305878" cy="13212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</a:t>
            </a:r>
            <a:r>
              <a:rPr lang="it-IT" dirty="0" smtClean="0"/>
              <a:t>viluppo della conoscenza </a:t>
            </a:r>
          </a:p>
          <a:p>
            <a:pPr algn="ctr"/>
            <a:r>
              <a:rPr lang="it-IT" dirty="0" smtClean="0"/>
              <a:t>e delle tecnologie</a:t>
            </a:r>
            <a:endParaRPr lang="en-US" dirty="0"/>
          </a:p>
        </p:txBody>
      </p:sp>
      <p:sp>
        <p:nvSpPr>
          <p:cNvPr id="6" name="Ovale 5"/>
          <p:cNvSpPr/>
          <p:nvPr/>
        </p:nvSpPr>
        <p:spPr>
          <a:xfrm>
            <a:off x="1683033" y="2817181"/>
            <a:ext cx="2551075" cy="13282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Organizzazione del lavoro</a:t>
            </a:r>
            <a:endParaRPr lang="en-US" dirty="0"/>
          </a:p>
        </p:txBody>
      </p:sp>
      <p:sp>
        <p:nvSpPr>
          <p:cNvPr id="7" name="Ovale 6"/>
          <p:cNvSpPr/>
          <p:nvPr/>
        </p:nvSpPr>
        <p:spPr>
          <a:xfrm>
            <a:off x="3594679" y="3405812"/>
            <a:ext cx="2382055" cy="13119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Condivisione dei </a:t>
            </a:r>
            <a:r>
              <a:rPr lang="it-IT" dirty="0" err="1" smtClean="0"/>
              <a:t>saperi</a:t>
            </a:r>
            <a:r>
              <a:rPr lang="it-IT" dirty="0" smtClean="0"/>
              <a:t> e delle pratiche</a:t>
            </a:r>
            <a:endParaRPr lang="en-US" dirty="0"/>
          </a:p>
        </p:txBody>
      </p:sp>
      <p:sp>
        <p:nvSpPr>
          <p:cNvPr id="9" name="Ovale 8"/>
          <p:cNvSpPr/>
          <p:nvPr/>
        </p:nvSpPr>
        <p:spPr>
          <a:xfrm>
            <a:off x="5373695" y="4039423"/>
            <a:ext cx="2100536" cy="12084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Innovazione</a:t>
            </a:r>
            <a:endParaRPr lang="en-US" dirty="0"/>
          </a:p>
        </p:txBody>
      </p:sp>
      <p:sp>
        <p:nvSpPr>
          <p:cNvPr id="11" name="Ovale 10"/>
          <p:cNvSpPr/>
          <p:nvPr/>
        </p:nvSpPr>
        <p:spPr>
          <a:xfrm>
            <a:off x="6705520" y="4731028"/>
            <a:ext cx="2305878" cy="13318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Benessere organizzativo e motivazione individuale</a:t>
            </a:r>
            <a:endParaRPr lang="en-US" dirty="0"/>
          </a:p>
        </p:txBody>
      </p:sp>
      <p:sp>
        <p:nvSpPr>
          <p:cNvPr id="16" name="Freccia circolare in giù 15"/>
          <p:cNvSpPr/>
          <p:nvPr/>
        </p:nvSpPr>
        <p:spPr>
          <a:xfrm rot="1059270">
            <a:off x="2130487" y="2773284"/>
            <a:ext cx="6914298" cy="703653"/>
          </a:xfrm>
          <a:prstGeom prst="curvedDownArrow">
            <a:avLst>
              <a:gd name="adj1" fmla="val 25000"/>
              <a:gd name="adj2" fmla="val 62740"/>
              <a:gd name="adj3" fmla="val 25000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ccia circolare a sinistra 16"/>
          <p:cNvSpPr/>
          <p:nvPr/>
        </p:nvSpPr>
        <p:spPr>
          <a:xfrm rot="6396998">
            <a:off x="3109933" y="1691369"/>
            <a:ext cx="853722" cy="6727329"/>
          </a:xfrm>
          <a:prstGeom prst="curvedLeftArrow">
            <a:avLst>
              <a:gd name="adj1" fmla="val 18041"/>
              <a:gd name="adj2" fmla="val 50000"/>
              <a:gd name="adj3" fmla="val 2510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2902" y="1319771"/>
            <a:ext cx="8080137" cy="224676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1" algn="just"/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Obiettivi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intermedi: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conoscere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capitale umano </a:t>
            </a:r>
          </a:p>
          <a:p>
            <a:pPr lvl="1" algn="just"/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favorire lo sviluppo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la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valorizzazione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delle competenze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partire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dalle scelte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connesse alle politiche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reclutamento, della mobilità,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della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formazione e della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delle conoscenze.</a:t>
            </a:r>
          </a:p>
          <a:p>
            <a:pPr lvl="1"/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3093" y="465819"/>
            <a:ext cx="888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Cosa si propone il sistema delle competenze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UTENTE\AppData\Local\Microsoft\Windows\Temporary Internet Files\Content.IE5\31IEXU8I\lente-ingrandiment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70" y="3760083"/>
            <a:ext cx="3576320" cy="23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04560" y="441312"/>
            <a:ext cx="751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A cosa serve il sistema delle competenze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2173" y="1050955"/>
            <a:ext cx="78075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 conoscenza approfondita delle competenze circolanti in Istituto e di quelle desiderate consente di:</a:t>
            </a:r>
          </a:p>
          <a:p>
            <a:endParaRPr lang="it-IT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restituire al management i profili di competenze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presenti;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predisporre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piani di fabbisogno del personale;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valutare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domande di mobilità e orientare le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assegnazioni; 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individuare i fabbisogni formativi;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selezionare i docenti in grado di insegnare determinate materie;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selezionare gli esperti per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progetti di cooperazione;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costituire gruppi di lavoro interni </a:t>
            </a: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e task force internazionali;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definire i ruoli professionali e </a:t>
            </a: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delineare percorsi di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sviluppo;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impostare i sistemi di valutazione</a:t>
            </a: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delle performance;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7" descr="Risultati immagini per idea lampadi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08" y="4064984"/>
            <a:ext cx="4085492" cy="19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5315" y="467816"/>
            <a:ext cx="849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Un approccio sistemico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3231173" y="2681654"/>
            <a:ext cx="2435469" cy="160899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Sistema delle competenze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54263" y="1315915"/>
            <a:ext cx="2189285" cy="1002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Reclutamento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603030" y="3666390"/>
            <a:ext cx="2189285" cy="1002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Mobilità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603029" y="2498480"/>
            <a:ext cx="2189285" cy="1002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Offerta formativa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25314" y="3666391"/>
            <a:ext cx="2189285" cy="1002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Apprendimento informale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354264" y="4809426"/>
            <a:ext cx="2189285" cy="1002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Percorsi di carriera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25315" y="2483827"/>
            <a:ext cx="2189285" cy="1002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Valutazione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0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54648" y="401556"/>
            <a:ext cx="6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Cosa è stato fatto (1)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9521" y="1096536"/>
            <a:ext cx="7360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maggio 2016 – maggio 2017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algn="ctr"/>
            <a:r>
              <a:rPr lang="it-IT" sz="2400" b="1" dirty="0" smtClean="0">
                <a:solidFill>
                  <a:srgbClr val="7F142A"/>
                </a:solidFill>
              </a:rPr>
              <a:t>Indagine </a:t>
            </a:r>
            <a:r>
              <a:rPr lang="it-IT" sz="2400" b="1" dirty="0">
                <a:solidFill>
                  <a:srgbClr val="7F142A"/>
                </a:solidFill>
              </a:rPr>
              <a:t>sperimentale sulle competenze </a:t>
            </a:r>
            <a:r>
              <a:rPr lang="it-IT" sz="2400" b="1" dirty="0" smtClean="0">
                <a:solidFill>
                  <a:srgbClr val="7F142A"/>
                </a:solidFill>
              </a:rPr>
              <a:t>organizzative agite dal personale 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1934481" y="1198370"/>
            <a:ext cx="887850" cy="25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820270" y="3166665"/>
            <a:ext cx="74407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L’indagine, basata sulla metodologia JRA, approfondisce i profili dei dipendenti pubblici: i percorsi di apprendimento, l’uso delle tecnologie, i comportamenti organizzativi, le modalità di comunicazione, le forme di partecipazione, la valutazione delle performance, i cambiamenti nel lavoro, ecc. 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35445" y="1070032"/>
            <a:ext cx="7360023" cy="18466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t="12032" b="6149"/>
          <a:stretch/>
        </p:blipFill>
        <p:spPr>
          <a:xfrm>
            <a:off x="6228522" y="4525800"/>
            <a:ext cx="1811996" cy="16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54648" y="467816"/>
            <a:ext cx="6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Cosa è stato </a:t>
            </a:r>
            <a:r>
              <a:rPr lang="it-IT" sz="3200" b="1" dirty="0" smtClean="0">
                <a:solidFill>
                  <a:srgbClr val="002060"/>
                </a:solidFill>
              </a:rPr>
              <a:t>fatto (2)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67330" y="1098015"/>
            <a:ext cx="73600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settembre 2016 – giugno 2017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7F142A"/>
                </a:solidFill>
              </a:rPr>
              <a:t>Banca dati </a:t>
            </a:r>
            <a:r>
              <a:rPr lang="it-IT" sz="2400" b="1" dirty="0">
                <a:solidFill>
                  <a:srgbClr val="7F142A"/>
                </a:solidFill>
              </a:rPr>
              <a:t>delle competenze tecnico-specialistiche possedute dal personale</a:t>
            </a:r>
          </a:p>
          <a:p>
            <a:endParaRPr lang="it-IT" sz="2400" b="1" i="1" dirty="0" smtClean="0">
              <a:solidFill>
                <a:srgbClr val="7F142A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1820711" y="1196210"/>
            <a:ext cx="887850" cy="254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67328" y="3037072"/>
            <a:ext cx="73600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E’ un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di classificazione delle competenze tecnico-specialistiche, suddivise in 6 aree tematiche e 29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sotto-aree, che consente al personale di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descrivere il proprio profilo e di valutare le competenze possedute, anche quelle non agite nella normale attività lavorativa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7330" y="1084763"/>
            <a:ext cx="7360023" cy="18466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97903"/>
              </p:ext>
            </p:extLst>
          </p:nvPr>
        </p:nvGraphicFramePr>
        <p:xfrm>
          <a:off x="1044332" y="4738624"/>
          <a:ext cx="7238023" cy="1204974"/>
        </p:xfrm>
        <a:graphic>
          <a:graphicData uri="http://schemas.openxmlformats.org/drawingml/2006/table">
            <a:tbl>
              <a:tblPr/>
              <a:tblGrid>
                <a:gridCol w="1141880"/>
                <a:gridCol w="1141880"/>
                <a:gridCol w="1349417"/>
                <a:gridCol w="1327639"/>
                <a:gridCol w="1318846"/>
                <a:gridCol w="958361"/>
              </a:tblGrid>
              <a:tr h="12049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Amministrativa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Comunicazione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Organizzazione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Lingue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9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807</Words>
  <Application>Microsoft Office PowerPoint</Application>
  <PresentationFormat>Lucidi</PresentationFormat>
  <Paragraphs>124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Pietro Scalisi</cp:lastModifiedBy>
  <cp:revision>231</cp:revision>
  <cp:lastPrinted>2016-12-19T17:23:43Z</cp:lastPrinted>
  <dcterms:created xsi:type="dcterms:W3CDTF">2012-12-11T11:00:35Z</dcterms:created>
  <dcterms:modified xsi:type="dcterms:W3CDTF">2017-05-24T10:35:36Z</dcterms:modified>
</cp:coreProperties>
</file>