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55" r:id="rId2"/>
    <p:sldId id="361" r:id="rId3"/>
    <p:sldId id="438" r:id="rId4"/>
    <p:sldId id="456" r:id="rId5"/>
    <p:sldId id="439" r:id="rId6"/>
    <p:sldId id="450" r:id="rId7"/>
    <p:sldId id="451" r:id="rId8"/>
    <p:sldId id="446" r:id="rId9"/>
    <p:sldId id="457" r:id="rId10"/>
    <p:sldId id="449" r:id="rId11"/>
    <p:sldId id="452" r:id="rId12"/>
  </p:sldIdLst>
  <p:sldSz cx="9144000" cy="6858000" type="screen4x3"/>
  <p:notesSz cx="6788150" cy="9923463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0005"/>
    <a:srgbClr val="CF1E24"/>
    <a:srgbClr val="FDB409"/>
    <a:srgbClr val="4479CB"/>
    <a:srgbClr val="CB6131"/>
    <a:srgbClr val="FFFF0A"/>
    <a:srgbClr val="7E76AD"/>
    <a:srgbClr val="9188C7"/>
    <a:srgbClr val="F4C34F"/>
    <a:srgbClr val="A36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9" autoAdjust="0"/>
    <p:restoredTop sz="68742" autoAdjust="0"/>
  </p:normalViewPr>
  <p:slideViewPr>
    <p:cSldViewPr snapToGrid="0" snapToObjects="1" showGuides="1">
      <p:cViewPr varScale="1">
        <p:scale>
          <a:sx n="49" d="100"/>
          <a:sy n="49" d="100"/>
        </p:scale>
        <p:origin x="-1890" y="-102"/>
      </p:cViewPr>
      <p:guideLst>
        <p:guide orient="horz" pos="3411"/>
        <p:guide orient="horz" pos="2132"/>
        <p:guide pos="838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-2856" y="1266"/>
      </p:cViewPr>
      <p:guideLst>
        <p:guide orient="horz" pos="3126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7EE99-7F70-44CC-8FF0-51A975EEDA8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499BDFB-A6EF-494F-A62F-60D526491D9C}">
      <dgm:prSet phldrT="[Testo]"/>
      <dgm:spPr/>
      <dgm:t>
        <a:bodyPr/>
        <a:lstStyle/>
        <a:p>
          <a:r>
            <a:rPr lang="it-IT" dirty="0"/>
            <a:t>Fonti amministrative / statistiche  </a:t>
          </a:r>
        </a:p>
      </dgm:t>
    </dgm:pt>
    <dgm:pt modelId="{7264CE9B-8B07-4604-B6A1-12194F14EA7F}" type="parTrans" cxnId="{156C2877-DF16-4348-AAF2-CADA630BA805}">
      <dgm:prSet/>
      <dgm:spPr/>
      <dgm:t>
        <a:bodyPr/>
        <a:lstStyle/>
        <a:p>
          <a:endParaRPr lang="it-IT"/>
        </a:p>
      </dgm:t>
    </dgm:pt>
    <dgm:pt modelId="{EF1B1705-A00E-4AB1-A30F-B5AC29643AB3}" type="sibTrans" cxnId="{156C2877-DF16-4348-AAF2-CADA630BA805}">
      <dgm:prSet/>
      <dgm:spPr/>
      <dgm:t>
        <a:bodyPr/>
        <a:lstStyle/>
        <a:p>
          <a:endParaRPr lang="it-IT"/>
        </a:p>
      </dgm:t>
    </dgm:pt>
    <dgm:pt modelId="{EC57EA71-B64E-4DB0-B725-A257B15D488F}">
      <dgm:prSet phldrT="[Testo]"/>
      <dgm:spPr/>
      <dgm:t>
        <a:bodyPr/>
        <a:lstStyle/>
        <a:p>
          <a:r>
            <a:rPr lang="it-IT" dirty="0"/>
            <a:t>Processo di elaborazione e stima </a:t>
          </a:r>
        </a:p>
      </dgm:t>
    </dgm:pt>
    <dgm:pt modelId="{FEC0CFDB-C95E-4FDE-B289-8B3017D5E194}" type="parTrans" cxnId="{10642727-A5B7-4548-AB2A-6FD1EC89FEC7}">
      <dgm:prSet/>
      <dgm:spPr/>
      <dgm:t>
        <a:bodyPr/>
        <a:lstStyle/>
        <a:p>
          <a:endParaRPr lang="it-IT"/>
        </a:p>
      </dgm:t>
    </dgm:pt>
    <dgm:pt modelId="{5F51E6D8-7905-4143-ABA8-FAD80D2D0220}" type="sibTrans" cxnId="{10642727-A5B7-4548-AB2A-6FD1EC89FEC7}">
      <dgm:prSet/>
      <dgm:spPr/>
      <dgm:t>
        <a:bodyPr/>
        <a:lstStyle/>
        <a:p>
          <a:endParaRPr lang="it-IT"/>
        </a:p>
      </dgm:t>
    </dgm:pt>
    <dgm:pt modelId="{965D272B-42DB-4DC3-B541-9250D5AD939B}">
      <dgm:prSet phldrT="[Testo]"/>
      <dgm:spPr/>
      <dgm:t>
        <a:bodyPr/>
        <a:lstStyle/>
        <a:p>
          <a:r>
            <a:rPr lang="it-IT" dirty="0"/>
            <a:t>Frame tematici</a:t>
          </a:r>
        </a:p>
      </dgm:t>
    </dgm:pt>
    <dgm:pt modelId="{5B2F30E5-FCE4-4C21-8303-D015521DCE94}" type="parTrans" cxnId="{7E780509-29C6-4DE8-B541-09DBC7679308}">
      <dgm:prSet/>
      <dgm:spPr/>
      <dgm:t>
        <a:bodyPr/>
        <a:lstStyle/>
        <a:p>
          <a:endParaRPr lang="it-IT"/>
        </a:p>
      </dgm:t>
    </dgm:pt>
    <dgm:pt modelId="{C405216D-0545-4AD3-A23F-4E58035C3C4C}" type="sibTrans" cxnId="{7E780509-29C6-4DE8-B541-09DBC7679308}">
      <dgm:prSet/>
      <dgm:spPr/>
      <dgm:t>
        <a:bodyPr/>
        <a:lstStyle/>
        <a:p>
          <a:endParaRPr lang="it-IT"/>
        </a:p>
      </dgm:t>
    </dgm:pt>
    <dgm:pt modelId="{A60F8B24-2019-48B8-B126-6E4327A336C4}" type="pres">
      <dgm:prSet presAssocID="{76E7EE99-7F70-44CC-8FF0-51A975EEDA8D}" presName="CompostProcess" presStyleCnt="0">
        <dgm:presLayoutVars>
          <dgm:dir/>
          <dgm:resizeHandles val="exact"/>
        </dgm:presLayoutVars>
      </dgm:prSet>
      <dgm:spPr/>
    </dgm:pt>
    <dgm:pt modelId="{C68D7C23-29EA-49CB-9D81-ADF58DE83D19}" type="pres">
      <dgm:prSet presAssocID="{76E7EE99-7F70-44CC-8FF0-51A975EEDA8D}" presName="arrow" presStyleLbl="bgShp" presStyleIdx="0" presStyleCnt="1"/>
      <dgm:spPr/>
    </dgm:pt>
    <dgm:pt modelId="{08EDBF7D-33C1-4657-A8F5-C380A3A3F323}" type="pres">
      <dgm:prSet presAssocID="{76E7EE99-7F70-44CC-8FF0-51A975EEDA8D}" presName="linearProcess" presStyleCnt="0"/>
      <dgm:spPr/>
    </dgm:pt>
    <dgm:pt modelId="{6E8E96D4-4C32-49C3-8F96-6AFB5A198446}" type="pres">
      <dgm:prSet presAssocID="{4499BDFB-A6EF-494F-A62F-60D526491D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498422-B994-41A1-A8D8-9A825EEE21BB}" type="pres">
      <dgm:prSet presAssocID="{EF1B1705-A00E-4AB1-A30F-B5AC29643AB3}" presName="sibTrans" presStyleCnt="0"/>
      <dgm:spPr/>
    </dgm:pt>
    <dgm:pt modelId="{E317417E-2B33-4E67-A7D0-4BED53A86AF6}" type="pres">
      <dgm:prSet presAssocID="{EC57EA71-B64E-4DB0-B725-A257B15D488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AA9465-726F-4E74-8D06-F66173F25BED}" type="pres">
      <dgm:prSet presAssocID="{5F51E6D8-7905-4143-ABA8-FAD80D2D0220}" presName="sibTrans" presStyleCnt="0"/>
      <dgm:spPr/>
    </dgm:pt>
    <dgm:pt modelId="{FD971595-AEFC-4C1D-9F73-60D5BD6F91CC}" type="pres">
      <dgm:prSet presAssocID="{965D272B-42DB-4DC3-B541-9250D5AD93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B3C76F-A3C6-40C5-94C1-221A16E8B125}" type="presOf" srcId="{76E7EE99-7F70-44CC-8FF0-51A975EEDA8D}" destId="{A60F8B24-2019-48B8-B126-6E4327A336C4}" srcOrd="0" destOrd="0" presId="urn:microsoft.com/office/officeart/2005/8/layout/hProcess9"/>
    <dgm:cxn modelId="{B4DBBD5E-5C12-486A-B65F-F27FF31F8CF8}" type="presOf" srcId="{4499BDFB-A6EF-494F-A62F-60D526491D9C}" destId="{6E8E96D4-4C32-49C3-8F96-6AFB5A198446}" srcOrd="0" destOrd="0" presId="urn:microsoft.com/office/officeart/2005/8/layout/hProcess9"/>
    <dgm:cxn modelId="{7E780509-29C6-4DE8-B541-09DBC7679308}" srcId="{76E7EE99-7F70-44CC-8FF0-51A975EEDA8D}" destId="{965D272B-42DB-4DC3-B541-9250D5AD939B}" srcOrd="2" destOrd="0" parTransId="{5B2F30E5-FCE4-4C21-8303-D015521DCE94}" sibTransId="{C405216D-0545-4AD3-A23F-4E58035C3C4C}"/>
    <dgm:cxn modelId="{156C2877-DF16-4348-AAF2-CADA630BA805}" srcId="{76E7EE99-7F70-44CC-8FF0-51A975EEDA8D}" destId="{4499BDFB-A6EF-494F-A62F-60D526491D9C}" srcOrd="0" destOrd="0" parTransId="{7264CE9B-8B07-4604-B6A1-12194F14EA7F}" sibTransId="{EF1B1705-A00E-4AB1-A30F-B5AC29643AB3}"/>
    <dgm:cxn modelId="{7A88E848-B775-4C16-B703-56AFD20193E1}" type="presOf" srcId="{965D272B-42DB-4DC3-B541-9250D5AD939B}" destId="{FD971595-AEFC-4C1D-9F73-60D5BD6F91CC}" srcOrd="0" destOrd="0" presId="urn:microsoft.com/office/officeart/2005/8/layout/hProcess9"/>
    <dgm:cxn modelId="{10642727-A5B7-4548-AB2A-6FD1EC89FEC7}" srcId="{76E7EE99-7F70-44CC-8FF0-51A975EEDA8D}" destId="{EC57EA71-B64E-4DB0-B725-A257B15D488F}" srcOrd="1" destOrd="0" parTransId="{FEC0CFDB-C95E-4FDE-B289-8B3017D5E194}" sibTransId="{5F51E6D8-7905-4143-ABA8-FAD80D2D0220}"/>
    <dgm:cxn modelId="{9C69AE6D-D66D-44D6-9AF3-3BD1BB0959D5}" type="presOf" srcId="{EC57EA71-B64E-4DB0-B725-A257B15D488F}" destId="{E317417E-2B33-4E67-A7D0-4BED53A86AF6}" srcOrd="0" destOrd="0" presId="urn:microsoft.com/office/officeart/2005/8/layout/hProcess9"/>
    <dgm:cxn modelId="{817DEA04-F580-4E2E-92B9-8C692C979BD2}" type="presParOf" srcId="{A60F8B24-2019-48B8-B126-6E4327A336C4}" destId="{C68D7C23-29EA-49CB-9D81-ADF58DE83D19}" srcOrd="0" destOrd="0" presId="urn:microsoft.com/office/officeart/2005/8/layout/hProcess9"/>
    <dgm:cxn modelId="{8071C83E-18EE-4A30-B59C-03560A023AA9}" type="presParOf" srcId="{A60F8B24-2019-48B8-B126-6E4327A336C4}" destId="{08EDBF7D-33C1-4657-A8F5-C380A3A3F323}" srcOrd="1" destOrd="0" presId="urn:microsoft.com/office/officeart/2005/8/layout/hProcess9"/>
    <dgm:cxn modelId="{736074F5-011E-4F37-99EA-9E39188D2F9F}" type="presParOf" srcId="{08EDBF7D-33C1-4657-A8F5-C380A3A3F323}" destId="{6E8E96D4-4C32-49C3-8F96-6AFB5A198446}" srcOrd="0" destOrd="0" presId="urn:microsoft.com/office/officeart/2005/8/layout/hProcess9"/>
    <dgm:cxn modelId="{FE5D8539-5045-483B-9341-F973811E28B1}" type="presParOf" srcId="{08EDBF7D-33C1-4657-A8F5-C380A3A3F323}" destId="{55498422-B994-41A1-A8D8-9A825EEE21BB}" srcOrd="1" destOrd="0" presId="urn:microsoft.com/office/officeart/2005/8/layout/hProcess9"/>
    <dgm:cxn modelId="{334B7954-A79D-4BD3-A406-986D677E7714}" type="presParOf" srcId="{08EDBF7D-33C1-4657-A8F5-C380A3A3F323}" destId="{E317417E-2B33-4E67-A7D0-4BED53A86AF6}" srcOrd="2" destOrd="0" presId="urn:microsoft.com/office/officeart/2005/8/layout/hProcess9"/>
    <dgm:cxn modelId="{BBFF375C-A648-49CC-B67D-D1F2BAABCBA5}" type="presParOf" srcId="{08EDBF7D-33C1-4657-A8F5-C380A3A3F323}" destId="{CEAA9465-726F-4E74-8D06-F66173F25BED}" srcOrd="3" destOrd="0" presId="urn:microsoft.com/office/officeart/2005/8/layout/hProcess9"/>
    <dgm:cxn modelId="{F03AAEF7-CB50-40A4-955C-B2D2A45F2DC5}" type="presParOf" srcId="{08EDBF7D-33C1-4657-A8F5-C380A3A3F323}" destId="{FD971595-AEFC-4C1D-9F73-60D5BD6F91C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E7EE99-7F70-44CC-8FF0-51A975EEDA8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499BDFB-A6EF-494F-A62F-60D526491D9C}">
      <dgm:prSet phldrT="[Testo]"/>
      <dgm:spPr/>
      <dgm:t>
        <a:bodyPr/>
        <a:lstStyle/>
        <a:p>
          <a:r>
            <a:rPr lang="it-IT" dirty="0"/>
            <a:t>Rilevazione sul campo con quesiti qualitativi</a:t>
          </a:r>
        </a:p>
      </dgm:t>
    </dgm:pt>
    <dgm:pt modelId="{7264CE9B-8B07-4604-B6A1-12194F14EA7F}" type="parTrans" cxnId="{156C2877-DF16-4348-AAF2-CADA630BA805}">
      <dgm:prSet/>
      <dgm:spPr/>
      <dgm:t>
        <a:bodyPr/>
        <a:lstStyle/>
        <a:p>
          <a:endParaRPr lang="it-IT"/>
        </a:p>
      </dgm:t>
    </dgm:pt>
    <dgm:pt modelId="{EF1B1705-A00E-4AB1-A30F-B5AC29643AB3}" type="sibTrans" cxnId="{156C2877-DF16-4348-AAF2-CADA630BA805}">
      <dgm:prSet/>
      <dgm:spPr/>
      <dgm:t>
        <a:bodyPr/>
        <a:lstStyle/>
        <a:p>
          <a:endParaRPr lang="it-IT"/>
        </a:p>
      </dgm:t>
    </dgm:pt>
    <dgm:pt modelId="{EC57EA71-B64E-4DB0-B725-A257B15D488F}">
      <dgm:prSet phldrT="[Testo]"/>
      <dgm:spPr/>
      <dgm:t>
        <a:bodyPr/>
        <a:lstStyle/>
        <a:p>
          <a:r>
            <a:rPr lang="it-IT" dirty="0"/>
            <a:t>Processo di elaborazione e stima </a:t>
          </a:r>
        </a:p>
      </dgm:t>
    </dgm:pt>
    <dgm:pt modelId="{FEC0CFDB-C95E-4FDE-B289-8B3017D5E194}" type="parTrans" cxnId="{10642727-A5B7-4548-AB2A-6FD1EC89FEC7}">
      <dgm:prSet/>
      <dgm:spPr/>
      <dgm:t>
        <a:bodyPr/>
        <a:lstStyle/>
        <a:p>
          <a:endParaRPr lang="it-IT"/>
        </a:p>
      </dgm:t>
    </dgm:pt>
    <dgm:pt modelId="{5F51E6D8-7905-4143-ABA8-FAD80D2D0220}" type="sibTrans" cxnId="{10642727-A5B7-4548-AB2A-6FD1EC89FEC7}">
      <dgm:prSet/>
      <dgm:spPr/>
      <dgm:t>
        <a:bodyPr/>
        <a:lstStyle/>
        <a:p>
          <a:endParaRPr lang="it-IT"/>
        </a:p>
      </dgm:t>
    </dgm:pt>
    <dgm:pt modelId="{965D272B-42DB-4DC3-B541-9250D5AD939B}">
      <dgm:prSet phldrT="[Testo]"/>
      <dgm:spPr/>
      <dgm:t>
        <a:bodyPr/>
        <a:lstStyle/>
        <a:p>
          <a:r>
            <a:rPr lang="it-IT" dirty="0"/>
            <a:t>Risultati delle rilevazioni </a:t>
          </a:r>
        </a:p>
      </dgm:t>
    </dgm:pt>
    <dgm:pt modelId="{5B2F30E5-FCE4-4C21-8303-D015521DCE94}" type="parTrans" cxnId="{7E780509-29C6-4DE8-B541-09DBC7679308}">
      <dgm:prSet/>
      <dgm:spPr/>
      <dgm:t>
        <a:bodyPr/>
        <a:lstStyle/>
        <a:p>
          <a:endParaRPr lang="it-IT"/>
        </a:p>
      </dgm:t>
    </dgm:pt>
    <dgm:pt modelId="{C405216D-0545-4AD3-A23F-4E58035C3C4C}" type="sibTrans" cxnId="{7E780509-29C6-4DE8-B541-09DBC7679308}">
      <dgm:prSet/>
      <dgm:spPr/>
      <dgm:t>
        <a:bodyPr/>
        <a:lstStyle/>
        <a:p>
          <a:endParaRPr lang="it-IT"/>
        </a:p>
      </dgm:t>
    </dgm:pt>
    <dgm:pt modelId="{A60F8B24-2019-48B8-B126-6E4327A336C4}" type="pres">
      <dgm:prSet presAssocID="{76E7EE99-7F70-44CC-8FF0-51A975EEDA8D}" presName="CompostProcess" presStyleCnt="0">
        <dgm:presLayoutVars>
          <dgm:dir/>
          <dgm:resizeHandles val="exact"/>
        </dgm:presLayoutVars>
      </dgm:prSet>
      <dgm:spPr/>
    </dgm:pt>
    <dgm:pt modelId="{C68D7C23-29EA-49CB-9D81-ADF58DE83D19}" type="pres">
      <dgm:prSet presAssocID="{76E7EE99-7F70-44CC-8FF0-51A975EEDA8D}" presName="arrow" presStyleLbl="bgShp" presStyleIdx="0" presStyleCnt="1"/>
      <dgm:spPr/>
    </dgm:pt>
    <dgm:pt modelId="{08EDBF7D-33C1-4657-A8F5-C380A3A3F323}" type="pres">
      <dgm:prSet presAssocID="{76E7EE99-7F70-44CC-8FF0-51A975EEDA8D}" presName="linearProcess" presStyleCnt="0"/>
      <dgm:spPr/>
    </dgm:pt>
    <dgm:pt modelId="{6E8E96D4-4C32-49C3-8F96-6AFB5A198446}" type="pres">
      <dgm:prSet presAssocID="{4499BDFB-A6EF-494F-A62F-60D526491D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498422-B994-41A1-A8D8-9A825EEE21BB}" type="pres">
      <dgm:prSet presAssocID="{EF1B1705-A00E-4AB1-A30F-B5AC29643AB3}" presName="sibTrans" presStyleCnt="0"/>
      <dgm:spPr/>
    </dgm:pt>
    <dgm:pt modelId="{E317417E-2B33-4E67-A7D0-4BED53A86AF6}" type="pres">
      <dgm:prSet presAssocID="{EC57EA71-B64E-4DB0-B725-A257B15D488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AA9465-726F-4E74-8D06-F66173F25BED}" type="pres">
      <dgm:prSet presAssocID="{5F51E6D8-7905-4143-ABA8-FAD80D2D0220}" presName="sibTrans" presStyleCnt="0"/>
      <dgm:spPr/>
    </dgm:pt>
    <dgm:pt modelId="{FD971595-AEFC-4C1D-9F73-60D5BD6F91CC}" type="pres">
      <dgm:prSet presAssocID="{965D272B-42DB-4DC3-B541-9250D5AD93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B3C76F-A3C6-40C5-94C1-221A16E8B125}" type="presOf" srcId="{76E7EE99-7F70-44CC-8FF0-51A975EEDA8D}" destId="{A60F8B24-2019-48B8-B126-6E4327A336C4}" srcOrd="0" destOrd="0" presId="urn:microsoft.com/office/officeart/2005/8/layout/hProcess9"/>
    <dgm:cxn modelId="{B4DBBD5E-5C12-486A-B65F-F27FF31F8CF8}" type="presOf" srcId="{4499BDFB-A6EF-494F-A62F-60D526491D9C}" destId="{6E8E96D4-4C32-49C3-8F96-6AFB5A198446}" srcOrd="0" destOrd="0" presId="urn:microsoft.com/office/officeart/2005/8/layout/hProcess9"/>
    <dgm:cxn modelId="{7E780509-29C6-4DE8-B541-09DBC7679308}" srcId="{76E7EE99-7F70-44CC-8FF0-51A975EEDA8D}" destId="{965D272B-42DB-4DC3-B541-9250D5AD939B}" srcOrd="2" destOrd="0" parTransId="{5B2F30E5-FCE4-4C21-8303-D015521DCE94}" sibTransId="{C405216D-0545-4AD3-A23F-4E58035C3C4C}"/>
    <dgm:cxn modelId="{156C2877-DF16-4348-AAF2-CADA630BA805}" srcId="{76E7EE99-7F70-44CC-8FF0-51A975EEDA8D}" destId="{4499BDFB-A6EF-494F-A62F-60D526491D9C}" srcOrd="0" destOrd="0" parTransId="{7264CE9B-8B07-4604-B6A1-12194F14EA7F}" sibTransId="{EF1B1705-A00E-4AB1-A30F-B5AC29643AB3}"/>
    <dgm:cxn modelId="{7A88E848-B775-4C16-B703-56AFD20193E1}" type="presOf" srcId="{965D272B-42DB-4DC3-B541-9250D5AD939B}" destId="{FD971595-AEFC-4C1D-9F73-60D5BD6F91CC}" srcOrd="0" destOrd="0" presId="urn:microsoft.com/office/officeart/2005/8/layout/hProcess9"/>
    <dgm:cxn modelId="{10642727-A5B7-4548-AB2A-6FD1EC89FEC7}" srcId="{76E7EE99-7F70-44CC-8FF0-51A975EEDA8D}" destId="{EC57EA71-B64E-4DB0-B725-A257B15D488F}" srcOrd="1" destOrd="0" parTransId="{FEC0CFDB-C95E-4FDE-B289-8B3017D5E194}" sibTransId="{5F51E6D8-7905-4143-ABA8-FAD80D2D0220}"/>
    <dgm:cxn modelId="{9C69AE6D-D66D-44D6-9AF3-3BD1BB0959D5}" type="presOf" srcId="{EC57EA71-B64E-4DB0-B725-A257B15D488F}" destId="{E317417E-2B33-4E67-A7D0-4BED53A86AF6}" srcOrd="0" destOrd="0" presId="urn:microsoft.com/office/officeart/2005/8/layout/hProcess9"/>
    <dgm:cxn modelId="{817DEA04-F580-4E2E-92B9-8C692C979BD2}" type="presParOf" srcId="{A60F8B24-2019-48B8-B126-6E4327A336C4}" destId="{C68D7C23-29EA-49CB-9D81-ADF58DE83D19}" srcOrd="0" destOrd="0" presId="urn:microsoft.com/office/officeart/2005/8/layout/hProcess9"/>
    <dgm:cxn modelId="{8071C83E-18EE-4A30-B59C-03560A023AA9}" type="presParOf" srcId="{A60F8B24-2019-48B8-B126-6E4327A336C4}" destId="{08EDBF7D-33C1-4657-A8F5-C380A3A3F323}" srcOrd="1" destOrd="0" presId="urn:microsoft.com/office/officeart/2005/8/layout/hProcess9"/>
    <dgm:cxn modelId="{736074F5-011E-4F37-99EA-9E39188D2F9F}" type="presParOf" srcId="{08EDBF7D-33C1-4657-A8F5-C380A3A3F323}" destId="{6E8E96D4-4C32-49C3-8F96-6AFB5A198446}" srcOrd="0" destOrd="0" presId="urn:microsoft.com/office/officeart/2005/8/layout/hProcess9"/>
    <dgm:cxn modelId="{FE5D8539-5045-483B-9341-F973811E28B1}" type="presParOf" srcId="{08EDBF7D-33C1-4657-A8F5-C380A3A3F323}" destId="{55498422-B994-41A1-A8D8-9A825EEE21BB}" srcOrd="1" destOrd="0" presId="urn:microsoft.com/office/officeart/2005/8/layout/hProcess9"/>
    <dgm:cxn modelId="{334B7954-A79D-4BD3-A406-986D677E7714}" type="presParOf" srcId="{08EDBF7D-33C1-4657-A8F5-C380A3A3F323}" destId="{E317417E-2B33-4E67-A7D0-4BED53A86AF6}" srcOrd="2" destOrd="0" presId="urn:microsoft.com/office/officeart/2005/8/layout/hProcess9"/>
    <dgm:cxn modelId="{BBFF375C-A648-49CC-B67D-D1F2BAABCBA5}" type="presParOf" srcId="{08EDBF7D-33C1-4657-A8F5-C380A3A3F323}" destId="{CEAA9465-726F-4E74-8D06-F66173F25BED}" srcOrd="3" destOrd="0" presId="urn:microsoft.com/office/officeart/2005/8/layout/hProcess9"/>
    <dgm:cxn modelId="{F03AAEF7-CB50-40A4-955C-B2D2A45F2DC5}" type="presParOf" srcId="{08EDBF7D-33C1-4657-A8F5-C380A3A3F323}" destId="{FD971595-AEFC-4C1D-9F73-60D5BD6F91C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D7C23-29EA-49CB-9D81-ADF58DE83D19}">
      <dsp:nvSpPr>
        <dsp:cNvPr id="0" name=""/>
        <dsp:cNvSpPr/>
      </dsp:nvSpPr>
      <dsp:spPr>
        <a:xfrm>
          <a:off x="290235" y="0"/>
          <a:ext cx="3289332" cy="216800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E96D4-4C32-49C3-8F96-6AFB5A198446}">
      <dsp:nvSpPr>
        <dsp:cNvPr id="0" name=""/>
        <dsp:cNvSpPr/>
      </dsp:nvSpPr>
      <dsp:spPr>
        <a:xfrm>
          <a:off x="4157" y="650400"/>
          <a:ext cx="1245592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Fonti amministrative / statistiche  </a:t>
          </a:r>
        </a:p>
      </dsp:txBody>
      <dsp:txXfrm>
        <a:off x="46490" y="692733"/>
        <a:ext cx="1160926" cy="782535"/>
      </dsp:txXfrm>
    </dsp:sp>
    <dsp:sp modelId="{E317417E-2B33-4E67-A7D0-4BED53A86AF6}">
      <dsp:nvSpPr>
        <dsp:cNvPr id="0" name=""/>
        <dsp:cNvSpPr/>
      </dsp:nvSpPr>
      <dsp:spPr>
        <a:xfrm>
          <a:off x="1312105" y="650400"/>
          <a:ext cx="1245592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Processo di elaborazione e stima </a:t>
          </a:r>
        </a:p>
      </dsp:txBody>
      <dsp:txXfrm>
        <a:off x="1354438" y="692733"/>
        <a:ext cx="1160926" cy="782535"/>
      </dsp:txXfrm>
    </dsp:sp>
    <dsp:sp modelId="{FD971595-AEFC-4C1D-9F73-60D5BD6F91CC}">
      <dsp:nvSpPr>
        <dsp:cNvPr id="0" name=""/>
        <dsp:cNvSpPr/>
      </dsp:nvSpPr>
      <dsp:spPr>
        <a:xfrm>
          <a:off x="2620053" y="650400"/>
          <a:ext cx="1245592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/>
            <a:t>Frame tematici</a:t>
          </a:r>
        </a:p>
      </dsp:txBody>
      <dsp:txXfrm>
        <a:off x="2662386" y="692733"/>
        <a:ext cx="1160926" cy="782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D7C23-29EA-49CB-9D81-ADF58DE83D19}">
      <dsp:nvSpPr>
        <dsp:cNvPr id="0" name=""/>
        <dsp:cNvSpPr/>
      </dsp:nvSpPr>
      <dsp:spPr>
        <a:xfrm>
          <a:off x="290235" y="0"/>
          <a:ext cx="3289332" cy="216800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E96D4-4C32-49C3-8F96-6AFB5A198446}">
      <dsp:nvSpPr>
        <dsp:cNvPr id="0" name=""/>
        <dsp:cNvSpPr/>
      </dsp:nvSpPr>
      <dsp:spPr>
        <a:xfrm>
          <a:off x="131134" y="650400"/>
          <a:ext cx="1160940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Rilevazione sul campo con quesiti qualitativi</a:t>
          </a:r>
        </a:p>
      </dsp:txBody>
      <dsp:txXfrm>
        <a:off x="173467" y="692733"/>
        <a:ext cx="1076274" cy="782535"/>
      </dsp:txXfrm>
    </dsp:sp>
    <dsp:sp modelId="{E317417E-2B33-4E67-A7D0-4BED53A86AF6}">
      <dsp:nvSpPr>
        <dsp:cNvPr id="0" name=""/>
        <dsp:cNvSpPr/>
      </dsp:nvSpPr>
      <dsp:spPr>
        <a:xfrm>
          <a:off x="1354431" y="650400"/>
          <a:ext cx="1160940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Processo di elaborazione e stima </a:t>
          </a:r>
        </a:p>
      </dsp:txBody>
      <dsp:txXfrm>
        <a:off x="1396764" y="692733"/>
        <a:ext cx="1076274" cy="782535"/>
      </dsp:txXfrm>
    </dsp:sp>
    <dsp:sp modelId="{FD971595-AEFC-4C1D-9F73-60D5BD6F91CC}">
      <dsp:nvSpPr>
        <dsp:cNvPr id="0" name=""/>
        <dsp:cNvSpPr/>
      </dsp:nvSpPr>
      <dsp:spPr>
        <a:xfrm>
          <a:off x="2577727" y="650400"/>
          <a:ext cx="1160940" cy="867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Risultati delle rilevazioni </a:t>
          </a:r>
        </a:p>
      </dsp:txBody>
      <dsp:txXfrm>
        <a:off x="2620060" y="692733"/>
        <a:ext cx="1076274" cy="782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5048" y="9425568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2" tIns="46552" rIns="93102" bIns="4655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3102" tIns="46552" rIns="93102" bIns="46552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5048" y="9425568"/>
            <a:ext cx="2941532" cy="496173"/>
          </a:xfrm>
          <a:prstGeom prst="rect">
            <a:avLst/>
          </a:prstGeom>
        </p:spPr>
        <p:txBody>
          <a:bodyPr vert="horz" lIns="93102" tIns="46552" rIns="93102" bIns="46552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9795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454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366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564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807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614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971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5188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8506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971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1660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934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C3EB-F457-433E-AB5E-33B176CDBCAD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9C2F-8CBC-4B57-9B4F-D29F8A9A3A9E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DD25-3DAA-4C20-9CAA-C03F09CB7BC5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867D-B02B-47E0-BA2E-3E2C93A258A6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1E1E-211A-4B2E-B2B4-6CCBA5894221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4C76-981E-429B-B621-B6ED4C3FACB5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F5D1-710B-41B5-AC5A-274002176C70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912F-5BDB-432E-9048-3F3ADB7A6789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C26A-3236-4EAF-B777-8A25986B456B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73050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6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435104"/>
            <a:ext cx="3008312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EEE3-7B05-4F03-9AF7-081FCE8F5A38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5367353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F1B0-9DE5-4801-9E80-032599F668AB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460A-6179-4453-8F16-353BCC03A143}" type="datetime1">
              <a:rPr lang="it-IT" smtClean="0"/>
              <a:pPr/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81074" y="0"/>
            <a:ext cx="8174741" cy="18000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66800" y="863602"/>
            <a:ext cx="750980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Aft>
                <a:spcPts val="600"/>
              </a:spcAft>
            </a:pPr>
            <a:endParaRPr lang="it-IT" sz="4000" b="1" dirty="0">
              <a:solidFill>
                <a:srgbClr val="C00000"/>
              </a:solidFill>
            </a:endParaRP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3200" b="1" dirty="0">
                <a:solidFill>
                  <a:srgbClr val="CF1E24"/>
                </a:solidFill>
              </a:rPr>
              <a:t>Censimenti permanenti delle unità economiche: orientamenti e scenari nel contesto della modernizzazione </a:t>
            </a: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endParaRPr lang="it-IT" sz="3200" b="1" dirty="0">
              <a:solidFill>
                <a:srgbClr val="CF1E24"/>
              </a:solidFill>
            </a:endParaRP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base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Istat – Istituto Nazionale di Statistica</a:t>
            </a:r>
          </a:p>
          <a:p>
            <a:pPr algn="just" fontAlgn="base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Stefano Menghinello </a:t>
            </a:r>
          </a:p>
          <a:p>
            <a:pPr algn="just" fontAlgn="base"/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1 3"/>
          <p:cNvCxnSpPr/>
          <p:nvPr/>
        </p:nvCxnSpPr>
        <p:spPr>
          <a:xfrm>
            <a:off x="1162540" y="5631236"/>
            <a:ext cx="58810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169042" y="3692083"/>
            <a:ext cx="6296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i="1" dirty="0"/>
              <a:t> </a:t>
            </a:r>
          </a:p>
          <a:p>
            <a:r>
              <a:rPr lang="it-IT" sz="1800" i="1" dirty="0"/>
              <a:t>Roma, Forum PA 23 Maggio 2017 </a:t>
            </a:r>
          </a:p>
        </p:txBody>
      </p:sp>
    </p:spTree>
    <p:extLst>
      <p:ext uri="{BB962C8B-B14F-4D97-AF65-F5344CB8AC3E}">
        <p14:creationId xmlns:p14="http://schemas.microsoft.com/office/powerpoint/2010/main" val="214983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55320" y="390002"/>
            <a:ext cx="8082917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 err="1">
                <a:solidFill>
                  <a:schemeClr val="bg1"/>
                </a:solidFill>
              </a:rPr>
              <a:t>Cronoprogamma</a:t>
            </a:r>
            <a:r>
              <a:rPr lang="it-IT" sz="2400" b="1" dirty="0">
                <a:solidFill>
                  <a:schemeClr val="bg1"/>
                </a:solidFill>
              </a:rPr>
              <a:t> delle attività  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 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2470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552" y="1371600"/>
            <a:ext cx="8859830" cy="447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087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691468" y="222420"/>
            <a:ext cx="5789988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/>
            <a:r>
              <a:rPr lang="it-IT" sz="2400" b="1" dirty="0">
                <a:solidFill>
                  <a:schemeClr val="bg1"/>
                </a:solidFill>
                <a:cs typeface="Arial"/>
              </a:rPr>
              <a:t>Censimenti economici permanenti 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71450" y="1015785"/>
            <a:ext cx="8639503" cy="47089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defTabSz="1435100">
              <a:spcBef>
                <a:spcPct val="0"/>
              </a:spcBef>
              <a:buClr>
                <a:srgbClr val="C00000"/>
              </a:buClr>
            </a:pPr>
            <a:r>
              <a:rPr lang="it-IT" sz="2000" dirty="0">
                <a:latin typeface="Calibri" panose="020F0502020204030204" pitchFamily="34" charset="0"/>
              </a:rPr>
              <a:t>       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I censimenti economici permanenti rientrano a pieno titolo nella strategia     complessiva dell’Istituto «Brand censimenti continui» </a:t>
            </a:r>
            <a:r>
              <a:rPr lang="it-IT" sz="2000" dirty="0">
                <a:latin typeface="Calibri" panose="020F0502020204030204" pitchFamily="34" charset="0"/>
              </a:rPr>
              <a:t>ma richiedono di prestare la massima attenzione ai seguenti aspetti che garantiranno il successo di questa iniziativa:</a:t>
            </a:r>
          </a:p>
          <a:p>
            <a:pPr marL="342900" indent="-342900" defTabSz="1435100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sz="1000" dirty="0">
              <a:latin typeface="Calibri" panose="020F0502020204030204" pitchFamily="34" charset="0"/>
            </a:endParaRPr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</a:rPr>
              <a:t>Rafforzamento del rapporto con gli stakeholders </a:t>
            </a:r>
            <a:r>
              <a:rPr lang="it-IT" sz="2000" dirty="0"/>
              <a:t>per sostenere l’iniziativa: «piattaforma informativa condivisa» con altri attori 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1000" b="1" dirty="0"/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000" dirty="0"/>
              <a:t>Contestuale </a:t>
            </a:r>
            <a:r>
              <a:rPr lang="it-IT" sz="2000" b="1" dirty="0">
                <a:solidFill>
                  <a:srgbClr val="FF0000"/>
                </a:solidFill>
              </a:rPr>
              <a:t>riduzione del </a:t>
            </a:r>
            <a:r>
              <a:rPr lang="it-IT" sz="2000" b="1" dirty="0" err="1">
                <a:solidFill>
                  <a:srgbClr val="FF0000"/>
                </a:solidFill>
              </a:rPr>
              <a:t>burden</a:t>
            </a:r>
            <a:r>
              <a:rPr lang="it-IT" sz="2000" b="1" dirty="0">
                <a:solidFill>
                  <a:srgbClr val="FF0000"/>
                </a:solidFill>
              </a:rPr>
              <a:t> complessivo prodotto sulle unità economiche</a:t>
            </a:r>
            <a:r>
              <a:rPr lang="it-IT" sz="2000" dirty="0">
                <a:solidFill>
                  <a:srgbClr val="FF0000"/>
                </a:solidFill>
              </a:rPr>
              <a:t>;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</a:rPr>
              <a:t>Piena integrazione con i processi di produzione </a:t>
            </a:r>
            <a:r>
              <a:rPr lang="it-IT" sz="2000" dirty="0"/>
              <a:t>della direzione imprese (rivedere in modo flessibile l’organizzazione del lavoro, i processi garantendo crescita professionale)</a:t>
            </a:r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it-IT" sz="1000" dirty="0">
              <a:latin typeface="Calibri" panose="020F0502020204030204" pitchFamily="34" charset="0"/>
            </a:endParaRPr>
          </a:p>
          <a:p>
            <a:pPr marL="799881" lvl="1" indent="-342900" defTabSz="1435100">
              <a:spcBef>
                <a:spcPct val="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Progettare ed implementare a monte il rilascio di un output integrato e facilmente fruibile all’esterno </a:t>
            </a:r>
            <a:r>
              <a:rPr lang="it-IT" sz="2000" dirty="0">
                <a:latin typeface="Calibri" panose="020F0502020204030204" pitchFamily="34" charset="0"/>
              </a:rPr>
              <a:t>secondo canali multipli </a:t>
            </a:r>
          </a:p>
        </p:txBody>
      </p:sp>
    </p:spTree>
    <p:extLst>
      <p:ext uri="{BB962C8B-B14F-4D97-AF65-F5344CB8AC3E}">
        <p14:creationId xmlns:p14="http://schemas.microsoft.com/office/powerpoint/2010/main" val="25826526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2424376" y="157246"/>
            <a:ext cx="4378210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/>
            <a:r>
              <a:rPr lang="it-IT" sz="2400" b="1" dirty="0">
                <a:solidFill>
                  <a:schemeClr val="bg1"/>
                </a:solidFill>
                <a:cs typeface="Arial"/>
              </a:rPr>
              <a:t>Presentazione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2470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0" y="908397"/>
            <a:ext cx="9143999" cy="51552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it-IT" sz="2600" dirty="0">
                <a:solidFill>
                  <a:srgbClr val="CF1E24"/>
                </a:solidFill>
              </a:rPr>
              <a:t>  </a:t>
            </a:r>
            <a:r>
              <a:rPr lang="it-IT" sz="2600" i="1" dirty="0"/>
              <a:t>Un processo già avviato….ma da riorientare nel contesto della    	modernizzazione  e dell’impatto atteso all’esterno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600" dirty="0"/>
              <a:t>Capacità di stimolare una forte domanda da parte degli stakeholders (</a:t>
            </a:r>
            <a:r>
              <a:rPr lang="it-IT" sz="2600" b="1" dirty="0"/>
              <a:t>co-progettualità, rilevanza per utilizzatori</a:t>
            </a:r>
            <a:r>
              <a:rPr lang="it-IT" sz="2600" dirty="0"/>
              <a:t>) 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600" dirty="0"/>
              <a:t>Inserimento nel processo di modernizzazione in atto all’Istat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600" dirty="0"/>
              <a:t>Innovazioni di prodotto e di processo (</a:t>
            </a:r>
            <a:r>
              <a:rPr lang="it-IT" sz="2600" b="1" dirty="0"/>
              <a:t>traccia permanente </a:t>
            </a:r>
            <a:r>
              <a:rPr lang="it-IT" sz="2600" dirty="0"/>
              <a:t>sia nell’offerta che nei processi)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600" dirty="0"/>
              <a:t>Cronoprogramma delle attività (</a:t>
            </a:r>
            <a:r>
              <a:rPr lang="it-IT" sz="2600" b="1" dirty="0"/>
              <a:t>chi fa cosa quando</a:t>
            </a:r>
            <a:r>
              <a:rPr lang="it-IT" sz="2600" dirty="0"/>
              <a:t>)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9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600" dirty="0"/>
              <a:t>Risultati attesi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200" dirty="0"/>
          </a:p>
          <a:p>
            <a:pPr lvl="1">
              <a:buClr>
                <a:srgbClr val="C00000"/>
              </a:buClr>
              <a:buSzPct val="100000"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681322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421304" y="244529"/>
            <a:ext cx="6150206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i="1" dirty="0">
                <a:solidFill>
                  <a:schemeClr val="bg1"/>
                </a:solidFill>
              </a:rPr>
              <a:t>Un processo già avviato….ma da riorientare </a:t>
            </a:r>
            <a:br>
              <a:rPr lang="it-IT" sz="2400" b="1" i="1" dirty="0">
                <a:solidFill>
                  <a:schemeClr val="bg1"/>
                </a:solidFill>
              </a:rPr>
            </a:br>
            <a:r>
              <a:rPr lang="it-IT" sz="2400" b="1" i="1" dirty="0">
                <a:solidFill>
                  <a:schemeClr val="bg1"/>
                </a:solidFill>
              </a:rPr>
              <a:t>nel  contesto della modernizzazione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380" y="652188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sellaDiTesto 17"/>
          <p:cNvSpPr txBox="1"/>
          <p:nvPr/>
        </p:nvSpPr>
        <p:spPr>
          <a:xfrm>
            <a:off x="340822" y="1041688"/>
            <a:ext cx="79900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I </a:t>
            </a:r>
            <a:r>
              <a:rPr lang="it-IT" sz="2600" dirty="0">
                <a:solidFill>
                  <a:srgbClr val="FF0000"/>
                </a:solidFill>
              </a:rPr>
              <a:t>censimenti economici permanenti non partono da zero…</a:t>
            </a:r>
          </a:p>
          <a:p>
            <a:pPr marL="342900" indent="-342900">
              <a:buFontTx/>
              <a:buChar char="-"/>
            </a:pPr>
            <a:r>
              <a:rPr lang="it-IT" sz="2600" dirty="0"/>
              <a:t>Esperienza CIS 2011 – multiscopo </a:t>
            </a:r>
          </a:p>
          <a:p>
            <a:pPr marL="342900" indent="-342900">
              <a:buFontTx/>
              <a:buChar char="-"/>
            </a:pPr>
            <a:r>
              <a:rPr lang="it-IT" sz="2600" dirty="0"/>
              <a:t>Indagine annuale IULGI </a:t>
            </a:r>
          </a:p>
          <a:p>
            <a:pPr marL="342900" indent="-342900">
              <a:buFontTx/>
              <a:buChar char="-"/>
            </a:pPr>
            <a:r>
              <a:rPr lang="it-IT" sz="2600" dirty="0"/>
              <a:t>Esperienza e best </a:t>
            </a:r>
            <a:r>
              <a:rPr lang="it-IT" sz="2600" dirty="0" err="1"/>
              <a:t>practices</a:t>
            </a:r>
            <a:r>
              <a:rPr lang="it-IT" sz="2600" dirty="0"/>
              <a:t> prima edizione censimenti permanenti istituzioni pubbliche (13 giugno 2017) e private (novembre 2017) 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endParaRPr lang="en-GB" sz="20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40823" y="3584256"/>
            <a:ext cx="88831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rgbClr val="FF0000"/>
                </a:solidFill>
              </a:rPr>
              <a:t>…ma si inseriscono nel contesto della modernizzazione dell’Istat:</a:t>
            </a:r>
          </a:p>
          <a:p>
            <a:pPr marL="342900" indent="-342900">
              <a:buFontTx/>
              <a:buChar char="-"/>
            </a:pPr>
            <a:r>
              <a:rPr lang="it-IT" sz="2600" b="1" dirty="0"/>
              <a:t>Rafforzare la domanda</a:t>
            </a:r>
            <a:r>
              <a:rPr lang="it-IT" sz="2600" dirty="0"/>
              <a:t>: gli stakeholders vanno coinvolti in modo ancora più attivo per garantire rilevanza dell’output</a:t>
            </a:r>
          </a:p>
          <a:p>
            <a:pPr marL="342900" indent="-342900">
              <a:buFontTx/>
              <a:buChar char="-"/>
            </a:pPr>
            <a:r>
              <a:rPr lang="it-IT" sz="2600" b="1" dirty="0"/>
              <a:t>Razionalizzare l’offerta</a:t>
            </a:r>
            <a:r>
              <a:rPr lang="it-IT" sz="2600" dirty="0"/>
              <a:t>: Incardinare i censimenti economici permanenti nei processi e nelle strategie dell’istituto: registri, utilizzo intensivo dei dati amministrativi, riduzione del gap informativo su temi rilevanti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8322732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288471" y="244529"/>
            <a:ext cx="8749272" cy="119357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i="1" dirty="0">
                <a:solidFill>
                  <a:schemeClr val="bg1"/>
                </a:solidFill>
              </a:rPr>
              <a:t>Tre censimenti diversi ……ma uniti da un unico approccio: coerenza con il sistema dei registri, dati amministrativi per le variabili quantitative e rilevazioni sui comportamenti delle unità economiche 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380" y="652188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e 1"/>
          <p:cNvSpPr/>
          <p:nvPr/>
        </p:nvSpPr>
        <p:spPr>
          <a:xfrm>
            <a:off x="593271" y="3657601"/>
            <a:ext cx="1756389" cy="164604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ccia curva 2"/>
          <p:cNvSpPr/>
          <p:nvPr/>
        </p:nvSpPr>
        <p:spPr>
          <a:xfrm>
            <a:off x="1516286" y="2210763"/>
            <a:ext cx="1724628" cy="1099595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reccia curva 5"/>
          <p:cNvSpPr/>
          <p:nvPr/>
        </p:nvSpPr>
        <p:spPr>
          <a:xfrm rot="10800000" flipH="1">
            <a:off x="1342133" y="5472381"/>
            <a:ext cx="1560223" cy="1099595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946205219"/>
              </p:ext>
            </p:extLst>
          </p:nvPr>
        </p:nvGraphicFramePr>
        <p:xfrm>
          <a:off x="3449255" y="1454874"/>
          <a:ext cx="3869803" cy="2168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2105044299"/>
              </p:ext>
            </p:extLst>
          </p:nvPr>
        </p:nvGraphicFramePr>
        <p:xfrm>
          <a:off x="3044966" y="4838543"/>
          <a:ext cx="3869803" cy="2168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Freccia circolare in giù 6"/>
          <p:cNvSpPr/>
          <p:nvPr/>
        </p:nvSpPr>
        <p:spPr>
          <a:xfrm rot="3406970">
            <a:off x="7319058" y="2737757"/>
            <a:ext cx="1373185" cy="756557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Freccia circolare in giù 8"/>
          <p:cNvSpPr/>
          <p:nvPr/>
        </p:nvSpPr>
        <p:spPr>
          <a:xfrm flipV="1">
            <a:off x="6847108" y="5562599"/>
            <a:ext cx="1311737" cy="805549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6914769" y="3858987"/>
            <a:ext cx="1783475" cy="1549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asellaDiTesto 13"/>
          <p:cNvSpPr txBox="1"/>
          <p:nvPr/>
        </p:nvSpPr>
        <p:spPr>
          <a:xfrm>
            <a:off x="832757" y="3858987"/>
            <a:ext cx="153488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Sistema dei registri sulle unità economiche</a:t>
            </a:r>
            <a:endParaRPr lang="en-GB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222670" y="4131125"/>
            <a:ext cx="14755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Patrimonio informativo integrato </a:t>
            </a:r>
            <a:endParaRPr lang="en-GB" dirty="0"/>
          </a:p>
        </p:txBody>
      </p:sp>
      <p:sp>
        <p:nvSpPr>
          <p:cNvPr id="16" name="Freccia a destra 15"/>
          <p:cNvSpPr/>
          <p:nvPr/>
        </p:nvSpPr>
        <p:spPr>
          <a:xfrm rot="10800000">
            <a:off x="2514600" y="4288975"/>
            <a:ext cx="4332508" cy="386443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CasellaDiTesto 16"/>
          <p:cNvSpPr txBox="1"/>
          <p:nvPr/>
        </p:nvSpPr>
        <p:spPr>
          <a:xfrm>
            <a:off x="3167743" y="3657601"/>
            <a:ext cx="31266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Piena coerenza con il sistema dei registri di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962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2019995" y="114989"/>
            <a:ext cx="5745480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Perché censimenti economici permanenti? La domanda degli stakeholders </a:t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2470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37160" y="966586"/>
            <a:ext cx="8812530" cy="5509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100000"/>
            </a:pPr>
            <a:r>
              <a:rPr lang="it-IT" sz="2600" b="1" dirty="0">
                <a:solidFill>
                  <a:srgbClr val="CF1E24"/>
                </a:solidFill>
              </a:rPr>
              <a:t>Imprese dell’industria e dei servizi </a:t>
            </a:r>
            <a:r>
              <a:rPr lang="it-IT" sz="2600" dirty="0">
                <a:solidFill>
                  <a:srgbClr val="CF1E24"/>
                </a:solidFill>
              </a:rPr>
              <a:t>           </a:t>
            </a:r>
          </a:p>
          <a:p>
            <a:pPr>
              <a:buClr>
                <a:srgbClr val="C00000"/>
              </a:buClr>
              <a:buSzPct val="100000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I cambiamenti «strutturali» nel sistema delle imprese sono sempre più frequenti e complessi: </a:t>
            </a:r>
            <a:r>
              <a:rPr lang="it-IT" sz="2000" b="1" dirty="0"/>
              <a:t>10  anni per una impresa sono una eternità</a:t>
            </a:r>
            <a:r>
              <a:rPr lang="it-IT" sz="2000" dirty="0"/>
              <a:t>, parzialità ed elevata frammentazione delle indagini strutturali previste dai regolamenti comunitari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Esigenze di «intercettare» fenomeni emergenti </a:t>
            </a:r>
            <a:r>
              <a:rPr lang="it-IT" sz="2000" dirty="0"/>
              <a:t>(start up, Industria 4.0) e </a:t>
            </a:r>
            <a:r>
              <a:rPr lang="it-IT" sz="2000" b="1" dirty="0"/>
              <a:t>monitorare</a:t>
            </a:r>
            <a:r>
              <a:rPr lang="it-IT" sz="2000" dirty="0"/>
              <a:t> i processi di cambiamento ed i </a:t>
            </a:r>
            <a:r>
              <a:rPr lang="it-IT" sz="2000" b="1" dirty="0"/>
              <a:t>risultati delle policy su ampia scala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Principali stakeholders: </a:t>
            </a:r>
            <a:r>
              <a:rPr lang="it-IT" sz="2000" b="1" dirty="0"/>
              <a:t>MISE, Confindustria, BDI, regioni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Fattori di rischio</a:t>
            </a:r>
            <a:r>
              <a:rPr lang="it-IT" sz="2000" dirty="0"/>
              <a:t>:  Elevata frammentazione degli interlocutori, ciclo politico delle misure di policy, natura non «statistica» di alcune esigenze informative</a:t>
            </a:r>
          </a:p>
          <a:p>
            <a:pPr lvl="1">
              <a:buClr>
                <a:srgbClr val="C00000"/>
              </a:buClr>
              <a:buSzPct val="100000"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9406882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950720" y="40694"/>
            <a:ext cx="5738553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Perché censimenti economici permanenti? La domanda degli stakeholders </a:t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379013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37160" y="846571"/>
            <a:ext cx="8812530" cy="51398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100000"/>
            </a:pPr>
            <a:r>
              <a:rPr lang="it-IT" sz="2600" b="1" dirty="0">
                <a:solidFill>
                  <a:srgbClr val="CF1E24"/>
                </a:solidFill>
              </a:rPr>
              <a:t>Istituzioni pubbliche  </a:t>
            </a:r>
            <a:r>
              <a:rPr lang="it-IT" sz="2600" dirty="0">
                <a:solidFill>
                  <a:srgbClr val="CF1E24"/>
                </a:solidFill>
              </a:rPr>
              <a:t>           </a:t>
            </a:r>
          </a:p>
          <a:p>
            <a:pPr>
              <a:buClr>
                <a:srgbClr val="C00000"/>
              </a:buClr>
              <a:buSzPct val="100000"/>
            </a:pPr>
            <a:endParaRPr lang="it-IT" sz="2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La P.A. in Italia sta cambiando rapidamente </a:t>
            </a:r>
            <a:r>
              <a:rPr lang="it-IT" sz="2000" dirty="0"/>
              <a:t>(iniziative reali e iniziative ancora sulla carta) rispetto a numerosi aspetti: </a:t>
            </a:r>
            <a:r>
              <a:rPr lang="it-IT" sz="2000" b="1" dirty="0"/>
              <a:t>digitalizzazione, incremento della professionalità/meritocrazia, miglioramento dei servizi offerti ai cittadini mentre rimangono alcune «inefficienze». </a:t>
            </a:r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La capacità di mappare in modo accurato e completo questa evoluzione è il target prioritario dei censimenti permanenti PA. </a:t>
            </a:r>
            <a:r>
              <a:rPr lang="it-IT" sz="2000" b="1" dirty="0"/>
              <a:t>Domanda interna (la stessa PA ha bisogno di indicatori) ed esterna (i cittadini voglio sapere e monitorare) 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Principali stakeholders: PA centrale e locale, cittadini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Fattori di rischio</a:t>
            </a:r>
            <a:r>
              <a:rPr lang="it-IT" sz="2000" dirty="0"/>
              <a:t>: in assenza di un framework statistico problemi di armonizzazione e  rischio di autoreferenzialità della PA </a:t>
            </a:r>
          </a:p>
        </p:txBody>
      </p:sp>
    </p:spTree>
    <p:extLst>
      <p:ext uri="{BB962C8B-B14F-4D97-AF65-F5344CB8AC3E}">
        <p14:creationId xmlns:p14="http://schemas.microsoft.com/office/powerpoint/2010/main" val="16973406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735975" y="109967"/>
            <a:ext cx="5572298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Perché censimenti economici permanenti? La domanda degli stakeholders </a:t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379013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37160" y="921385"/>
            <a:ext cx="8812530" cy="57554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100000"/>
            </a:pPr>
            <a:r>
              <a:rPr lang="it-IT" sz="2600" b="1" dirty="0">
                <a:solidFill>
                  <a:srgbClr val="CF1E24"/>
                </a:solidFill>
              </a:rPr>
              <a:t>Istituzioni non profit   </a:t>
            </a:r>
            <a:r>
              <a:rPr lang="it-IT" sz="2600" dirty="0">
                <a:solidFill>
                  <a:srgbClr val="CF1E24"/>
                </a:solidFill>
              </a:rPr>
              <a:t>           </a:t>
            </a:r>
          </a:p>
          <a:p>
            <a:pPr>
              <a:buClr>
                <a:srgbClr val="C00000"/>
              </a:buClr>
              <a:buSzPct val="100000"/>
            </a:pPr>
            <a:endParaRPr lang="it-IT" sz="2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Il </a:t>
            </a:r>
            <a:r>
              <a:rPr lang="it-IT" sz="2000" b="1" dirty="0"/>
              <a:t>settore non profit rappresenta un segmento importante del sistema economico italiano </a:t>
            </a:r>
            <a:r>
              <a:rPr lang="it-IT" sz="2000" dirty="0"/>
              <a:t>che merita di essere misurato e monitorato in modo specifico. </a:t>
            </a:r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Obiettivo prioritario è la capacità di mappare in modo accurato e completo questo </a:t>
            </a:r>
            <a:r>
              <a:rPr lang="it-IT" sz="2000" b="1" dirty="0"/>
              <a:t>settore in rapida evoluzione </a:t>
            </a:r>
            <a:r>
              <a:rPr lang="it-IT" sz="2000" dirty="0"/>
              <a:t>con un contributo importante e crescente al sistema produttivo italiano: </a:t>
            </a:r>
            <a:r>
              <a:rPr lang="it-IT" sz="2000" b="1" dirty="0"/>
              <a:t>nuove attività/servizi, creazione di posti di lavoro ma anche capitale umano, incremento della produttività, adozione di nuove tecnologie, nuove forme di </a:t>
            </a:r>
            <a:r>
              <a:rPr lang="it-IT" sz="2000" b="1" dirty="0" err="1"/>
              <a:t>governance</a:t>
            </a:r>
            <a:r>
              <a:rPr lang="it-IT" sz="2000" b="1" dirty="0"/>
              <a:t>, effetti prodotti sulla coesione sociale.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Principali stakeholders: </a:t>
            </a:r>
            <a:r>
              <a:rPr lang="it-IT" sz="2000" b="1" dirty="0"/>
              <a:t>Terzo settore, istituzioni pubbliche ed accademia, cittadini, organismi internazionali che lo considerano best </a:t>
            </a:r>
            <a:r>
              <a:rPr lang="it-IT" sz="2000" b="1" dirty="0" err="1"/>
              <a:t>practice</a:t>
            </a:r>
            <a:r>
              <a:rPr lang="it-IT" sz="2000" b="1" dirty="0"/>
              <a:t>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b="1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Fattori di rischio: </a:t>
            </a:r>
            <a:r>
              <a:rPr lang="it-IT" sz="2000" b="1" dirty="0"/>
              <a:t>rischio di autoreferenzialità rispetto a pochi stakeholders  </a:t>
            </a:r>
            <a:r>
              <a:rPr lang="it-IT" sz="2000" dirty="0"/>
              <a:t>ma che presentano un forte contenuto identitario. </a:t>
            </a:r>
            <a:r>
              <a:rPr lang="it-IT" sz="2000" b="1" dirty="0"/>
              <a:t>Necessità di riduzione dei costi</a:t>
            </a:r>
            <a:r>
              <a:rPr lang="it-IT" sz="2000" dirty="0"/>
              <a:t> con utilizzo di questionari on line, </a:t>
            </a:r>
            <a:r>
              <a:rPr lang="it-IT" sz="2000" b="1" dirty="0"/>
              <a:t>importanza comunque di una rete qualificata di rilevazione</a:t>
            </a:r>
          </a:p>
        </p:txBody>
      </p:sp>
    </p:spTree>
    <p:extLst>
      <p:ext uri="{BB962C8B-B14F-4D97-AF65-F5344CB8AC3E}">
        <p14:creationId xmlns:p14="http://schemas.microsoft.com/office/powerpoint/2010/main" val="12686378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2470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66040" y="458586"/>
            <a:ext cx="8944610" cy="62786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it-IT" sz="2600" dirty="0">
                <a:solidFill>
                  <a:srgbClr val="CF1E24"/>
                </a:solidFill>
              </a:rPr>
              <a:t>            </a:t>
            </a:r>
            <a:endParaRPr lang="it-IT" sz="2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Incremento della </a:t>
            </a:r>
            <a:r>
              <a:rPr lang="it-IT" sz="2000" b="1" dirty="0"/>
              <a:t>rilevanza dell’</a:t>
            </a:r>
            <a:r>
              <a:rPr lang="it-IT" sz="2000" b="1" dirty="0" err="1"/>
              <a:t>ouput</a:t>
            </a:r>
            <a:r>
              <a:rPr lang="it-IT" sz="2000" b="1" dirty="0"/>
              <a:t> </a:t>
            </a:r>
            <a:r>
              <a:rPr lang="it-IT" sz="2000" dirty="0"/>
              <a:t>tramite la co-progettazione con gli stakeholders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dirty="0"/>
              <a:t>Incremento della  </a:t>
            </a:r>
            <a:r>
              <a:rPr lang="it-IT" sz="2000" b="1" dirty="0"/>
              <a:t>tempestività </a:t>
            </a:r>
            <a:r>
              <a:rPr lang="it-IT" sz="2000" dirty="0"/>
              <a:t>nella diffusione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 err="1"/>
              <a:t>Incardinamento</a:t>
            </a:r>
            <a:r>
              <a:rPr lang="it-IT" sz="2000" b="1" dirty="0"/>
              <a:t> dei censimenti permanenti nei processi di produzione dell’Istat </a:t>
            </a:r>
            <a:r>
              <a:rPr lang="it-IT" sz="2000" dirty="0"/>
              <a:t>per incrementare la flessibilità sia dell’</a:t>
            </a:r>
            <a:r>
              <a:rPr lang="it-IT" sz="2000" dirty="0" err="1"/>
              <a:t>ouput</a:t>
            </a:r>
            <a:r>
              <a:rPr lang="it-IT" sz="2000" dirty="0"/>
              <a:t> (integrazione a valle) sia la consistenza dei processi (registri, raccolta dati, processo unico).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Attenzione al carico statistico complessivamente generato</a:t>
            </a:r>
            <a:r>
              <a:rPr lang="it-IT" sz="2000" dirty="0"/>
              <a:t>: Riduzione del </a:t>
            </a:r>
            <a:r>
              <a:rPr lang="it-IT" sz="2000" dirty="0" err="1"/>
              <a:t>burden</a:t>
            </a:r>
            <a:r>
              <a:rPr lang="it-IT" sz="2000" dirty="0"/>
              <a:t> prodotto da altre rilevazioni dirette, progettazione accurata e sostenibile dei questionari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Ampliamento della diffusione dei dati (output e frequenza) </a:t>
            </a:r>
            <a:r>
              <a:rPr lang="it-IT" sz="2000" dirty="0"/>
              <a:t>a prescindere dalla rilevazione diretta è possibile comunque pubblicare annualmente dei risultati sotto il brand censimenti permanenti (Frame-SBS territoriale, FRAME PA, rielaborazioni integrazioni ex post, approfondimenti tematici). 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1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Razionalizzazione e multi-</a:t>
            </a:r>
            <a:r>
              <a:rPr lang="it-IT" sz="2000" b="1" dirty="0" err="1"/>
              <a:t>canalità</a:t>
            </a:r>
            <a:r>
              <a:rPr lang="it-IT" sz="2000" b="1" dirty="0"/>
              <a:t> di accesso ai dati  nella fase di diffusione </a:t>
            </a:r>
          </a:p>
          <a:p>
            <a:pPr lvl="1">
              <a:buClr>
                <a:srgbClr val="C00000"/>
              </a:buClr>
              <a:buSzPct val="100000"/>
            </a:pPr>
            <a:endParaRPr lang="it-IT" sz="2600" dirty="0"/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644824" y="156322"/>
            <a:ext cx="6189922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Innovazioni di prodotto e di processo 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53134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655320" y="390002"/>
            <a:ext cx="8082917" cy="712993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 err="1">
                <a:solidFill>
                  <a:schemeClr val="bg1"/>
                </a:solidFill>
              </a:rPr>
              <a:t>Cronoprogamma</a:t>
            </a:r>
            <a:r>
              <a:rPr lang="it-IT" sz="2400" b="1" dirty="0">
                <a:solidFill>
                  <a:schemeClr val="bg1"/>
                </a:solidFill>
              </a:rPr>
              <a:t> delle attività  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> </a:t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r>
              <a:rPr lang="it-IT" sz="2400" b="1" dirty="0">
                <a:solidFill>
                  <a:schemeClr val="bg1"/>
                </a:solidFill>
              </a:rPr>
              <a:t/>
            </a:r>
            <a:br>
              <a:rPr lang="it-IT" sz="2400" b="1" dirty="0">
                <a:solidFill>
                  <a:schemeClr val="bg1"/>
                </a:solidFill>
              </a:rPr>
            </a:b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2470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342900" y="1206616"/>
            <a:ext cx="8559536" cy="42780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6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Differenziazione della strategia di rilevazione per tipologia di unità economica</a:t>
            </a:r>
            <a:r>
              <a:rPr lang="it-IT" sz="2000" dirty="0"/>
              <a:t>: istituzioni pubbliche (biennale), imprese e istituzioni non profit (triennale) 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Sfasamento dei cicli di rilevazione </a:t>
            </a:r>
            <a:r>
              <a:rPr lang="it-IT" sz="2000" dirty="0"/>
              <a:t>per esigenze di sostenibilità delle attività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Differenziazione dei contenuti informativi/</a:t>
            </a:r>
            <a:r>
              <a:rPr lang="it-IT" sz="2000" b="1" dirty="0" err="1"/>
              <a:t>burden</a:t>
            </a:r>
            <a:r>
              <a:rPr lang="it-IT" sz="2000" b="1" dirty="0"/>
              <a:t> </a:t>
            </a:r>
            <a:r>
              <a:rPr lang="it-IT" sz="2000" dirty="0"/>
              <a:t>tra cicli più light (</a:t>
            </a:r>
            <a:r>
              <a:rPr lang="it-IT" sz="2000" dirty="0" err="1"/>
              <a:t>pre</a:t>
            </a:r>
            <a:r>
              <a:rPr lang="it-IT" sz="2000" dirty="0"/>
              <a:t>-post 2021) e Benchmark 2021</a:t>
            </a:r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914181" lvl="1" indent="-457200"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000" b="1" dirty="0"/>
              <a:t>Continuità dell’output non solo da rilevazione diretta   </a:t>
            </a:r>
          </a:p>
          <a:p>
            <a:pPr lvl="1">
              <a:buClr>
                <a:srgbClr val="C00000"/>
              </a:buClr>
              <a:buSzPct val="100000"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9819591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11530</TotalTime>
  <Words>883</Words>
  <Application>Microsoft Office PowerPoint</Application>
  <PresentationFormat>Presentazione su schermo (4:3)</PresentationFormat>
  <Paragraphs>114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</vt:lpstr>
      <vt:lpstr>Un processo già avviato….ma da riorientare  nel  contesto della modernizzazione</vt:lpstr>
      <vt:lpstr>Tre censimenti diversi ……ma uniti da un unico approccio: coerenza con il sistema dei registri, dati amministrativi per le variabili quantitative e rilevazioni sui comportamenti delle unità economiche </vt:lpstr>
      <vt:lpstr> Perché censimenti economici permanenti? La domanda degli stakeholders  </vt:lpstr>
      <vt:lpstr> Perché censimenti economici permanenti? La domanda degli stakeholders  </vt:lpstr>
      <vt:lpstr> Perché censimenti economici permanenti? La domanda degli stakeholders  </vt:lpstr>
      <vt:lpstr>   Innovazioni di prodotto e di processo    </vt:lpstr>
      <vt:lpstr>    Cronoprogamma delle attività       </vt:lpstr>
      <vt:lpstr>    Cronoprogamma delle attività       </vt:lpstr>
      <vt:lpstr>Censimenti economici permanenti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 12 MESI</dc:title>
  <dc:creator>elena grimaccia</dc:creator>
  <cp:lastModifiedBy>DTL</cp:lastModifiedBy>
  <cp:revision>1167</cp:revision>
  <cp:lastPrinted>2016-09-16T08:42:09Z</cp:lastPrinted>
  <dcterms:created xsi:type="dcterms:W3CDTF">2015-05-13T08:31:54Z</dcterms:created>
  <dcterms:modified xsi:type="dcterms:W3CDTF">2017-05-23T09:23:33Z</dcterms:modified>
</cp:coreProperties>
</file>