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411" r:id="rId3"/>
    <p:sldId id="412" r:id="rId4"/>
    <p:sldId id="418" r:id="rId5"/>
    <p:sldId id="419" r:id="rId6"/>
    <p:sldId id="422" r:id="rId7"/>
    <p:sldId id="420" r:id="rId8"/>
    <p:sldId id="421" r:id="rId9"/>
    <p:sldId id="415" r:id="rId10"/>
    <p:sldId id="425" r:id="rId11"/>
    <p:sldId id="426" r:id="rId12"/>
    <p:sldId id="427" r:id="rId13"/>
    <p:sldId id="428" r:id="rId14"/>
    <p:sldId id="431" r:id="rId15"/>
    <p:sldId id="432" r:id="rId16"/>
    <p:sldId id="433" r:id="rId17"/>
    <p:sldId id="434" r:id="rId18"/>
    <p:sldId id="444" r:id="rId19"/>
    <p:sldId id="438" r:id="rId20"/>
    <p:sldId id="439" r:id="rId21"/>
    <p:sldId id="440" r:id="rId22"/>
    <p:sldId id="441" r:id="rId23"/>
    <p:sldId id="442" r:id="rId24"/>
    <p:sldId id="447" r:id="rId25"/>
    <p:sldId id="446" r:id="rId26"/>
    <p:sldId id="445" r:id="rId27"/>
  </p:sldIdLst>
  <p:sldSz cx="9144000" cy="6858000" type="screen4x3"/>
  <p:notesSz cx="6788150" cy="992346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54">
          <p15:clr>
            <a:srgbClr val="A4A3A4"/>
          </p15:clr>
        </p15:guide>
        <p15:guide id="2" pos="5759">
          <p15:clr>
            <a:srgbClr val="A4A3A4"/>
          </p15:clr>
        </p15:guide>
      </p15:sldGuideLst>
    </p:ext>
    <p:ext uri="{2D200454-40CA-4A62-9FC3-DE9A4176ACB9}">
      <p15:notesGuideLst xmlns="" xmlns:p15="http://schemas.microsoft.com/office/powerpoint/2012/main">
        <p15:guide id="1" orient="horz" pos="3125">
          <p15:clr>
            <a:srgbClr val="A4A3A4"/>
          </p15:clr>
        </p15:guide>
        <p15:guide id="2" pos="21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2A"/>
    <a:srgbClr val="E5CDD3"/>
    <a:srgbClr val="505150"/>
    <a:srgbClr val="E6E8E8"/>
    <a:srgbClr val="F0C2C2"/>
    <a:srgbClr val="F5E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88034" autoAdjust="0"/>
  </p:normalViewPr>
  <p:slideViewPr>
    <p:cSldViewPr snapToGrid="0" snapToObjects="1" showGuides="1">
      <p:cViewPr>
        <p:scale>
          <a:sx n="100" d="100"/>
          <a:sy n="100" d="100"/>
        </p:scale>
        <p:origin x="-240" y="-72"/>
      </p:cViewPr>
      <p:guideLst>
        <p:guide orient="horz" pos="1354"/>
        <p:guide pos="57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2154" y="-96"/>
      </p:cViewPr>
      <p:guideLst>
        <p:guide orient="horz" pos="3125"/>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1531" cy="49617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5048" y="0"/>
            <a:ext cx="2941531" cy="496174"/>
          </a:xfrm>
          <a:prstGeom prst="rect">
            <a:avLst/>
          </a:prstGeom>
        </p:spPr>
        <p:txBody>
          <a:bodyPr vert="horz" lIns="91440" tIns="45720" rIns="91440" bIns="45720" rtlCol="0"/>
          <a:lstStyle>
            <a:lvl1pPr algn="r">
              <a:defRPr sz="1200"/>
            </a:lvl1pPr>
          </a:lstStyle>
          <a:p>
            <a:fld id="{7E49FF0A-399B-4939-A1B1-9809D5FC4DD7}" type="datetimeFigureOut">
              <a:rPr lang="it-IT" smtClean="0"/>
              <a:t>19/05/2017</a:t>
            </a:fld>
            <a:endParaRPr lang="it-IT"/>
          </a:p>
        </p:txBody>
      </p:sp>
      <p:sp>
        <p:nvSpPr>
          <p:cNvPr id="4" name="Segnaposto piè di pagina 3"/>
          <p:cNvSpPr>
            <a:spLocks noGrp="1"/>
          </p:cNvSpPr>
          <p:nvPr>
            <p:ph type="ftr" sz="quarter" idx="2"/>
          </p:nvPr>
        </p:nvSpPr>
        <p:spPr>
          <a:xfrm>
            <a:off x="2" y="9425567"/>
            <a:ext cx="2941531" cy="49617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5048" y="9425567"/>
            <a:ext cx="2941531" cy="496174"/>
          </a:xfrm>
          <a:prstGeom prst="rect">
            <a:avLst/>
          </a:prstGeom>
        </p:spPr>
        <p:txBody>
          <a:bodyPr vert="horz" lIns="91440" tIns="45720" rIns="91440" bIns="45720" rtlCol="0" anchor="b"/>
          <a:lstStyle>
            <a:lvl1pPr algn="r">
              <a:defRPr sz="1200"/>
            </a:lvl1pPr>
          </a:lstStyle>
          <a:p>
            <a:fld id="{1B8A0DC3-40DC-4D10-87B9-6DD905587776}" type="slidenum">
              <a:rPr lang="it-IT" smtClean="0"/>
              <a:t>‹N›</a:t>
            </a:fld>
            <a:endParaRPr lang="it-IT"/>
          </a:p>
        </p:txBody>
      </p:sp>
    </p:spTree>
    <p:extLst>
      <p:ext uri="{BB962C8B-B14F-4D97-AF65-F5344CB8AC3E}">
        <p14:creationId xmlns:p14="http://schemas.microsoft.com/office/powerpoint/2010/main" val="1655504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1785" cy="49663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5280" y="2"/>
            <a:ext cx="2941785" cy="496637"/>
          </a:xfrm>
          <a:prstGeom prst="rect">
            <a:avLst/>
          </a:prstGeom>
        </p:spPr>
        <p:txBody>
          <a:bodyPr vert="horz" lIns="91440" tIns="45720" rIns="91440" bIns="45720" rtlCol="0"/>
          <a:lstStyle>
            <a:lvl1pPr algn="r">
              <a:defRPr sz="1200"/>
            </a:lvl1pPr>
          </a:lstStyle>
          <a:p>
            <a:fld id="{CDC92C2F-1076-46E4-A327-F22BAF541F0E}" type="datetimeFigureOut">
              <a:rPr lang="it-IT" smtClean="0"/>
              <a:t>19/05/2017</a:t>
            </a:fld>
            <a:endParaRPr lang="it-IT"/>
          </a:p>
        </p:txBody>
      </p:sp>
      <p:sp>
        <p:nvSpPr>
          <p:cNvPr id="4" name="Segnaposto immagine diapositiva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8708" y="4713414"/>
            <a:ext cx="5430737" cy="446509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4508"/>
            <a:ext cx="2941785" cy="4966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5280" y="9424508"/>
            <a:ext cx="2941785" cy="496637"/>
          </a:xfrm>
          <a:prstGeom prst="rect">
            <a:avLst/>
          </a:prstGeom>
        </p:spPr>
        <p:txBody>
          <a:bodyPr vert="horz" lIns="91440" tIns="45720" rIns="91440" bIns="45720" rtlCol="0" anchor="b"/>
          <a:lstStyle>
            <a:lvl1pPr algn="r">
              <a:defRPr sz="1200"/>
            </a:lvl1pPr>
          </a:lstStyle>
          <a:p>
            <a:fld id="{4F11745C-B2B7-4CF8-A823-9D344BE02C24}" type="slidenum">
              <a:rPr lang="it-IT" smtClean="0"/>
              <a:t>‹N›</a:t>
            </a:fld>
            <a:endParaRPr lang="it-IT"/>
          </a:p>
        </p:txBody>
      </p:sp>
    </p:spTree>
    <p:extLst>
      <p:ext uri="{BB962C8B-B14F-4D97-AF65-F5344CB8AC3E}">
        <p14:creationId xmlns:p14="http://schemas.microsoft.com/office/powerpoint/2010/main" val="379153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ubs.opengroup.org/architecture/togaf8-doc/arch/chap10.html#tagtcjh_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1</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Information Systems Architectures - Data Architecture</a:t>
            </a:r>
          </a:p>
          <a:p>
            <a:r>
              <a:rPr lang="en-US" sz="1200" b="0" i="0" kern="1200" dirty="0" smtClean="0">
                <a:solidFill>
                  <a:schemeClr val="tx1"/>
                </a:solidFill>
                <a:effectLst/>
                <a:latin typeface="+mn-lt"/>
                <a:ea typeface="+mn-ea"/>
                <a:cs typeface="+mn-cs"/>
              </a:rPr>
              <a:t>The objective here is to define the major types and sources of data necessary to support the business, in a way that is:</a:t>
            </a:r>
          </a:p>
          <a:p>
            <a:r>
              <a:rPr lang="en-US" sz="1200" b="0" i="0" kern="1200" dirty="0" smtClean="0">
                <a:solidFill>
                  <a:schemeClr val="tx1"/>
                </a:solidFill>
                <a:effectLst/>
                <a:latin typeface="+mn-lt"/>
                <a:ea typeface="+mn-ea"/>
                <a:cs typeface="+mn-cs"/>
              </a:rPr>
              <a:t>Understandable by stakeholders</a:t>
            </a:r>
          </a:p>
          <a:p>
            <a:r>
              <a:rPr lang="en-US" sz="1200" b="0" i="0" kern="1200" dirty="0" smtClean="0">
                <a:solidFill>
                  <a:schemeClr val="tx1"/>
                </a:solidFill>
                <a:effectLst/>
                <a:latin typeface="+mn-lt"/>
                <a:ea typeface="+mn-ea"/>
                <a:cs typeface="+mn-cs"/>
              </a:rPr>
              <a:t>Complete and consistent</a:t>
            </a:r>
          </a:p>
          <a:p>
            <a:r>
              <a:rPr lang="en-US" sz="1200" b="0" i="0" kern="1200" dirty="0" smtClean="0">
                <a:solidFill>
                  <a:schemeClr val="tx1"/>
                </a:solidFill>
                <a:effectLst/>
                <a:latin typeface="+mn-lt"/>
                <a:ea typeface="+mn-ea"/>
                <a:cs typeface="+mn-cs"/>
              </a:rPr>
              <a:t>Stable</a:t>
            </a:r>
          </a:p>
          <a:p>
            <a:r>
              <a:rPr lang="en-US" sz="1200" b="0" i="0" kern="1200" dirty="0" smtClean="0">
                <a:solidFill>
                  <a:schemeClr val="tx1"/>
                </a:solidFill>
                <a:effectLst/>
                <a:latin typeface="+mn-lt"/>
                <a:ea typeface="+mn-ea"/>
                <a:cs typeface="+mn-cs"/>
              </a:rPr>
              <a:t>It is important to note that this effort is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concerned with database design. The goal is to define the data entities relevant to the enterprise, not to design logical or physical storage systems. (However, linkages to existing files and databases may be developed, and may demonstrate significant areas for improvement.)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smtClean="0">
                <a:solidFill>
                  <a:schemeClr val="tx1"/>
                </a:solidFill>
                <a:effectLst/>
                <a:latin typeface="+mn-lt"/>
                <a:ea typeface="+mn-ea"/>
                <a:cs typeface="+mn-cs"/>
              </a:rPr>
              <a:t>Information Systems </a:t>
            </a:r>
            <a:r>
              <a:rPr lang="it-IT" sz="1200" b="1" i="0" kern="1200" dirty="0" err="1" smtClean="0">
                <a:solidFill>
                  <a:schemeClr val="tx1"/>
                </a:solidFill>
                <a:effectLst/>
                <a:latin typeface="+mn-lt"/>
                <a:ea typeface="+mn-ea"/>
                <a:cs typeface="+mn-cs"/>
              </a:rPr>
              <a:t>Architectures</a:t>
            </a:r>
            <a:r>
              <a:rPr lang="it-IT" sz="1200" b="1" i="0" kern="1200" dirty="0" smtClean="0">
                <a:solidFill>
                  <a:schemeClr val="tx1"/>
                </a:solidFill>
                <a:effectLst/>
                <a:latin typeface="+mn-lt"/>
                <a:ea typeface="+mn-ea"/>
                <a:cs typeface="+mn-cs"/>
              </a:rPr>
              <a:t> - Applications Architecture</a:t>
            </a:r>
          </a:p>
          <a:p>
            <a:r>
              <a:rPr lang="en-US" sz="1200" b="0" i="0" kern="1200" dirty="0" smtClean="0">
                <a:solidFill>
                  <a:schemeClr val="tx1"/>
                </a:solidFill>
                <a:effectLst/>
                <a:latin typeface="+mn-lt"/>
                <a:ea typeface="+mn-ea"/>
                <a:cs typeface="+mn-cs"/>
              </a:rPr>
              <a:t>The objective here is to define the major kinds of application system necessary to process the data and support the business.</a:t>
            </a:r>
          </a:p>
          <a:p>
            <a:r>
              <a:rPr lang="en-US" sz="1200" b="0" i="0" kern="1200" dirty="0" smtClean="0">
                <a:solidFill>
                  <a:schemeClr val="tx1"/>
                </a:solidFill>
                <a:effectLst/>
                <a:latin typeface="+mn-lt"/>
                <a:ea typeface="+mn-ea"/>
                <a:cs typeface="+mn-cs"/>
              </a:rPr>
              <a:t>It is important to note that this effort is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concerned with applications systems design. The goal is to define what kinds of application systems are relevant to the enterprise, and what those applications need to do in order to manage data and to present information to the human and computer actors in the enterprise.</a:t>
            </a:r>
          </a:p>
          <a:p>
            <a:r>
              <a:rPr lang="en-US" sz="1200" b="0" i="0" kern="1200" dirty="0" smtClean="0">
                <a:solidFill>
                  <a:schemeClr val="tx1"/>
                </a:solidFill>
                <a:effectLst/>
                <a:latin typeface="+mn-lt"/>
                <a:ea typeface="+mn-ea"/>
                <a:cs typeface="+mn-cs"/>
              </a:rPr>
              <a:t>The applications are not described as computer systems, but as logical groups of capabilities that manage the data objects in the Data Architecture and support the business functions in the Business Architecture. The applications and their capabilities are defined without reference to particular technologies. The applications are stable and relatively unchanging over time, whereas the technology used to implement them will change over time, based on the technologies currently available and changing business needs.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i="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15</a:t>
            </a:fld>
            <a:endParaRPr lang="it-IT"/>
          </a:p>
        </p:txBody>
      </p:sp>
    </p:spTree>
    <p:extLst>
      <p:ext uri="{BB962C8B-B14F-4D97-AF65-F5344CB8AC3E}">
        <p14:creationId xmlns:p14="http://schemas.microsoft.com/office/powerpoint/2010/main" val="381231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16</a:t>
            </a:fld>
            <a:endParaRPr lang="it-IT"/>
          </a:p>
        </p:txBody>
      </p:sp>
    </p:spTree>
    <p:extLst>
      <p:ext uri="{BB962C8B-B14F-4D97-AF65-F5344CB8AC3E}">
        <p14:creationId xmlns:p14="http://schemas.microsoft.com/office/powerpoint/2010/main" val="3812313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17</a:t>
            </a:fld>
            <a:endParaRPr lang="it-IT"/>
          </a:p>
        </p:txBody>
      </p:sp>
    </p:spTree>
    <p:extLst>
      <p:ext uri="{BB962C8B-B14F-4D97-AF65-F5344CB8AC3E}">
        <p14:creationId xmlns:p14="http://schemas.microsoft.com/office/powerpoint/2010/main" val="381231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18</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Sistema generalizzato per la conduzione delle rilevazioni statistiche sulle imprese che, nel rispetto degli standard per la modellazione dei processi definiti a livello internazionale, è supportato da “servizi” progettati a partire dai software generalizzati disponibili in Istituto</a:t>
            </a:r>
            <a:endParaRPr lang="it-IT" b="1"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solidFill>
                  <a:prstClr val="black"/>
                </a:solidFill>
              </a:rPr>
              <a:pPr/>
              <a:t>19</a:t>
            </a:fld>
            <a:endParaRPr lang="it-IT">
              <a:solidFill>
                <a:prstClr val="black"/>
              </a:solidFill>
            </a:endParaRPr>
          </a:p>
        </p:txBody>
      </p:sp>
    </p:spTree>
    <p:extLst>
      <p:ext uri="{BB962C8B-B14F-4D97-AF65-F5344CB8AC3E}">
        <p14:creationId xmlns:p14="http://schemas.microsoft.com/office/powerpoint/2010/main" val="306042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solidFill>
                  <a:prstClr val="black"/>
                </a:solidFill>
              </a:rPr>
              <a:pPr/>
              <a:t>20</a:t>
            </a:fld>
            <a:endParaRPr lang="it-IT">
              <a:solidFill>
                <a:prstClr val="black"/>
              </a:solidFill>
            </a:endParaRPr>
          </a:p>
        </p:txBody>
      </p:sp>
    </p:spTree>
    <p:extLst>
      <p:ext uri="{BB962C8B-B14F-4D97-AF65-F5344CB8AC3E}">
        <p14:creationId xmlns:p14="http://schemas.microsoft.com/office/powerpoint/2010/main" val="306042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solidFill>
                  <a:prstClr val="black"/>
                </a:solidFill>
              </a:rPr>
              <a:pPr/>
              <a:t>21</a:t>
            </a:fld>
            <a:endParaRPr lang="it-IT">
              <a:solidFill>
                <a:prstClr val="black"/>
              </a:solidFill>
            </a:endParaRPr>
          </a:p>
        </p:txBody>
      </p:sp>
    </p:spTree>
    <p:extLst>
      <p:ext uri="{BB962C8B-B14F-4D97-AF65-F5344CB8AC3E}">
        <p14:creationId xmlns:p14="http://schemas.microsoft.com/office/powerpoint/2010/main" val="306042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Production </a:t>
            </a:r>
            <a:r>
              <a:rPr lang="it-IT" b="1" dirty="0" err="1" smtClean="0"/>
              <a:t>process</a:t>
            </a:r>
            <a:r>
              <a:rPr lang="it-IT" b="1" dirty="0" smtClean="0"/>
              <a:t> </a:t>
            </a:r>
            <a:r>
              <a:rPr lang="it-IT" b="1" dirty="0" err="1" smtClean="0"/>
              <a:t>revision</a:t>
            </a:r>
            <a:endParaRPr lang="it-IT" b="1" dirty="0" smtClean="0"/>
          </a:p>
          <a:p>
            <a:endParaRPr lang="it-IT" dirty="0" smtClean="0"/>
          </a:p>
          <a:p>
            <a:r>
              <a:rPr lang="it-IT" dirty="0" smtClean="0"/>
              <a:t>So far I </a:t>
            </a:r>
            <a:r>
              <a:rPr lang="it-IT" dirty="0" err="1" smtClean="0"/>
              <a:t>have</a:t>
            </a:r>
            <a:r>
              <a:rPr lang="it-IT" dirty="0" smtClean="0"/>
              <a:t> </a:t>
            </a:r>
            <a:r>
              <a:rPr lang="it-IT" dirty="0" err="1" smtClean="0"/>
              <a:t>detailed</a:t>
            </a:r>
            <a:r>
              <a:rPr lang="it-IT" dirty="0" smtClean="0"/>
              <a:t> the </a:t>
            </a:r>
            <a:r>
              <a:rPr lang="it-IT" dirty="0" err="1" smtClean="0"/>
              <a:t>organizational</a:t>
            </a:r>
            <a:r>
              <a:rPr lang="it-IT" dirty="0" smtClean="0"/>
              <a:t> </a:t>
            </a:r>
            <a:r>
              <a:rPr lang="it-IT" dirty="0" err="1" smtClean="0"/>
              <a:t>revision</a:t>
            </a:r>
            <a:r>
              <a:rPr lang="it-IT" dirty="0" smtClean="0"/>
              <a:t>. </a:t>
            </a:r>
            <a:r>
              <a:rPr lang="it-IT" dirty="0" err="1" smtClean="0"/>
              <a:t>Now</a:t>
            </a:r>
            <a:r>
              <a:rPr lang="it-IT" baseline="0" dirty="0" smtClean="0"/>
              <a:t> I </a:t>
            </a:r>
            <a:r>
              <a:rPr lang="it-IT" baseline="0" dirty="0" err="1" smtClean="0"/>
              <a:t>will</a:t>
            </a:r>
            <a:r>
              <a:rPr lang="it-IT" baseline="0" dirty="0" smtClean="0"/>
              <a:t> </a:t>
            </a:r>
            <a:r>
              <a:rPr lang="it-IT" baseline="0" dirty="0" err="1" smtClean="0"/>
              <a:t>move</a:t>
            </a:r>
            <a:r>
              <a:rPr lang="it-IT" baseline="0" dirty="0" smtClean="0"/>
              <a:t> to the major </a:t>
            </a:r>
            <a:r>
              <a:rPr lang="it-IT" b="1" baseline="0" dirty="0" smtClean="0"/>
              <a:t>production </a:t>
            </a:r>
            <a:r>
              <a:rPr lang="it-IT" b="1" baseline="0" dirty="0" err="1" smtClean="0"/>
              <a:t>revision</a:t>
            </a:r>
            <a:r>
              <a:rPr lang="it-IT" b="1" baseline="0" dirty="0" smtClean="0"/>
              <a:t> </a:t>
            </a:r>
            <a:r>
              <a:rPr lang="it-IT" baseline="0" dirty="0" err="1" smtClean="0"/>
              <a:t>choices</a:t>
            </a:r>
            <a:r>
              <a:rPr lang="it-IT" baseline="0" dirty="0" smtClean="0"/>
              <a:t> </a:t>
            </a:r>
            <a:r>
              <a:rPr lang="it-IT" baseline="0" dirty="0" err="1" smtClean="0"/>
              <a:t>that</a:t>
            </a:r>
            <a:r>
              <a:rPr lang="it-IT" baseline="0" dirty="0" smtClean="0"/>
              <a:t> </a:t>
            </a:r>
            <a:r>
              <a:rPr lang="it-IT" baseline="0" dirty="0" err="1" smtClean="0"/>
              <a:t>we</a:t>
            </a:r>
            <a:r>
              <a:rPr lang="it-IT" baseline="0" dirty="0" smtClean="0"/>
              <a:t> put in </a:t>
            </a:r>
            <a:r>
              <a:rPr lang="it-IT" baseline="0" dirty="0" err="1" smtClean="0"/>
              <a:t>place</a:t>
            </a:r>
            <a:r>
              <a:rPr lang="it-IT" baseline="0" dirty="0" smtClean="0"/>
              <a:t>.</a:t>
            </a:r>
          </a:p>
          <a:p>
            <a:r>
              <a:rPr lang="it-IT" baseline="0" dirty="0" err="1" smtClean="0"/>
              <a:t>Our</a:t>
            </a:r>
            <a:r>
              <a:rPr lang="it-IT" baseline="0" dirty="0" smtClean="0"/>
              <a:t> </a:t>
            </a:r>
            <a:r>
              <a:rPr lang="it-IT" b="1" baseline="0" dirty="0" smtClean="0"/>
              <a:t>AS-IS situation </a:t>
            </a:r>
            <a:r>
              <a:rPr lang="it-IT" baseline="0" dirty="0" err="1" smtClean="0"/>
              <a:t>was</a:t>
            </a:r>
            <a:r>
              <a:rPr lang="it-IT" baseline="0" dirty="0" smtClean="0"/>
              <a:t> </a:t>
            </a:r>
            <a:r>
              <a:rPr lang="it-IT" baseline="0" dirty="0" err="1" smtClean="0"/>
              <a:t>characterized</a:t>
            </a:r>
            <a:r>
              <a:rPr lang="it-IT" baseline="0" dirty="0" smtClean="0"/>
              <a:t> by </a:t>
            </a:r>
            <a:r>
              <a:rPr lang="it-IT" b="1" baseline="0" dirty="0" smtClean="0"/>
              <a:t>business </a:t>
            </a:r>
            <a:r>
              <a:rPr lang="it-IT" b="1" baseline="0" dirty="0" err="1" smtClean="0"/>
              <a:t>lines</a:t>
            </a:r>
            <a:r>
              <a:rPr lang="it-IT" b="1" baseline="0" dirty="0" smtClean="0"/>
              <a:t> with </a:t>
            </a:r>
            <a:r>
              <a:rPr lang="it-IT" b="1" baseline="0" dirty="0" err="1" smtClean="0"/>
              <a:t>different</a:t>
            </a:r>
            <a:r>
              <a:rPr lang="it-IT" b="1" baseline="0" dirty="0" smtClean="0"/>
              <a:t> </a:t>
            </a:r>
            <a:r>
              <a:rPr lang="it-IT" b="1" baseline="0" dirty="0" err="1" smtClean="0"/>
              <a:t>methods</a:t>
            </a:r>
            <a:r>
              <a:rPr lang="it-IT" b="1" baseline="0" dirty="0" smtClean="0"/>
              <a:t> and </a:t>
            </a:r>
            <a:r>
              <a:rPr lang="it-IT" b="1" baseline="0" dirty="0" err="1" smtClean="0"/>
              <a:t>tools</a:t>
            </a:r>
            <a:r>
              <a:rPr lang="it-IT" b="1" baseline="0" dirty="0" smtClean="0"/>
              <a:t> </a:t>
            </a:r>
            <a:r>
              <a:rPr lang="it-IT" baseline="0" dirty="0" err="1" smtClean="0"/>
              <a:t>that</a:t>
            </a:r>
            <a:r>
              <a:rPr lang="it-IT" baseline="0" dirty="0" smtClean="0"/>
              <a:t> </a:t>
            </a:r>
            <a:r>
              <a:rPr lang="it-IT" baseline="0" dirty="0" err="1" smtClean="0"/>
              <a:t>had</a:t>
            </a:r>
            <a:r>
              <a:rPr lang="it-IT" baseline="0" dirty="0" smtClean="0"/>
              <a:t> a </a:t>
            </a:r>
            <a:r>
              <a:rPr lang="it-IT" baseline="0" dirty="0" err="1" smtClean="0"/>
              <a:t>very</a:t>
            </a:r>
            <a:r>
              <a:rPr lang="it-IT" baseline="0" dirty="0" smtClean="0"/>
              <a:t> </a:t>
            </a:r>
            <a:r>
              <a:rPr lang="it-IT" baseline="0" dirty="0" err="1" smtClean="0"/>
              <a:t>limited</a:t>
            </a:r>
            <a:r>
              <a:rPr lang="it-IT" baseline="0" dirty="0" smtClean="0"/>
              <a:t> </a:t>
            </a:r>
            <a:r>
              <a:rPr lang="it-IT" baseline="0" dirty="0" err="1" smtClean="0"/>
              <a:t>sharing</a:t>
            </a:r>
            <a:r>
              <a:rPr lang="it-IT" baseline="0" dirty="0" smtClean="0"/>
              <a:t> </a:t>
            </a:r>
            <a:r>
              <a:rPr lang="it-IT" baseline="0" dirty="0" err="1" smtClean="0"/>
              <a:t>among</a:t>
            </a:r>
            <a:r>
              <a:rPr lang="it-IT" baseline="0" dirty="0" smtClean="0"/>
              <a:t> </a:t>
            </a:r>
            <a:r>
              <a:rPr lang="it-IT" baseline="0" dirty="0" err="1" smtClean="0"/>
              <a:t>each</a:t>
            </a:r>
            <a:r>
              <a:rPr lang="it-IT" baseline="0" dirty="0" smtClean="0"/>
              <a:t> </a:t>
            </a:r>
            <a:r>
              <a:rPr lang="it-IT" baseline="0" dirty="0" err="1" smtClean="0"/>
              <a:t>other</a:t>
            </a:r>
            <a:r>
              <a:rPr lang="it-IT" baseline="0" dirty="0" smtClean="0"/>
              <a:t>.</a:t>
            </a:r>
          </a:p>
          <a:p>
            <a:r>
              <a:rPr lang="it-IT" baseline="0" dirty="0" smtClean="0"/>
              <a:t>The </a:t>
            </a:r>
            <a:r>
              <a:rPr lang="it-IT" b="1" baseline="0" dirty="0" smtClean="0"/>
              <a:t>TO-BE situation </a:t>
            </a:r>
            <a:r>
              <a:rPr lang="it-IT" baseline="0" dirty="0" err="1" smtClean="0"/>
              <a:t>that</a:t>
            </a:r>
            <a:r>
              <a:rPr lang="it-IT" baseline="0" dirty="0" smtClean="0"/>
              <a:t> </a:t>
            </a:r>
            <a:r>
              <a:rPr lang="it-IT" baseline="0" dirty="0" err="1" smtClean="0"/>
              <a:t>we</a:t>
            </a:r>
            <a:r>
              <a:rPr lang="it-IT" baseline="0" dirty="0" smtClean="0"/>
              <a:t> </a:t>
            </a:r>
            <a:r>
              <a:rPr lang="it-IT" baseline="0" dirty="0" err="1" smtClean="0"/>
              <a:t>designed</a:t>
            </a:r>
            <a:r>
              <a:rPr lang="it-IT" baseline="0" dirty="0" smtClean="0"/>
              <a:t> </a:t>
            </a:r>
            <a:r>
              <a:rPr lang="it-IT" baseline="0" dirty="0" err="1" smtClean="0"/>
              <a:t>was</a:t>
            </a:r>
            <a:r>
              <a:rPr lang="it-IT" baseline="0" dirty="0" smtClean="0"/>
              <a:t> </a:t>
            </a:r>
            <a:r>
              <a:rPr lang="it-IT" baseline="0" dirty="0" err="1" smtClean="0"/>
              <a:t>articulated</a:t>
            </a:r>
            <a:r>
              <a:rPr lang="it-IT" baseline="0" dirty="0" smtClean="0"/>
              <a:t> in </a:t>
            </a:r>
            <a:r>
              <a:rPr lang="it-IT" baseline="0" dirty="0" err="1" smtClean="0"/>
              <a:t>two</a:t>
            </a:r>
            <a:r>
              <a:rPr lang="it-IT" baseline="0" dirty="0" smtClean="0"/>
              <a:t> </a:t>
            </a:r>
            <a:r>
              <a:rPr lang="it-IT" baseline="0" dirty="0" err="1" smtClean="0"/>
              <a:t>lines</a:t>
            </a:r>
            <a:r>
              <a:rPr lang="it-IT" baseline="0" dirty="0" smtClean="0"/>
              <a:t>:</a:t>
            </a:r>
          </a:p>
          <a:p>
            <a:pPr marL="165278" indent="-165278">
              <a:buFont typeface="Arial" panose="020B0604020202020204" pitchFamily="34" charset="0"/>
              <a:buChar char="•"/>
            </a:pPr>
            <a:r>
              <a:rPr lang="it-IT" b="1" baseline="0" dirty="0" err="1" smtClean="0"/>
              <a:t>Defined</a:t>
            </a:r>
            <a:r>
              <a:rPr lang="it-IT" b="1" baseline="0" dirty="0" smtClean="0"/>
              <a:t> </a:t>
            </a:r>
            <a:r>
              <a:rPr lang="it-IT" b="1" baseline="0" dirty="0" err="1" smtClean="0"/>
              <a:t>processes</a:t>
            </a:r>
            <a:r>
              <a:rPr lang="it-IT" baseline="0" dirty="0" smtClean="0"/>
              <a:t>, in </a:t>
            </a:r>
            <a:r>
              <a:rPr lang="it-IT" baseline="0" dirty="0" err="1" smtClean="0"/>
              <a:t>terms</a:t>
            </a:r>
            <a:r>
              <a:rPr lang="it-IT" baseline="0" dirty="0" smtClean="0"/>
              <a:t> of (i) </a:t>
            </a:r>
            <a:r>
              <a:rPr lang="it-IT" baseline="0" dirty="0" err="1" smtClean="0"/>
              <a:t>same</a:t>
            </a:r>
            <a:r>
              <a:rPr lang="it-IT" baseline="0" dirty="0" smtClean="0"/>
              <a:t> </a:t>
            </a:r>
            <a:r>
              <a:rPr lang="it-IT" baseline="0" dirty="0" err="1" smtClean="0"/>
              <a:t>methods</a:t>
            </a:r>
            <a:r>
              <a:rPr lang="it-IT" baseline="0" dirty="0" smtClean="0"/>
              <a:t> and </a:t>
            </a:r>
            <a:r>
              <a:rPr lang="it-IT" baseline="0" dirty="0" err="1" smtClean="0"/>
              <a:t>tools</a:t>
            </a:r>
            <a:r>
              <a:rPr lang="it-IT" baseline="0" dirty="0" smtClean="0"/>
              <a:t> and (ii) </a:t>
            </a:r>
            <a:r>
              <a:rPr lang="it-IT" baseline="0" dirty="0" err="1" smtClean="0"/>
              <a:t>workflow</a:t>
            </a:r>
            <a:r>
              <a:rPr lang="it-IT" baseline="0" dirty="0" smtClean="0"/>
              <a:t> of </a:t>
            </a:r>
            <a:r>
              <a:rPr lang="it-IT" baseline="0" dirty="0" err="1" smtClean="0"/>
              <a:t>activities</a:t>
            </a:r>
            <a:r>
              <a:rPr lang="it-IT" baseline="0" dirty="0" smtClean="0"/>
              <a:t>.</a:t>
            </a:r>
          </a:p>
          <a:p>
            <a:pPr marL="165278" indent="-165278">
              <a:buFont typeface="Arial" panose="020B0604020202020204" pitchFamily="34" charset="0"/>
              <a:buChar char="•"/>
            </a:pPr>
            <a:r>
              <a:rPr lang="it-IT" b="1" baseline="0" dirty="0" err="1" smtClean="0"/>
              <a:t>Centralized</a:t>
            </a:r>
            <a:r>
              <a:rPr lang="it-IT" b="1" baseline="0" dirty="0" smtClean="0"/>
              <a:t> </a:t>
            </a:r>
            <a:r>
              <a:rPr lang="it-IT" b="1" baseline="0" dirty="0" err="1" smtClean="0"/>
              <a:t>assets</a:t>
            </a:r>
            <a:r>
              <a:rPr lang="it-IT" baseline="0" dirty="0" smtClean="0"/>
              <a:t>, </a:t>
            </a:r>
            <a:r>
              <a:rPr lang="it-IT" baseline="0" dirty="0" err="1" smtClean="0"/>
              <a:t>especially</a:t>
            </a:r>
            <a:r>
              <a:rPr lang="it-IT" baseline="0" dirty="0" smtClean="0"/>
              <a:t> in </a:t>
            </a:r>
            <a:r>
              <a:rPr lang="it-IT" baseline="0" dirty="0" err="1" smtClean="0"/>
              <a:t>terms</a:t>
            </a:r>
            <a:r>
              <a:rPr lang="it-IT" baseline="0" dirty="0" smtClean="0"/>
              <a:t> of data and </a:t>
            </a:r>
            <a:r>
              <a:rPr lang="it-IT" baseline="0" dirty="0" err="1" smtClean="0"/>
              <a:t>metadata</a:t>
            </a:r>
            <a:r>
              <a:rPr lang="it-IT" baseline="0" dirty="0" smtClean="0"/>
              <a:t>. The major </a:t>
            </a:r>
            <a:r>
              <a:rPr lang="it-IT" baseline="0" dirty="0" err="1" smtClean="0"/>
              <a:t>effort</a:t>
            </a:r>
            <a:r>
              <a:rPr lang="it-IT" baseline="0" dirty="0" smtClean="0"/>
              <a:t> in </a:t>
            </a:r>
            <a:r>
              <a:rPr lang="it-IT" baseline="0" dirty="0" err="1" smtClean="0"/>
              <a:t>this</a:t>
            </a:r>
            <a:r>
              <a:rPr lang="it-IT" baseline="0" dirty="0" smtClean="0"/>
              <a:t> </a:t>
            </a:r>
            <a:r>
              <a:rPr lang="it-IT" baseline="0" dirty="0" err="1" smtClean="0"/>
              <a:t>sense</a:t>
            </a:r>
            <a:r>
              <a:rPr lang="it-IT" baseline="0" dirty="0" smtClean="0"/>
              <a:t> </a:t>
            </a:r>
            <a:r>
              <a:rPr lang="it-IT" baseline="0" dirty="0" err="1" smtClean="0"/>
              <a:t>is</a:t>
            </a:r>
            <a:r>
              <a:rPr lang="it-IT" baseline="0" dirty="0" smtClean="0"/>
              <a:t> </a:t>
            </a:r>
            <a:r>
              <a:rPr lang="it-IT" baseline="0" dirty="0" err="1" smtClean="0"/>
              <a:t>our</a:t>
            </a:r>
            <a:r>
              <a:rPr lang="it-IT" baseline="0" dirty="0" smtClean="0"/>
              <a:t> </a:t>
            </a:r>
            <a:r>
              <a:rPr lang="it-IT" baseline="0" dirty="0" err="1" smtClean="0"/>
              <a:t>project</a:t>
            </a:r>
            <a:r>
              <a:rPr lang="it-IT" baseline="0" dirty="0" smtClean="0"/>
              <a:t> of an </a:t>
            </a:r>
            <a:r>
              <a:rPr lang="it-IT" baseline="0" dirty="0" err="1" smtClean="0"/>
              <a:t>Integrated</a:t>
            </a:r>
            <a:r>
              <a:rPr lang="it-IT" baseline="0" dirty="0" smtClean="0"/>
              <a:t> System of Statistical </a:t>
            </a:r>
            <a:r>
              <a:rPr lang="it-IT" baseline="0" dirty="0" err="1" smtClean="0"/>
              <a:t>Registers</a:t>
            </a:r>
            <a:r>
              <a:rPr lang="it-IT" baseline="0" dirty="0" smtClean="0"/>
              <a:t> </a:t>
            </a:r>
            <a:r>
              <a:rPr lang="it-IT" baseline="0" dirty="0" err="1" smtClean="0"/>
              <a:t>that</a:t>
            </a:r>
            <a:r>
              <a:rPr lang="it-IT" baseline="0" dirty="0" smtClean="0"/>
              <a:t> I </a:t>
            </a:r>
            <a:r>
              <a:rPr lang="it-IT" baseline="0" dirty="0" err="1" smtClean="0"/>
              <a:t>am</a:t>
            </a:r>
            <a:r>
              <a:rPr lang="it-IT" baseline="0" dirty="0" smtClean="0"/>
              <a:t> </a:t>
            </a:r>
            <a:r>
              <a:rPr lang="it-IT" baseline="0" dirty="0" err="1" smtClean="0"/>
              <a:t>going</a:t>
            </a:r>
            <a:r>
              <a:rPr lang="it-IT" baseline="0" dirty="0" smtClean="0"/>
              <a:t> to </a:t>
            </a:r>
            <a:r>
              <a:rPr lang="it-IT" baseline="0" dirty="0" err="1" smtClean="0"/>
              <a:t>describe</a:t>
            </a:r>
            <a:r>
              <a:rPr lang="it-IT" baseline="0" dirty="0" smtClean="0"/>
              <a:t> in the </a:t>
            </a:r>
            <a:r>
              <a:rPr lang="it-IT" baseline="0" dirty="0" err="1" smtClean="0"/>
              <a:t>next</a:t>
            </a:r>
            <a:r>
              <a:rPr lang="it-IT" baseline="0" dirty="0" smtClean="0"/>
              <a:t> slide.</a:t>
            </a:r>
          </a:p>
          <a:p>
            <a:endParaRPr lang="it-IT" baseline="0" dirty="0"/>
          </a:p>
          <a:p>
            <a:pPr defTabSz="881482">
              <a:defRPr/>
            </a:pPr>
            <a:r>
              <a:rPr lang="it-IT" b="1" baseline="0" dirty="0" smtClean="0"/>
              <a:t>Image </a:t>
            </a:r>
            <a:r>
              <a:rPr lang="it-IT" b="1" baseline="0" dirty="0" err="1" smtClean="0"/>
              <a:t>description</a:t>
            </a:r>
            <a:endParaRPr lang="it-IT" b="0" baseline="0" dirty="0" smtClean="0"/>
          </a:p>
          <a:p>
            <a:pPr defTabSz="881482">
              <a:defRPr/>
            </a:pPr>
            <a:r>
              <a:rPr lang="it-IT" b="0" i="1" baseline="0" dirty="0" smtClean="0"/>
              <a:t>Left side</a:t>
            </a:r>
            <a:r>
              <a:rPr lang="it-IT" b="0" baseline="0" dirty="0" smtClean="0"/>
              <a:t>: </a:t>
            </a:r>
            <a:r>
              <a:rPr lang="it-IT" b="0" baseline="0" dirty="0" err="1" smtClean="0"/>
              <a:t>we</a:t>
            </a:r>
            <a:r>
              <a:rPr lang="it-IT" b="0" baseline="0" dirty="0" smtClean="0"/>
              <a:t> </a:t>
            </a:r>
            <a:r>
              <a:rPr lang="it-IT" b="0" baseline="0" dirty="0" err="1" smtClean="0"/>
              <a:t>have</a:t>
            </a:r>
            <a:r>
              <a:rPr lang="it-IT" b="0" baseline="0" dirty="0" smtClean="0"/>
              <a:t> </a:t>
            </a:r>
            <a:r>
              <a:rPr lang="it-IT" b="0" baseline="0" dirty="0" err="1" smtClean="0"/>
              <a:t>designed</a:t>
            </a:r>
            <a:r>
              <a:rPr lang="it-IT" b="0" baseline="0" dirty="0" smtClean="0"/>
              <a:t> </a:t>
            </a:r>
            <a:r>
              <a:rPr lang="it-IT" b="0" baseline="0" dirty="0" err="1" smtClean="0"/>
              <a:t>three</a:t>
            </a:r>
            <a:r>
              <a:rPr lang="it-IT" b="0" baseline="0" dirty="0" smtClean="0"/>
              <a:t> boxes. </a:t>
            </a:r>
            <a:r>
              <a:rPr lang="it-IT" b="0" baseline="0" dirty="0" err="1" smtClean="0"/>
              <a:t>Each</a:t>
            </a:r>
            <a:r>
              <a:rPr lang="it-IT" b="0" baseline="0" dirty="0" smtClean="0"/>
              <a:t> box </a:t>
            </a:r>
            <a:r>
              <a:rPr lang="it-IT" b="0" baseline="0" dirty="0" err="1" smtClean="0"/>
              <a:t>represents</a:t>
            </a:r>
            <a:r>
              <a:rPr lang="it-IT" b="0" baseline="0" dirty="0" smtClean="0"/>
              <a:t> a </a:t>
            </a:r>
            <a:r>
              <a:rPr lang="it-IT" b="0" baseline="0" dirty="0" err="1" smtClean="0"/>
              <a:t>survey</a:t>
            </a:r>
            <a:r>
              <a:rPr lang="it-IT" b="0" baseline="0" dirty="0" smtClean="0"/>
              <a:t> and </a:t>
            </a:r>
            <a:r>
              <a:rPr lang="it-IT" b="0" baseline="0" dirty="0" err="1" smtClean="0"/>
              <a:t>within</a:t>
            </a:r>
            <a:r>
              <a:rPr lang="it-IT" b="0" baseline="0" dirty="0" smtClean="0"/>
              <a:t> </a:t>
            </a:r>
            <a:r>
              <a:rPr lang="it-IT" b="0" baseline="0" dirty="0" err="1" smtClean="0"/>
              <a:t>each</a:t>
            </a:r>
            <a:r>
              <a:rPr lang="it-IT" b="0" baseline="0" dirty="0" smtClean="0"/>
              <a:t> </a:t>
            </a:r>
            <a:r>
              <a:rPr lang="it-IT" b="0" baseline="0" dirty="0" err="1" smtClean="0"/>
              <a:t>survey</a:t>
            </a:r>
            <a:r>
              <a:rPr lang="it-IT" b="0" baseline="0" dirty="0" smtClean="0"/>
              <a:t> </a:t>
            </a:r>
            <a:r>
              <a:rPr lang="it-IT" b="0" baseline="0" dirty="0" err="1" smtClean="0"/>
              <a:t>there</a:t>
            </a:r>
            <a:r>
              <a:rPr lang="it-IT" b="0" baseline="0" dirty="0" smtClean="0"/>
              <a:t> are </a:t>
            </a:r>
            <a:r>
              <a:rPr lang="it-IT" b="0" baseline="0" dirty="0" err="1" smtClean="0"/>
              <a:t>two</a:t>
            </a:r>
            <a:r>
              <a:rPr lang="it-IT" b="0" baseline="0" dirty="0" smtClean="0"/>
              <a:t> </a:t>
            </a:r>
            <a:r>
              <a:rPr lang="it-IT" b="0" baseline="0" dirty="0" err="1" smtClean="0"/>
              <a:t>shapes</a:t>
            </a:r>
            <a:r>
              <a:rPr lang="it-IT" b="0" baseline="0" dirty="0" smtClean="0"/>
              <a:t> (</a:t>
            </a:r>
            <a:r>
              <a:rPr lang="it-IT" b="0" baseline="0" dirty="0" err="1" smtClean="0"/>
              <a:t>triangle</a:t>
            </a:r>
            <a:r>
              <a:rPr lang="it-IT" b="0" baseline="0" dirty="0" smtClean="0"/>
              <a:t>, </a:t>
            </a:r>
            <a:r>
              <a:rPr lang="it-IT" b="0" baseline="0" dirty="0" err="1" smtClean="0"/>
              <a:t>rhombus</a:t>
            </a:r>
            <a:r>
              <a:rPr lang="it-IT" b="0" baseline="0" dirty="0" smtClean="0"/>
              <a:t>, etc.). </a:t>
            </a:r>
            <a:r>
              <a:rPr lang="it-IT" b="0" baseline="0" dirty="0" err="1" smtClean="0"/>
              <a:t>Each</a:t>
            </a:r>
            <a:r>
              <a:rPr lang="it-IT" b="0" baseline="0" dirty="0" smtClean="0"/>
              <a:t> </a:t>
            </a:r>
            <a:r>
              <a:rPr lang="it-IT" b="0" baseline="0" dirty="0" err="1" smtClean="0"/>
              <a:t>shape</a:t>
            </a:r>
            <a:r>
              <a:rPr lang="it-IT" b="0" baseline="0" dirty="0" smtClean="0"/>
              <a:t> </a:t>
            </a:r>
            <a:r>
              <a:rPr lang="it-IT" b="0" baseline="0" dirty="0" err="1" smtClean="0"/>
              <a:t>represents</a:t>
            </a:r>
            <a:r>
              <a:rPr lang="it-IT" b="0" baseline="0" dirty="0" smtClean="0"/>
              <a:t> a </a:t>
            </a:r>
            <a:r>
              <a:rPr lang="it-IT" b="0" baseline="0" dirty="0" err="1" smtClean="0"/>
              <a:t>phase</a:t>
            </a:r>
            <a:r>
              <a:rPr lang="it-IT" b="0" baseline="0" dirty="0" smtClean="0"/>
              <a:t> in the </a:t>
            </a:r>
            <a:r>
              <a:rPr lang="it-IT" b="0" baseline="0" dirty="0" err="1" smtClean="0"/>
              <a:t>statistical</a:t>
            </a:r>
            <a:r>
              <a:rPr lang="it-IT" b="0" baseline="0" dirty="0" smtClean="0"/>
              <a:t> </a:t>
            </a:r>
            <a:r>
              <a:rPr lang="it-IT" b="0" baseline="0" dirty="0" err="1" smtClean="0"/>
              <a:t>process</a:t>
            </a:r>
            <a:r>
              <a:rPr lang="it-IT" b="0" baseline="0" dirty="0" smtClean="0"/>
              <a:t> and the </a:t>
            </a:r>
            <a:r>
              <a:rPr lang="it-IT" b="0" baseline="0" dirty="0" err="1" smtClean="0"/>
              <a:t>method</a:t>
            </a:r>
            <a:r>
              <a:rPr lang="it-IT" b="0" baseline="0" dirty="0" smtClean="0"/>
              <a:t>/</a:t>
            </a:r>
            <a:r>
              <a:rPr lang="it-IT" b="0" baseline="0" dirty="0" err="1" smtClean="0"/>
              <a:t>tool</a:t>
            </a:r>
            <a:r>
              <a:rPr lang="it-IT" b="0" baseline="0" dirty="0" smtClean="0"/>
              <a:t> </a:t>
            </a:r>
            <a:r>
              <a:rPr lang="it-IT" b="0" baseline="0" dirty="0" err="1" smtClean="0"/>
              <a:t>used</a:t>
            </a:r>
            <a:r>
              <a:rPr lang="it-IT" b="0" baseline="0" dirty="0" smtClean="0"/>
              <a:t> </a:t>
            </a:r>
            <a:r>
              <a:rPr lang="it-IT" b="0" baseline="0" dirty="0" err="1" smtClean="0"/>
              <a:t>within</a:t>
            </a:r>
            <a:r>
              <a:rPr lang="it-IT" b="0" baseline="0" dirty="0" smtClean="0"/>
              <a:t> the </a:t>
            </a:r>
            <a:r>
              <a:rPr lang="it-IT" b="0" baseline="0" dirty="0" err="1" smtClean="0"/>
              <a:t>phase</a:t>
            </a:r>
            <a:r>
              <a:rPr lang="it-IT" b="0" baseline="0" dirty="0" smtClean="0"/>
              <a:t>. </a:t>
            </a:r>
            <a:r>
              <a:rPr lang="it-IT" b="0" baseline="0" dirty="0" err="1" smtClean="0"/>
              <a:t>Therefore</a:t>
            </a:r>
            <a:r>
              <a:rPr lang="it-IT" b="0" baseline="0" dirty="0" smtClean="0"/>
              <a:t> </a:t>
            </a:r>
            <a:r>
              <a:rPr lang="it-IT" b="0" baseline="0" dirty="0" err="1" smtClean="0"/>
              <a:t>we</a:t>
            </a:r>
            <a:r>
              <a:rPr lang="it-IT" b="0" baseline="0" dirty="0" smtClean="0"/>
              <a:t> are </a:t>
            </a:r>
            <a:r>
              <a:rPr lang="it-IT" b="0" baseline="0" dirty="0" err="1" smtClean="0"/>
              <a:t>modeling</a:t>
            </a:r>
            <a:r>
              <a:rPr lang="it-IT" b="0" baseline="0" dirty="0" smtClean="0"/>
              <a:t> the AS-IS situation, </a:t>
            </a:r>
            <a:r>
              <a:rPr lang="it-IT" b="0" baseline="0" dirty="0" err="1" smtClean="0"/>
              <a:t>where</a:t>
            </a:r>
            <a:r>
              <a:rPr lang="it-IT" b="0" baseline="0" dirty="0" smtClean="0"/>
              <a:t> </a:t>
            </a:r>
            <a:r>
              <a:rPr lang="it-IT" b="0" baseline="0" dirty="0" err="1" smtClean="0"/>
              <a:t>each</a:t>
            </a:r>
            <a:r>
              <a:rPr lang="it-IT" b="0" baseline="0" dirty="0" smtClean="0"/>
              <a:t> </a:t>
            </a:r>
            <a:r>
              <a:rPr lang="it-IT" b="0" baseline="0" dirty="0" err="1" smtClean="0"/>
              <a:t>survey</a:t>
            </a:r>
            <a:r>
              <a:rPr lang="it-IT" b="0" baseline="0" dirty="0" smtClean="0"/>
              <a:t> </a:t>
            </a:r>
            <a:r>
              <a:rPr lang="it-IT" b="0" baseline="0" dirty="0" err="1" smtClean="0"/>
              <a:t>has</a:t>
            </a:r>
            <a:r>
              <a:rPr lang="it-IT" b="0" baseline="0" dirty="0" smtClean="0"/>
              <a:t> </a:t>
            </a:r>
            <a:r>
              <a:rPr lang="it-IT" b="0" baseline="0" dirty="0" err="1" smtClean="0"/>
              <a:t>its</a:t>
            </a:r>
            <a:r>
              <a:rPr lang="it-IT" b="0" baseline="0" dirty="0" smtClean="0"/>
              <a:t> </a:t>
            </a:r>
            <a:r>
              <a:rPr lang="it-IT" b="0" baseline="0" dirty="0" err="1" smtClean="0"/>
              <a:t>own</a:t>
            </a:r>
            <a:r>
              <a:rPr lang="it-IT" b="0" baseline="0" dirty="0" smtClean="0"/>
              <a:t> </a:t>
            </a:r>
            <a:r>
              <a:rPr lang="it-IT" b="0" baseline="0" dirty="0" err="1" smtClean="0"/>
              <a:t>methods</a:t>
            </a:r>
            <a:r>
              <a:rPr lang="it-IT" b="0" baseline="0" dirty="0" smtClean="0"/>
              <a:t> and </a:t>
            </a:r>
            <a:r>
              <a:rPr lang="it-IT" b="0" baseline="0" dirty="0" err="1" smtClean="0"/>
              <a:t>tools</a:t>
            </a:r>
            <a:r>
              <a:rPr lang="it-IT" b="0" baseline="0" dirty="0" smtClean="0"/>
              <a:t>, with </a:t>
            </a:r>
            <a:r>
              <a:rPr lang="it-IT" b="0" baseline="0" dirty="0" err="1" smtClean="0"/>
              <a:t>very</a:t>
            </a:r>
            <a:r>
              <a:rPr lang="it-IT" b="0" baseline="0" dirty="0" smtClean="0"/>
              <a:t> </a:t>
            </a:r>
            <a:r>
              <a:rPr lang="it-IT" b="0" baseline="0" dirty="0" err="1" smtClean="0"/>
              <a:t>limited</a:t>
            </a:r>
            <a:r>
              <a:rPr lang="it-IT" b="0" baseline="0" dirty="0" smtClean="0"/>
              <a:t> </a:t>
            </a:r>
            <a:r>
              <a:rPr lang="it-IT" b="0" baseline="0" dirty="0" err="1" smtClean="0"/>
              <a:t>ability</a:t>
            </a:r>
            <a:r>
              <a:rPr lang="it-IT" b="0" baseline="0" dirty="0" smtClean="0"/>
              <a:t> to share </a:t>
            </a:r>
            <a:r>
              <a:rPr lang="it-IT" b="0" baseline="0" dirty="0" err="1" smtClean="0"/>
              <a:t>among</a:t>
            </a:r>
            <a:r>
              <a:rPr lang="it-IT" b="0" baseline="0" dirty="0" smtClean="0"/>
              <a:t> </a:t>
            </a:r>
            <a:r>
              <a:rPr lang="it-IT" b="0" baseline="0" dirty="0" err="1" smtClean="0"/>
              <a:t>each</a:t>
            </a:r>
            <a:r>
              <a:rPr lang="it-IT" b="0" baseline="0" dirty="0" smtClean="0"/>
              <a:t> </a:t>
            </a:r>
            <a:r>
              <a:rPr lang="it-IT" b="0" baseline="0" dirty="0" err="1" smtClean="0"/>
              <a:t>other</a:t>
            </a:r>
            <a:r>
              <a:rPr lang="it-IT" b="0" baseline="0" dirty="0" smtClean="0"/>
              <a:t>.</a:t>
            </a:r>
          </a:p>
          <a:p>
            <a:pPr defTabSz="881482">
              <a:defRPr/>
            </a:pPr>
            <a:r>
              <a:rPr lang="it-IT" b="0" i="1" baseline="0" dirty="0" smtClean="0"/>
              <a:t>Right side</a:t>
            </a:r>
            <a:r>
              <a:rPr lang="it-IT" b="0" baseline="0" dirty="0" smtClean="0"/>
              <a:t>: </a:t>
            </a:r>
            <a:r>
              <a:rPr lang="it-IT" b="0" baseline="0" dirty="0" err="1" smtClean="0"/>
              <a:t>concerning</a:t>
            </a:r>
            <a:r>
              <a:rPr lang="it-IT" b="0" baseline="0" dirty="0" smtClean="0"/>
              <a:t> the </a:t>
            </a:r>
            <a:r>
              <a:rPr lang="it-IT" b="0" baseline="0" dirty="0" err="1" smtClean="0"/>
              <a:t>surveys</a:t>
            </a:r>
            <a:r>
              <a:rPr lang="it-IT" b="0" baseline="0" dirty="0" smtClean="0"/>
              <a:t> </a:t>
            </a:r>
            <a:r>
              <a:rPr lang="it-IT" b="0" baseline="0" dirty="0" err="1" smtClean="0"/>
              <a:t>we</a:t>
            </a:r>
            <a:r>
              <a:rPr lang="it-IT" b="0" baseline="0" dirty="0" smtClean="0"/>
              <a:t> </a:t>
            </a:r>
            <a:r>
              <a:rPr lang="it-IT" b="0" baseline="0" dirty="0" err="1" smtClean="0"/>
              <a:t>have</a:t>
            </a:r>
            <a:r>
              <a:rPr lang="it-IT" b="0" baseline="0" dirty="0" smtClean="0"/>
              <a:t> made </a:t>
            </a:r>
            <a:r>
              <a:rPr lang="it-IT" b="0" baseline="0" dirty="0" err="1" smtClean="0"/>
              <a:t>two</a:t>
            </a:r>
            <a:r>
              <a:rPr lang="it-IT" b="0" baseline="0" dirty="0" smtClean="0"/>
              <a:t> </a:t>
            </a:r>
            <a:r>
              <a:rPr lang="it-IT" b="0" baseline="0" dirty="0" err="1" smtClean="0"/>
              <a:t>changes</a:t>
            </a:r>
            <a:r>
              <a:rPr lang="it-IT" b="0" baseline="0" dirty="0" smtClean="0"/>
              <a:t>: </a:t>
            </a:r>
          </a:p>
          <a:p>
            <a:pPr marL="220370" indent="-220370" defTabSz="881482">
              <a:buFont typeface="Arial" panose="020B0604020202020204" pitchFamily="34" charset="0"/>
              <a:buAutoNum type="arabicParenR"/>
              <a:defRPr/>
            </a:pPr>
            <a:r>
              <a:rPr lang="it-IT" b="0" baseline="0" dirty="0" smtClean="0"/>
              <a:t>the boxes are </a:t>
            </a:r>
            <a:r>
              <a:rPr lang="it-IT" b="0" baseline="0" dirty="0" err="1" smtClean="0"/>
              <a:t>now</a:t>
            </a:r>
            <a:r>
              <a:rPr lang="it-IT" b="0" baseline="0" dirty="0" smtClean="0"/>
              <a:t> </a:t>
            </a:r>
            <a:r>
              <a:rPr lang="it-IT" b="0" baseline="0" dirty="0" err="1" smtClean="0"/>
              <a:t>arrows</a:t>
            </a:r>
            <a:endParaRPr lang="it-IT" b="0" baseline="0" dirty="0" smtClean="0"/>
          </a:p>
          <a:p>
            <a:pPr marL="220370" indent="-220370" defTabSz="881482">
              <a:buFont typeface="Arial" panose="020B0604020202020204" pitchFamily="34" charset="0"/>
              <a:buAutoNum type="arabicParenR"/>
              <a:defRPr/>
            </a:pPr>
            <a:r>
              <a:rPr lang="it-IT" b="0" baseline="0" dirty="0" err="1" smtClean="0"/>
              <a:t>within</a:t>
            </a:r>
            <a:r>
              <a:rPr lang="it-IT" b="0" baseline="0" dirty="0" smtClean="0"/>
              <a:t> </a:t>
            </a:r>
            <a:r>
              <a:rPr lang="it-IT" b="0" baseline="0" dirty="0" err="1" smtClean="0"/>
              <a:t>each</a:t>
            </a:r>
            <a:r>
              <a:rPr lang="it-IT" b="0" baseline="0" dirty="0" smtClean="0"/>
              <a:t> box the </a:t>
            </a:r>
            <a:r>
              <a:rPr lang="it-IT" b="0" baseline="0" dirty="0" err="1" smtClean="0"/>
              <a:t>shapes</a:t>
            </a:r>
            <a:r>
              <a:rPr lang="it-IT" b="0" baseline="0" dirty="0" smtClean="0"/>
              <a:t> are </a:t>
            </a:r>
            <a:r>
              <a:rPr lang="it-IT" b="0" baseline="0" dirty="0" err="1" smtClean="0"/>
              <a:t>now</a:t>
            </a:r>
            <a:r>
              <a:rPr lang="it-IT" b="0" baseline="0" dirty="0" smtClean="0"/>
              <a:t> </a:t>
            </a:r>
            <a:r>
              <a:rPr lang="it-IT" b="0" baseline="0" dirty="0" err="1" smtClean="0"/>
              <a:t>rectangles</a:t>
            </a:r>
            <a:r>
              <a:rPr lang="it-IT" b="0" baseline="0" dirty="0" smtClean="0"/>
              <a:t>. T</a:t>
            </a:r>
          </a:p>
          <a:p>
            <a:pPr defTabSz="881482">
              <a:defRPr/>
            </a:pPr>
            <a:r>
              <a:rPr lang="it-IT" b="0" baseline="0" dirty="0" err="1" smtClean="0"/>
              <a:t>This</a:t>
            </a:r>
            <a:r>
              <a:rPr lang="it-IT" b="0" baseline="0" dirty="0" smtClean="0"/>
              <a:t> </a:t>
            </a:r>
            <a:r>
              <a:rPr lang="it-IT" b="0" baseline="0" dirty="0" err="1" smtClean="0"/>
              <a:t>means</a:t>
            </a:r>
            <a:r>
              <a:rPr lang="it-IT" b="0" baseline="0" dirty="0" smtClean="0"/>
              <a:t> </a:t>
            </a:r>
            <a:r>
              <a:rPr lang="it-IT" b="0" baseline="0" dirty="0" err="1" smtClean="0"/>
              <a:t>that</a:t>
            </a:r>
            <a:r>
              <a:rPr lang="it-IT" b="0" baseline="0" dirty="0" smtClean="0"/>
              <a:t> </a:t>
            </a:r>
            <a:r>
              <a:rPr lang="it-IT" b="0" baseline="0" dirty="0" err="1" smtClean="0"/>
              <a:t>within</a:t>
            </a:r>
            <a:r>
              <a:rPr lang="it-IT" b="0" baseline="0" dirty="0" smtClean="0"/>
              <a:t> </a:t>
            </a:r>
            <a:r>
              <a:rPr lang="it-IT" b="0" baseline="0" dirty="0" err="1" smtClean="0"/>
              <a:t>each</a:t>
            </a:r>
            <a:r>
              <a:rPr lang="it-IT" b="0" baseline="0" dirty="0" smtClean="0"/>
              <a:t> </a:t>
            </a:r>
            <a:r>
              <a:rPr lang="it-IT" b="0" baseline="0" dirty="0" err="1" smtClean="0"/>
              <a:t>survey</a:t>
            </a:r>
            <a:r>
              <a:rPr lang="it-IT" b="0" baseline="0" dirty="0" smtClean="0"/>
              <a:t> a </a:t>
            </a:r>
            <a:r>
              <a:rPr lang="it-IT" b="0" baseline="0" dirty="0" err="1" smtClean="0"/>
              <a:t>process</a:t>
            </a:r>
            <a:r>
              <a:rPr lang="it-IT" b="0" baseline="0" dirty="0" smtClean="0"/>
              <a:t> </a:t>
            </a:r>
            <a:r>
              <a:rPr lang="it-IT" b="0" baseline="0" dirty="0" err="1" smtClean="0"/>
              <a:t>has</a:t>
            </a:r>
            <a:r>
              <a:rPr lang="it-IT" b="0" baseline="0" dirty="0" smtClean="0"/>
              <a:t> </a:t>
            </a:r>
            <a:r>
              <a:rPr lang="it-IT" b="0" baseline="0" dirty="0" err="1" smtClean="0"/>
              <a:t>been</a:t>
            </a:r>
            <a:r>
              <a:rPr lang="it-IT" b="0" baseline="0" dirty="0" smtClean="0"/>
              <a:t> </a:t>
            </a:r>
            <a:r>
              <a:rPr lang="it-IT" b="0" baseline="0" dirty="0" err="1" smtClean="0"/>
              <a:t>defined</a:t>
            </a:r>
            <a:r>
              <a:rPr lang="it-IT" b="0" baseline="0" dirty="0" smtClean="0"/>
              <a:t>. And </a:t>
            </a:r>
            <a:r>
              <a:rPr lang="it-IT" b="0" baseline="0" dirty="0" err="1" smtClean="0"/>
              <a:t>that</a:t>
            </a:r>
            <a:r>
              <a:rPr lang="it-IT" b="0" baseline="0" dirty="0" smtClean="0"/>
              <a:t> </a:t>
            </a:r>
            <a:r>
              <a:rPr lang="it-IT" b="0" baseline="0" dirty="0" err="1" smtClean="0"/>
              <a:t>processes</a:t>
            </a:r>
            <a:r>
              <a:rPr lang="it-IT" b="0" baseline="0" dirty="0" smtClean="0"/>
              <a:t> are </a:t>
            </a:r>
            <a:r>
              <a:rPr lang="it-IT" b="0" baseline="0" dirty="0" err="1" smtClean="0"/>
              <a:t>defined</a:t>
            </a:r>
            <a:r>
              <a:rPr lang="it-IT" b="0" baseline="0" dirty="0" smtClean="0"/>
              <a:t> in </a:t>
            </a:r>
            <a:r>
              <a:rPr lang="it-IT" b="0" baseline="0" dirty="0" err="1" smtClean="0"/>
              <a:t>terms</a:t>
            </a:r>
            <a:r>
              <a:rPr lang="it-IT" b="0" baseline="0" dirty="0" smtClean="0"/>
              <a:t> of i) </a:t>
            </a:r>
            <a:r>
              <a:rPr lang="it-IT" baseline="0" dirty="0" err="1" smtClean="0"/>
              <a:t>same</a:t>
            </a:r>
            <a:r>
              <a:rPr lang="it-IT" baseline="0" dirty="0" smtClean="0"/>
              <a:t> </a:t>
            </a:r>
            <a:r>
              <a:rPr lang="it-IT" baseline="0" dirty="0" err="1" smtClean="0"/>
              <a:t>methods</a:t>
            </a:r>
            <a:r>
              <a:rPr lang="it-IT" baseline="0" dirty="0" smtClean="0"/>
              <a:t> and </a:t>
            </a:r>
            <a:r>
              <a:rPr lang="it-IT" baseline="0" dirty="0" err="1" smtClean="0"/>
              <a:t>tools</a:t>
            </a:r>
            <a:r>
              <a:rPr lang="it-IT" baseline="0" dirty="0" smtClean="0"/>
              <a:t> and (ii) </a:t>
            </a:r>
            <a:r>
              <a:rPr lang="it-IT" baseline="0" dirty="0" err="1" smtClean="0"/>
              <a:t>workflow</a:t>
            </a:r>
            <a:r>
              <a:rPr lang="it-IT" baseline="0" dirty="0" smtClean="0"/>
              <a:t> of </a:t>
            </a:r>
            <a:r>
              <a:rPr lang="it-IT" baseline="0" dirty="0" err="1" smtClean="0"/>
              <a:t>activities</a:t>
            </a:r>
            <a:r>
              <a:rPr lang="it-IT" baseline="0" dirty="0" smtClean="0"/>
              <a:t>.</a:t>
            </a:r>
          </a:p>
          <a:p>
            <a:pPr defTabSz="881482">
              <a:defRPr/>
            </a:pPr>
            <a:endParaRPr lang="it-IT" baseline="0" dirty="0" smtClean="0"/>
          </a:p>
          <a:p>
            <a:pPr defTabSz="881482">
              <a:defRPr/>
            </a:pPr>
            <a:r>
              <a:rPr lang="it-IT" baseline="0" dirty="0" err="1" smtClean="0"/>
              <a:t>Further</a:t>
            </a:r>
            <a:r>
              <a:rPr lang="it-IT" baseline="0" dirty="0" smtClean="0"/>
              <a:t> </a:t>
            </a:r>
            <a:r>
              <a:rPr lang="it-IT" baseline="0" dirty="0" err="1" smtClean="0"/>
              <a:t>we</a:t>
            </a:r>
            <a:r>
              <a:rPr lang="it-IT" baseline="0" dirty="0" smtClean="0"/>
              <a:t> </a:t>
            </a:r>
            <a:r>
              <a:rPr lang="it-IT" baseline="0" dirty="0" err="1" smtClean="0"/>
              <a:t>introduced</a:t>
            </a:r>
            <a:r>
              <a:rPr lang="it-IT" baseline="0" dirty="0" smtClean="0"/>
              <a:t> an image </a:t>
            </a:r>
            <a:r>
              <a:rPr lang="it-IT" baseline="0" dirty="0" err="1" smtClean="0"/>
              <a:t>that</a:t>
            </a:r>
            <a:r>
              <a:rPr lang="it-IT" baseline="0" dirty="0" smtClean="0"/>
              <a:t> </a:t>
            </a:r>
            <a:r>
              <a:rPr lang="it-IT" baseline="0" dirty="0" err="1" smtClean="0"/>
              <a:t>represents</a:t>
            </a:r>
            <a:r>
              <a:rPr lang="it-IT" baseline="0" dirty="0" smtClean="0"/>
              <a:t> the </a:t>
            </a:r>
            <a:r>
              <a:rPr lang="it-IT" b="1" baseline="0" dirty="0" err="1" smtClean="0"/>
              <a:t>Centralized</a:t>
            </a:r>
            <a:r>
              <a:rPr lang="it-IT" b="1" baseline="0" dirty="0" smtClean="0"/>
              <a:t> </a:t>
            </a:r>
            <a:r>
              <a:rPr lang="it-IT" b="1" baseline="0" dirty="0" err="1" smtClean="0"/>
              <a:t>assets</a:t>
            </a:r>
            <a:r>
              <a:rPr lang="it-IT" b="1" baseline="0" dirty="0" smtClean="0"/>
              <a:t>.</a:t>
            </a:r>
            <a:endParaRPr lang="it-IT" baseline="0" dirty="0" smtClean="0"/>
          </a:p>
          <a:p>
            <a:endParaRPr lang="it-IT" baseline="0" dirty="0" smtClean="0"/>
          </a:p>
        </p:txBody>
      </p:sp>
      <p:sp>
        <p:nvSpPr>
          <p:cNvPr id="4" name="Segnaposto numero diapositiva 3"/>
          <p:cNvSpPr>
            <a:spLocks noGrp="1"/>
          </p:cNvSpPr>
          <p:nvPr>
            <p:ph type="sldNum" sz="quarter" idx="10"/>
          </p:nvPr>
        </p:nvSpPr>
        <p:spPr/>
        <p:txBody>
          <a:bodyPr/>
          <a:lstStyle/>
          <a:p>
            <a:fld id="{4F11745C-B2B7-4CF8-A823-9D344BE02C24}" type="slidenum">
              <a:rPr lang="it-IT" smtClean="0"/>
              <a:t>22</a:t>
            </a:fld>
            <a:endParaRPr lang="it-IT"/>
          </a:p>
        </p:txBody>
      </p:sp>
    </p:spTree>
    <p:extLst>
      <p:ext uri="{BB962C8B-B14F-4D97-AF65-F5344CB8AC3E}">
        <p14:creationId xmlns:p14="http://schemas.microsoft.com/office/powerpoint/2010/main" val="206350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23</a:t>
            </a:fld>
            <a:endParaRPr lang="it-IT"/>
          </a:p>
        </p:txBody>
      </p:sp>
    </p:spTree>
    <p:extLst>
      <p:ext uri="{BB962C8B-B14F-4D97-AF65-F5344CB8AC3E}">
        <p14:creationId xmlns:p14="http://schemas.microsoft.com/office/powerpoint/2010/main" val="2063500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24</a:t>
            </a:fld>
            <a:endParaRPr lang="it-IT"/>
          </a:p>
        </p:txBody>
      </p:sp>
    </p:spTree>
    <p:extLst>
      <p:ext uri="{BB962C8B-B14F-4D97-AF65-F5344CB8AC3E}">
        <p14:creationId xmlns:p14="http://schemas.microsoft.com/office/powerpoint/2010/main" val="206350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2</a:t>
            </a:fld>
            <a:endParaRPr lang="it-IT"/>
          </a:p>
        </p:txBody>
      </p:sp>
    </p:spTree>
    <p:extLst>
      <p:ext uri="{BB962C8B-B14F-4D97-AF65-F5344CB8AC3E}">
        <p14:creationId xmlns:p14="http://schemas.microsoft.com/office/powerpoint/2010/main" val="2063500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Wrap up and </a:t>
            </a:r>
            <a:r>
              <a:rPr lang="it-IT" b="1" dirty="0" err="1" smtClean="0"/>
              <a:t>final</a:t>
            </a:r>
            <a:r>
              <a:rPr lang="it-IT" b="1" dirty="0" smtClean="0"/>
              <a:t> </a:t>
            </a:r>
            <a:r>
              <a:rPr lang="it-IT" b="1" dirty="0" err="1" smtClean="0"/>
              <a:t>remarks</a:t>
            </a:r>
            <a:endParaRPr lang="it-IT" b="1" dirty="0" smtClean="0"/>
          </a:p>
          <a:p>
            <a:endParaRPr lang="it-IT" b="1" dirty="0" smtClean="0"/>
          </a:p>
          <a:p>
            <a:r>
              <a:rPr lang="it-IT" dirty="0" smtClean="0"/>
              <a:t>In </a:t>
            </a:r>
            <a:r>
              <a:rPr lang="it-IT" dirty="0" err="1" smtClean="0"/>
              <a:t>synthesis</a:t>
            </a:r>
            <a:r>
              <a:rPr lang="it-IT" dirty="0" smtClean="0"/>
              <a:t>,</a:t>
            </a:r>
            <a:r>
              <a:rPr lang="it-IT" baseline="0" dirty="0" smtClean="0"/>
              <a:t> Istat </a:t>
            </a:r>
            <a:r>
              <a:rPr lang="it-IT" baseline="0" dirty="0" err="1" smtClean="0"/>
              <a:t>adopted</a:t>
            </a:r>
            <a:r>
              <a:rPr lang="it-IT" baseline="0" dirty="0" smtClean="0"/>
              <a:t> a </a:t>
            </a:r>
            <a:r>
              <a:rPr lang="it-IT" b="1" baseline="0" dirty="0" err="1" smtClean="0"/>
              <a:t>process-oriented</a:t>
            </a:r>
            <a:r>
              <a:rPr lang="it-IT" b="1" baseline="0" dirty="0" smtClean="0"/>
              <a:t> </a:t>
            </a:r>
            <a:r>
              <a:rPr lang="it-IT" b="1" baseline="0" dirty="0" err="1" smtClean="0"/>
              <a:t>approach</a:t>
            </a:r>
            <a:r>
              <a:rPr lang="it-IT" b="1" baseline="0" dirty="0" smtClean="0"/>
              <a:t> for </a:t>
            </a:r>
            <a:r>
              <a:rPr lang="it-IT" b="1" baseline="0" dirty="0" err="1" smtClean="0"/>
              <a:t>its</a:t>
            </a:r>
            <a:r>
              <a:rPr lang="it-IT" b="1" baseline="0" dirty="0" smtClean="0"/>
              <a:t> </a:t>
            </a:r>
            <a:r>
              <a:rPr lang="it-IT" b="1" baseline="0" dirty="0" err="1" smtClean="0"/>
              <a:t>modernization</a:t>
            </a:r>
            <a:r>
              <a:rPr lang="it-IT" b="1" baseline="0" dirty="0" smtClean="0"/>
              <a:t> </a:t>
            </a:r>
            <a:r>
              <a:rPr lang="it-IT" b="1" baseline="0" dirty="0" err="1" smtClean="0"/>
              <a:t>programme</a:t>
            </a:r>
            <a:r>
              <a:rPr lang="it-IT" baseline="0" dirty="0" smtClean="0"/>
              <a:t>.</a:t>
            </a:r>
          </a:p>
          <a:p>
            <a:r>
              <a:rPr lang="it-IT" baseline="0" dirty="0" err="1" smtClean="0"/>
              <a:t>This</a:t>
            </a:r>
            <a:r>
              <a:rPr lang="it-IT" baseline="0" dirty="0" smtClean="0"/>
              <a:t> </a:t>
            </a:r>
            <a:r>
              <a:rPr lang="it-IT" baseline="0" dirty="0" err="1" smtClean="0"/>
              <a:t>approach</a:t>
            </a:r>
            <a:r>
              <a:rPr lang="it-IT" baseline="0" dirty="0" smtClean="0"/>
              <a:t> </a:t>
            </a:r>
            <a:r>
              <a:rPr lang="it-IT" baseline="0" dirty="0" err="1" smtClean="0"/>
              <a:t>was</a:t>
            </a:r>
            <a:r>
              <a:rPr lang="it-IT" baseline="0" dirty="0" smtClean="0"/>
              <a:t> </a:t>
            </a:r>
            <a:r>
              <a:rPr lang="it-IT" baseline="0" dirty="0" err="1" smtClean="0"/>
              <a:t>articulated</a:t>
            </a:r>
            <a:r>
              <a:rPr lang="it-IT" baseline="0" dirty="0" smtClean="0"/>
              <a:t> </a:t>
            </a:r>
            <a:r>
              <a:rPr lang="it-IT" baseline="0" dirty="0" err="1" smtClean="0"/>
              <a:t>along</a:t>
            </a:r>
            <a:r>
              <a:rPr lang="it-IT" baseline="0" dirty="0" smtClean="0"/>
              <a:t> </a:t>
            </a:r>
            <a:r>
              <a:rPr lang="it-IT" baseline="0" dirty="0" err="1" smtClean="0"/>
              <a:t>two</a:t>
            </a:r>
            <a:r>
              <a:rPr lang="it-IT" baseline="0" dirty="0" smtClean="0"/>
              <a:t> </a:t>
            </a:r>
            <a:r>
              <a:rPr lang="it-IT" baseline="0" dirty="0" err="1" smtClean="0"/>
              <a:t>dimensions</a:t>
            </a:r>
            <a:r>
              <a:rPr lang="it-IT" baseline="0" dirty="0" smtClean="0"/>
              <a:t>, an </a:t>
            </a:r>
            <a:r>
              <a:rPr lang="it-IT" baseline="0" dirty="0" err="1" smtClean="0"/>
              <a:t>organizational</a:t>
            </a:r>
            <a:r>
              <a:rPr lang="it-IT" baseline="0" dirty="0" smtClean="0"/>
              <a:t> </a:t>
            </a:r>
            <a:r>
              <a:rPr lang="it-IT" baseline="0" dirty="0" err="1" smtClean="0"/>
              <a:t>one</a:t>
            </a:r>
            <a:r>
              <a:rPr lang="it-IT" baseline="0" dirty="0" smtClean="0"/>
              <a:t> and a production </a:t>
            </a:r>
            <a:r>
              <a:rPr lang="it-IT" baseline="0" dirty="0" err="1" smtClean="0"/>
              <a:t>one</a:t>
            </a:r>
            <a:r>
              <a:rPr lang="it-IT" baseline="0" dirty="0" smtClean="0"/>
              <a:t>.</a:t>
            </a:r>
          </a:p>
          <a:p>
            <a:r>
              <a:rPr lang="it-IT" baseline="0" dirty="0" smtClean="0"/>
              <a:t>The impact on the </a:t>
            </a:r>
            <a:r>
              <a:rPr lang="it-IT" baseline="0" dirty="0" err="1" smtClean="0"/>
              <a:t>organization</a:t>
            </a:r>
            <a:r>
              <a:rPr lang="it-IT" baseline="0" dirty="0" smtClean="0"/>
              <a:t> </a:t>
            </a:r>
            <a:r>
              <a:rPr lang="it-IT" baseline="0" dirty="0" err="1" smtClean="0"/>
              <a:t>is</a:t>
            </a:r>
            <a:r>
              <a:rPr lang="it-IT" baseline="0" dirty="0" smtClean="0"/>
              <a:t> </a:t>
            </a:r>
            <a:r>
              <a:rPr lang="it-IT" baseline="0" dirty="0" err="1" smtClean="0"/>
              <a:t>huge</a:t>
            </a:r>
            <a:r>
              <a:rPr lang="it-IT" baseline="0" dirty="0" smtClean="0"/>
              <a:t> with </a:t>
            </a:r>
            <a:r>
              <a:rPr lang="it-IT" baseline="0" dirty="0" err="1" smtClean="0"/>
              <a:t>related</a:t>
            </a:r>
            <a:r>
              <a:rPr lang="it-IT" baseline="0" dirty="0" smtClean="0"/>
              <a:t> </a:t>
            </a:r>
            <a:r>
              <a:rPr lang="it-IT" b="1" baseline="0" dirty="0" smtClean="0"/>
              <a:t>high </a:t>
            </a:r>
            <a:r>
              <a:rPr lang="it-IT" b="1" baseline="0" dirty="0" err="1" smtClean="0"/>
              <a:t>risk</a:t>
            </a:r>
            <a:r>
              <a:rPr lang="it-IT" b="1" baseline="0" dirty="0" smtClean="0"/>
              <a:t> </a:t>
            </a:r>
            <a:r>
              <a:rPr lang="it-IT" baseline="0" dirty="0" smtClean="0"/>
              <a:t>of </a:t>
            </a:r>
            <a:r>
              <a:rPr lang="it-IT" baseline="0" dirty="0" err="1" smtClean="0"/>
              <a:t>failure</a:t>
            </a:r>
            <a:r>
              <a:rPr lang="it-IT" baseline="0" dirty="0" smtClean="0"/>
              <a:t>. </a:t>
            </a:r>
            <a:r>
              <a:rPr lang="it-IT" baseline="0" dirty="0" err="1" smtClean="0"/>
              <a:t>However</a:t>
            </a:r>
            <a:r>
              <a:rPr lang="it-IT" baseline="0" dirty="0" smtClean="0"/>
              <a:t>, </a:t>
            </a:r>
            <a:r>
              <a:rPr lang="it-IT" baseline="0" dirty="0" err="1" smtClean="0"/>
              <a:t>we</a:t>
            </a:r>
            <a:r>
              <a:rPr lang="it-IT" baseline="0" dirty="0" smtClean="0"/>
              <a:t> </a:t>
            </a:r>
            <a:r>
              <a:rPr lang="it-IT" baseline="0" dirty="0" err="1" smtClean="0"/>
              <a:t>were</a:t>
            </a:r>
            <a:r>
              <a:rPr lang="it-IT" baseline="0" dirty="0" smtClean="0"/>
              <a:t> </a:t>
            </a:r>
            <a:r>
              <a:rPr lang="it-IT" baseline="0" dirty="0" err="1" smtClean="0"/>
              <a:t>actually</a:t>
            </a:r>
            <a:r>
              <a:rPr lang="it-IT" baseline="0" dirty="0" smtClean="0"/>
              <a:t> </a:t>
            </a:r>
            <a:r>
              <a:rPr lang="it-IT" baseline="0" dirty="0" err="1" smtClean="0"/>
              <a:t>at</a:t>
            </a:r>
            <a:r>
              <a:rPr lang="it-IT" baseline="0" dirty="0" smtClean="0"/>
              <a:t> a </a:t>
            </a:r>
            <a:r>
              <a:rPr lang="it-IT" baseline="0" dirty="0" err="1" smtClean="0"/>
              <a:t>turning</a:t>
            </a:r>
            <a:r>
              <a:rPr lang="it-IT" baseline="0" dirty="0" smtClean="0"/>
              <a:t> </a:t>
            </a:r>
            <a:r>
              <a:rPr lang="it-IT" baseline="0" dirty="0" err="1" smtClean="0"/>
              <a:t>point</a:t>
            </a:r>
            <a:r>
              <a:rPr lang="it-IT" baseline="0" dirty="0" smtClean="0"/>
              <a:t>: no </a:t>
            </a:r>
            <a:r>
              <a:rPr lang="it-IT" baseline="0" dirty="0" err="1" smtClean="0"/>
              <a:t>change</a:t>
            </a:r>
            <a:r>
              <a:rPr lang="it-IT" baseline="0" dirty="0" smtClean="0"/>
              <a:t> </a:t>
            </a:r>
            <a:r>
              <a:rPr lang="it-IT" baseline="0" dirty="0" err="1" smtClean="0"/>
              <a:t>at</a:t>
            </a:r>
            <a:r>
              <a:rPr lang="it-IT" baseline="0" dirty="0" smtClean="0"/>
              <a:t> </a:t>
            </a:r>
            <a:r>
              <a:rPr lang="it-IT" baseline="0" dirty="0" err="1" smtClean="0"/>
              <a:t>all</a:t>
            </a:r>
            <a:r>
              <a:rPr lang="it-IT" baseline="0" dirty="0" smtClean="0"/>
              <a:t> </a:t>
            </a:r>
            <a:r>
              <a:rPr lang="it-IT" baseline="0" dirty="0" err="1" smtClean="0"/>
              <a:t>was</a:t>
            </a:r>
            <a:r>
              <a:rPr lang="it-IT" baseline="0" dirty="0" smtClean="0"/>
              <a:t> </a:t>
            </a:r>
            <a:r>
              <a:rPr lang="it-IT" baseline="0" dirty="0" err="1" smtClean="0"/>
              <a:t>actually</a:t>
            </a:r>
            <a:r>
              <a:rPr lang="it-IT" baseline="0" dirty="0" smtClean="0"/>
              <a:t> the </a:t>
            </a:r>
            <a:r>
              <a:rPr lang="it-IT" baseline="0" dirty="0" err="1" smtClean="0"/>
              <a:t>highest</a:t>
            </a:r>
            <a:r>
              <a:rPr lang="it-IT" baseline="0" dirty="0" smtClean="0"/>
              <a:t> </a:t>
            </a:r>
            <a:r>
              <a:rPr lang="it-IT" baseline="0" dirty="0" err="1" smtClean="0"/>
              <a:t>risk</a:t>
            </a:r>
            <a:r>
              <a:rPr lang="it-IT" baseline="0" dirty="0" smtClean="0"/>
              <a:t>. </a:t>
            </a:r>
            <a:r>
              <a:rPr lang="it-IT" b="1" baseline="0" dirty="0" smtClean="0"/>
              <a:t>The </a:t>
            </a:r>
            <a:r>
              <a:rPr lang="it-IT" b="1" baseline="0" dirty="0" err="1" smtClean="0"/>
              <a:t>challenge</a:t>
            </a:r>
            <a:r>
              <a:rPr lang="it-IT" b="1" baseline="0" dirty="0" smtClean="0"/>
              <a:t> </a:t>
            </a:r>
            <a:r>
              <a:rPr lang="it-IT" b="1" baseline="0" dirty="0" err="1" smtClean="0"/>
              <a:t>is</a:t>
            </a:r>
            <a:r>
              <a:rPr lang="it-IT" b="1" baseline="0" dirty="0" smtClean="0"/>
              <a:t> to </a:t>
            </a:r>
            <a:r>
              <a:rPr lang="it-IT" b="1" baseline="0" dirty="0" err="1" smtClean="0"/>
              <a:t>harness</a:t>
            </a:r>
            <a:r>
              <a:rPr lang="it-IT" b="1" baseline="0" dirty="0" smtClean="0"/>
              <a:t> </a:t>
            </a:r>
            <a:r>
              <a:rPr lang="it-IT" b="1" baseline="0" dirty="0" err="1" smtClean="0"/>
              <a:t>this</a:t>
            </a:r>
            <a:r>
              <a:rPr lang="it-IT" b="1" baseline="0" dirty="0" smtClean="0"/>
              <a:t> </a:t>
            </a:r>
            <a:r>
              <a:rPr lang="it-IT" b="1" baseline="0" dirty="0" err="1" smtClean="0"/>
              <a:t>risk</a:t>
            </a:r>
            <a:r>
              <a:rPr lang="it-IT" baseline="0" dirty="0" smtClean="0"/>
              <a:t>. </a:t>
            </a:r>
          </a:p>
          <a:p>
            <a:r>
              <a:rPr lang="it-IT" baseline="0" dirty="0" smtClean="0"/>
              <a:t>In </a:t>
            </a:r>
            <a:r>
              <a:rPr lang="it-IT" baseline="0" dirty="0" err="1" smtClean="0"/>
              <a:t>this</a:t>
            </a:r>
            <a:r>
              <a:rPr lang="it-IT" baseline="0" dirty="0" smtClean="0"/>
              <a:t> </a:t>
            </a:r>
            <a:r>
              <a:rPr lang="it-IT" baseline="0" dirty="0" err="1" smtClean="0"/>
              <a:t>respect</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important</a:t>
            </a:r>
            <a:r>
              <a:rPr lang="it-IT" baseline="0" dirty="0" smtClean="0"/>
              <a:t> to: (i) </a:t>
            </a:r>
            <a:r>
              <a:rPr lang="it-IT" baseline="0" dirty="0" err="1" smtClean="0"/>
              <a:t>have</a:t>
            </a:r>
            <a:r>
              <a:rPr lang="it-IT" baseline="0" dirty="0" smtClean="0"/>
              <a:t> </a:t>
            </a:r>
            <a:r>
              <a:rPr lang="it-IT" b="1" baseline="0" dirty="0" err="1" smtClean="0"/>
              <a:t>quick</a:t>
            </a:r>
            <a:r>
              <a:rPr lang="it-IT" b="1" baseline="0" dirty="0" smtClean="0"/>
              <a:t> </a:t>
            </a:r>
            <a:r>
              <a:rPr lang="it-IT" b="1" baseline="0" dirty="0" err="1" smtClean="0"/>
              <a:t>wins</a:t>
            </a:r>
            <a:r>
              <a:rPr lang="it-IT" b="1" baseline="0" dirty="0" smtClean="0"/>
              <a:t> </a:t>
            </a:r>
            <a:r>
              <a:rPr lang="it-IT" baseline="0" dirty="0" smtClean="0"/>
              <a:t>to show </a:t>
            </a:r>
            <a:r>
              <a:rPr lang="it-IT" baseline="0" dirty="0" err="1" smtClean="0"/>
              <a:t>that</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possible</a:t>
            </a:r>
            <a:r>
              <a:rPr lang="it-IT" baseline="0" dirty="0" smtClean="0"/>
              <a:t>» and reduce the </a:t>
            </a:r>
            <a:r>
              <a:rPr lang="it-IT" baseline="0" dirty="0" err="1" smtClean="0"/>
              <a:t>skepticism</a:t>
            </a:r>
            <a:r>
              <a:rPr lang="it-IT" baseline="0" dirty="0" smtClean="0"/>
              <a:t> and (ii) to produce </a:t>
            </a:r>
            <a:r>
              <a:rPr lang="it-IT" baseline="0" dirty="0" err="1" smtClean="0"/>
              <a:t>results</a:t>
            </a:r>
            <a:r>
              <a:rPr lang="it-IT" baseline="0" dirty="0" smtClean="0"/>
              <a:t> in a «</a:t>
            </a:r>
            <a:r>
              <a:rPr lang="it-IT" b="1" baseline="0" dirty="0" err="1" smtClean="0"/>
              <a:t>continous</a:t>
            </a:r>
            <a:r>
              <a:rPr lang="it-IT" b="1" baseline="0" dirty="0" smtClean="0"/>
              <a:t> delivery</a:t>
            </a:r>
            <a:r>
              <a:rPr lang="it-IT" baseline="0" dirty="0" smtClean="0"/>
              <a:t>» fashion, </a:t>
            </a:r>
            <a:r>
              <a:rPr lang="it-IT" baseline="0" dirty="0" err="1" smtClean="0"/>
              <a:t>thus</a:t>
            </a:r>
            <a:r>
              <a:rPr lang="it-IT" baseline="0" dirty="0" smtClean="0"/>
              <a:t> </a:t>
            </a:r>
            <a:r>
              <a:rPr lang="it-IT" baseline="0" dirty="0" err="1" smtClean="0"/>
              <a:t>not</a:t>
            </a:r>
            <a:r>
              <a:rPr lang="it-IT" baseline="0" dirty="0" smtClean="0"/>
              <a:t> </a:t>
            </a:r>
            <a:r>
              <a:rPr lang="it-IT" baseline="0" dirty="0" err="1" smtClean="0"/>
              <a:t>having</a:t>
            </a:r>
            <a:r>
              <a:rPr lang="it-IT" baseline="0" dirty="0" smtClean="0"/>
              <a:t> to </a:t>
            </a:r>
            <a:r>
              <a:rPr lang="it-IT" baseline="0" dirty="0" err="1" smtClean="0"/>
              <a:t>wait</a:t>
            </a:r>
            <a:r>
              <a:rPr lang="it-IT" baseline="0" dirty="0" smtClean="0"/>
              <a:t> for </a:t>
            </a:r>
            <a:r>
              <a:rPr lang="it-IT" baseline="0" dirty="0" err="1" smtClean="0"/>
              <a:t>reaching</a:t>
            </a:r>
            <a:r>
              <a:rPr lang="it-IT" baseline="0" dirty="0" smtClean="0"/>
              <a:t> the </a:t>
            </a:r>
            <a:r>
              <a:rPr lang="it-IT" baseline="0" dirty="0" err="1" smtClean="0"/>
              <a:t>final</a:t>
            </a:r>
            <a:r>
              <a:rPr lang="it-IT" baseline="0" dirty="0" smtClean="0"/>
              <a:t> target.</a:t>
            </a:r>
          </a:p>
          <a:p>
            <a:r>
              <a:rPr lang="it-IT" baseline="0" dirty="0" err="1" smtClean="0"/>
              <a:t>We</a:t>
            </a:r>
            <a:r>
              <a:rPr lang="it-IT" baseline="0" dirty="0" smtClean="0"/>
              <a:t> do </a:t>
            </a:r>
            <a:r>
              <a:rPr lang="it-IT" baseline="0" dirty="0" err="1" smtClean="0"/>
              <a:t>believe</a:t>
            </a:r>
            <a:r>
              <a:rPr lang="it-IT" baseline="0" dirty="0" smtClean="0"/>
              <a:t> </a:t>
            </a:r>
            <a:r>
              <a:rPr lang="it-IT" baseline="0" dirty="0" err="1" smtClean="0"/>
              <a:t>that</a:t>
            </a:r>
            <a:r>
              <a:rPr lang="it-IT" baseline="0" dirty="0" smtClean="0"/>
              <a:t> the </a:t>
            </a:r>
            <a:r>
              <a:rPr lang="it-IT" b="1" baseline="0" dirty="0" err="1" smtClean="0"/>
              <a:t>international</a:t>
            </a:r>
            <a:r>
              <a:rPr lang="it-IT" b="1" baseline="0" dirty="0" smtClean="0"/>
              <a:t> </a:t>
            </a:r>
            <a:r>
              <a:rPr lang="it-IT" b="1" baseline="0" dirty="0" err="1" smtClean="0"/>
              <a:t>vision</a:t>
            </a:r>
            <a:r>
              <a:rPr lang="it-IT" b="1" baseline="0" dirty="0" smtClean="0"/>
              <a:t> </a:t>
            </a:r>
            <a:r>
              <a:rPr lang="it-IT" baseline="0" dirty="0" smtClean="0"/>
              <a:t>from </a:t>
            </a:r>
            <a:r>
              <a:rPr lang="it-IT" baseline="0" dirty="0" err="1" smtClean="0"/>
              <a:t>which</a:t>
            </a:r>
            <a:r>
              <a:rPr lang="it-IT" baseline="0" dirty="0" smtClean="0"/>
              <a:t> </a:t>
            </a:r>
            <a:r>
              <a:rPr lang="it-IT" baseline="0" dirty="0" err="1" smtClean="0"/>
              <a:t>we</a:t>
            </a:r>
            <a:r>
              <a:rPr lang="it-IT" baseline="0" dirty="0" smtClean="0"/>
              <a:t> </a:t>
            </a:r>
            <a:r>
              <a:rPr lang="it-IT" baseline="0" dirty="0" err="1" smtClean="0"/>
              <a:t>started</a:t>
            </a:r>
            <a:r>
              <a:rPr lang="it-IT" baseline="0" dirty="0" smtClean="0"/>
              <a:t> and to </a:t>
            </a:r>
            <a:r>
              <a:rPr lang="it-IT" baseline="0" dirty="0" err="1" smtClean="0"/>
              <a:t>which</a:t>
            </a:r>
            <a:r>
              <a:rPr lang="it-IT" baseline="0" dirty="0" smtClean="0"/>
              <a:t> </a:t>
            </a:r>
            <a:r>
              <a:rPr lang="it-IT" baseline="0" dirty="0" err="1" smtClean="0"/>
              <a:t>we</a:t>
            </a:r>
            <a:r>
              <a:rPr lang="it-IT" baseline="0" dirty="0" smtClean="0"/>
              <a:t> are </a:t>
            </a:r>
            <a:r>
              <a:rPr lang="it-IT" baseline="0" dirty="0" err="1" smtClean="0"/>
              <a:t>aligned</a:t>
            </a:r>
            <a:r>
              <a:rPr lang="it-IT" baseline="0" dirty="0" smtClean="0"/>
              <a:t> </a:t>
            </a:r>
            <a:r>
              <a:rPr lang="it-IT" baseline="0" dirty="0" err="1" smtClean="0"/>
              <a:t>is</a:t>
            </a:r>
            <a:r>
              <a:rPr lang="it-IT" baseline="0" dirty="0" smtClean="0"/>
              <a:t> </a:t>
            </a:r>
            <a:r>
              <a:rPr lang="it-IT" baseline="0" dirty="0" err="1" smtClean="0"/>
              <a:t>very</a:t>
            </a:r>
            <a:r>
              <a:rPr lang="it-IT" baseline="0" dirty="0" smtClean="0"/>
              <a:t> </a:t>
            </a:r>
            <a:r>
              <a:rPr lang="it-IT" baseline="0" dirty="0" err="1" smtClean="0"/>
              <a:t>much</a:t>
            </a:r>
            <a:r>
              <a:rPr lang="it-IT" baseline="0" dirty="0" smtClean="0"/>
              <a:t> </a:t>
            </a:r>
            <a:r>
              <a:rPr lang="it-IT" baseline="0" dirty="0" err="1" smtClean="0"/>
              <a:t>important</a:t>
            </a:r>
            <a:r>
              <a:rPr lang="it-IT" baseline="0" dirty="0" smtClean="0"/>
              <a:t> </a:t>
            </a:r>
            <a:r>
              <a:rPr lang="it-IT" baseline="0" dirty="0" err="1" smtClean="0"/>
              <a:t>not</a:t>
            </a:r>
            <a:r>
              <a:rPr lang="it-IT" baseline="0" dirty="0" smtClean="0"/>
              <a:t> </a:t>
            </a:r>
            <a:r>
              <a:rPr lang="it-IT" baseline="0" dirty="0" err="1" smtClean="0"/>
              <a:t>only</a:t>
            </a:r>
            <a:r>
              <a:rPr lang="it-IT" baseline="0" dirty="0" smtClean="0"/>
              <a:t> to </a:t>
            </a:r>
            <a:r>
              <a:rPr lang="it-IT" baseline="0" dirty="0" err="1" smtClean="0"/>
              <a:t>orient</a:t>
            </a:r>
            <a:r>
              <a:rPr lang="it-IT" baseline="0" dirty="0" smtClean="0"/>
              <a:t> the </a:t>
            </a:r>
            <a:r>
              <a:rPr lang="it-IT" baseline="0" dirty="0" err="1" smtClean="0"/>
              <a:t>national</a:t>
            </a:r>
            <a:r>
              <a:rPr lang="it-IT" baseline="0" dirty="0" smtClean="0"/>
              <a:t> </a:t>
            </a:r>
            <a:r>
              <a:rPr lang="it-IT" baseline="0" dirty="0" err="1" smtClean="0"/>
              <a:t>investements</a:t>
            </a:r>
            <a:r>
              <a:rPr lang="it-IT" baseline="0" dirty="0" smtClean="0"/>
              <a:t> </a:t>
            </a:r>
            <a:r>
              <a:rPr lang="it-IT" baseline="0" dirty="0" err="1" smtClean="0"/>
              <a:t>but</a:t>
            </a:r>
            <a:r>
              <a:rPr lang="it-IT" baseline="0" dirty="0" smtClean="0"/>
              <a:t> </a:t>
            </a:r>
            <a:r>
              <a:rPr lang="it-IT" baseline="0" dirty="0" err="1" smtClean="0"/>
              <a:t>also</a:t>
            </a:r>
            <a:r>
              <a:rPr lang="it-IT" baseline="0" dirty="0" smtClean="0"/>
              <a:t> to </a:t>
            </a:r>
            <a:r>
              <a:rPr lang="it-IT" baseline="0" dirty="0" err="1" smtClean="0"/>
              <a:t>support</a:t>
            </a:r>
            <a:r>
              <a:rPr lang="it-IT" baseline="0" dirty="0" smtClean="0"/>
              <a:t> </a:t>
            </a:r>
            <a:r>
              <a:rPr lang="it-IT" baseline="0" dirty="0" err="1" smtClean="0"/>
              <a:t>them</a:t>
            </a:r>
            <a:r>
              <a:rPr lang="it-IT" baseline="0" dirty="0" smtClean="0"/>
              <a:t> in </a:t>
            </a:r>
            <a:r>
              <a:rPr lang="it-IT" baseline="0" dirty="0" err="1" smtClean="0"/>
              <a:t>terms</a:t>
            </a:r>
            <a:r>
              <a:rPr lang="it-IT" baseline="0" dirty="0" smtClean="0"/>
              <a:t> of (</a:t>
            </a:r>
            <a:r>
              <a:rPr lang="it-IT" b="1" baseline="0" dirty="0" smtClean="0"/>
              <a:t>i) </a:t>
            </a:r>
            <a:r>
              <a:rPr lang="it-IT" b="1" baseline="0" dirty="0" err="1" smtClean="0"/>
              <a:t>recognition</a:t>
            </a:r>
            <a:r>
              <a:rPr lang="it-IT" b="1" baseline="0" dirty="0" smtClean="0"/>
              <a:t> of </a:t>
            </a:r>
            <a:r>
              <a:rPr lang="it-IT" b="1" baseline="0" dirty="0" err="1" smtClean="0"/>
              <a:t>shared</a:t>
            </a:r>
            <a:r>
              <a:rPr lang="it-IT" b="1" baseline="0" dirty="0" smtClean="0"/>
              <a:t> </a:t>
            </a:r>
            <a:r>
              <a:rPr lang="it-IT" b="1" baseline="0" dirty="0" err="1" smtClean="0"/>
              <a:t>strategies</a:t>
            </a:r>
            <a:r>
              <a:rPr lang="it-IT" b="1" baseline="0" dirty="0" smtClean="0"/>
              <a:t> </a:t>
            </a:r>
            <a:r>
              <a:rPr lang="it-IT" baseline="0" dirty="0" smtClean="0"/>
              <a:t>and (ii) </a:t>
            </a:r>
            <a:r>
              <a:rPr lang="it-IT" b="1" baseline="0" dirty="0" err="1" smtClean="0"/>
              <a:t>adoption</a:t>
            </a:r>
            <a:r>
              <a:rPr lang="it-IT" b="1" baseline="0" dirty="0" smtClean="0"/>
              <a:t> of common </a:t>
            </a:r>
            <a:r>
              <a:rPr lang="it-IT" b="1" baseline="0" dirty="0" err="1" smtClean="0"/>
              <a:t>solutions</a:t>
            </a:r>
            <a:r>
              <a:rPr lang="it-IT" baseline="0" dirty="0" smtClean="0"/>
              <a:t>.</a:t>
            </a:r>
          </a:p>
        </p:txBody>
      </p:sp>
      <p:sp>
        <p:nvSpPr>
          <p:cNvPr id="4" name="Segnaposto numero diapositiva 3"/>
          <p:cNvSpPr>
            <a:spLocks noGrp="1"/>
          </p:cNvSpPr>
          <p:nvPr>
            <p:ph type="sldNum" sz="quarter" idx="10"/>
          </p:nvPr>
        </p:nvSpPr>
        <p:spPr/>
        <p:txBody>
          <a:bodyPr/>
          <a:lstStyle/>
          <a:p>
            <a:fld id="{183DB497-F8DB-42AB-9130-7A5D8124474F}" type="slidenum">
              <a:rPr lang="it-IT" smtClean="0"/>
              <a:pPr/>
              <a:t>25</a:t>
            </a:fld>
            <a:endParaRPr lang="it-IT"/>
          </a:p>
        </p:txBody>
      </p:sp>
    </p:spTree>
    <p:extLst>
      <p:ext uri="{BB962C8B-B14F-4D97-AF65-F5344CB8AC3E}">
        <p14:creationId xmlns:p14="http://schemas.microsoft.com/office/powerpoint/2010/main" val="375655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26</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err="1" smtClean="0">
                <a:latin typeface="+mn-lt"/>
              </a:rPr>
              <a:t>Reasons</a:t>
            </a:r>
            <a:r>
              <a:rPr lang="it-IT" b="1" baseline="0" dirty="0" smtClean="0">
                <a:latin typeface="+mn-lt"/>
              </a:rPr>
              <a:t> for </a:t>
            </a:r>
            <a:r>
              <a:rPr lang="it-IT" b="1" baseline="0" dirty="0" err="1" smtClean="0">
                <a:latin typeface="+mn-lt"/>
              </a:rPr>
              <a:t>Modernization</a:t>
            </a:r>
            <a:endParaRPr lang="it-IT" b="1" baseline="0" dirty="0" smtClean="0">
              <a:latin typeface="+mn-lt"/>
            </a:endParaRPr>
          </a:p>
          <a:p>
            <a:endParaRPr lang="it-IT" b="1" baseline="0" dirty="0" smtClean="0">
              <a:latin typeface="+mn-lt"/>
            </a:endParaRPr>
          </a:p>
          <a:p>
            <a:r>
              <a:rPr lang="en-US" sz="1200" b="0" i="0" u="none" strike="noStrike" kern="1200" baseline="0" dirty="0" smtClean="0">
                <a:solidFill>
                  <a:schemeClr val="tx1"/>
                </a:solidFill>
                <a:latin typeface="+mn-lt"/>
                <a:ea typeface="+mn-ea"/>
                <a:cs typeface="+mn-cs"/>
              </a:rPr>
              <a:t>In recent years, </a:t>
            </a:r>
            <a:r>
              <a:rPr lang="en-US" sz="1200" b="0" i="0" u="none" strike="noStrike" kern="1200" baseline="0" dirty="0" err="1" smtClean="0">
                <a:solidFill>
                  <a:schemeClr val="tx1"/>
                </a:solidFill>
                <a:latin typeface="+mn-lt"/>
                <a:ea typeface="+mn-ea"/>
                <a:cs typeface="+mn-cs"/>
              </a:rPr>
              <a:t>Istat</a:t>
            </a:r>
            <a:r>
              <a:rPr lang="en-US" sz="1200" b="0" i="0" u="none" strike="noStrike" kern="1200" baseline="0" dirty="0" smtClean="0">
                <a:solidFill>
                  <a:schemeClr val="tx1"/>
                </a:solidFill>
                <a:latin typeface="+mn-lt"/>
                <a:ea typeface="+mn-ea"/>
                <a:cs typeface="+mn-cs"/>
              </a:rPr>
              <a:t> has been carrying out an </a:t>
            </a:r>
            <a:r>
              <a:rPr lang="en-US" sz="1200" b="1" i="0" u="none" strike="noStrike" kern="1200" baseline="0" dirty="0" smtClean="0">
                <a:solidFill>
                  <a:schemeClr val="tx1"/>
                </a:solidFill>
                <a:latin typeface="+mn-lt"/>
                <a:ea typeface="+mn-ea"/>
                <a:cs typeface="+mn-cs"/>
              </a:rPr>
              <a:t>in-depth analysis of the cultural, organizational, and technological context </a:t>
            </a:r>
            <a:r>
              <a:rPr lang="en-US" sz="1200" b="0" i="0" u="none" strike="noStrike" kern="1200" baseline="0" dirty="0" smtClean="0">
                <a:solidFill>
                  <a:schemeClr val="tx1"/>
                </a:solidFill>
                <a:latin typeface="+mn-lt"/>
                <a:ea typeface="+mn-ea"/>
                <a:cs typeface="+mn-cs"/>
              </a:rPr>
              <a:t>in which it works, like other National Statistical Institutes (NSIs) of the most advanced countries which are experiencing a period of profound transformation and facing relevant challenges due the extremely difficult economic and financial situation, especially in </a:t>
            </a:r>
            <a:r>
              <a:rPr lang="it-IT" sz="1200" b="0" i="0" u="none" strike="noStrike" kern="1200" baseline="0" dirty="0" smtClean="0">
                <a:solidFill>
                  <a:schemeClr val="tx1"/>
                </a:solidFill>
                <a:latin typeface="+mn-lt"/>
                <a:ea typeface="+mn-ea"/>
                <a:cs typeface="+mn-cs"/>
              </a:rPr>
              <a:t>Europe.</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Further</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way in which our society is developing has a direct impact on the supply and demand of </a:t>
            </a:r>
            <a:r>
              <a:rPr lang="it-IT" sz="1200" b="0" i="0" u="none" strike="noStrike" kern="1200" baseline="0" dirty="0" err="1" smtClean="0">
                <a:solidFill>
                  <a:schemeClr val="tx1"/>
                </a:solidFill>
                <a:latin typeface="+mn-lt"/>
                <a:ea typeface="+mn-ea"/>
                <a:cs typeface="+mn-cs"/>
              </a:rPr>
              <a:t>official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statistical</a:t>
            </a:r>
            <a:r>
              <a:rPr lang="it-IT" sz="1200" b="0" i="0" u="none" strike="noStrike" kern="1200" baseline="0" dirty="0" smtClean="0">
                <a:solidFill>
                  <a:schemeClr val="tx1"/>
                </a:solidFill>
                <a:latin typeface="+mn-lt"/>
                <a:ea typeface="+mn-ea"/>
                <a:cs typeface="+mn-cs"/>
              </a:rPr>
              <a:t> information:</a:t>
            </a:r>
            <a:endParaRPr lang="it-IT" b="1" baseline="0" dirty="0" smtClean="0">
              <a:latin typeface="+mn-lt"/>
            </a:endParaRPr>
          </a:p>
          <a:p>
            <a:endParaRPr lang="it-IT" b="1" baseline="0" dirty="0" smtClean="0">
              <a:latin typeface="+mn-lt"/>
            </a:endParaRPr>
          </a:p>
          <a:p>
            <a:pPr marL="171450" lvl="0" indent="-171450">
              <a:buFont typeface="Arial" pitchFamily="34" charset="0"/>
              <a:buChar char="•"/>
            </a:pPr>
            <a:r>
              <a:rPr lang="en-US" sz="1200" b="1" i="0" u="none" strike="noStrike" kern="1200" baseline="0" dirty="0" smtClean="0">
                <a:solidFill>
                  <a:schemeClr val="tx1"/>
                </a:solidFill>
                <a:latin typeface="+mn-lt"/>
                <a:ea typeface="+mn-ea"/>
                <a:cs typeface="+mn-cs"/>
              </a:rPr>
              <a:t>statistical demand is characterized by an unprecedented variety</a:t>
            </a:r>
            <a:r>
              <a:rPr lang="en-US" sz="1200" b="0" i="0" u="none" strike="noStrike" kern="1200" baseline="0" dirty="0" smtClean="0">
                <a:solidFill>
                  <a:schemeClr val="tx1"/>
                </a:solidFill>
                <a:latin typeface="+mn-lt"/>
                <a:ea typeface="+mn-ea"/>
                <a:cs typeface="+mn-cs"/>
              </a:rPr>
              <a:t> as regards the issues (economic, social, environmental, etc.), the level of territorial detail (from global events to micro-territorial trends) and the type of information (microdata, frames, </a:t>
            </a:r>
            <a:r>
              <a:rPr lang="en-US" sz="1200" b="0" i="0" u="none" strike="noStrike" kern="1200" baseline="0" dirty="0" err="1" smtClean="0">
                <a:solidFill>
                  <a:schemeClr val="tx1"/>
                </a:solidFill>
                <a:latin typeface="+mn-lt"/>
                <a:ea typeface="+mn-ea"/>
                <a:cs typeface="+mn-cs"/>
              </a:rPr>
              <a:t>macrodata</a:t>
            </a:r>
            <a:r>
              <a:rPr lang="en-US" sz="1200" b="0" i="0" u="none" strike="noStrike" kern="1200" baseline="0" dirty="0" smtClean="0">
                <a:solidFill>
                  <a:schemeClr val="tx1"/>
                </a:solidFill>
                <a:latin typeface="+mn-lt"/>
                <a:ea typeface="+mn-ea"/>
                <a:cs typeface="+mn-cs"/>
              </a:rPr>
              <a:t>, etc.); </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the availability of microdata opens new opportunities, but also </a:t>
            </a:r>
            <a:r>
              <a:rPr lang="en-US" sz="1200" b="1" i="0" u="none" strike="noStrike" kern="1200" baseline="0" dirty="0" smtClean="0">
                <a:solidFill>
                  <a:schemeClr val="tx1"/>
                </a:solidFill>
                <a:latin typeface="+mn-lt"/>
                <a:ea typeface="+mn-ea"/>
                <a:cs typeface="+mn-cs"/>
              </a:rPr>
              <a:t>new challenges for official statistics as for data disclosure control and confidentiality</a:t>
            </a:r>
            <a:r>
              <a:rPr lang="en-US" sz="1200" b="0" i="0" u="none" strike="noStrike" kern="1200" baseline="0" dirty="0" smtClean="0">
                <a:solidFill>
                  <a:schemeClr val="tx1"/>
                </a:solidFill>
                <a:latin typeface="+mn-lt"/>
                <a:ea typeface="+mn-ea"/>
                <a:cs typeface="+mn-cs"/>
              </a:rPr>
              <a:t>;</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information </a:t>
            </a:r>
            <a:r>
              <a:rPr lang="en-US" sz="1200" b="1" i="0" u="none" strike="noStrike" kern="1200" baseline="0" dirty="0" smtClean="0">
                <a:solidFill>
                  <a:schemeClr val="tx1"/>
                </a:solidFill>
                <a:latin typeface="+mn-lt"/>
                <a:ea typeface="+mn-ea"/>
                <a:cs typeface="+mn-cs"/>
              </a:rPr>
              <a:t>timeliness is crucial </a:t>
            </a:r>
            <a:r>
              <a:rPr lang="en-US" sz="1200" b="0" i="0" u="none" strike="noStrike" kern="1200" baseline="0" dirty="0" smtClean="0">
                <a:solidFill>
                  <a:schemeClr val="tx1"/>
                </a:solidFill>
                <a:latin typeface="+mn-lt"/>
                <a:ea typeface="+mn-ea"/>
                <a:cs typeface="+mn-cs"/>
              </a:rPr>
              <a:t>also for social, environmental and demographic events that are characterized by long-term evolutions;</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current technology allows </a:t>
            </a:r>
            <a:r>
              <a:rPr lang="en-US" sz="1200" b="1" i="0" u="none" strike="noStrike" kern="1200" baseline="0" dirty="0" smtClean="0">
                <a:solidFill>
                  <a:schemeClr val="tx1"/>
                </a:solidFill>
                <a:latin typeface="+mn-lt"/>
                <a:ea typeface="+mn-ea"/>
                <a:cs typeface="+mn-cs"/>
              </a:rPr>
              <a:t>new data producers to compete with NSIs</a:t>
            </a:r>
            <a:r>
              <a:rPr lang="en-US" sz="1200" b="0" i="0" u="none" strike="noStrike" kern="1200" baseline="0" dirty="0" smtClean="0">
                <a:solidFill>
                  <a:schemeClr val="tx1"/>
                </a:solidFill>
                <a:latin typeface="+mn-lt"/>
                <a:ea typeface="+mn-ea"/>
                <a:cs typeface="+mn-cs"/>
              </a:rPr>
              <a:t>, at least in some domains, hence the heterogeneity of users should necessarily lead to an heterogeneity of products and channels for dissemination and communication of statistical information;</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the private sector is investing a growing quantity of resources in information processing; </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NSIs’ human capital is required a great capacity</a:t>
            </a:r>
            <a:r>
              <a:rPr lang="en-US" sz="1200" b="0" i="0" u="none" strike="noStrike" kern="1200" baseline="0" dirty="0" smtClean="0">
                <a:solidFill>
                  <a:schemeClr val="tx1"/>
                </a:solidFill>
                <a:latin typeface="+mn-lt"/>
                <a:ea typeface="+mn-ea"/>
                <a:cs typeface="+mn-cs"/>
              </a:rPr>
              <a:t> for regenerating, so as to handle available technologies, deal with new issues and orientate suppliers’ market and relationships with </a:t>
            </a:r>
            <a:r>
              <a:rPr lang="it-IT" sz="1200" b="0" i="0" u="none" strike="noStrike" kern="1200" baseline="0" dirty="0" err="1" smtClean="0">
                <a:solidFill>
                  <a:schemeClr val="tx1"/>
                </a:solidFill>
                <a:latin typeface="+mn-lt"/>
                <a:ea typeface="+mn-ea"/>
                <a:cs typeface="+mn-cs"/>
              </a:rPr>
              <a:t>users</a:t>
            </a:r>
            <a:r>
              <a:rPr lang="it-IT" sz="1200" b="0" i="0" u="none" strike="noStrike" kern="1200" baseline="0" dirty="0" smtClean="0">
                <a:solidFill>
                  <a:schemeClr val="tx1"/>
                </a:solidFill>
                <a:latin typeface="+mn-lt"/>
                <a:ea typeface="+mn-ea"/>
                <a:cs typeface="+mn-cs"/>
              </a:rPr>
              <a:t>.</a:t>
            </a:r>
            <a:endParaRPr lang="it-IT" b="1" dirty="0" smtClean="0">
              <a:latin typeface="+mn-lt"/>
            </a:endParaRPr>
          </a:p>
          <a:p>
            <a:endParaRPr lang="it-IT" b="1" dirty="0" smtClean="0">
              <a:latin typeface="+mn-lt"/>
            </a:endParaRPr>
          </a:p>
          <a:p>
            <a:pPr marL="0" indent="0">
              <a:spcAft>
                <a:spcPts val="600"/>
              </a:spcAft>
              <a:buClr>
                <a:srgbClr val="C00000"/>
              </a:buClr>
              <a:buFont typeface="Wingdings" panose="05000000000000000000" pitchFamily="2" charset="2"/>
              <a:buNone/>
              <a:defRPr/>
            </a:pPr>
            <a:r>
              <a:rPr lang="en-GB" sz="2400" b="1" dirty="0" smtClean="0">
                <a:latin typeface="+mn-lt"/>
              </a:rPr>
              <a:t>Traditional production chain</a:t>
            </a:r>
          </a:p>
          <a:p>
            <a:pPr marL="0" indent="0">
              <a:spcAft>
                <a:spcPts val="600"/>
              </a:spcAft>
              <a:buClr>
                <a:srgbClr val="C00000"/>
              </a:buClr>
              <a:buFont typeface="Wingdings" panose="05000000000000000000" pitchFamily="2" charset="2"/>
              <a:buNone/>
              <a:defRPr/>
            </a:pPr>
            <a:endParaRPr lang="en-GB" sz="2400" b="1" dirty="0" smtClean="0">
              <a:latin typeface="+mn-lt"/>
            </a:endParaRPr>
          </a:p>
          <a:p>
            <a:pPr marL="0" marR="0" indent="0" algn="l"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None/>
              <a:tabLst/>
              <a:defRPr/>
            </a:pPr>
            <a:r>
              <a:rPr lang="en-GB" sz="2400" b="0" dirty="0" smtClean="0">
                <a:latin typeface="+mn-lt"/>
              </a:rPr>
              <a:t>In</a:t>
            </a:r>
            <a:r>
              <a:rPr lang="en-GB" sz="2400" b="0" baseline="0" dirty="0" smtClean="0">
                <a:latin typeface="+mn-lt"/>
              </a:rPr>
              <a:t> such evolving scenario the </a:t>
            </a:r>
            <a:r>
              <a:rPr lang="en-US" sz="2400" b="1" dirty="0" smtClean="0">
                <a:solidFill>
                  <a:srgbClr val="404040"/>
                </a:solidFill>
                <a:latin typeface="Calibri" panose="020F0502020204030204" pitchFamily="34" charset="0"/>
              </a:rPr>
              <a:t>traditional production</a:t>
            </a:r>
            <a:r>
              <a:rPr lang="en-US" sz="2400" b="1" baseline="0" dirty="0" smtClean="0">
                <a:solidFill>
                  <a:srgbClr val="404040"/>
                </a:solidFill>
                <a:latin typeface="Calibri" panose="020F0502020204030204" pitchFamily="34" charset="0"/>
              </a:rPr>
              <a:t> </a:t>
            </a:r>
            <a:r>
              <a:rPr lang="en-US" sz="2400" b="1" dirty="0" smtClean="0">
                <a:solidFill>
                  <a:srgbClr val="404040"/>
                </a:solidFill>
                <a:latin typeface="Calibri" panose="020F0502020204030204" pitchFamily="34" charset="0"/>
              </a:rPr>
              <a:t>chain</a:t>
            </a:r>
            <a:r>
              <a:rPr lang="en-US" sz="2400" dirty="0" smtClean="0">
                <a:solidFill>
                  <a:srgbClr val="404040"/>
                </a:solidFill>
                <a:latin typeface="Calibri" panose="020F0502020204030204" pitchFamily="34" charset="0"/>
              </a:rPr>
              <a:t>, based on the vertical integration of different survey-specific tasks carried out to </a:t>
            </a:r>
            <a:r>
              <a:rPr lang="en-US" sz="2400" dirty="0" smtClean="0">
                <a:solidFill>
                  <a:srgbClr val="7F142A"/>
                </a:solidFill>
                <a:latin typeface="Calibri" panose="020F0502020204030204" pitchFamily="34" charset="0"/>
              </a:rPr>
              <a:t>collect</a:t>
            </a:r>
            <a:r>
              <a:rPr lang="en-US" sz="2400" dirty="0" smtClean="0">
                <a:solidFill>
                  <a:srgbClr val="404040"/>
                </a:solidFill>
                <a:latin typeface="Calibri" panose="020F0502020204030204" pitchFamily="34" charset="0"/>
              </a:rPr>
              <a:t>, </a:t>
            </a:r>
            <a:r>
              <a:rPr lang="en-US" sz="2400" dirty="0" smtClean="0">
                <a:solidFill>
                  <a:srgbClr val="7F142A"/>
                </a:solidFill>
                <a:latin typeface="Calibri" panose="020F0502020204030204" pitchFamily="34" charset="0"/>
              </a:rPr>
              <a:t>process</a:t>
            </a:r>
            <a:r>
              <a:rPr lang="en-US" sz="2400" dirty="0" smtClean="0">
                <a:solidFill>
                  <a:srgbClr val="404040"/>
                </a:solidFill>
                <a:latin typeface="Calibri" panose="020F0502020204030204" pitchFamily="34" charset="0"/>
              </a:rPr>
              <a:t>, </a:t>
            </a:r>
            <a:r>
              <a:rPr lang="en-US" sz="2400" dirty="0" err="1" smtClean="0">
                <a:solidFill>
                  <a:srgbClr val="7F142A"/>
                </a:solidFill>
                <a:latin typeface="Calibri" panose="020F0502020204030204" pitchFamily="34" charset="0"/>
              </a:rPr>
              <a:t>analyse</a:t>
            </a:r>
            <a:r>
              <a:rPr lang="en-US" sz="2400" dirty="0" smtClean="0">
                <a:solidFill>
                  <a:srgbClr val="404040"/>
                </a:solidFill>
                <a:latin typeface="Calibri" panose="020F0502020204030204" pitchFamily="34" charset="0"/>
              </a:rPr>
              <a:t> and </a:t>
            </a:r>
            <a:r>
              <a:rPr lang="en-US" sz="2400" dirty="0" smtClean="0">
                <a:solidFill>
                  <a:srgbClr val="7F142A"/>
                </a:solidFill>
                <a:latin typeface="Calibri" panose="020F0502020204030204" pitchFamily="34" charset="0"/>
              </a:rPr>
              <a:t>disseminate</a:t>
            </a:r>
            <a:r>
              <a:rPr lang="en-US" sz="2400" dirty="0" smtClean="0">
                <a:solidFill>
                  <a:srgbClr val="404040"/>
                </a:solidFill>
                <a:latin typeface="Calibri" panose="020F0502020204030204" pitchFamily="34" charset="0"/>
              </a:rPr>
              <a:t> statistical data, </a:t>
            </a:r>
            <a:r>
              <a:rPr lang="en-US" sz="2400" b="1" dirty="0" smtClean="0">
                <a:solidFill>
                  <a:srgbClr val="404040"/>
                </a:solidFill>
                <a:latin typeface="Calibri" panose="020F0502020204030204" pitchFamily="34" charset="0"/>
              </a:rPr>
              <a:t>has become outdated</a:t>
            </a:r>
          </a:p>
          <a:p>
            <a:pPr marL="0" indent="0">
              <a:spcAft>
                <a:spcPts val="600"/>
              </a:spcAft>
              <a:buClr>
                <a:srgbClr val="C00000"/>
              </a:buClr>
              <a:buFont typeface="Wingdings" panose="05000000000000000000" pitchFamily="2" charset="2"/>
              <a:buNone/>
              <a:defRPr/>
            </a:pPr>
            <a:endParaRPr lang="en-GB" sz="2400" b="0" dirty="0" smtClean="0">
              <a:latin typeface="+mn-lt"/>
            </a:endParaRPr>
          </a:p>
          <a:p>
            <a:pPr marL="0" indent="0">
              <a:spcAft>
                <a:spcPts val="600"/>
              </a:spcAft>
              <a:buClr>
                <a:srgbClr val="C00000"/>
              </a:buClr>
              <a:buFont typeface="Wingdings" panose="05000000000000000000" pitchFamily="2" charset="2"/>
              <a:buNone/>
              <a:defRPr/>
            </a:pPr>
            <a:r>
              <a:rPr lang="en-GB" sz="2400" b="1" dirty="0" smtClean="0">
                <a:latin typeface="+mn-lt"/>
              </a:rPr>
              <a:t>Image description (top right)</a:t>
            </a:r>
          </a:p>
          <a:p>
            <a:pPr marL="0" indent="0">
              <a:spcAft>
                <a:spcPts val="600"/>
              </a:spcAft>
              <a:buClr>
                <a:srgbClr val="C00000"/>
              </a:buClr>
              <a:buFont typeface="Wingdings" panose="05000000000000000000" pitchFamily="2" charset="2"/>
              <a:buNone/>
              <a:defRPr/>
            </a:pPr>
            <a:r>
              <a:rPr lang="en-GB" sz="2400" b="0" dirty="0" smtClean="0">
                <a:latin typeface="+mn-lt"/>
              </a:rPr>
              <a:t>The image on the right schematizes “Silos-based” production.</a:t>
            </a:r>
            <a:r>
              <a:rPr lang="en-GB" sz="2400" b="0" baseline="0" dirty="0" smtClean="0">
                <a:latin typeface="+mn-lt"/>
              </a:rPr>
              <a:t> Each arrow represents an o</a:t>
            </a:r>
            <a:r>
              <a:rPr lang="en-GB" sz="2400" dirty="0" smtClean="0">
                <a:latin typeface="+mn-lt"/>
              </a:rPr>
              <a:t>rganisational </a:t>
            </a:r>
            <a:r>
              <a:rPr lang="en-GB" sz="2400" i="1" dirty="0" smtClean="0">
                <a:latin typeface="+mn-lt"/>
              </a:rPr>
              <a:t>silos</a:t>
            </a:r>
            <a:r>
              <a:rPr lang="en-GB" sz="2400" dirty="0" smtClean="0">
                <a:latin typeface="+mn-lt"/>
              </a:rPr>
              <a:t>:</a:t>
            </a:r>
          </a:p>
          <a:p>
            <a:pPr marL="609600" lvl="1" indent="-342900">
              <a:spcAft>
                <a:spcPts val="600"/>
              </a:spcAft>
              <a:buClr>
                <a:srgbClr val="C00000"/>
              </a:buClr>
              <a:buFont typeface="Wingdings" panose="05000000000000000000" pitchFamily="2" charset="2"/>
              <a:buChar char="ü"/>
              <a:defRPr/>
            </a:pPr>
            <a:r>
              <a:rPr lang="en-GB" sz="1900" dirty="0" smtClean="0"/>
              <a:t>local or vertical </a:t>
            </a:r>
            <a:r>
              <a:rPr lang="en-GB" sz="1900" i="1" dirty="0" smtClean="0"/>
              <a:t>know-hows</a:t>
            </a:r>
            <a:r>
              <a:rPr lang="en-GB" sz="1900" dirty="0" smtClean="0"/>
              <a:t> which do not promote </a:t>
            </a:r>
            <a:r>
              <a:rPr lang="en-GB" sz="1900" b="1" dirty="0" smtClean="0">
                <a:solidFill>
                  <a:srgbClr val="C00000"/>
                </a:solidFill>
              </a:rPr>
              <a:t>reuse</a:t>
            </a:r>
            <a:endParaRPr lang="en-GB" sz="1900" kern="1200" dirty="0" smtClean="0">
              <a:solidFill>
                <a:schemeClr val="tx1"/>
              </a:solidFill>
              <a:latin typeface="+mn-lt"/>
              <a:ea typeface="+mn-ea"/>
              <a:cs typeface="+mn-cs"/>
            </a:endParaRPr>
          </a:p>
          <a:p>
            <a:pPr marL="609600" lvl="1" indent="-342900">
              <a:spcAft>
                <a:spcPts val="600"/>
              </a:spcAft>
              <a:buClr>
                <a:srgbClr val="C00000"/>
              </a:buClr>
              <a:buFont typeface="Wingdings" panose="05000000000000000000" pitchFamily="2" charset="2"/>
              <a:buChar char="ü"/>
              <a:defRPr/>
            </a:pPr>
            <a:r>
              <a:rPr lang="en-GB" sz="1900" dirty="0" smtClean="0"/>
              <a:t>duplication and lack of </a:t>
            </a:r>
            <a:r>
              <a:rPr lang="en-GB" sz="1900" b="1" dirty="0" smtClean="0">
                <a:solidFill>
                  <a:srgbClr val="C00000"/>
                </a:solidFill>
              </a:rPr>
              <a:t>consistency of solutions</a:t>
            </a:r>
            <a:endParaRPr lang="en-GB" sz="1900" b="1" kern="1200" dirty="0" smtClean="0">
              <a:solidFill>
                <a:srgbClr val="C00000"/>
              </a:solidFill>
              <a:latin typeface="+mn-lt"/>
              <a:ea typeface="+mn-ea"/>
              <a:cs typeface="+mn-cs"/>
            </a:endParaRPr>
          </a:p>
          <a:p>
            <a:pPr marL="609600" lvl="1" indent="-342900">
              <a:spcAft>
                <a:spcPts val="600"/>
              </a:spcAft>
              <a:buClr>
                <a:srgbClr val="C00000"/>
              </a:buClr>
              <a:buFont typeface="Wingdings" panose="05000000000000000000" pitchFamily="2" charset="2"/>
              <a:buChar char="ü"/>
              <a:defRPr/>
            </a:pPr>
            <a:r>
              <a:rPr lang="en-GB" sz="1900" dirty="0" smtClean="0"/>
              <a:t>limited </a:t>
            </a:r>
            <a:r>
              <a:rPr lang="en-GB" sz="1900" b="1" dirty="0" smtClean="0">
                <a:solidFill>
                  <a:srgbClr val="C00000"/>
                </a:solidFill>
              </a:rPr>
              <a:t>interoperability</a:t>
            </a:r>
            <a:endParaRPr lang="en-GB" sz="1900" b="1" kern="1200" dirty="0" smtClean="0">
              <a:solidFill>
                <a:srgbClr val="C00000"/>
              </a:solidFill>
              <a:latin typeface="+mn-lt"/>
              <a:ea typeface="+mn-ea"/>
              <a:cs typeface="+mn-cs"/>
            </a:endParaRPr>
          </a:p>
          <a:p>
            <a:pPr marL="609600" lvl="1" indent="-342900">
              <a:spcAft>
                <a:spcPts val="600"/>
              </a:spcAft>
              <a:buClr>
                <a:srgbClr val="C00000"/>
              </a:buClr>
              <a:buFont typeface="Wingdings" panose="05000000000000000000" pitchFamily="2" charset="2"/>
              <a:buChar char="ü"/>
              <a:defRPr/>
            </a:pPr>
            <a:r>
              <a:rPr lang="en-GB" sz="1900" dirty="0" smtClean="0"/>
              <a:t>limited capacity to exploit </a:t>
            </a:r>
            <a:r>
              <a:rPr lang="en-GB" sz="1900" b="1" dirty="0" smtClean="0">
                <a:solidFill>
                  <a:srgbClr val="C00000"/>
                </a:solidFill>
              </a:rPr>
              <a:t>methodological</a:t>
            </a:r>
            <a:r>
              <a:rPr lang="en-GB" sz="1900" dirty="0" smtClean="0"/>
              <a:t> and </a:t>
            </a:r>
            <a:r>
              <a:rPr lang="en-GB" sz="1900" b="1" dirty="0" smtClean="0">
                <a:solidFill>
                  <a:srgbClr val="C00000"/>
                </a:solidFill>
              </a:rPr>
              <a:t>technological opportunities</a:t>
            </a:r>
            <a:endParaRPr lang="en-GB" sz="1900" b="1" kern="1200" dirty="0" smtClean="0">
              <a:solidFill>
                <a:srgbClr val="C00000"/>
              </a:solidFill>
              <a:latin typeface="+mn-lt"/>
              <a:ea typeface="+mn-ea"/>
              <a:cs typeface="+mn-cs"/>
            </a:endParaRPr>
          </a:p>
          <a:p>
            <a:pPr marL="609600" lvl="1" indent="-342900">
              <a:spcAft>
                <a:spcPts val="600"/>
              </a:spcAft>
              <a:buClr>
                <a:srgbClr val="C00000"/>
              </a:buClr>
              <a:buFont typeface="Wingdings" panose="05000000000000000000" pitchFamily="2" charset="2"/>
              <a:buChar char="ü"/>
              <a:defRPr/>
            </a:pPr>
            <a:r>
              <a:rPr lang="en-GB" sz="1900" dirty="0" smtClean="0"/>
              <a:t>research and innovation at departmental rather than </a:t>
            </a:r>
            <a:r>
              <a:rPr lang="en-GB" sz="1900" b="1" dirty="0" smtClean="0">
                <a:solidFill>
                  <a:srgbClr val="C00000"/>
                </a:solidFill>
              </a:rPr>
              <a:t>corporate</a:t>
            </a:r>
            <a:r>
              <a:rPr lang="en-GB" sz="1900" b="1" dirty="0" smtClean="0">
                <a:solidFill>
                  <a:srgbClr val="C00000"/>
                </a:solidFill>
                <a:latin typeface="+mn-lt"/>
              </a:rPr>
              <a:t> </a:t>
            </a:r>
            <a:r>
              <a:rPr lang="en-GB" sz="1900" b="1" dirty="0" smtClean="0">
                <a:solidFill>
                  <a:srgbClr val="C00000"/>
                </a:solidFill>
              </a:rPr>
              <a:t>level</a:t>
            </a:r>
            <a:endParaRPr lang="en-GB" sz="1900" b="0" i="1" dirty="0" smtClean="0">
              <a:solidFill>
                <a:schemeClr val="tx1"/>
              </a:solidFill>
              <a:latin typeface="+mn-lt"/>
            </a:endParaRPr>
          </a:p>
          <a:p>
            <a:pPr marL="266700" lvl="1" indent="0">
              <a:spcAft>
                <a:spcPts val="600"/>
              </a:spcAft>
              <a:buClr>
                <a:srgbClr val="C00000"/>
              </a:buClr>
              <a:buFont typeface="Wingdings" panose="05000000000000000000" pitchFamily="2" charset="2"/>
              <a:buNone/>
              <a:defRPr/>
            </a:pPr>
            <a:endParaRPr lang="en-GB" sz="1900" b="0" i="1" dirty="0" smtClean="0">
              <a:solidFill>
                <a:schemeClr val="tx1"/>
              </a:solidFill>
              <a:latin typeface="+mn-lt"/>
            </a:endParaRPr>
          </a:p>
          <a:p>
            <a:pPr marL="0" lvl="0" indent="-190500">
              <a:spcAft>
                <a:spcPts val="600"/>
              </a:spcAft>
              <a:buClr>
                <a:srgbClr val="C00000"/>
              </a:buClr>
              <a:buFont typeface="Wingdings" panose="05000000000000000000" pitchFamily="2" charset="2"/>
              <a:buNone/>
              <a:defRPr/>
            </a:pPr>
            <a:endParaRPr lang="en-GB" sz="800" b="1" i="0" dirty="0" smtClean="0">
              <a:solidFill>
                <a:schemeClr val="tx1"/>
              </a:solidFill>
              <a:latin typeface="+mn-lt"/>
            </a:endParaRPr>
          </a:p>
          <a:p>
            <a:pPr marL="0" lvl="0" indent="-190500">
              <a:spcAft>
                <a:spcPts val="600"/>
              </a:spcAft>
              <a:buClr>
                <a:srgbClr val="C00000"/>
              </a:buClr>
              <a:buFont typeface="Wingdings" panose="05000000000000000000" pitchFamily="2" charset="2"/>
              <a:buNone/>
              <a:defRPr/>
            </a:pPr>
            <a:r>
              <a:rPr lang="en-GB" sz="800" b="1" i="0" dirty="0" smtClean="0">
                <a:solidFill>
                  <a:schemeClr val="tx1"/>
                </a:solidFill>
                <a:latin typeface="+mn-lt"/>
              </a:rPr>
              <a:t>Process</a:t>
            </a:r>
            <a:r>
              <a:rPr lang="en-GB" sz="800" b="1" i="0" baseline="0" dirty="0" smtClean="0">
                <a:solidFill>
                  <a:schemeClr val="tx1"/>
                </a:solidFill>
                <a:latin typeface="+mn-lt"/>
              </a:rPr>
              <a:t> oriented approach</a:t>
            </a:r>
          </a:p>
          <a:p>
            <a:pPr marL="0" lvl="0" indent="-190500">
              <a:spcAft>
                <a:spcPts val="600"/>
              </a:spcAft>
              <a:buClr>
                <a:srgbClr val="C00000"/>
              </a:buClr>
              <a:buFont typeface="Wingdings" panose="05000000000000000000" pitchFamily="2" charset="2"/>
              <a:buNone/>
              <a:defRPr/>
            </a:pPr>
            <a:endParaRPr lang="en-GB" sz="800" b="1" i="0" baseline="0" dirty="0" smtClean="0">
              <a:solidFill>
                <a:schemeClr val="tx1"/>
              </a:solidFill>
              <a:latin typeface="+mn-lt"/>
            </a:endParaRPr>
          </a:p>
          <a:p>
            <a:pPr marL="0" lvl="0" indent="-190500">
              <a:spcAft>
                <a:spcPts val="600"/>
              </a:spcAft>
              <a:buClr>
                <a:srgbClr val="C00000"/>
              </a:buClr>
              <a:buFont typeface="Wingdings" panose="05000000000000000000" pitchFamily="2" charset="2"/>
              <a:buNone/>
              <a:defRPr/>
            </a:pPr>
            <a:r>
              <a:rPr lang="en-US" sz="800" b="0" i="0" baseline="0" dirty="0" smtClean="0">
                <a:solidFill>
                  <a:schemeClr val="tx1"/>
                </a:solidFill>
                <a:latin typeface="+mn-lt"/>
              </a:rPr>
              <a:t>The whole problem can be stated quite simply by asking “</a:t>
            </a:r>
            <a:r>
              <a:rPr lang="en-US" sz="800" b="1" i="0" baseline="0" dirty="0" smtClean="0">
                <a:solidFill>
                  <a:schemeClr val="tx1"/>
                </a:solidFill>
                <a:latin typeface="+mn-lt"/>
              </a:rPr>
              <a:t>How to overcome this model?</a:t>
            </a:r>
            <a:r>
              <a:rPr lang="en-US" sz="800" b="0" i="0" baseline="0" dirty="0" smtClean="0">
                <a:solidFill>
                  <a:schemeClr val="tx1"/>
                </a:solidFill>
                <a:latin typeface="+mn-lt"/>
              </a:rPr>
              <a:t>”</a:t>
            </a:r>
          </a:p>
          <a:p>
            <a:pPr marL="0" lvl="0" indent="-190500">
              <a:spcAft>
                <a:spcPts val="600"/>
              </a:spcAft>
              <a:buClr>
                <a:srgbClr val="C00000"/>
              </a:buClr>
              <a:buFont typeface="Wingdings" panose="05000000000000000000" pitchFamily="2" charset="2"/>
              <a:buNone/>
              <a:defRPr/>
            </a:pPr>
            <a:endParaRPr lang="en-US" sz="800" b="0" i="0" baseline="0" dirty="0" smtClean="0">
              <a:solidFill>
                <a:schemeClr val="tx1"/>
              </a:solidFill>
              <a:latin typeface="+mn-lt"/>
            </a:endParaRPr>
          </a:p>
          <a:p>
            <a:pPr marL="0" lvl="0" indent="-190500">
              <a:spcAft>
                <a:spcPts val="600"/>
              </a:spcAft>
              <a:buClr>
                <a:srgbClr val="C00000"/>
              </a:buClr>
              <a:buFont typeface="Wingdings" panose="05000000000000000000" pitchFamily="2" charset="2"/>
              <a:buNone/>
              <a:defRPr/>
            </a:pPr>
            <a:r>
              <a:rPr lang="en-GB" sz="800" b="0" i="0" baseline="0" dirty="0" smtClean="0">
                <a:solidFill>
                  <a:schemeClr val="tx1"/>
                </a:solidFill>
                <a:latin typeface="+mn-lt"/>
              </a:rPr>
              <a:t>My answer would be: “</a:t>
            </a:r>
            <a:r>
              <a:rPr lang="en-GB" sz="800" b="1" i="0" baseline="0" dirty="0" smtClean="0">
                <a:solidFill>
                  <a:schemeClr val="tx1"/>
                </a:solidFill>
                <a:latin typeface="+mn-lt"/>
              </a:rPr>
              <a:t>we need to adopt a Process oriented approach!”</a:t>
            </a:r>
          </a:p>
          <a:p>
            <a:pPr marL="0" lvl="0" indent="-190500">
              <a:spcAft>
                <a:spcPts val="600"/>
              </a:spcAft>
              <a:buClr>
                <a:srgbClr val="C00000"/>
              </a:buClr>
              <a:buFont typeface="Wingdings" panose="05000000000000000000" pitchFamily="2" charset="2"/>
              <a:buNone/>
              <a:defRPr/>
            </a:pPr>
            <a:endParaRPr lang="en-GB" sz="800" b="0" i="0" baseline="0" dirty="0" smtClean="0">
              <a:solidFill>
                <a:schemeClr val="tx1"/>
              </a:solidFill>
              <a:latin typeface="+mn-lt"/>
            </a:endParaRPr>
          </a:p>
          <a:p>
            <a:pPr marL="0" marR="0" lvl="0" indent="-190500" algn="l"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None/>
              <a:tabLst/>
              <a:defRPr/>
            </a:pPr>
            <a:r>
              <a:rPr lang="en-GB" sz="800" b="1" dirty="0" smtClean="0">
                <a:latin typeface="+mn-lt"/>
              </a:rPr>
              <a:t>Image description (bottom right)</a:t>
            </a:r>
          </a:p>
          <a:p>
            <a:pPr marL="0" marR="0" lvl="0" indent="-190500" algn="l"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None/>
              <a:tabLst/>
              <a:defRPr/>
            </a:pPr>
            <a:r>
              <a:rPr lang="en-GB" sz="800" b="0" dirty="0" smtClean="0">
                <a:latin typeface="+mn-lt"/>
              </a:rPr>
              <a:t>The second image on the right schematizes “Process-oriented” approach.</a:t>
            </a:r>
            <a:r>
              <a:rPr lang="en-GB" sz="800" b="0" baseline="0" dirty="0" smtClean="0">
                <a:latin typeface="+mn-lt"/>
              </a:rPr>
              <a:t> Simply speaking the horizontal arrow schematizes the integration needed to overcome the </a:t>
            </a:r>
            <a:r>
              <a:rPr lang="en-GB" sz="800" b="0" dirty="0" smtClean="0">
                <a:latin typeface="+mn-lt"/>
              </a:rPr>
              <a:t>“Silos-based” production. </a:t>
            </a:r>
          </a:p>
          <a:p>
            <a:pPr marL="0" marR="0" lvl="0" indent="-190500" algn="l"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None/>
              <a:tabLst/>
              <a:defRPr/>
            </a:pPr>
            <a:endParaRPr lang="en-GB" sz="800" b="0" dirty="0" smtClean="0">
              <a:latin typeface="+mn-lt"/>
            </a:endParaRPr>
          </a:p>
          <a:p>
            <a:pPr marL="0" marR="0" lvl="0" indent="-190500" algn="l" defTabSz="914400" rtl="0" eaLnBrk="1" fontAlgn="auto" latinLnBrk="0" hangingPunct="1">
              <a:lnSpc>
                <a:spcPct val="100000"/>
              </a:lnSpc>
              <a:spcBef>
                <a:spcPts val="0"/>
              </a:spcBef>
              <a:spcAft>
                <a:spcPts val="600"/>
              </a:spcAft>
              <a:buClr>
                <a:srgbClr val="C00000"/>
              </a:buClr>
              <a:buSzTx/>
              <a:buFont typeface="Wingdings" panose="05000000000000000000" pitchFamily="2" charset="2"/>
              <a:buNone/>
              <a:tabLst/>
              <a:defRPr/>
            </a:pPr>
            <a:r>
              <a:rPr lang="en-GB" sz="800" b="0" dirty="0" smtClean="0">
                <a:latin typeface="+mn-lt"/>
              </a:rPr>
              <a:t>Obviously  in order to introduce</a:t>
            </a:r>
            <a:r>
              <a:rPr lang="en-GB" sz="800" b="0" baseline="0" dirty="0" smtClean="0">
                <a:latin typeface="+mn-lt"/>
              </a:rPr>
              <a:t> this integration dimension in a complex organization such as ISTAT a lot of work has to be done. </a:t>
            </a:r>
            <a:r>
              <a:rPr lang="en-GB" sz="800" b="0" dirty="0" smtClean="0">
                <a:solidFill>
                  <a:srgbClr val="FFFF00"/>
                </a:solidFill>
                <a:latin typeface="+mn-lt"/>
              </a:rPr>
              <a:t>In the rest of  my talk I will describe the </a:t>
            </a:r>
            <a:r>
              <a:rPr lang="en-GB" sz="800" b="1" baseline="0" dirty="0" smtClean="0">
                <a:solidFill>
                  <a:srgbClr val="FFFF00"/>
                </a:solidFill>
                <a:latin typeface="+mn-lt"/>
              </a:rPr>
              <a:t>organizational</a:t>
            </a:r>
            <a:r>
              <a:rPr lang="en-GB" sz="800" b="0" baseline="0" dirty="0" smtClean="0">
                <a:solidFill>
                  <a:srgbClr val="FFFF00"/>
                </a:solidFill>
                <a:latin typeface="+mn-lt"/>
              </a:rPr>
              <a:t> and</a:t>
            </a:r>
            <a:r>
              <a:rPr lang="en-GB" sz="800" b="0" dirty="0" smtClean="0">
                <a:solidFill>
                  <a:srgbClr val="FFFF00"/>
                </a:solidFill>
                <a:latin typeface="+mn-lt"/>
              </a:rPr>
              <a:t> </a:t>
            </a:r>
            <a:r>
              <a:rPr lang="en-GB" sz="800" b="1" dirty="0" smtClean="0">
                <a:solidFill>
                  <a:srgbClr val="FFFF00"/>
                </a:solidFill>
                <a:latin typeface="+mn-lt"/>
              </a:rPr>
              <a:t>production</a:t>
            </a:r>
            <a:r>
              <a:rPr lang="en-GB" sz="800" b="0" dirty="0" smtClean="0">
                <a:solidFill>
                  <a:srgbClr val="FFFF00"/>
                </a:solidFill>
                <a:latin typeface="+mn-lt"/>
              </a:rPr>
              <a:t> changes needed </a:t>
            </a:r>
            <a:r>
              <a:rPr lang="en-GB" sz="800" b="0" baseline="0" dirty="0" smtClean="0">
                <a:solidFill>
                  <a:srgbClr val="FFFF00"/>
                </a:solidFill>
                <a:latin typeface="+mn-lt"/>
              </a:rPr>
              <a:t>to move towards a process oriented organization</a:t>
            </a:r>
            <a:endParaRPr lang="en-GB" sz="800" dirty="0" smtClean="0">
              <a:solidFill>
                <a:srgbClr val="FFFF00"/>
              </a:solidFill>
              <a:latin typeface="+mn-lt"/>
            </a:endParaRPr>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3</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6</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Ross et al. (2006) show with numerous case studies, successful enterprises employ an ‘operating model’ with clear choices on the levels of integration and </a:t>
            </a:r>
            <a:r>
              <a:rPr lang="en-US" sz="1200" b="0" i="0" u="none" strike="noStrike" kern="1200" baseline="0" dirty="0" err="1" smtClean="0">
                <a:solidFill>
                  <a:schemeClr val="tx1"/>
                </a:solidFill>
                <a:latin typeface="+mn-lt"/>
                <a:ea typeface="+mn-ea"/>
                <a:cs typeface="+mn-cs"/>
              </a:rPr>
              <a:t>standardisation</a:t>
            </a:r>
            <a:r>
              <a:rPr lang="en-US" sz="1200" b="0" i="0" u="none" strike="noStrike" kern="1200" baseline="0" dirty="0" smtClean="0">
                <a:solidFill>
                  <a:schemeClr val="tx1"/>
                </a:solidFill>
                <a:latin typeface="+mn-lt"/>
                <a:ea typeface="+mn-ea"/>
                <a:cs typeface="+mn-cs"/>
              </a:rPr>
              <a:t> of business processes across the enterprise. In the STATISTICAL domain both components are of utmost importance. On the one side we NEED data integration (one day we will have all data stored in registers) on the other we NEED process </a:t>
            </a:r>
            <a:r>
              <a:rPr lang="en-US" sz="1200" b="0" i="0" u="none" strike="noStrike" kern="1200" baseline="0" dirty="0" err="1" smtClean="0">
                <a:solidFill>
                  <a:schemeClr val="tx1"/>
                </a:solidFill>
                <a:latin typeface="+mn-lt"/>
                <a:ea typeface="+mn-ea"/>
                <a:cs typeface="+mn-cs"/>
              </a:rPr>
              <a:t>standardisation</a:t>
            </a:r>
            <a:r>
              <a:rPr lang="en-US" sz="1200" b="0" i="0" u="none" strike="noStrike" kern="1200" baseline="0" dirty="0" smtClean="0">
                <a:solidFill>
                  <a:schemeClr val="tx1"/>
                </a:solidFill>
                <a:latin typeface="+mn-lt"/>
                <a:ea typeface="+mn-ea"/>
                <a:cs typeface="+mn-cs"/>
              </a:rPr>
              <a:t> to overcome stovepipes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10</a:t>
            </a:fld>
            <a:endParaRPr lang="it-IT"/>
          </a:p>
        </p:txBody>
      </p:sp>
    </p:spTree>
    <p:extLst>
      <p:ext uri="{BB962C8B-B14F-4D97-AF65-F5344CB8AC3E}">
        <p14:creationId xmlns:p14="http://schemas.microsoft.com/office/powerpoint/2010/main" val="5491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11745C-B2B7-4CF8-A823-9D344BE02C24}" type="slidenum">
              <a:rPr lang="it-IT" smtClean="0"/>
              <a:t>11</a:t>
            </a:fld>
            <a:endParaRPr lang="it-IT"/>
          </a:p>
        </p:txBody>
      </p:sp>
    </p:spTree>
    <p:extLst>
      <p:ext uri="{BB962C8B-B14F-4D97-AF65-F5344CB8AC3E}">
        <p14:creationId xmlns:p14="http://schemas.microsoft.com/office/powerpoint/2010/main" val="44487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1" kern="1200" dirty="0" smtClean="0">
                <a:solidFill>
                  <a:schemeClr val="tx1"/>
                </a:solidFill>
                <a:effectLst/>
                <a:latin typeface="+mn-lt"/>
                <a:ea typeface="+mn-ea"/>
                <a:cs typeface="+mn-cs"/>
              </a:rPr>
              <a:t>The Open Group</a:t>
            </a:r>
            <a:r>
              <a:rPr lang="it-IT" sz="1200" b="0" i="0" kern="1200" dirty="0" smtClean="0">
                <a:solidFill>
                  <a:schemeClr val="tx1"/>
                </a:solidFill>
                <a:effectLst/>
                <a:latin typeface="+mn-lt"/>
                <a:ea typeface="+mn-ea"/>
                <a:cs typeface="+mn-cs"/>
              </a:rPr>
              <a:t> è un consorzio internazionale che ha come obiettivo facilitare il raggiungimento degli obiettivi di business grazie all’adozione di standard nell’Information Technology. Più di 400 aziende partecipano a </a:t>
            </a:r>
            <a:r>
              <a:rPr lang="it-IT" sz="1200" b="0" i="1" kern="1200" dirty="0" smtClean="0">
                <a:solidFill>
                  <a:schemeClr val="tx1"/>
                </a:solidFill>
                <a:effectLst/>
                <a:latin typeface="+mn-lt"/>
                <a:ea typeface="+mn-ea"/>
                <a:cs typeface="+mn-cs"/>
              </a:rPr>
              <a:t>The Open Group </a:t>
            </a:r>
            <a:r>
              <a:rPr lang="it-IT" sz="1200" b="0" i="0" kern="1200" dirty="0" smtClean="0">
                <a:solidFill>
                  <a:schemeClr val="tx1"/>
                </a:solidFill>
                <a:effectLst/>
                <a:latin typeface="+mn-lt"/>
                <a:ea typeface="+mn-ea"/>
                <a:cs typeface="+mn-cs"/>
              </a:rPr>
              <a:t>(ci siamo anche noi di E-</a:t>
            </a:r>
            <a:r>
              <a:rPr lang="it-IT" sz="1200" b="0" i="0" kern="1200" dirty="0" err="1" smtClean="0">
                <a:solidFill>
                  <a:schemeClr val="tx1"/>
                </a:solidFill>
                <a:effectLst/>
                <a:latin typeface="+mn-lt"/>
                <a:ea typeface="+mn-ea"/>
                <a:cs typeface="+mn-cs"/>
              </a:rPr>
              <a:t>quality</a:t>
            </a:r>
            <a:r>
              <a:rPr lang="it-IT" sz="1200" b="0" i="0" kern="1200" dirty="0" smtClean="0">
                <a:solidFill>
                  <a:schemeClr val="tx1"/>
                </a:solidFill>
                <a:effectLst/>
                <a:latin typeface="+mn-lt"/>
                <a:ea typeface="+mn-ea"/>
                <a:cs typeface="+mn-cs"/>
              </a:rPr>
              <a:t> Italia), in rappresentanza di tutti i settori; aziende clienti, fornitori di sistemi e soluzioni, fornitori di </a:t>
            </a:r>
            <a:r>
              <a:rPr lang="it-IT" sz="1200" b="0" i="1" kern="1200" dirty="0" err="1" smtClean="0">
                <a:solidFill>
                  <a:schemeClr val="tx1"/>
                </a:solidFill>
                <a:effectLst/>
                <a:latin typeface="+mn-lt"/>
                <a:ea typeface="+mn-ea"/>
                <a:cs typeface="+mn-cs"/>
              </a:rPr>
              <a:t>tool</a:t>
            </a:r>
            <a:r>
              <a:rPr lang="it-IT" sz="1200" b="0" i="1" kern="1200" dirty="0" smtClean="0">
                <a:solidFill>
                  <a:schemeClr val="tx1"/>
                </a:solidFill>
                <a:effectLst/>
                <a:latin typeface="+mn-lt"/>
                <a:ea typeface="+mn-ea"/>
                <a:cs typeface="+mn-cs"/>
              </a:rPr>
              <a:t> </a:t>
            </a:r>
            <a:r>
              <a:rPr lang="it-IT" sz="1200" b="0" i="0" kern="1200" dirty="0" smtClean="0">
                <a:solidFill>
                  <a:schemeClr val="tx1"/>
                </a:solidFill>
                <a:effectLst/>
                <a:latin typeface="+mn-lt"/>
                <a:ea typeface="+mn-ea"/>
                <a:cs typeface="+mn-cs"/>
              </a:rPr>
              <a:t>per l’Enterprise Architecture, System Integrator, consulenti, studiosi e ricercatori.</a:t>
            </a:r>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12</a:t>
            </a:fld>
            <a:endParaRPr lang="it-IT"/>
          </a:p>
        </p:txBody>
      </p:sp>
    </p:spTree>
    <p:extLst>
      <p:ext uri="{BB962C8B-B14F-4D97-AF65-F5344CB8AC3E}">
        <p14:creationId xmlns:p14="http://schemas.microsoft.com/office/powerpoint/2010/main" val="381231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13</a:t>
            </a:fld>
            <a:endParaRPr lang="it-IT"/>
          </a:p>
        </p:txBody>
      </p:sp>
    </p:spTree>
    <p:extLst>
      <p:ext uri="{BB962C8B-B14F-4D97-AF65-F5344CB8AC3E}">
        <p14:creationId xmlns:p14="http://schemas.microsoft.com/office/powerpoint/2010/main" val="381231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kern="1200" dirty="0" smtClean="0">
                <a:solidFill>
                  <a:schemeClr val="tx1"/>
                </a:solidFill>
                <a:effectLst/>
                <a:latin typeface="+mn-lt"/>
                <a:ea typeface="+mn-ea"/>
                <a:cs typeface="+mn-cs"/>
              </a:rPr>
              <a:t>Scope of phase</a:t>
            </a:r>
            <a:r>
              <a:rPr lang="en-US" sz="1200" b="1" i="0" kern="1200" baseline="0" dirty="0" smtClean="0">
                <a:solidFill>
                  <a:schemeClr val="tx1"/>
                </a:solidFill>
                <a:effectLst/>
                <a:latin typeface="+mn-lt"/>
                <a:ea typeface="+mn-ea"/>
                <a:cs typeface="+mn-cs"/>
              </a:rPr>
              <a:t> Business Architecture:</a:t>
            </a:r>
          </a:p>
          <a:p>
            <a:r>
              <a:rPr lang="en-US" sz="1200" b="0" i="0" kern="1200" dirty="0" smtClean="0">
                <a:solidFill>
                  <a:schemeClr val="tx1"/>
                </a:solidFill>
                <a:effectLst/>
                <a:latin typeface="+mn-lt"/>
                <a:ea typeface="+mn-ea"/>
                <a:cs typeface="+mn-cs"/>
              </a:rPr>
              <a:t>To describe the Baseline Business Architecture</a:t>
            </a:r>
          </a:p>
          <a:p>
            <a:r>
              <a:rPr lang="en-US" sz="1200" b="0" i="0" kern="1200" dirty="0" smtClean="0">
                <a:solidFill>
                  <a:schemeClr val="tx1"/>
                </a:solidFill>
                <a:effectLst/>
                <a:latin typeface="+mn-lt"/>
                <a:ea typeface="+mn-ea"/>
                <a:cs typeface="+mn-cs"/>
              </a:rPr>
              <a:t>To develop a Target Business Architecture, describing the product and/or service strategy, and the organizational, functional, process, information, and geographic aspects of the business environment, based on the business principles, business goals, and strategic drivers</a:t>
            </a:r>
          </a:p>
          <a:p>
            <a:r>
              <a:rPr lang="en-US" sz="1200" b="0" i="0" kern="1200" dirty="0" smtClean="0">
                <a:solidFill>
                  <a:schemeClr val="tx1"/>
                </a:solidFill>
                <a:effectLst/>
                <a:latin typeface="+mn-lt"/>
                <a:ea typeface="+mn-ea"/>
                <a:cs typeface="+mn-cs"/>
              </a:rPr>
              <a:t>To analyze the gaps between the Baseline and Target Business Architectures</a:t>
            </a:r>
          </a:p>
          <a:p>
            <a:r>
              <a:rPr lang="en-US" sz="1200" b="0" i="0" kern="1200" dirty="0" smtClean="0">
                <a:solidFill>
                  <a:schemeClr val="tx1"/>
                </a:solidFill>
                <a:effectLst/>
                <a:latin typeface="+mn-lt"/>
                <a:ea typeface="+mn-ea"/>
                <a:cs typeface="+mn-cs"/>
              </a:rPr>
              <a:t>To select the relevant architecture viewpoints that will enable the architect to demonstrate how the stakeholder concerns are addressed in the Business Architecture</a:t>
            </a:r>
          </a:p>
          <a:p>
            <a:r>
              <a:rPr lang="en-US" sz="1200" b="0" i="0" kern="1200" dirty="0" smtClean="0">
                <a:solidFill>
                  <a:schemeClr val="tx1"/>
                </a:solidFill>
                <a:effectLst/>
                <a:latin typeface="+mn-lt"/>
                <a:ea typeface="+mn-ea"/>
                <a:cs typeface="+mn-cs"/>
              </a:rPr>
              <a:t>To select the relevant tools and techniques to be used in association with the selected viewpoints</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Gap Analysis</a:t>
            </a:r>
          </a:p>
          <a:p>
            <a:r>
              <a:rPr lang="en-US" sz="1200" b="0" i="0" kern="1200" dirty="0" smtClean="0">
                <a:solidFill>
                  <a:schemeClr val="tx1"/>
                </a:solidFill>
                <a:effectLst/>
                <a:latin typeface="+mn-lt"/>
                <a:ea typeface="+mn-ea"/>
                <a:cs typeface="+mn-cs"/>
              </a:rPr>
              <a:t>A key step in validating an architecture is to consider what may have been forgotten. The architecture must support all of the essential information processing needs of the organization. The most critical source of gaps that should be considered is stakeholder concerns that have not been addressed in prior architectural work.</a:t>
            </a:r>
          </a:p>
          <a:p>
            <a:r>
              <a:rPr lang="en-US" sz="1200" b="0" i="0" kern="1200" dirty="0" smtClean="0">
                <a:solidFill>
                  <a:schemeClr val="tx1"/>
                </a:solidFill>
                <a:effectLst/>
                <a:latin typeface="+mn-lt"/>
                <a:ea typeface="+mn-ea"/>
                <a:cs typeface="+mn-cs"/>
              </a:rPr>
              <a:t>Other potential sources of gaps:</a:t>
            </a:r>
          </a:p>
          <a:p>
            <a:r>
              <a:rPr lang="en-US" sz="1200" b="0" i="0" kern="1200" dirty="0" smtClean="0">
                <a:solidFill>
                  <a:schemeClr val="tx1"/>
                </a:solidFill>
                <a:effectLst/>
                <a:latin typeface="+mn-lt"/>
                <a:ea typeface="+mn-ea"/>
                <a:cs typeface="+mn-cs"/>
              </a:rPr>
              <a:t>People gaps (e.g., cross-training requirements)</a:t>
            </a:r>
          </a:p>
          <a:p>
            <a:r>
              <a:rPr lang="en-US" sz="1200" b="0" i="0" kern="1200" dirty="0" smtClean="0">
                <a:solidFill>
                  <a:schemeClr val="tx1"/>
                </a:solidFill>
                <a:effectLst/>
                <a:latin typeface="+mn-lt"/>
                <a:ea typeface="+mn-ea"/>
                <a:cs typeface="+mn-cs"/>
              </a:rPr>
              <a:t>Process gaps (e.g., process inefficiencies)</a:t>
            </a:r>
          </a:p>
          <a:p>
            <a:r>
              <a:rPr lang="en-US" sz="1200" b="0" i="0" kern="1200" dirty="0" smtClean="0">
                <a:solidFill>
                  <a:schemeClr val="tx1"/>
                </a:solidFill>
                <a:effectLst/>
                <a:latin typeface="+mn-lt"/>
                <a:ea typeface="+mn-ea"/>
                <a:cs typeface="+mn-cs"/>
              </a:rPr>
              <a:t>Tools gaps (e.g., duplicate or missing tool functionality)</a:t>
            </a:r>
          </a:p>
          <a:p>
            <a:r>
              <a:rPr lang="en-US" sz="1200" b="0" i="0" kern="1200" dirty="0" smtClean="0">
                <a:solidFill>
                  <a:schemeClr val="tx1"/>
                </a:solidFill>
                <a:effectLst/>
                <a:latin typeface="+mn-lt"/>
                <a:ea typeface="+mn-ea"/>
                <a:cs typeface="+mn-cs"/>
              </a:rPr>
              <a:t>Information gaps</a:t>
            </a:r>
          </a:p>
          <a:p>
            <a:r>
              <a:rPr lang="en-US" sz="1200" b="0" i="0" kern="1200" dirty="0" smtClean="0">
                <a:solidFill>
                  <a:schemeClr val="tx1"/>
                </a:solidFill>
                <a:effectLst/>
                <a:latin typeface="+mn-lt"/>
                <a:ea typeface="+mn-ea"/>
                <a:cs typeface="+mn-cs"/>
              </a:rPr>
              <a:t>Measurement gaps</a:t>
            </a:r>
          </a:p>
          <a:p>
            <a:r>
              <a:rPr lang="en-US" sz="1200" b="0" i="0" kern="1200" dirty="0" smtClean="0">
                <a:solidFill>
                  <a:schemeClr val="tx1"/>
                </a:solidFill>
                <a:effectLst/>
                <a:latin typeface="+mn-lt"/>
                <a:ea typeface="+mn-ea"/>
                <a:cs typeface="+mn-cs"/>
              </a:rPr>
              <a:t>Financial gaps</a:t>
            </a:r>
          </a:p>
          <a:p>
            <a:r>
              <a:rPr lang="en-US" sz="1200" b="0" i="0" kern="1200" dirty="0" smtClean="0">
                <a:solidFill>
                  <a:schemeClr val="tx1"/>
                </a:solidFill>
                <a:effectLst/>
                <a:latin typeface="+mn-lt"/>
                <a:ea typeface="+mn-ea"/>
                <a:cs typeface="+mn-cs"/>
              </a:rPr>
              <a:t>Facilities gaps (buildings, office space, etc.)</a:t>
            </a:r>
          </a:p>
          <a:p>
            <a:r>
              <a:rPr lang="en-US" sz="1200" b="0" i="0" kern="1200" dirty="0" smtClean="0">
                <a:solidFill>
                  <a:schemeClr val="tx1"/>
                </a:solidFill>
                <a:effectLst/>
                <a:latin typeface="+mn-lt"/>
                <a:ea typeface="+mn-ea"/>
                <a:cs typeface="+mn-cs"/>
              </a:rPr>
              <a:t>Gap analysis highlights services and/or functions that have been accidentally left out, deliberately eliminated, or are yet to be developed or procured. </a:t>
            </a:r>
            <a:r>
              <a:rPr lang="en-US" sz="1200" b="0" i="1" u="none" strike="noStrike" kern="1200" dirty="0" smtClean="0">
                <a:solidFill>
                  <a:schemeClr val="tx1"/>
                </a:solidFill>
                <a:effectLst/>
                <a:latin typeface="+mn-lt"/>
                <a:ea typeface="+mn-ea"/>
                <a:cs typeface="+mn-cs"/>
                <a:hlinkClick r:id="rId3"/>
              </a:rPr>
              <a:t>Gap Analysis Matrix</a:t>
            </a:r>
            <a:r>
              <a:rPr lang="en-US" sz="1200" b="0" i="0" kern="1200" dirty="0" smtClean="0">
                <a:solidFill>
                  <a:schemeClr val="tx1"/>
                </a:solidFill>
                <a:effectLst/>
                <a:latin typeface="+mn-lt"/>
                <a:ea typeface="+mn-ea"/>
                <a:cs typeface="+mn-cs"/>
              </a:rPr>
              <a:t> in Phase D illustrates an example of a gap analysis matrix.</a:t>
            </a:r>
          </a:p>
          <a:p>
            <a:endParaRPr lang="en-US" sz="1200" b="0"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L’output</a:t>
            </a:r>
            <a:r>
              <a:rPr lang="en-US" sz="1200" b="1" i="0" kern="1200" dirty="0" smtClean="0">
                <a:solidFill>
                  <a:schemeClr val="tx1"/>
                </a:solidFill>
                <a:effectLst/>
                <a:latin typeface="+mn-lt"/>
                <a:ea typeface="+mn-ea"/>
                <a:cs typeface="+mn-cs"/>
              </a:rPr>
              <a:t> di</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questa</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fase</a:t>
            </a:r>
            <a:r>
              <a:rPr lang="en-US" sz="1200" b="1" i="0" kern="1200" baseline="0" dirty="0" smtClean="0">
                <a:solidFill>
                  <a:schemeClr val="tx1"/>
                </a:solidFill>
                <a:effectLst/>
                <a:latin typeface="+mn-lt"/>
                <a:ea typeface="+mn-ea"/>
                <a:cs typeface="+mn-cs"/>
              </a:rPr>
              <a:t> è la </a:t>
            </a:r>
            <a:r>
              <a:rPr lang="en-US" sz="1200" b="1" i="0" kern="1200" baseline="0" dirty="0" err="1" smtClean="0">
                <a:solidFill>
                  <a:schemeClr val="tx1"/>
                </a:solidFill>
                <a:effectLst/>
                <a:latin typeface="+mn-lt"/>
                <a:ea typeface="+mn-ea"/>
                <a:cs typeface="+mn-cs"/>
              </a:rPr>
              <a:t>modellazione</a:t>
            </a:r>
            <a:r>
              <a:rPr lang="en-US" sz="1200" b="1" i="0" kern="1200" baseline="0" dirty="0" smtClean="0">
                <a:solidFill>
                  <a:schemeClr val="tx1"/>
                </a:solidFill>
                <a:effectLst/>
                <a:latin typeface="+mn-lt"/>
                <a:ea typeface="+mn-ea"/>
                <a:cs typeface="+mn-cs"/>
              </a:rPr>
              <a:t> di </a:t>
            </a:r>
            <a:r>
              <a:rPr lang="en-US" sz="1200" b="1" i="0" kern="1200" baseline="0" dirty="0" err="1" smtClean="0">
                <a:solidFill>
                  <a:schemeClr val="tx1"/>
                </a:solidFill>
                <a:effectLst/>
                <a:latin typeface="+mn-lt"/>
                <a:ea typeface="+mn-ea"/>
                <a:cs typeface="+mn-cs"/>
              </a:rPr>
              <a:t>processo</a:t>
            </a:r>
            <a:r>
              <a:rPr lang="en-US" sz="1200" b="1" i="0" kern="1200" baseline="0" dirty="0" smtClean="0">
                <a:solidFill>
                  <a:schemeClr val="tx1"/>
                </a:solidFill>
                <a:effectLst/>
                <a:latin typeface="+mn-lt"/>
                <a:ea typeface="+mn-ea"/>
                <a:cs typeface="+mn-cs"/>
              </a:rPr>
              <a:t> a </a:t>
            </a:r>
            <a:r>
              <a:rPr lang="en-US" sz="1200" b="1" i="0" kern="1200" baseline="0" dirty="0" err="1" smtClean="0">
                <a:solidFill>
                  <a:schemeClr val="tx1"/>
                </a:solidFill>
                <a:effectLst/>
                <a:latin typeface="+mn-lt"/>
                <a:ea typeface="+mn-ea"/>
                <a:cs typeface="+mn-cs"/>
              </a:rPr>
              <a:t>livello</a:t>
            </a:r>
            <a:r>
              <a:rPr lang="en-US" sz="1200" b="1" i="0" kern="1200" baseline="0" dirty="0" smtClean="0">
                <a:solidFill>
                  <a:schemeClr val="tx1"/>
                </a:solidFill>
                <a:effectLst/>
                <a:latin typeface="+mn-lt"/>
                <a:ea typeface="+mn-ea"/>
                <a:cs typeface="+mn-cs"/>
              </a:rPr>
              <a:t> di Business </a:t>
            </a:r>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nello</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specifico</a:t>
            </a:r>
            <a:r>
              <a:rPr lang="en-US" sz="1200" b="0" i="0" kern="1200" baseline="0" dirty="0" smtClean="0">
                <a:solidFill>
                  <a:schemeClr val="tx1"/>
                </a:solidFill>
                <a:effectLst/>
                <a:latin typeface="+mn-lt"/>
                <a:ea typeface="+mn-ea"/>
                <a:cs typeface="+mn-cs"/>
              </a:rPr>
              <a:t> in </a:t>
            </a:r>
            <a:r>
              <a:rPr lang="en-US" sz="1200" b="0" i="0" kern="1200" baseline="0" dirty="0" err="1" smtClean="0">
                <a:solidFill>
                  <a:schemeClr val="tx1"/>
                </a:solidFill>
                <a:effectLst/>
                <a:latin typeface="+mn-lt"/>
                <a:ea typeface="+mn-ea"/>
                <a:cs typeface="+mn-cs"/>
              </a:rPr>
              <a:t>Istat</a:t>
            </a:r>
            <a:r>
              <a:rPr lang="en-US" sz="1200" b="0" i="0" kern="1200" baseline="0" dirty="0" smtClean="0">
                <a:solidFill>
                  <a:schemeClr val="tx1"/>
                </a:solidFill>
                <a:effectLst/>
                <a:latin typeface="+mn-lt"/>
                <a:ea typeface="+mn-ea"/>
                <a:cs typeface="+mn-cs"/>
              </a:rPr>
              <a:t> la </a:t>
            </a:r>
            <a:r>
              <a:rPr lang="en-US" sz="1200" b="0" i="0" kern="1200" baseline="0" dirty="0" err="1" smtClean="0">
                <a:solidFill>
                  <a:schemeClr val="tx1"/>
                </a:solidFill>
                <a:effectLst/>
                <a:latin typeface="+mn-lt"/>
                <a:ea typeface="+mn-ea"/>
                <a:cs typeface="+mn-cs"/>
              </a:rPr>
              <a:t>modellazione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dei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processi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produttivi</a:t>
            </a:r>
            <a:r>
              <a:rPr lang="en-US" sz="1200" b="0" i="0" kern="1200" baseline="0" dirty="0" smtClean="0">
                <a:solidFill>
                  <a:schemeClr val="tx1"/>
                </a:solidFill>
                <a:effectLst/>
                <a:latin typeface="+mn-lt"/>
                <a:ea typeface="+mn-ea"/>
                <a:cs typeface="+mn-cs"/>
              </a:rPr>
              <a:t> è </a:t>
            </a:r>
            <a:r>
              <a:rPr lang="en-US" sz="1200" b="0" i="0" kern="1200" baseline="0" dirty="0" err="1" smtClean="0">
                <a:solidFill>
                  <a:schemeClr val="tx1"/>
                </a:solidFill>
                <a:effectLst/>
                <a:latin typeface="+mn-lt"/>
                <a:ea typeface="+mn-ea"/>
                <a:cs typeface="+mn-cs"/>
              </a:rPr>
              <a:t>prodotta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usando</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archimate</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14</a:t>
            </a:fld>
            <a:endParaRPr lang="it-IT"/>
          </a:p>
        </p:txBody>
      </p:sp>
    </p:spTree>
    <p:extLst>
      <p:ext uri="{BB962C8B-B14F-4D97-AF65-F5344CB8AC3E}">
        <p14:creationId xmlns:p14="http://schemas.microsoft.com/office/powerpoint/2010/main" val="381231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5902036"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188729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6635302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48141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r>
              <a:rPr lang="it-IT" smtClean="0"/>
              <a:t>Corso di Formazione su Amministrazione Trasparente e Open Data, 24/5/2016 </a:t>
            </a: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635DD6CB-0961-442F-A92A-F016252A940F}" type="slidenum">
              <a:rPr lang="en-GB"/>
              <a:pPr>
                <a:defRPr/>
              </a:pPr>
              <a:t>‹N›</a:t>
            </a:fld>
            <a:endParaRPr lang="en-GB" dirty="0"/>
          </a:p>
        </p:txBody>
      </p:sp>
    </p:spTree>
    <p:extLst>
      <p:ext uri="{BB962C8B-B14F-4D97-AF65-F5344CB8AC3E}">
        <p14:creationId xmlns:p14="http://schemas.microsoft.com/office/powerpoint/2010/main" val="3185345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91890"/>
            <a:ext cx="8229600" cy="1143000"/>
          </a:xfrm>
          <a:prstGeom prst="rect">
            <a:avLst/>
          </a:prstGeom>
        </p:spPr>
        <p:txBody>
          <a:bodyPr/>
          <a:lstStyle>
            <a:lvl1pPr>
              <a:defRPr sz="3600" baseline="0">
                <a:solidFill>
                  <a:srgbClr val="505150"/>
                </a:solidFill>
              </a:defRPr>
            </a:lvl1pPr>
          </a:lstStyle>
          <a:p>
            <a:r>
              <a:rPr lang="it-IT" dirty="0" smtClean="0"/>
              <a:t>Fare clic per modificare stile</a:t>
            </a:r>
            <a:endParaRPr lang="it-IT" dirty="0"/>
          </a:p>
        </p:txBody>
      </p:sp>
      <p:sp>
        <p:nvSpPr>
          <p:cNvPr id="3" name="Segnaposto contenuto 2"/>
          <p:cNvSpPr>
            <a:spLocks noGrp="1"/>
          </p:cNvSpPr>
          <p:nvPr>
            <p:ph idx="1"/>
          </p:nvPr>
        </p:nvSpPr>
        <p:spPr>
          <a:xfrm>
            <a:off x="457200" y="1186152"/>
            <a:ext cx="8229600" cy="4525963"/>
          </a:xfrm>
          <a:prstGeom prst="rect">
            <a:avLst/>
          </a:prstGeom>
        </p:spPr>
        <p:txBody>
          <a:bodyPr/>
          <a:lstStyle>
            <a:lvl1pPr>
              <a:defRPr sz="2800" baseline="0">
                <a:solidFill>
                  <a:srgbClr val="505150"/>
                </a:solidFill>
              </a:defRPr>
            </a:lvl1pPr>
            <a:lvl2pPr>
              <a:defRPr sz="2400" baseline="0">
                <a:solidFill>
                  <a:srgbClr val="505150"/>
                </a:solidFill>
              </a:defRPr>
            </a:lvl2pPr>
            <a:lvl3pPr>
              <a:defRPr sz="2000" baseline="0">
                <a:solidFill>
                  <a:srgbClr val="505150"/>
                </a:solidFill>
              </a:defRPr>
            </a:lvl3pPr>
            <a:lvl4pPr>
              <a:defRPr sz="1800" baseline="0">
                <a:solidFill>
                  <a:srgbClr val="505150"/>
                </a:solidFill>
              </a:defRPr>
            </a:lvl4pPr>
            <a:lvl5pPr>
              <a:defRPr sz="1800" baseline="0">
                <a:solidFill>
                  <a:srgbClr val="505150"/>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11"/>
          </p:nvPr>
        </p:nvSpPr>
        <p:spPr>
          <a:xfrm>
            <a:off x="457200" y="6334412"/>
            <a:ext cx="6000750" cy="365125"/>
          </a:xfrm>
          <a:prstGeom prst="rect">
            <a:avLst/>
          </a:prstGeom>
        </p:spPr>
        <p:txBody>
          <a:bodyPr/>
          <a:lstStyle>
            <a:lvl1pPr>
              <a:defRPr sz="1400" baseline="0">
                <a:solidFill>
                  <a:srgbClr val="505150"/>
                </a:solidFill>
              </a:defRPr>
            </a:lvl1pPr>
          </a:lstStyle>
          <a:p>
            <a:r>
              <a:rPr lang="it-IT" dirty="0" smtClean="0"/>
              <a:t>Standardizzazione dei processi produttivi in Istat, Mauro Bruno – Forum PA</a:t>
            </a:r>
            <a:endParaRPr lang="it-IT" dirty="0"/>
          </a:p>
        </p:txBody>
      </p:sp>
      <p:sp>
        <p:nvSpPr>
          <p:cNvPr id="6" name="Segnaposto numero diapositiva 5"/>
          <p:cNvSpPr>
            <a:spLocks noGrp="1"/>
          </p:cNvSpPr>
          <p:nvPr>
            <p:ph type="sldNum" sz="quarter" idx="12"/>
          </p:nvPr>
        </p:nvSpPr>
        <p:spPr>
          <a:xfrm>
            <a:off x="7224757" y="6363740"/>
            <a:ext cx="646590" cy="365125"/>
          </a:xfrm>
          <a:prstGeom prst="rect">
            <a:avLst/>
          </a:prstGeom>
        </p:spPr>
        <p:txBody>
          <a:bodyPr/>
          <a:lstStyle>
            <a:lvl1pPr>
              <a:defRPr sz="1400" baseline="0">
                <a:solidFill>
                  <a:srgbClr val="505150"/>
                </a:solidFill>
              </a:defRPr>
            </a:lvl1pPr>
          </a:lstStyle>
          <a:p>
            <a:fld id="{E0C751B5-631A-9242-B635-C18491BE6C62}" type="slidenum">
              <a:rPr lang="it-IT" smtClean="0"/>
              <a:pPr/>
              <a:t>‹N›</a:t>
            </a:fld>
            <a:endParaRPr lang="it-IT" dirty="0"/>
          </a:p>
        </p:txBody>
      </p:sp>
    </p:spTree>
    <p:extLst>
      <p:ext uri="{BB962C8B-B14F-4D97-AF65-F5344CB8AC3E}">
        <p14:creationId xmlns:p14="http://schemas.microsoft.com/office/powerpoint/2010/main" val="405287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890210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2799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428742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524136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665017" y="6356350"/>
            <a:ext cx="6902846" cy="365125"/>
          </a:xfrm>
          <a:prstGeom prst="rect">
            <a:avLst/>
          </a:prstGeom>
        </p:spPr>
        <p:txBody>
          <a:bodyPr/>
          <a:lstStyle>
            <a:lvl1pPr>
              <a:defRPr sz="1600" baseline="0">
                <a:solidFill>
                  <a:srgbClr val="505150"/>
                </a:solidFill>
              </a:defRPr>
            </a:lvl1pPr>
          </a:lstStyle>
          <a:p>
            <a:r>
              <a:rPr lang="it-IT" smtClean="0"/>
              <a:t>Corso di Formazione su Amministrazione Trasparente e Open Data, 24/5/2016 </a:t>
            </a:r>
            <a:endParaRPr lang="it-IT" dirty="0"/>
          </a:p>
        </p:txBody>
      </p:sp>
      <p:sp>
        <p:nvSpPr>
          <p:cNvPr id="4" name="Segnaposto numero diapositiva 3"/>
          <p:cNvSpPr>
            <a:spLocks noGrp="1"/>
          </p:cNvSpPr>
          <p:nvPr>
            <p:ph type="sldNum" sz="quarter" idx="12"/>
          </p:nvPr>
        </p:nvSpPr>
        <p:spPr>
          <a:xfrm>
            <a:off x="8410575" y="6394450"/>
            <a:ext cx="533400" cy="365125"/>
          </a:xfrm>
          <a:prstGeom prst="rect">
            <a:avLst/>
          </a:prstGeom>
        </p:spPr>
        <p:txBody>
          <a:bodyPr/>
          <a:lstStyle>
            <a:lvl1pPr>
              <a:defRPr sz="1400">
                <a:solidFill>
                  <a:srgbClr val="505150"/>
                </a:solidFill>
              </a:defRPr>
            </a:lvl1pPr>
          </a:lstStyle>
          <a:p>
            <a:fld id="{E0C751B5-631A-9242-B635-C18491BE6C62}" type="slidenum">
              <a:rPr lang="it-IT" smtClean="0"/>
              <a:pPr/>
              <a:t>‹N›</a:t>
            </a:fld>
            <a:endParaRPr lang="it-IT" dirty="0"/>
          </a:p>
        </p:txBody>
      </p:sp>
    </p:spTree>
    <p:extLst>
      <p:ext uri="{BB962C8B-B14F-4D97-AF65-F5344CB8AC3E}">
        <p14:creationId xmlns:p14="http://schemas.microsoft.com/office/powerpoint/2010/main" val="14464496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1452753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t>Corso di Formazione su Amministrazione Trasparente e Open Data, 24/5/2016 </a:t>
            </a: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0048731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133475"/>
            <a:ext cx="7470442" cy="4662815"/>
          </a:xfrm>
          <a:prstGeom prst="rect">
            <a:avLst/>
          </a:prstGeom>
          <a:noFill/>
        </p:spPr>
        <p:txBody>
          <a:bodyPr wrap="square" rtlCol="0">
            <a:spAutoFit/>
          </a:bodyPr>
          <a:lstStyle/>
          <a:p>
            <a:pPr algn="ctr"/>
            <a:r>
              <a:rPr lang="it-IT" sz="3200" b="1" dirty="0" smtClean="0">
                <a:solidFill>
                  <a:srgbClr val="7F142A"/>
                </a:solidFill>
                <a:latin typeface="Calibri" pitchFamily="34" charset="0"/>
              </a:rPr>
              <a:t>Standardizzazione dei processi produttivi @ </a:t>
            </a:r>
            <a:r>
              <a:rPr lang="it-IT" sz="3200" b="1" dirty="0" smtClean="0">
                <a:solidFill>
                  <a:srgbClr val="7F142A"/>
                </a:solidFill>
                <a:latin typeface="Calibri" pitchFamily="34" charset="0"/>
              </a:rPr>
              <a:t>Istat</a:t>
            </a:r>
            <a:endParaRPr lang="it-IT" sz="3200" b="1" dirty="0" smtClean="0">
              <a:solidFill>
                <a:srgbClr val="7F142A"/>
              </a:solidFill>
              <a:latin typeface="Calibri" pitchFamily="34" charset="0"/>
            </a:endParaRPr>
          </a:p>
          <a:p>
            <a:pPr algn="ctr"/>
            <a:endParaRPr lang="en-US" sz="2800" b="1" dirty="0" smtClean="0">
              <a:solidFill>
                <a:srgbClr val="7F142A"/>
              </a:solidFill>
              <a:latin typeface="Calibri" pitchFamily="34" charset="0"/>
            </a:endParaRPr>
          </a:p>
          <a:p>
            <a:pPr algn="ctr"/>
            <a:endParaRPr lang="en-US" sz="2800" b="1" dirty="0">
              <a:solidFill>
                <a:srgbClr val="7F142A"/>
              </a:solidFill>
              <a:latin typeface="Calibri" pitchFamily="34" charset="0"/>
            </a:endParaRPr>
          </a:p>
          <a:p>
            <a:pPr algn="ctr"/>
            <a:endParaRPr lang="en-US" sz="2800" b="1" dirty="0" smtClean="0">
              <a:solidFill>
                <a:srgbClr val="7F142A"/>
              </a:solidFill>
              <a:latin typeface="Calibri" pitchFamily="34" charset="0"/>
            </a:endParaRPr>
          </a:p>
          <a:p>
            <a:pPr algn="ctr"/>
            <a:endParaRPr lang="en-US" sz="2800" b="1" dirty="0">
              <a:solidFill>
                <a:srgbClr val="7F142A"/>
              </a:solidFill>
              <a:latin typeface="Calibri" pitchFamily="34" charset="0"/>
            </a:endParaRPr>
          </a:p>
          <a:p>
            <a:pPr algn="ctr"/>
            <a:endParaRPr lang="en-US" sz="2800" b="1" dirty="0">
              <a:solidFill>
                <a:srgbClr val="7F142A"/>
              </a:solidFill>
              <a:latin typeface="Calibri" pitchFamily="34" charset="0"/>
            </a:endParaRPr>
          </a:p>
          <a:p>
            <a:pPr algn="ctr"/>
            <a:r>
              <a:rPr lang="it-IT" sz="2400" dirty="0" smtClean="0">
                <a:solidFill>
                  <a:srgbClr val="7F142A"/>
                </a:solidFill>
                <a:latin typeface="Calibri" pitchFamily="34" charset="0"/>
              </a:rPr>
              <a:t>Mauro Bruno</a:t>
            </a:r>
          </a:p>
          <a:p>
            <a:pPr algn="ctr"/>
            <a:endParaRPr lang="it-IT" sz="2000" dirty="0">
              <a:solidFill>
                <a:srgbClr val="505150"/>
              </a:solidFill>
              <a:latin typeface="Calibri" pitchFamily="34" charset="0"/>
            </a:endParaRPr>
          </a:p>
          <a:p>
            <a:pPr algn="ctr"/>
            <a:r>
              <a:rPr lang="it-IT" sz="2000" dirty="0">
                <a:solidFill>
                  <a:srgbClr val="505150"/>
                </a:solidFill>
                <a:latin typeface="Calibri" pitchFamily="34" charset="0"/>
                <a:ea typeface="+mj-ea"/>
                <a:cs typeface="+mj-cs"/>
              </a:rPr>
              <a:t>Istituto Nazionale di Statistica</a:t>
            </a:r>
            <a:r>
              <a:rPr lang="fr-FR" sz="2000" dirty="0">
                <a:solidFill>
                  <a:srgbClr val="505150"/>
                </a:solidFill>
                <a:latin typeface="Calibri" pitchFamily="34" charset="0"/>
                <a:ea typeface="+mj-ea"/>
                <a:cs typeface="+mj-cs"/>
              </a:rPr>
              <a:t> - </a:t>
            </a:r>
            <a:r>
              <a:rPr lang="fr-FR" sz="2000" dirty="0" err="1">
                <a:solidFill>
                  <a:srgbClr val="505150"/>
                </a:solidFill>
                <a:latin typeface="Calibri" pitchFamily="34" charset="0"/>
                <a:ea typeface="+mj-ea"/>
                <a:cs typeface="+mj-cs"/>
              </a:rPr>
              <a:t>Istat</a:t>
            </a:r>
            <a:endParaRPr lang="en-US" sz="2000" dirty="0">
              <a:solidFill>
                <a:srgbClr val="505150"/>
              </a:solidFill>
              <a:latin typeface="Calibri" pitchFamily="34" charset="0"/>
              <a:ea typeface="+mj-ea"/>
              <a:cs typeface="+mj-cs"/>
            </a:endParaRPr>
          </a:p>
          <a:p>
            <a:pPr algn="ctr"/>
            <a:endParaRPr lang="it-IT" sz="2000" dirty="0">
              <a:solidFill>
                <a:srgbClr val="7F142A"/>
              </a:solidFill>
            </a:endParaRPr>
          </a:p>
          <a:p>
            <a:endParaRPr lang="it-IT" sz="900" dirty="0" smtClean="0">
              <a:solidFill>
                <a:srgbClr val="505150"/>
              </a:solidFill>
            </a:endParaRPr>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EA: principali caratteristiche</a:t>
            </a:r>
          </a:p>
        </p:txBody>
      </p:sp>
      <p:sp>
        <p:nvSpPr>
          <p:cNvPr id="3" name="Segnaposto contenuto 2"/>
          <p:cNvSpPr>
            <a:spLocks noGrp="1"/>
          </p:cNvSpPr>
          <p:nvPr>
            <p:ph idx="1"/>
          </p:nvPr>
        </p:nvSpPr>
        <p:spPr>
          <a:xfrm>
            <a:off x="457201" y="967077"/>
            <a:ext cx="6767556" cy="814098"/>
          </a:xfrm>
        </p:spPr>
        <p:txBody>
          <a:bodyPr/>
          <a:lstStyle/>
          <a:p>
            <a:pPr>
              <a:buClr>
                <a:srgbClr val="7F142A"/>
              </a:buClr>
              <a:buFont typeface="Wingdings" pitchFamily="2" charset="2"/>
              <a:buChar char="§"/>
            </a:pPr>
            <a:r>
              <a:rPr lang="it-IT" sz="2400" b="1" dirty="0" smtClean="0">
                <a:solidFill>
                  <a:srgbClr val="404040"/>
                </a:solidFill>
              </a:rPr>
              <a:t>Integrazione e standardizzazione</a:t>
            </a:r>
          </a:p>
          <a:p>
            <a:pPr>
              <a:lnSpc>
                <a:spcPct val="150000"/>
              </a:lnSpc>
              <a:buClr>
                <a:srgbClr val="7F142A"/>
              </a:buClr>
              <a:buFont typeface="Wingdings" pitchFamily="2" charset="2"/>
              <a:buChar char="§"/>
            </a:pPr>
            <a:endParaRPr lang="it-IT" sz="2400" b="1" dirty="0">
              <a:solidFill>
                <a:srgbClr val="404040"/>
              </a:solidFill>
            </a:endParaRPr>
          </a:p>
          <a:p>
            <a:endParaRPr lang="it-IT" dirty="0"/>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10</a:t>
            </a:fld>
            <a:endParaRPr lang="it-IT"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17" y="2218531"/>
            <a:ext cx="4392488" cy="386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4"/>
          <p:cNvSpPr/>
          <p:nvPr/>
        </p:nvSpPr>
        <p:spPr>
          <a:xfrm>
            <a:off x="5867402" y="1564481"/>
            <a:ext cx="1944687" cy="1576388"/>
          </a:xfrm>
          <a:prstGeom prst="wedgeRoundRectCallout">
            <a:avLst>
              <a:gd name="adj1" fmla="val -84183"/>
              <a:gd name="adj2" fmla="val 43433"/>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600" dirty="0">
                <a:solidFill>
                  <a:schemeClr val="accent5">
                    <a:lumMod val="50000"/>
                  </a:schemeClr>
                </a:solidFill>
              </a:rPr>
              <a:t>Operating model of enterprises (Ross at al</a:t>
            </a:r>
            <a:r>
              <a:rPr lang="it-IT" sz="1600" dirty="0" smtClean="0">
                <a:solidFill>
                  <a:schemeClr val="accent5">
                    <a:lumMod val="50000"/>
                  </a:schemeClr>
                </a:solidFill>
              </a:rPr>
              <a:t>. 2006</a:t>
            </a:r>
            <a:r>
              <a:rPr lang="it-IT" sz="1600" dirty="0">
                <a:solidFill>
                  <a:schemeClr val="accent5">
                    <a:lumMod val="50000"/>
                  </a:schemeClr>
                </a:solidFill>
              </a:rPr>
              <a:t>)</a:t>
            </a:r>
          </a:p>
        </p:txBody>
      </p:sp>
      <p:sp>
        <p:nvSpPr>
          <p:cNvPr id="11" name="Rettangolo arrotondato 10"/>
          <p:cNvSpPr/>
          <p:nvPr/>
        </p:nvSpPr>
        <p:spPr>
          <a:xfrm>
            <a:off x="4932049" y="5050968"/>
            <a:ext cx="1889757" cy="705399"/>
          </a:xfrm>
          <a:prstGeom prst="round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smtClean="0">
                <a:solidFill>
                  <a:schemeClr val="accent5">
                    <a:lumMod val="50000"/>
                  </a:schemeClr>
                </a:solidFill>
              </a:rPr>
              <a:t>Processo Unico</a:t>
            </a:r>
            <a:endParaRPr lang="it-IT" sz="2000" dirty="0">
              <a:solidFill>
                <a:schemeClr val="accent5">
                  <a:lumMod val="50000"/>
                </a:schemeClr>
              </a:solidFill>
            </a:endParaRPr>
          </a:p>
        </p:txBody>
      </p:sp>
      <p:sp>
        <p:nvSpPr>
          <p:cNvPr id="12" name="Rettangolo arrotondato 11"/>
          <p:cNvSpPr/>
          <p:nvPr/>
        </p:nvSpPr>
        <p:spPr>
          <a:xfrm>
            <a:off x="636485" y="1568240"/>
            <a:ext cx="1889757" cy="705399"/>
          </a:xfrm>
          <a:prstGeom prst="round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smtClean="0">
                <a:solidFill>
                  <a:schemeClr val="accent5">
                    <a:lumMod val="50000"/>
                  </a:schemeClr>
                </a:solidFill>
              </a:rPr>
              <a:t>Sistema integrato dei registri (SIR)</a:t>
            </a:r>
            <a:endParaRPr lang="it-IT" dirty="0">
              <a:solidFill>
                <a:schemeClr val="accent5">
                  <a:lumMod val="50000"/>
                </a:schemeClr>
              </a:solidFill>
            </a:endParaRPr>
          </a:p>
        </p:txBody>
      </p:sp>
      <p:sp>
        <p:nvSpPr>
          <p:cNvPr id="14" name="Connettore 13"/>
          <p:cNvSpPr/>
          <p:nvPr/>
        </p:nvSpPr>
        <p:spPr>
          <a:xfrm>
            <a:off x="2194983" y="4710619"/>
            <a:ext cx="200025" cy="1905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Freccia a destra 15"/>
          <p:cNvSpPr/>
          <p:nvPr/>
        </p:nvSpPr>
        <p:spPr>
          <a:xfrm rot="19048251">
            <a:off x="2206934" y="3917982"/>
            <a:ext cx="2066673" cy="1083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656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2482" y="1143000"/>
            <a:ext cx="7832393" cy="1323439"/>
          </a:xfrm>
          <a:prstGeom prst="rect">
            <a:avLst/>
          </a:prstGeom>
          <a:noFill/>
        </p:spPr>
        <p:txBody>
          <a:bodyPr wrap="square" rtlCol="0">
            <a:spAutoFit/>
          </a:bodyPr>
          <a:lstStyle/>
          <a:p>
            <a:r>
              <a:rPr lang="it-IT" sz="3600" b="1" dirty="0">
                <a:solidFill>
                  <a:srgbClr val="7F142A"/>
                </a:solidFill>
                <a:latin typeface="Calibri" pitchFamily="34" charset="0"/>
              </a:rPr>
              <a:t>Verso la standardizzazione dei </a:t>
            </a:r>
            <a:r>
              <a:rPr lang="it-IT" sz="3600" b="1" dirty="0" smtClean="0">
                <a:solidFill>
                  <a:srgbClr val="7F142A"/>
                </a:solidFill>
                <a:latin typeface="Calibri" pitchFamily="34" charset="0"/>
              </a:rPr>
              <a:t>processi</a:t>
            </a:r>
            <a:r>
              <a:rPr lang="en-US" sz="3600" b="1" dirty="0" smtClean="0">
                <a:solidFill>
                  <a:srgbClr val="7F142A"/>
                </a:solidFill>
                <a:latin typeface="Calibri" pitchFamily="34" charset="0"/>
              </a:rPr>
              <a:t>:</a:t>
            </a:r>
          </a:p>
          <a:p>
            <a:endParaRPr lang="en-US" sz="800" b="1" dirty="0" smtClean="0">
              <a:solidFill>
                <a:srgbClr val="7F142A"/>
              </a:solidFill>
              <a:latin typeface="Calibri" pitchFamily="34" charset="0"/>
            </a:endParaRPr>
          </a:p>
          <a:p>
            <a:r>
              <a:rPr lang="en-US" sz="3600" b="1" dirty="0">
                <a:solidFill>
                  <a:srgbClr val="7F142A"/>
                </a:solidFill>
                <a:latin typeface="Calibri" pitchFamily="34" charset="0"/>
              </a:rPr>
              <a:t>Architecture Development </a:t>
            </a:r>
            <a:r>
              <a:rPr lang="en-US" sz="3600" b="1" dirty="0" smtClean="0">
                <a:solidFill>
                  <a:srgbClr val="7F142A"/>
                </a:solidFill>
                <a:latin typeface="Calibri" pitchFamily="34" charset="0"/>
              </a:rPr>
              <a:t>Method</a:t>
            </a:r>
            <a:endParaRPr lang="it-IT" sz="3600" b="1" dirty="0">
              <a:solidFill>
                <a:srgbClr val="7F142A"/>
              </a:solidFill>
              <a:latin typeface="Calibri" pitchFamily="34" charset="0"/>
            </a:endParaRPr>
          </a:p>
        </p:txBody>
      </p:sp>
    </p:spTree>
    <p:extLst>
      <p:ext uri="{BB962C8B-B14F-4D97-AF65-F5344CB8AC3E}">
        <p14:creationId xmlns:p14="http://schemas.microsoft.com/office/powerpoint/2010/main" val="176151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TOGAF</a:t>
            </a:r>
            <a:endParaRPr lang="it-IT" dirty="0"/>
          </a:p>
        </p:txBody>
      </p:sp>
      <p:sp>
        <p:nvSpPr>
          <p:cNvPr id="3" name="Segnaposto contenuto 2"/>
          <p:cNvSpPr>
            <a:spLocks noGrp="1"/>
          </p:cNvSpPr>
          <p:nvPr>
            <p:ph idx="1"/>
          </p:nvPr>
        </p:nvSpPr>
        <p:spPr>
          <a:xfrm>
            <a:off x="457200" y="955369"/>
            <a:ext cx="4191000" cy="4265919"/>
          </a:xfrm>
        </p:spPr>
        <p:txBody>
          <a:bodyPr/>
          <a:lstStyle/>
          <a:p>
            <a:pPr>
              <a:buClr>
                <a:srgbClr val="7F142A"/>
              </a:buClr>
              <a:buFont typeface="Wingdings" pitchFamily="2" charset="2"/>
              <a:buChar char="§"/>
            </a:pPr>
            <a:r>
              <a:rPr lang="it-IT" sz="2000" dirty="0" smtClean="0">
                <a:solidFill>
                  <a:srgbClr val="404040"/>
                </a:solidFill>
              </a:rPr>
              <a:t>Framework sviluppato dal Consorzio The Open Group</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000" dirty="0" smtClean="0">
                <a:solidFill>
                  <a:srgbClr val="404040"/>
                </a:solidFill>
              </a:rPr>
              <a:t>Costituisce un quadro di riferimento (</a:t>
            </a:r>
            <a:r>
              <a:rPr lang="it-IT" sz="2000" b="1" dirty="0" err="1" smtClean="0">
                <a:solidFill>
                  <a:srgbClr val="404040"/>
                </a:solidFill>
              </a:rPr>
              <a:t>framework</a:t>
            </a:r>
            <a:r>
              <a:rPr lang="it-IT" sz="2000" b="1" dirty="0" smtClean="0">
                <a:solidFill>
                  <a:srgbClr val="404040"/>
                </a:solidFill>
              </a:rPr>
              <a:t> + metodi</a:t>
            </a:r>
            <a:r>
              <a:rPr lang="it-IT" sz="2000" dirty="0" smtClean="0">
                <a:solidFill>
                  <a:srgbClr val="404040"/>
                </a:solidFill>
              </a:rPr>
              <a:t>) per la progettazione e la realizzazione di una EA, tenendo conto della specifica realtà di business</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000" dirty="0" smtClean="0">
                <a:solidFill>
                  <a:srgbClr val="404040"/>
                </a:solidFill>
              </a:rPr>
              <a:t>Principali componenti utilizzati:</a:t>
            </a:r>
            <a:endParaRPr lang="it-IT" sz="2000" dirty="0" smtClean="0">
              <a:solidFill>
                <a:srgbClr val="404040"/>
              </a:solidFill>
            </a:endParaRPr>
          </a:p>
          <a:p>
            <a:pPr lvl="1">
              <a:buClr>
                <a:srgbClr val="7F142A"/>
              </a:buClr>
              <a:buFont typeface="Wingdings" pitchFamily="2" charset="2"/>
              <a:buChar char="§"/>
            </a:pPr>
            <a:r>
              <a:rPr lang="en-US" sz="1800" b="1" dirty="0" smtClean="0">
                <a:solidFill>
                  <a:srgbClr val="404040"/>
                </a:solidFill>
              </a:rPr>
              <a:t>Architecture </a:t>
            </a:r>
            <a:r>
              <a:rPr lang="en-US" sz="1800" b="1" dirty="0">
                <a:solidFill>
                  <a:srgbClr val="404040"/>
                </a:solidFill>
              </a:rPr>
              <a:t>Development </a:t>
            </a:r>
            <a:r>
              <a:rPr lang="en-US" sz="1800" b="1" dirty="0" smtClean="0">
                <a:solidFill>
                  <a:srgbClr val="404040"/>
                </a:solidFill>
              </a:rPr>
              <a:t>Method (ADM)</a:t>
            </a:r>
            <a:endParaRPr lang="en-US" sz="1800" b="1" dirty="0">
              <a:solidFill>
                <a:srgbClr val="404040"/>
              </a:solidFill>
            </a:endParaRPr>
          </a:p>
          <a:p>
            <a:pPr lvl="1">
              <a:buClr>
                <a:srgbClr val="7F142A"/>
              </a:buClr>
              <a:buFont typeface="Wingdings" pitchFamily="2" charset="2"/>
              <a:buChar char="§"/>
            </a:pPr>
            <a:r>
              <a:rPr lang="en-US" sz="1800" dirty="0">
                <a:solidFill>
                  <a:srgbClr val="404040"/>
                </a:solidFill>
              </a:rPr>
              <a:t>Architecture Content Framework</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endParaRPr lang="it-IT" sz="800" dirty="0" smtClean="0">
              <a:solidFill>
                <a:srgbClr val="404040"/>
              </a:solidFill>
            </a:endParaRPr>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12</a:t>
            </a:fld>
            <a:endParaRPr lang="it-IT"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666"/>
          <a:stretch/>
        </p:blipFill>
        <p:spPr bwMode="auto">
          <a:xfrm>
            <a:off x="4724400" y="1030288"/>
            <a:ext cx="4267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1108801" y="5709293"/>
            <a:ext cx="6817315" cy="461665"/>
          </a:xfrm>
          <a:prstGeom prst="rect">
            <a:avLst/>
          </a:prstGeom>
          <a:noFill/>
        </p:spPr>
        <p:txBody>
          <a:bodyPr wrap="none" rtlCol="0">
            <a:spAutoFit/>
          </a:bodyPr>
          <a:lstStyle/>
          <a:p>
            <a:r>
              <a:rPr lang="it-IT" sz="2400" dirty="0" smtClean="0">
                <a:solidFill>
                  <a:srgbClr val="7F142A"/>
                </a:solidFill>
              </a:rPr>
              <a:t>EARF – Enterprise Architecture Reference Framework</a:t>
            </a:r>
            <a:endParaRPr lang="it-IT" sz="2400" dirty="0">
              <a:solidFill>
                <a:srgbClr val="7F142A"/>
              </a:solidFill>
            </a:endParaRPr>
          </a:p>
        </p:txBody>
      </p:sp>
      <p:sp>
        <p:nvSpPr>
          <p:cNvPr id="18" name="Freccia in giù 17"/>
          <p:cNvSpPr/>
          <p:nvPr/>
        </p:nvSpPr>
        <p:spPr>
          <a:xfrm>
            <a:off x="3524250" y="5259388"/>
            <a:ext cx="428625" cy="417512"/>
          </a:xfrm>
          <a:prstGeom prst="downArrow">
            <a:avLst/>
          </a:prstGeom>
          <a:solidFill>
            <a:srgbClr val="E5CDD3"/>
          </a:solidFill>
          <a:ln w="1905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endParaRPr lang="it-IT"/>
          </a:p>
        </p:txBody>
      </p:sp>
    </p:spTree>
    <p:extLst>
      <p:ext uri="{BB962C8B-B14F-4D97-AF65-F5344CB8AC3E}">
        <p14:creationId xmlns:p14="http://schemas.microsoft.com/office/powerpoint/2010/main" val="179380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TOGAF - ADM</a:t>
            </a:r>
            <a:endParaRPr lang="it-IT" dirty="0"/>
          </a:p>
        </p:txBody>
      </p:sp>
      <p:sp>
        <p:nvSpPr>
          <p:cNvPr id="3" name="Segnaposto contenuto 2"/>
          <p:cNvSpPr>
            <a:spLocks noGrp="1"/>
          </p:cNvSpPr>
          <p:nvPr>
            <p:ph idx="1"/>
          </p:nvPr>
        </p:nvSpPr>
        <p:spPr>
          <a:xfrm>
            <a:off x="457199" y="955369"/>
            <a:ext cx="4191001" cy="5150156"/>
          </a:xfrm>
        </p:spPr>
        <p:txBody>
          <a:bodyPr/>
          <a:lstStyle/>
          <a:p>
            <a:pPr marL="0" indent="0">
              <a:buClr>
                <a:srgbClr val="7F142A"/>
              </a:buClr>
              <a:buNone/>
            </a:pPr>
            <a:r>
              <a:rPr lang="it-IT" sz="2000" b="1" dirty="0" smtClean="0">
                <a:solidFill>
                  <a:srgbClr val="404040"/>
                </a:solidFill>
              </a:rPr>
              <a:t>Architecture Development Method</a:t>
            </a:r>
          </a:p>
          <a:p>
            <a:pPr marL="0" indent="0">
              <a:buClr>
                <a:srgbClr val="7F142A"/>
              </a:buClr>
              <a:buNone/>
            </a:pPr>
            <a:endParaRPr lang="it-IT" sz="800" b="1" dirty="0" smtClean="0">
              <a:solidFill>
                <a:srgbClr val="404040"/>
              </a:solidFill>
            </a:endParaRPr>
          </a:p>
          <a:p>
            <a:pPr>
              <a:buClr>
                <a:srgbClr val="7F142A"/>
              </a:buClr>
              <a:buFont typeface="Wingdings" pitchFamily="2" charset="2"/>
              <a:buChar char="§"/>
            </a:pPr>
            <a:r>
              <a:rPr lang="it-IT" sz="2000" dirty="0" smtClean="0">
                <a:solidFill>
                  <a:srgbClr val="404040"/>
                </a:solidFill>
              </a:rPr>
              <a:t>L’ADM </a:t>
            </a:r>
            <a:r>
              <a:rPr lang="it-IT" sz="2000" dirty="0">
                <a:solidFill>
                  <a:srgbClr val="404040"/>
                </a:solidFill>
              </a:rPr>
              <a:t>rappresenta il nucleo del TOGAF</a:t>
            </a:r>
          </a:p>
          <a:p>
            <a:pPr>
              <a:buClr>
                <a:srgbClr val="7F142A"/>
              </a:buClr>
              <a:buFont typeface="Wingdings" pitchFamily="2" charset="2"/>
              <a:buChar char="§"/>
            </a:pPr>
            <a:r>
              <a:rPr lang="it-IT" sz="2000" dirty="0" smtClean="0">
                <a:solidFill>
                  <a:srgbClr val="404040"/>
                </a:solidFill>
              </a:rPr>
              <a:t>L’ADM dettaglia (fase per fase) come realizzare l’EA all’interno di una organizzazione</a:t>
            </a:r>
          </a:p>
          <a:p>
            <a:pPr>
              <a:buClr>
                <a:srgbClr val="7F142A"/>
              </a:buClr>
              <a:buFont typeface="Wingdings" pitchFamily="2" charset="2"/>
              <a:buChar char="§"/>
            </a:pPr>
            <a:r>
              <a:rPr lang="it-IT" sz="2000" dirty="0" smtClean="0">
                <a:solidFill>
                  <a:srgbClr val="404040"/>
                </a:solidFill>
              </a:rPr>
              <a:t>Costituisce un riferimento per l’architetto per permettergli di </a:t>
            </a:r>
            <a:r>
              <a:rPr lang="it-IT" sz="2000" b="1" dirty="0" smtClean="0">
                <a:solidFill>
                  <a:srgbClr val="404040"/>
                </a:solidFill>
              </a:rPr>
              <a:t>soddisfare i requisiti</a:t>
            </a:r>
            <a:r>
              <a:rPr lang="it-IT" sz="2000" dirty="0" smtClean="0">
                <a:solidFill>
                  <a:srgbClr val="404040"/>
                </a:solidFill>
              </a:rPr>
              <a:t>, comunicare il </a:t>
            </a:r>
            <a:r>
              <a:rPr lang="it-IT" sz="2000" dirty="0" err="1" smtClean="0">
                <a:solidFill>
                  <a:srgbClr val="404040"/>
                </a:solidFill>
              </a:rPr>
              <a:t>concept</a:t>
            </a:r>
            <a:r>
              <a:rPr lang="it-IT" sz="2000" dirty="0" smtClean="0">
                <a:solidFill>
                  <a:srgbClr val="404040"/>
                </a:solidFill>
              </a:rPr>
              <a:t>, orientarsi su </a:t>
            </a:r>
            <a:r>
              <a:rPr lang="it-IT" sz="2000" dirty="0" err="1" smtClean="0">
                <a:solidFill>
                  <a:srgbClr val="404040"/>
                </a:solidFill>
              </a:rPr>
              <a:t>tool</a:t>
            </a:r>
            <a:r>
              <a:rPr lang="it-IT" sz="2000" dirty="0" smtClean="0">
                <a:solidFill>
                  <a:srgbClr val="404040"/>
                </a:solidFill>
              </a:rPr>
              <a:t> di sviluppo, etc.</a:t>
            </a:r>
          </a:p>
          <a:p>
            <a:pPr>
              <a:buClr>
                <a:srgbClr val="7F142A"/>
              </a:buClr>
              <a:buFont typeface="Wingdings" pitchFamily="2" charset="2"/>
              <a:buChar char="§"/>
            </a:pPr>
            <a:r>
              <a:rPr lang="it-IT" sz="2000" dirty="0" smtClean="0">
                <a:solidFill>
                  <a:srgbClr val="404040"/>
                </a:solidFill>
              </a:rPr>
              <a:t>Ogni fase produce degli </a:t>
            </a:r>
            <a:r>
              <a:rPr lang="it-IT" sz="2000" b="1" dirty="0" err="1" smtClean="0">
                <a:solidFill>
                  <a:srgbClr val="404040"/>
                </a:solidFill>
              </a:rPr>
              <a:t>artifact</a:t>
            </a:r>
            <a:r>
              <a:rPr lang="it-IT" sz="2000" dirty="0" smtClean="0">
                <a:solidFill>
                  <a:srgbClr val="404040"/>
                </a:solidFill>
              </a:rPr>
              <a:t> che devono essere definiti, classificati e presentati</a:t>
            </a:r>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13</a:t>
            </a:fld>
            <a:endParaRPr lang="it-IT" dirty="0"/>
          </a:p>
        </p:txBody>
      </p:sp>
      <p:pic>
        <p:nvPicPr>
          <p:cNvPr id="2050" name="Picture 2" descr="Image result for building block sketch"/>
          <p:cNvPicPr>
            <a:picLocks noChangeAspect="1" noChangeArrowheads="1"/>
          </p:cNvPicPr>
          <p:nvPr/>
        </p:nvPicPr>
        <p:blipFill rotWithShape="1">
          <a:blip r:embed="rId3">
            <a:extLst>
              <a:ext uri="{28A0092B-C50C-407E-A947-70E740481C1C}">
                <a14:useLocalDpi xmlns:a14="http://schemas.microsoft.com/office/drawing/2010/main" val="0"/>
              </a:ext>
            </a:extLst>
          </a:blip>
          <a:srcRect l="16651" t="17063" r="17956" b="17545"/>
          <a:stretch/>
        </p:blipFill>
        <p:spPr bwMode="auto">
          <a:xfrm>
            <a:off x="3733800" y="5057775"/>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togaf a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1020221"/>
            <a:ext cx="3600000" cy="461538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4211500" y="961203"/>
            <a:ext cx="816249" cy="369332"/>
          </a:xfrm>
          <a:prstGeom prst="rect">
            <a:avLst/>
          </a:prstGeom>
        </p:spPr>
        <p:txBody>
          <a:bodyPr wrap="none">
            <a:spAutoFit/>
          </a:bodyPr>
          <a:lstStyle/>
          <a:p>
            <a:r>
              <a:rPr lang="it-IT" b="1" dirty="0">
                <a:solidFill>
                  <a:srgbClr val="404040"/>
                </a:solidFill>
              </a:rPr>
              <a:t>(ADM)</a:t>
            </a:r>
            <a:endParaRPr lang="it-IT" dirty="0"/>
          </a:p>
        </p:txBody>
      </p:sp>
    </p:spTree>
    <p:extLst>
      <p:ext uri="{BB962C8B-B14F-4D97-AF65-F5344CB8AC3E}">
        <p14:creationId xmlns:p14="http://schemas.microsoft.com/office/powerpoint/2010/main" val="89344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TOGAF - ADM</a:t>
            </a:r>
          </a:p>
        </p:txBody>
      </p:sp>
      <p:sp>
        <p:nvSpPr>
          <p:cNvPr id="3" name="Segnaposto contenuto 2"/>
          <p:cNvSpPr>
            <a:spLocks noGrp="1"/>
          </p:cNvSpPr>
          <p:nvPr>
            <p:ph idx="1"/>
          </p:nvPr>
        </p:nvSpPr>
        <p:spPr>
          <a:xfrm>
            <a:off x="457200" y="955369"/>
            <a:ext cx="4191000" cy="4797731"/>
          </a:xfrm>
        </p:spPr>
        <p:txBody>
          <a:bodyPr/>
          <a:lstStyle/>
          <a:p>
            <a:pPr marL="0" indent="0">
              <a:buClr>
                <a:srgbClr val="7F142A"/>
              </a:buClr>
              <a:buNone/>
            </a:pPr>
            <a:r>
              <a:rPr lang="it-IT" sz="2000" b="1" dirty="0" smtClean="0">
                <a:solidFill>
                  <a:srgbClr val="404040"/>
                </a:solidFill>
              </a:rPr>
              <a:t>ADM – Business Architecture</a:t>
            </a:r>
          </a:p>
          <a:p>
            <a:pPr marL="0" indent="0">
              <a:buClr>
                <a:srgbClr val="7F142A"/>
              </a:buClr>
              <a:buNone/>
            </a:pPr>
            <a:endParaRPr lang="it-IT" sz="800" b="1" dirty="0" smtClean="0">
              <a:solidFill>
                <a:srgbClr val="404040"/>
              </a:solidFill>
            </a:endParaRPr>
          </a:p>
          <a:p>
            <a:pPr marL="0" indent="0">
              <a:buClr>
                <a:srgbClr val="7F142A"/>
              </a:buClr>
              <a:buNone/>
            </a:pPr>
            <a:r>
              <a:rPr lang="it-IT" sz="2000" dirty="0" smtClean="0">
                <a:solidFill>
                  <a:srgbClr val="404040"/>
                </a:solidFill>
              </a:rPr>
              <a:t>Documentare l’architettura corrente di business (</a:t>
            </a:r>
            <a:r>
              <a:rPr lang="it-IT" sz="2000" b="1" dirty="0" smtClean="0">
                <a:solidFill>
                  <a:srgbClr val="404040"/>
                </a:solidFill>
              </a:rPr>
              <a:t>AS-IS</a:t>
            </a:r>
            <a:r>
              <a:rPr lang="it-IT" sz="2000" dirty="0" smtClean="0">
                <a:solidFill>
                  <a:srgbClr val="404040"/>
                </a:solidFill>
              </a:rPr>
              <a:t>), analizzando in particolare:</a:t>
            </a:r>
          </a:p>
          <a:p>
            <a:pPr>
              <a:buClr>
                <a:srgbClr val="7F142A"/>
              </a:buClr>
              <a:buFont typeface="Wingdings" pitchFamily="2" charset="2"/>
              <a:buChar char="§"/>
            </a:pPr>
            <a:r>
              <a:rPr lang="it-IT" sz="2000" dirty="0" smtClean="0">
                <a:solidFill>
                  <a:srgbClr val="404040"/>
                </a:solidFill>
              </a:rPr>
              <a:t>i processi</a:t>
            </a:r>
          </a:p>
          <a:p>
            <a:pPr>
              <a:buClr>
                <a:srgbClr val="7F142A"/>
              </a:buClr>
              <a:buFont typeface="Wingdings" pitchFamily="2" charset="2"/>
              <a:buChar char="§"/>
            </a:pPr>
            <a:r>
              <a:rPr lang="it-IT" sz="2000" dirty="0" smtClean="0">
                <a:solidFill>
                  <a:srgbClr val="7F142A"/>
                </a:solidFill>
              </a:rPr>
              <a:t>le strutture organizzative</a:t>
            </a:r>
          </a:p>
          <a:p>
            <a:pPr>
              <a:buClr>
                <a:srgbClr val="7F142A"/>
              </a:buClr>
              <a:buFont typeface="Wingdings" pitchFamily="2" charset="2"/>
              <a:buChar char="§"/>
            </a:pPr>
            <a:r>
              <a:rPr lang="it-IT" sz="2000" dirty="0" smtClean="0">
                <a:solidFill>
                  <a:srgbClr val="7F142A"/>
                </a:solidFill>
              </a:rPr>
              <a:t>le relazioni tra gli attori coinvolti</a:t>
            </a:r>
          </a:p>
          <a:p>
            <a:pPr>
              <a:buClr>
                <a:srgbClr val="7F142A"/>
              </a:buClr>
              <a:buFont typeface="Wingdings" pitchFamily="2" charset="2"/>
              <a:buChar char="§"/>
            </a:pPr>
            <a:r>
              <a:rPr lang="it-IT" sz="2000" dirty="0">
                <a:solidFill>
                  <a:srgbClr val="404040"/>
                </a:solidFill>
              </a:rPr>
              <a:t>g</a:t>
            </a:r>
            <a:r>
              <a:rPr lang="it-IT" sz="2000" dirty="0" smtClean="0">
                <a:solidFill>
                  <a:srgbClr val="404040"/>
                </a:solidFill>
              </a:rPr>
              <a:t>li strumenti utilizzati </a:t>
            </a:r>
          </a:p>
          <a:p>
            <a:pPr marL="0" indent="0">
              <a:buClr>
                <a:srgbClr val="7F142A"/>
              </a:buClr>
              <a:buNone/>
            </a:pPr>
            <a:endParaRPr lang="it-IT" sz="800" dirty="0" smtClean="0">
              <a:solidFill>
                <a:srgbClr val="404040"/>
              </a:solidFill>
            </a:endParaRPr>
          </a:p>
          <a:p>
            <a:pPr marL="0" indent="0">
              <a:buClr>
                <a:srgbClr val="7F142A"/>
              </a:buClr>
              <a:buNone/>
            </a:pPr>
            <a:r>
              <a:rPr lang="it-IT" sz="2000" dirty="0" smtClean="0">
                <a:solidFill>
                  <a:srgbClr val="404040"/>
                </a:solidFill>
              </a:rPr>
              <a:t>Definire l’architettura target (</a:t>
            </a:r>
            <a:r>
              <a:rPr lang="it-IT" sz="2000" b="1" dirty="0" smtClean="0">
                <a:solidFill>
                  <a:srgbClr val="404040"/>
                </a:solidFill>
              </a:rPr>
              <a:t>TO-BE</a:t>
            </a:r>
            <a:r>
              <a:rPr lang="it-IT" sz="2000" dirty="0" smtClean="0">
                <a:solidFill>
                  <a:srgbClr val="404040"/>
                </a:solidFill>
              </a:rPr>
              <a:t>)</a:t>
            </a:r>
          </a:p>
          <a:p>
            <a:pPr marL="0" indent="0">
              <a:buClr>
                <a:srgbClr val="7F142A"/>
              </a:buClr>
              <a:buNone/>
            </a:pPr>
            <a:endParaRPr lang="it-IT" sz="800" dirty="0" smtClean="0">
              <a:solidFill>
                <a:srgbClr val="404040"/>
              </a:solidFill>
            </a:endParaRPr>
          </a:p>
          <a:p>
            <a:pPr marL="0" indent="0">
              <a:buClr>
                <a:srgbClr val="7F142A"/>
              </a:buClr>
              <a:buNone/>
            </a:pPr>
            <a:r>
              <a:rPr lang="it-IT" sz="2000" dirty="0" smtClean="0">
                <a:solidFill>
                  <a:srgbClr val="404040"/>
                </a:solidFill>
              </a:rPr>
              <a:t>Analizzare il gap tra </a:t>
            </a:r>
            <a:r>
              <a:rPr lang="it-IT" sz="2000" b="1" dirty="0" smtClean="0">
                <a:solidFill>
                  <a:srgbClr val="404040"/>
                </a:solidFill>
              </a:rPr>
              <a:t>AS-IS </a:t>
            </a:r>
            <a:r>
              <a:rPr lang="it-IT" sz="2000" dirty="0" smtClean="0">
                <a:solidFill>
                  <a:srgbClr val="404040"/>
                </a:solidFill>
              </a:rPr>
              <a:t>e </a:t>
            </a:r>
            <a:r>
              <a:rPr lang="it-IT" sz="2000" b="1" dirty="0" smtClean="0">
                <a:solidFill>
                  <a:srgbClr val="404040"/>
                </a:solidFill>
              </a:rPr>
              <a:t>TO-BE</a:t>
            </a:r>
            <a:r>
              <a:rPr lang="it-IT" sz="2000" dirty="0" smtClean="0">
                <a:solidFill>
                  <a:srgbClr val="404040"/>
                </a:solidFill>
              </a:rPr>
              <a:t>, in termini di</a:t>
            </a:r>
            <a:r>
              <a:rPr lang="it-IT" sz="2000" b="1" dirty="0" smtClean="0">
                <a:solidFill>
                  <a:srgbClr val="404040"/>
                </a:solidFill>
              </a:rPr>
              <a:t>: </a:t>
            </a:r>
            <a:r>
              <a:rPr lang="it-IT" sz="2000" dirty="0" smtClean="0">
                <a:solidFill>
                  <a:srgbClr val="404040"/>
                </a:solidFill>
              </a:rPr>
              <a:t>competenze, inefficienze di processo, etc.</a:t>
            </a:r>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14</a:t>
            </a:fld>
            <a:endParaRPr lang="it-IT" dirty="0"/>
          </a:p>
        </p:txBody>
      </p:sp>
      <p:grpSp>
        <p:nvGrpSpPr>
          <p:cNvPr id="25" name="Gruppo 24"/>
          <p:cNvGrpSpPr/>
          <p:nvPr/>
        </p:nvGrpSpPr>
        <p:grpSpPr>
          <a:xfrm>
            <a:off x="5038726" y="1020221"/>
            <a:ext cx="3600000" cy="4615385"/>
            <a:chOff x="5038726" y="1020221"/>
            <a:chExt cx="3600000" cy="4615385"/>
          </a:xfrm>
        </p:grpSpPr>
        <p:pic>
          <p:nvPicPr>
            <p:cNvPr id="21" name="Picture 2" descr="Image result for togaf a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6" y="1020221"/>
              <a:ext cx="3600000" cy="461538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o 18"/>
            <p:cNvGrpSpPr/>
            <p:nvPr/>
          </p:nvGrpSpPr>
          <p:grpSpPr>
            <a:xfrm>
              <a:off x="7186657" y="2527379"/>
              <a:ext cx="973985" cy="806024"/>
              <a:chOff x="7640785" y="1262790"/>
              <a:chExt cx="973985" cy="806024"/>
            </a:xfrm>
          </p:grpSpPr>
          <p:sp>
            <p:nvSpPr>
              <p:cNvPr id="8" name="Connettore 7"/>
              <p:cNvSpPr/>
              <p:nvPr/>
            </p:nvSpPr>
            <p:spPr>
              <a:xfrm>
                <a:off x="7706135" y="1262790"/>
                <a:ext cx="843283" cy="806024"/>
              </a:xfrm>
              <a:prstGeom prst="flowChartConnector">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sz="1000" dirty="0"/>
              </a:p>
            </p:txBody>
          </p:sp>
          <p:sp>
            <p:nvSpPr>
              <p:cNvPr id="9" name="CasellaDiTesto 8"/>
              <p:cNvSpPr txBox="1"/>
              <p:nvPr/>
            </p:nvSpPr>
            <p:spPr>
              <a:xfrm>
                <a:off x="7640785" y="1262790"/>
                <a:ext cx="973985" cy="646331"/>
              </a:xfrm>
              <a:prstGeom prst="rect">
                <a:avLst/>
              </a:prstGeom>
              <a:noFill/>
            </p:spPr>
            <p:txBody>
              <a:bodyPr wrap="none" rtlCol="0">
                <a:spAutoFit/>
              </a:bodyPr>
              <a:lstStyle/>
              <a:p>
                <a:pPr algn="ctr"/>
                <a:r>
                  <a:rPr lang="it-IT" sz="1200" b="1" dirty="0"/>
                  <a:t>B</a:t>
                </a:r>
                <a:r>
                  <a:rPr lang="it-IT" sz="1200" b="1" dirty="0" smtClean="0"/>
                  <a:t>. </a:t>
                </a:r>
              </a:p>
              <a:p>
                <a:pPr algn="ctr"/>
                <a:r>
                  <a:rPr lang="it-IT" sz="1200" b="1" dirty="0" smtClean="0"/>
                  <a:t>Business</a:t>
                </a:r>
              </a:p>
              <a:p>
                <a:pPr algn="ctr"/>
                <a:r>
                  <a:rPr lang="it-IT" sz="1200" b="1" dirty="0" smtClean="0"/>
                  <a:t>Architecture</a:t>
                </a:r>
                <a:endParaRPr lang="it-IT" sz="1200" b="1" dirty="0"/>
              </a:p>
            </p:txBody>
          </p:sp>
        </p:grpSp>
      </p:grpSp>
      <p:sp>
        <p:nvSpPr>
          <p:cNvPr id="10" name="Rettangolo 9"/>
          <p:cNvSpPr/>
          <p:nvPr/>
        </p:nvSpPr>
        <p:spPr>
          <a:xfrm>
            <a:off x="457199" y="5829985"/>
            <a:ext cx="6010276" cy="400110"/>
          </a:xfrm>
          <a:prstGeom prst="rect">
            <a:avLst/>
          </a:prstGeom>
        </p:spPr>
        <p:txBody>
          <a:bodyPr wrap="square">
            <a:spAutoFit/>
          </a:bodyPr>
          <a:lstStyle/>
          <a:p>
            <a:pPr>
              <a:buClr>
                <a:srgbClr val="7F142A"/>
              </a:buClr>
            </a:pPr>
            <a:r>
              <a:rPr lang="it-IT" sz="2000" b="1" dirty="0" smtClean="0">
                <a:solidFill>
                  <a:srgbClr val="404040"/>
                </a:solidFill>
              </a:rPr>
              <a:t>      </a:t>
            </a:r>
            <a:r>
              <a:rPr lang="it-IT" sz="2000" b="1" dirty="0" err="1" smtClean="0">
                <a:solidFill>
                  <a:srgbClr val="404040"/>
                </a:solidFill>
              </a:rPr>
              <a:t>Artifact</a:t>
            </a:r>
            <a:r>
              <a:rPr lang="it-IT" sz="2000" dirty="0">
                <a:solidFill>
                  <a:srgbClr val="404040"/>
                </a:solidFill>
              </a:rPr>
              <a:t>: </a:t>
            </a:r>
            <a:r>
              <a:rPr lang="it-IT" sz="2000" dirty="0" smtClean="0">
                <a:solidFill>
                  <a:srgbClr val="404040"/>
                </a:solidFill>
              </a:rPr>
              <a:t>modellazione architetturale AS-IS e TO-BE</a:t>
            </a:r>
            <a:endParaRPr lang="it-IT" sz="2000" dirty="0">
              <a:solidFill>
                <a:srgbClr val="404040"/>
              </a:solidFill>
            </a:endParaRPr>
          </a:p>
        </p:txBody>
      </p:sp>
      <p:pic>
        <p:nvPicPr>
          <p:cNvPr id="11" name="Picture 2" descr="Image result for building block sketch"/>
          <p:cNvPicPr>
            <a:picLocks noChangeAspect="1" noChangeArrowheads="1"/>
          </p:cNvPicPr>
          <p:nvPr/>
        </p:nvPicPr>
        <p:blipFill rotWithShape="1">
          <a:blip r:embed="rId4">
            <a:extLst>
              <a:ext uri="{28A0092B-C50C-407E-A947-70E740481C1C}">
                <a14:useLocalDpi xmlns:a14="http://schemas.microsoft.com/office/drawing/2010/main" val="0"/>
              </a:ext>
            </a:extLst>
          </a:blip>
          <a:srcRect l="16651" t="17063" r="17956" b="17545"/>
          <a:stretch/>
        </p:blipFill>
        <p:spPr bwMode="auto">
          <a:xfrm>
            <a:off x="66675" y="5602027"/>
            <a:ext cx="781050" cy="78105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o 21"/>
          <p:cNvGrpSpPr/>
          <p:nvPr/>
        </p:nvGrpSpPr>
        <p:grpSpPr>
          <a:xfrm>
            <a:off x="4722906" y="956054"/>
            <a:ext cx="4231640" cy="4835831"/>
            <a:chOff x="4676775" y="917269"/>
            <a:chExt cx="4231640" cy="4835831"/>
          </a:xfrm>
        </p:grpSpPr>
        <p:pic>
          <p:nvPicPr>
            <p:cNvPr id="13" name="Immagine 12"/>
            <p:cNvPicPr/>
            <p:nvPr/>
          </p:nvPicPr>
          <p:blipFill rotWithShape="1">
            <a:blip r:embed="rId5"/>
            <a:srcRect l="30857"/>
            <a:stretch/>
          </p:blipFill>
          <p:spPr>
            <a:xfrm>
              <a:off x="4676775" y="917269"/>
              <a:ext cx="4231640" cy="4835831"/>
            </a:xfrm>
            <a:prstGeom prst="rect">
              <a:avLst/>
            </a:prstGeom>
            <a:ln>
              <a:noFill/>
            </a:ln>
            <a:effectLst>
              <a:outerShdw blurRad="190500" algn="tl" rotWithShape="0">
                <a:srgbClr val="000000">
                  <a:alpha val="70000"/>
                </a:srgbClr>
              </a:outerShdw>
            </a:effectLst>
          </p:spPr>
        </p:pic>
        <p:pic>
          <p:nvPicPr>
            <p:cNvPr id="24" name="Picture 2" descr="Image result for building block sketch"/>
            <p:cNvPicPr>
              <a:picLocks noChangeAspect="1" noChangeArrowheads="1"/>
            </p:cNvPicPr>
            <p:nvPr/>
          </p:nvPicPr>
          <p:blipFill rotWithShape="1">
            <a:blip r:embed="rId4">
              <a:extLst>
                <a:ext uri="{28A0092B-C50C-407E-A947-70E740481C1C}">
                  <a14:useLocalDpi xmlns:a14="http://schemas.microsoft.com/office/drawing/2010/main" val="0"/>
                </a:ext>
              </a:extLst>
            </a:blip>
            <a:srcRect l="16651" t="17063" r="17956" b="17545"/>
            <a:stretch/>
          </p:blipFill>
          <p:spPr bwMode="auto">
            <a:xfrm>
              <a:off x="7981950" y="4854556"/>
              <a:ext cx="781050" cy="7810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30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TOGAF - ADM</a:t>
            </a:r>
            <a:endParaRPr lang="it-IT" dirty="0"/>
          </a:p>
        </p:txBody>
      </p:sp>
      <p:sp>
        <p:nvSpPr>
          <p:cNvPr id="3" name="Segnaposto contenuto 2"/>
          <p:cNvSpPr>
            <a:spLocks noGrp="1"/>
          </p:cNvSpPr>
          <p:nvPr>
            <p:ph idx="1"/>
          </p:nvPr>
        </p:nvSpPr>
        <p:spPr>
          <a:xfrm>
            <a:off x="466723" y="955369"/>
            <a:ext cx="4552951" cy="5150156"/>
          </a:xfrm>
        </p:spPr>
        <p:txBody>
          <a:bodyPr/>
          <a:lstStyle/>
          <a:p>
            <a:pPr marL="0" indent="0">
              <a:buClr>
                <a:srgbClr val="7F142A"/>
              </a:buClr>
              <a:buNone/>
            </a:pPr>
            <a:r>
              <a:rPr lang="it-IT" sz="2000" b="1" dirty="0" smtClean="0">
                <a:solidFill>
                  <a:srgbClr val="404040"/>
                </a:solidFill>
              </a:rPr>
              <a:t>ADM – Information System Architecture</a:t>
            </a:r>
          </a:p>
          <a:p>
            <a:pPr marL="0" indent="0">
              <a:buClr>
                <a:srgbClr val="7F142A"/>
              </a:buClr>
              <a:buNone/>
            </a:pPr>
            <a:endParaRPr lang="it-IT" sz="800" b="1" dirty="0" smtClean="0">
              <a:solidFill>
                <a:srgbClr val="404040"/>
              </a:solidFill>
            </a:endParaRPr>
          </a:p>
          <a:p>
            <a:pPr marL="0" indent="0">
              <a:buClr>
                <a:srgbClr val="7F142A"/>
              </a:buClr>
              <a:buNone/>
            </a:pPr>
            <a:r>
              <a:rPr lang="it-IT" sz="2000" dirty="0" smtClean="0">
                <a:solidFill>
                  <a:srgbClr val="404040"/>
                </a:solidFill>
              </a:rPr>
              <a:t>Viene analizzata in dettagli l’architettura dei sistemi informativi (</a:t>
            </a:r>
            <a:r>
              <a:rPr lang="it-IT" sz="2000" b="1" dirty="0" smtClean="0">
                <a:solidFill>
                  <a:srgbClr val="404040"/>
                </a:solidFill>
              </a:rPr>
              <a:t>AS-IS</a:t>
            </a:r>
            <a:r>
              <a:rPr lang="it-IT" sz="2000" dirty="0" smtClean="0">
                <a:solidFill>
                  <a:srgbClr val="404040"/>
                </a:solidFill>
              </a:rPr>
              <a:t>), in particolar modo:</a:t>
            </a:r>
            <a:endParaRPr lang="it-IT" sz="2000" b="1" dirty="0" smtClean="0">
              <a:solidFill>
                <a:srgbClr val="404040"/>
              </a:solidFill>
            </a:endParaRPr>
          </a:p>
          <a:p>
            <a:pPr>
              <a:buClr>
                <a:srgbClr val="7F142A"/>
              </a:buClr>
              <a:buFont typeface="Wingdings" pitchFamily="2" charset="2"/>
              <a:buChar char="§"/>
            </a:pPr>
            <a:r>
              <a:rPr lang="it-IT" sz="2000" b="1" dirty="0" smtClean="0">
                <a:solidFill>
                  <a:srgbClr val="404040"/>
                </a:solidFill>
              </a:rPr>
              <a:t>flussi </a:t>
            </a:r>
            <a:r>
              <a:rPr lang="it-IT" sz="2000" b="1" dirty="0">
                <a:solidFill>
                  <a:srgbClr val="404040"/>
                </a:solidFill>
              </a:rPr>
              <a:t>di dati</a:t>
            </a:r>
            <a:endParaRPr lang="it-IT" sz="2000" dirty="0" smtClean="0">
              <a:solidFill>
                <a:srgbClr val="404040"/>
              </a:solidFill>
            </a:endParaRPr>
          </a:p>
          <a:p>
            <a:pPr>
              <a:buClr>
                <a:srgbClr val="7F142A"/>
              </a:buClr>
              <a:buFont typeface="Wingdings" pitchFamily="2" charset="2"/>
              <a:buChar char="§"/>
            </a:pPr>
            <a:r>
              <a:rPr lang="it-IT" sz="2000" b="1" dirty="0" smtClean="0">
                <a:solidFill>
                  <a:srgbClr val="404040"/>
                </a:solidFill>
              </a:rPr>
              <a:t>architetture applicative</a:t>
            </a:r>
          </a:p>
          <a:p>
            <a:pPr>
              <a:buClr>
                <a:srgbClr val="7F142A"/>
              </a:buClr>
              <a:buFont typeface="Wingdings" pitchFamily="2" charset="2"/>
              <a:buChar char="§"/>
            </a:pPr>
            <a:endParaRPr lang="it-IT" sz="400" dirty="0" smtClean="0">
              <a:solidFill>
                <a:srgbClr val="404040"/>
              </a:solidFill>
            </a:endParaRPr>
          </a:p>
          <a:p>
            <a:pPr marL="0" indent="0">
              <a:buClr>
                <a:srgbClr val="7F142A"/>
              </a:buClr>
              <a:buNone/>
            </a:pPr>
            <a:r>
              <a:rPr lang="it-IT" sz="2000" dirty="0" smtClean="0">
                <a:solidFill>
                  <a:srgbClr val="404040"/>
                </a:solidFill>
              </a:rPr>
              <a:t>È necessario documentare la situazione attuale e ipotizzare le informazioni e le applicazioni che possano essere di supporto agli obiettivi di business (</a:t>
            </a:r>
            <a:r>
              <a:rPr lang="it-IT" sz="2000" b="1" dirty="0" smtClean="0">
                <a:solidFill>
                  <a:srgbClr val="404040"/>
                </a:solidFill>
              </a:rPr>
              <a:t>TO-BE</a:t>
            </a:r>
            <a:r>
              <a:rPr lang="it-IT" sz="2000" dirty="0" smtClean="0">
                <a:solidFill>
                  <a:srgbClr val="404040"/>
                </a:solidFill>
              </a:rPr>
              <a:t>), suddividendo il sistema informativo in blocchi (siano essi esistenti o meno)</a:t>
            </a:r>
          </a:p>
          <a:p>
            <a:pPr marL="0" indent="0">
              <a:buClr>
                <a:srgbClr val="7F142A"/>
              </a:buClr>
              <a:buNone/>
            </a:pPr>
            <a:endParaRPr lang="it-IT" sz="400" dirty="0" smtClean="0">
              <a:solidFill>
                <a:srgbClr val="404040"/>
              </a:solidFill>
            </a:endParaRPr>
          </a:p>
          <a:p>
            <a:pPr marL="0" indent="0">
              <a:buClr>
                <a:srgbClr val="7F142A"/>
              </a:buClr>
              <a:buNone/>
            </a:pPr>
            <a:r>
              <a:rPr lang="it-IT" sz="2000" dirty="0" smtClean="0">
                <a:solidFill>
                  <a:srgbClr val="404040"/>
                </a:solidFill>
              </a:rPr>
              <a:t>Analizzare il gap tra </a:t>
            </a:r>
            <a:r>
              <a:rPr lang="it-IT" sz="2000" b="1" dirty="0" smtClean="0">
                <a:solidFill>
                  <a:srgbClr val="404040"/>
                </a:solidFill>
              </a:rPr>
              <a:t>AS-IS </a:t>
            </a:r>
            <a:r>
              <a:rPr lang="it-IT" sz="2000" dirty="0" smtClean="0">
                <a:solidFill>
                  <a:srgbClr val="404040"/>
                </a:solidFill>
              </a:rPr>
              <a:t>e </a:t>
            </a:r>
            <a:r>
              <a:rPr lang="it-IT" sz="2000" b="1" dirty="0">
                <a:solidFill>
                  <a:srgbClr val="404040"/>
                </a:solidFill>
              </a:rPr>
              <a:t>TO-BE</a:t>
            </a:r>
            <a:endParaRPr lang="it-IT" sz="2000" dirty="0" smtClean="0">
              <a:solidFill>
                <a:srgbClr val="404040"/>
              </a:solidFill>
            </a:endParaRPr>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15</a:t>
            </a:fld>
            <a:endParaRPr lang="it-IT" dirty="0"/>
          </a:p>
        </p:txBody>
      </p:sp>
      <p:sp>
        <p:nvSpPr>
          <p:cNvPr id="10" name="Rettangolo 9"/>
          <p:cNvSpPr/>
          <p:nvPr/>
        </p:nvSpPr>
        <p:spPr>
          <a:xfrm>
            <a:off x="457199" y="5829985"/>
            <a:ext cx="6767558" cy="400110"/>
          </a:xfrm>
          <a:prstGeom prst="rect">
            <a:avLst/>
          </a:prstGeom>
        </p:spPr>
        <p:txBody>
          <a:bodyPr wrap="square">
            <a:spAutoFit/>
          </a:bodyPr>
          <a:lstStyle/>
          <a:p>
            <a:pPr>
              <a:buClr>
                <a:srgbClr val="7F142A"/>
              </a:buClr>
            </a:pPr>
            <a:r>
              <a:rPr lang="it-IT" sz="2000" b="1" dirty="0" smtClean="0">
                <a:solidFill>
                  <a:srgbClr val="404040"/>
                </a:solidFill>
              </a:rPr>
              <a:t>      </a:t>
            </a:r>
            <a:r>
              <a:rPr lang="it-IT" sz="2000" b="1" dirty="0" err="1" smtClean="0">
                <a:solidFill>
                  <a:srgbClr val="404040"/>
                </a:solidFill>
              </a:rPr>
              <a:t>Artifact</a:t>
            </a:r>
            <a:r>
              <a:rPr lang="it-IT" sz="2000" dirty="0">
                <a:solidFill>
                  <a:srgbClr val="404040"/>
                </a:solidFill>
              </a:rPr>
              <a:t>: </a:t>
            </a:r>
            <a:r>
              <a:rPr lang="it-IT" sz="2000" dirty="0" smtClean="0">
                <a:solidFill>
                  <a:srgbClr val="404040"/>
                </a:solidFill>
              </a:rPr>
              <a:t>modellazione dati e definizione building </a:t>
            </a:r>
            <a:r>
              <a:rPr lang="it-IT" sz="2000" dirty="0" err="1" smtClean="0">
                <a:solidFill>
                  <a:srgbClr val="404040"/>
                </a:solidFill>
              </a:rPr>
              <a:t>blocks</a:t>
            </a:r>
            <a:endParaRPr lang="it-IT" sz="2000" dirty="0">
              <a:solidFill>
                <a:srgbClr val="404040"/>
              </a:solidFill>
            </a:endParaRPr>
          </a:p>
        </p:txBody>
      </p:sp>
      <p:pic>
        <p:nvPicPr>
          <p:cNvPr id="11" name="Picture 2" descr="Image result for building block sketch"/>
          <p:cNvPicPr>
            <a:picLocks noChangeAspect="1" noChangeArrowheads="1"/>
          </p:cNvPicPr>
          <p:nvPr/>
        </p:nvPicPr>
        <p:blipFill rotWithShape="1">
          <a:blip r:embed="rId3">
            <a:extLst>
              <a:ext uri="{28A0092B-C50C-407E-A947-70E740481C1C}">
                <a14:useLocalDpi xmlns:a14="http://schemas.microsoft.com/office/drawing/2010/main" val="0"/>
              </a:ext>
            </a:extLst>
          </a:blip>
          <a:srcRect l="16651" t="17063" r="17956" b="17545"/>
          <a:stretch/>
        </p:blipFill>
        <p:spPr bwMode="auto">
          <a:xfrm>
            <a:off x="66675" y="560202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togaf a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1020221"/>
            <a:ext cx="3600000" cy="461538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p:cNvGrpSpPr/>
          <p:nvPr/>
        </p:nvGrpSpPr>
        <p:grpSpPr>
          <a:xfrm>
            <a:off x="7597633" y="3437830"/>
            <a:ext cx="914032" cy="806024"/>
            <a:chOff x="7670761" y="1262790"/>
            <a:chExt cx="914032" cy="806024"/>
          </a:xfrm>
        </p:grpSpPr>
        <p:sp>
          <p:nvSpPr>
            <p:cNvPr id="16" name="Connettore 15"/>
            <p:cNvSpPr/>
            <p:nvPr/>
          </p:nvSpPr>
          <p:spPr>
            <a:xfrm>
              <a:off x="7706135" y="1262790"/>
              <a:ext cx="843283" cy="806024"/>
            </a:xfrm>
            <a:prstGeom prst="flowChartConnector">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sz="1000" dirty="0"/>
            </a:p>
          </p:txBody>
        </p:sp>
        <p:sp>
          <p:nvSpPr>
            <p:cNvPr id="17" name="CasellaDiTesto 16"/>
            <p:cNvSpPr txBox="1"/>
            <p:nvPr/>
          </p:nvSpPr>
          <p:spPr>
            <a:xfrm>
              <a:off x="7670761" y="1262790"/>
              <a:ext cx="914032" cy="784830"/>
            </a:xfrm>
            <a:prstGeom prst="rect">
              <a:avLst/>
            </a:prstGeom>
            <a:noFill/>
          </p:spPr>
          <p:txBody>
            <a:bodyPr wrap="none" rtlCol="0">
              <a:spAutoFit/>
            </a:bodyPr>
            <a:lstStyle/>
            <a:p>
              <a:pPr algn="ctr"/>
              <a:r>
                <a:rPr lang="it-IT" sz="1200" b="1" dirty="0"/>
                <a:t>C. </a:t>
              </a:r>
            </a:p>
            <a:p>
              <a:pPr algn="ctr"/>
              <a:r>
                <a:rPr lang="it-IT" sz="1100" b="1" dirty="0"/>
                <a:t>Information</a:t>
              </a:r>
            </a:p>
            <a:p>
              <a:pPr algn="ctr"/>
              <a:r>
                <a:rPr lang="it-IT" sz="1100" b="1" dirty="0"/>
                <a:t>Systems</a:t>
              </a:r>
            </a:p>
            <a:p>
              <a:pPr algn="ctr"/>
              <a:r>
                <a:rPr lang="it-IT" sz="1100" b="1" dirty="0"/>
                <a:t>Architecture</a:t>
              </a:r>
            </a:p>
          </p:txBody>
        </p:sp>
      </p:grpSp>
      <p:grpSp>
        <p:nvGrpSpPr>
          <p:cNvPr id="7171" name="Gruppo 7170"/>
          <p:cNvGrpSpPr/>
          <p:nvPr/>
        </p:nvGrpSpPr>
        <p:grpSpPr>
          <a:xfrm>
            <a:off x="5067300" y="851088"/>
            <a:ext cx="3619499" cy="5007472"/>
            <a:chOff x="5067300" y="851088"/>
            <a:chExt cx="3619499" cy="5007472"/>
          </a:xfrm>
        </p:grpSpPr>
        <p:grpSp>
          <p:nvGrpSpPr>
            <p:cNvPr id="7168" name="Gruppo 7167"/>
            <p:cNvGrpSpPr/>
            <p:nvPr/>
          </p:nvGrpSpPr>
          <p:grpSpPr>
            <a:xfrm>
              <a:off x="5067300" y="851088"/>
              <a:ext cx="3619499" cy="5007472"/>
              <a:chOff x="5067300" y="822513"/>
              <a:chExt cx="3619499" cy="5007472"/>
            </a:xfrm>
          </p:grpSpPr>
          <p:pic>
            <p:nvPicPr>
              <p:cNvPr id="32" name="Immagine 31"/>
              <p:cNvPicPr/>
              <p:nvPr/>
            </p:nvPicPr>
            <p:blipFill rotWithShape="1">
              <a:blip r:embed="rId5"/>
              <a:srcRect l="50000" b="8401"/>
              <a:stretch/>
            </p:blipFill>
            <p:spPr>
              <a:xfrm>
                <a:off x="5067300" y="822513"/>
                <a:ext cx="3619499" cy="5007472"/>
              </a:xfrm>
              <a:prstGeom prst="rect">
                <a:avLst/>
              </a:prstGeom>
              <a:ln>
                <a:noFill/>
              </a:ln>
              <a:effectLst>
                <a:outerShdw blurRad="190500" algn="tl" rotWithShape="0">
                  <a:srgbClr val="000000">
                    <a:alpha val="70000"/>
                  </a:srgbClr>
                </a:outerShdw>
              </a:effectLst>
            </p:spPr>
          </p:pic>
          <p:sp>
            <p:nvSpPr>
              <p:cNvPr id="30" name="Rettangolo 29"/>
              <p:cNvSpPr/>
              <p:nvPr/>
            </p:nvSpPr>
            <p:spPr>
              <a:xfrm>
                <a:off x="7542141" y="4752973"/>
                <a:ext cx="1025015" cy="561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3" name="Picture 2" descr="Image result for building block sketch"/>
              <p:cNvPicPr>
                <a:picLocks noChangeAspect="1" noChangeArrowheads="1"/>
              </p:cNvPicPr>
              <p:nvPr/>
            </p:nvPicPr>
            <p:blipFill rotWithShape="1">
              <a:blip r:embed="rId3">
                <a:extLst>
                  <a:ext uri="{28A0092B-C50C-407E-A947-70E740481C1C}">
                    <a14:useLocalDpi xmlns:a14="http://schemas.microsoft.com/office/drawing/2010/main" val="0"/>
                  </a:ext>
                </a:extLst>
              </a:blip>
              <a:srcRect l="16651" t="17063" r="17956" b="17545"/>
              <a:stretch/>
            </p:blipFill>
            <p:spPr bwMode="auto">
              <a:xfrm>
                <a:off x="7770644" y="4907633"/>
                <a:ext cx="814629" cy="814629"/>
              </a:xfrm>
              <a:prstGeom prst="rect">
                <a:avLst/>
              </a:prstGeom>
              <a:noFill/>
              <a:extLst>
                <a:ext uri="{909E8E84-426E-40DD-AFC4-6F175D3DCCD1}">
                  <a14:hiddenFill xmlns:a14="http://schemas.microsoft.com/office/drawing/2010/main">
                    <a:solidFill>
                      <a:srgbClr val="FFFFFF"/>
                    </a:solidFill>
                  </a14:hiddenFill>
                </a:ext>
              </a:extLst>
            </p:spPr>
          </p:pic>
        </p:grpSp>
        <p:sp>
          <p:nvSpPr>
            <p:cNvPr id="7169" name="Rettangolo 7168"/>
            <p:cNvSpPr/>
            <p:nvPr/>
          </p:nvSpPr>
          <p:spPr>
            <a:xfrm>
              <a:off x="6946900" y="4095750"/>
              <a:ext cx="288925" cy="1759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69906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togaf a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6" y="1020221"/>
            <a:ext cx="3600000" cy="461538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a:t>TOGAF - ADM</a:t>
            </a:r>
          </a:p>
        </p:txBody>
      </p:sp>
      <p:sp>
        <p:nvSpPr>
          <p:cNvPr id="3" name="Segnaposto contenuto 2"/>
          <p:cNvSpPr>
            <a:spLocks noGrp="1"/>
          </p:cNvSpPr>
          <p:nvPr>
            <p:ph idx="1"/>
          </p:nvPr>
        </p:nvSpPr>
        <p:spPr>
          <a:xfrm>
            <a:off x="457198" y="955369"/>
            <a:ext cx="4448177" cy="5150156"/>
          </a:xfrm>
        </p:spPr>
        <p:txBody>
          <a:bodyPr/>
          <a:lstStyle/>
          <a:p>
            <a:pPr marL="0" indent="0">
              <a:buClr>
                <a:srgbClr val="7F142A"/>
              </a:buClr>
              <a:buNone/>
            </a:pPr>
            <a:r>
              <a:rPr lang="it-IT" sz="2000" b="1" dirty="0" smtClean="0">
                <a:solidFill>
                  <a:srgbClr val="404040"/>
                </a:solidFill>
              </a:rPr>
              <a:t>ADM – Technology Architecture</a:t>
            </a:r>
          </a:p>
          <a:p>
            <a:pPr marL="0" indent="0">
              <a:buClr>
                <a:srgbClr val="7F142A"/>
              </a:buClr>
              <a:buNone/>
            </a:pPr>
            <a:endParaRPr lang="it-IT" sz="800" b="1" dirty="0" smtClean="0">
              <a:solidFill>
                <a:srgbClr val="404040"/>
              </a:solidFill>
            </a:endParaRPr>
          </a:p>
          <a:p>
            <a:pPr>
              <a:buClr>
                <a:srgbClr val="7F142A"/>
              </a:buClr>
              <a:buFont typeface="Wingdings" pitchFamily="2" charset="2"/>
              <a:buChar char="§"/>
            </a:pPr>
            <a:r>
              <a:rPr lang="it-IT" sz="2000" dirty="0" smtClean="0">
                <a:solidFill>
                  <a:srgbClr val="404040"/>
                </a:solidFill>
              </a:rPr>
              <a:t>Sviluppare </a:t>
            </a:r>
            <a:r>
              <a:rPr lang="it-IT" sz="2000" b="1" dirty="0" smtClean="0">
                <a:solidFill>
                  <a:srgbClr val="404040"/>
                </a:solidFill>
              </a:rPr>
              <a:t>l’architettura tecnologica</a:t>
            </a:r>
            <a:r>
              <a:rPr lang="it-IT" sz="2000" dirty="0" smtClean="0">
                <a:solidFill>
                  <a:srgbClr val="404040"/>
                </a:solidFill>
              </a:rPr>
              <a:t> che implementa il business e l’architettura informativa definite in precedenza</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000" dirty="0" smtClean="0">
                <a:solidFill>
                  <a:srgbClr val="404040"/>
                </a:solidFill>
              </a:rPr>
              <a:t>Creare un riferimento all’esistente (</a:t>
            </a:r>
            <a:r>
              <a:rPr lang="it-IT" sz="2000" b="1" dirty="0" smtClean="0">
                <a:solidFill>
                  <a:srgbClr val="404040"/>
                </a:solidFill>
              </a:rPr>
              <a:t>AS-IS</a:t>
            </a:r>
            <a:r>
              <a:rPr lang="it-IT" sz="2000" dirty="0" smtClean="0">
                <a:solidFill>
                  <a:srgbClr val="404040"/>
                </a:solidFill>
              </a:rPr>
              <a:t>), suddividere il sistema IT in blocchi e descriverli singolarmente</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000" dirty="0" smtClean="0">
                <a:solidFill>
                  <a:srgbClr val="404040"/>
                </a:solidFill>
              </a:rPr>
              <a:t>Creare un modello (</a:t>
            </a:r>
            <a:r>
              <a:rPr lang="it-IT" sz="2000" b="1" dirty="0" smtClean="0">
                <a:solidFill>
                  <a:srgbClr val="404040"/>
                </a:solidFill>
              </a:rPr>
              <a:t>TO-BE</a:t>
            </a:r>
            <a:r>
              <a:rPr lang="it-IT" sz="2000" dirty="0" smtClean="0">
                <a:solidFill>
                  <a:srgbClr val="404040"/>
                </a:solidFill>
              </a:rPr>
              <a:t>), combinando più blocchi insieme (siano essi esistenti o da sviluppare)</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000" dirty="0" smtClean="0">
                <a:solidFill>
                  <a:srgbClr val="404040"/>
                </a:solidFill>
              </a:rPr>
              <a:t>Analizzare il gap tra </a:t>
            </a:r>
            <a:r>
              <a:rPr lang="it-IT" sz="2000" b="1" dirty="0" smtClean="0">
                <a:solidFill>
                  <a:srgbClr val="404040"/>
                </a:solidFill>
              </a:rPr>
              <a:t>AS-IS </a:t>
            </a:r>
            <a:r>
              <a:rPr lang="it-IT" sz="2000" dirty="0" smtClean="0">
                <a:solidFill>
                  <a:srgbClr val="404040"/>
                </a:solidFill>
              </a:rPr>
              <a:t>e </a:t>
            </a:r>
            <a:r>
              <a:rPr lang="it-IT" sz="2000" b="1" dirty="0">
                <a:solidFill>
                  <a:srgbClr val="404040"/>
                </a:solidFill>
              </a:rPr>
              <a:t>TO-BE</a:t>
            </a:r>
            <a:endParaRPr lang="it-IT" sz="2000" dirty="0" smtClean="0">
              <a:solidFill>
                <a:srgbClr val="404040"/>
              </a:solidFill>
            </a:endParaRPr>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16</a:t>
            </a:fld>
            <a:endParaRPr lang="it-IT" dirty="0"/>
          </a:p>
        </p:txBody>
      </p:sp>
      <p:grpSp>
        <p:nvGrpSpPr>
          <p:cNvPr id="6" name="Gruppo 5"/>
          <p:cNvGrpSpPr/>
          <p:nvPr/>
        </p:nvGrpSpPr>
        <p:grpSpPr>
          <a:xfrm>
            <a:off x="7224757" y="4318644"/>
            <a:ext cx="973985" cy="886345"/>
            <a:chOff x="6360101" y="913884"/>
            <a:chExt cx="973985" cy="886345"/>
          </a:xfrm>
        </p:grpSpPr>
        <p:sp>
          <p:nvSpPr>
            <p:cNvPr id="8" name="Connettore 7"/>
            <p:cNvSpPr/>
            <p:nvPr/>
          </p:nvSpPr>
          <p:spPr>
            <a:xfrm>
              <a:off x="6373904" y="913884"/>
              <a:ext cx="927318" cy="886345"/>
            </a:xfrm>
            <a:prstGeom prst="flowChartConnector">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sz="1000" dirty="0"/>
            </a:p>
          </p:txBody>
        </p:sp>
        <p:sp>
          <p:nvSpPr>
            <p:cNvPr id="9" name="CasellaDiTesto 8"/>
            <p:cNvSpPr txBox="1"/>
            <p:nvPr/>
          </p:nvSpPr>
          <p:spPr>
            <a:xfrm>
              <a:off x="6360101" y="923281"/>
              <a:ext cx="973985" cy="646331"/>
            </a:xfrm>
            <a:prstGeom prst="rect">
              <a:avLst/>
            </a:prstGeom>
            <a:noFill/>
          </p:spPr>
          <p:txBody>
            <a:bodyPr wrap="none" rtlCol="0">
              <a:spAutoFit/>
            </a:bodyPr>
            <a:lstStyle/>
            <a:p>
              <a:pPr algn="ctr"/>
              <a:r>
                <a:rPr lang="it-IT" sz="1200" b="1" dirty="0"/>
                <a:t>D</a:t>
              </a:r>
              <a:r>
                <a:rPr lang="it-IT" sz="1200" b="1" dirty="0" smtClean="0"/>
                <a:t>. </a:t>
              </a:r>
            </a:p>
            <a:p>
              <a:pPr algn="ctr"/>
              <a:r>
                <a:rPr lang="it-IT" sz="1200" b="1" dirty="0" smtClean="0"/>
                <a:t>Technology</a:t>
              </a:r>
            </a:p>
            <a:p>
              <a:pPr algn="ctr"/>
              <a:r>
                <a:rPr lang="it-IT" sz="1200" b="1" dirty="0" smtClean="0"/>
                <a:t>Architecture</a:t>
              </a:r>
              <a:endParaRPr lang="it-IT" sz="1200" b="1" dirty="0"/>
            </a:p>
          </p:txBody>
        </p:sp>
      </p:grpSp>
      <p:sp>
        <p:nvSpPr>
          <p:cNvPr id="10" name="Rettangolo 9"/>
          <p:cNvSpPr/>
          <p:nvPr/>
        </p:nvSpPr>
        <p:spPr>
          <a:xfrm>
            <a:off x="457199" y="5829985"/>
            <a:ext cx="4867276" cy="400110"/>
          </a:xfrm>
          <a:prstGeom prst="rect">
            <a:avLst/>
          </a:prstGeom>
        </p:spPr>
        <p:txBody>
          <a:bodyPr wrap="square">
            <a:spAutoFit/>
          </a:bodyPr>
          <a:lstStyle/>
          <a:p>
            <a:pPr>
              <a:buClr>
                <a:srgbClr val="7F142A"/>
              </a:buClr>
            </a:pPr>
            <a:r>
              <a:rPr lang="it-IT" sz="2000" b="1" dirty="0" smtClean="0">
                <a:solidFill>
                  <a:srgbClr val="404040"/>
                </a:solidFill>
              </a:rPr>
              <a:t>      </a:t>
            </a:r>
            <a:r>
              <a:rPr lang="it-IT" sz="2000" b="1" dirty="0" err="1" smtClean="0">
                <a:solidFill>
                  <a:srgbClr val="404040"/>
                </a:solidFill>
              </a:rPr>
              <a:t>Artifact</a:t>
            </a:r>
            <a:r>
              <a:rPr lang="it-IT" sz="2000" dirty="0">
                <a:solidFill>
                  <a:srgbClr val="404040"/>
                </a:solidFill>
              </a:rPr>
              <a:t>: </a:t>
            </a:r>
            <a:r>
              <a:rPr lang="it-IT" sz="2000" dirty="0" smtClean="0">
                <a:solidFill>
                  <a:srgbClr val="404040"/>
                </a:solidFill>
              </a:rPr>
              <a:t>realizzazione building </a:t>
            </a:r>
            <a:r>
              <a:rPr lang="it-IT" sz="2000" dirty="0" err="1" smtClean="0">
                <a:solidFill>
                  <a:srgbClr val="404040"/>
                </a:solidFill>
              </a:rPr>
              <a:t>blocks</a:t>
            </a:r>
            <a:endParaRPr lang="it-IT" sz="2000" dirty="0">
              <a:solidFill>
                <a:srgbClr val="404040"/>
              </a:solidFill>
            </a:endParaRPr>
          </a:p>
        </p:txBody>
      </p:sp>
      <p:pic>
        <p:nvPicPr>
          <p:cNvPr id="11" name="Picture 2" descr="Image result for building block sketch"/>
          <p:cNvPicPr>
            <a:picLocks noChangeAspect="1" noChangeArrowheads="1"/>
          </p:cNvPicPr>
          <p:nvPr/>
        </p:nvPicPr>
        <p:blipFill rotWithShape="1">
          <a:blip r:embed="rId4">
            <a:extLst>
              <a:ext uri="{28A0092B-C50C-407E-A947-70E740481C1C}">
                <a14:useLocalDpi xmlns:a14="http://schemas.microsoft.com/office/drawing/2010/main" val="0"/>
              </a:ext>
            </a:extLst>
          </a:blip>
          <a:srcRect l="16651" t="17063" r="17956" b="17545"/>
          <a:stretch/>
        </p:blipFill>
        <p:spPr bwMode="auto">
          <a:xfrm>
            <a:off x="66675" y="5602027"/>
            <a:ext cx="781050" cy="78105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arrotondato 14"/>
          <p:cNvSpPr/>
          <p:nvPr/>
        </p:nvSpPr>
        <p:spPr>
          <a:xfrm>
            <a:off x="5019675" y="1009037"/>
            <a:ext cx="3619052" cy="4615385"/>
          </a:xfrm>
          <a:prstGeom prst="round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ln>
                <a:solidFill>
                  <a:srgbClr val="7F142A"/>
                </a:solidFill>
              </a:ln>
            </a:endParaRPr>
          </a:p>
        </p:txBody>
      </p:sp>
      <p:pic>
        <p:nvPicPr>
          <p:cNvPr id="16" name="Picture 2" descr="Image result for building block sketch"/>
          <p:cNvPicPr>
            <a:picLocks noChangeAspect="1" noChangeArrowheads="1"/>
          </p:cNvPicPr>
          <p:nvPr/>
        </p:nvPicPr>
        <p:blipFill rotWithShape="1">
          <a:blip r:embed="rId4">
            <a:extLst>
              <a:ext uri="{28A0092B-C50C-407E-A947-70E740481C1C}">
                <a14:useLocalDpi xmlns:a14="http://schemas.microsoft.com/office/drawing/2010/main" val="0"/>
              </a:ext>
            </a:extLst>
          </a:blip>
          <a:srcRect l="16651" t="17063" r="17956" b="17545"/>
          <a:stretch/>
        </p:blipFill>
        <p:spPr bwMode="auto">
          <a:xfrm>
            <a:off x="7619040" y="4736579"/>
            <a:ext cx="781050" cy="78105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po 16"/>
          <p:cNvGrpSpPr/>
          <p:nvPr/>
        </p:nvGrpSpPr>
        <p:grpSpPr>
          <a:xfrm>
            <a:off x="5486057" y="1561602"/>
            <a:ext cx="2004075" cy="1091745"/>
            <a:chOff x="6050574" y="1434890"/>
            <a:chExt cx="2004075" cy="1091745"/>
          </a:xfrm>
        </p:grpSpPr>
        <p:pic>
          <p:nvPicPr>
            <p:cNvPr id="21" name="Picture 2" descr="Immagine correl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752" y="1434890"/>
              <a:ext cx="653718" cy="653718"/>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6050574" y="2126525"/>
              <a:ext cx="2004075" cy="400110"/>
            </a:xfrm>
            <a:prstGeom prst="rect">
              <a:avLst/>
            </a:prstGeom>
            <a:noFill/>
          </p:spPr>
          <p:txBody>
            <a:bodyPr wrap="none" rtlCol="0">
              <a:spAutoFit/>
            </a:bodyPr>
            <a:lstStyle/>
            <a:p>
              <a:r>
                <a:rPr lang="it-IT" sz="2000" dirty="0" smtClean="0">
                  <a:solidFill>
                    <a:srgbClr val="404040"/>
                  </a:solidFill>
                </a:rPr>
                <a:t>DB </a:t>
              </a:r>
              <a:r>
                <a:rPr lang="it-IT" sz="2000" dirty="0">
                  <a:solidFill>
                    <a:srgbClr val="404040"/>
                  </a:solidFill>
                </a:rPr>
                <a:t>RELAZIONALE</a:t>
              </a:r>
            </a:p>
          </p:txBody>
        </p:sp>
      </p:grpSp>
      <p:grpSp>
        <p:nvGrpSpPr>
          <p:cNvPr id="18" name="Gruppo 17"/>
          <p:cNvGrpSpPr/>
          <p:nvPr/>
        </p:nvGrpSpPr>
        <p:grpSpPr>
          <a:xfrm>
            <a:off x="5656824" y="3070560"/>
            <a:ext cx="1496540" cy="2047019"/>
            <a:chOff x="5780649" y="2689560"/>
            <a:chExt cx="1496540" cy="2047019"/>
          </a:xfrm>
        </p:grpSpPr>
        <p:pic>
          <p:nvPicPr>
            <p:cNvPr id="19" name="Picture 13" descr="Risultati immagini per workf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0649" y="2689560"/>
              <a:ext cx="1496540" cy="1496540"/>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5795353" y="4336469"/>
              <a:ext cx="1467133" cy="400110"/>
            </a:xfrm>
            <a:prstGeom prst="rect">
              <a:avLst/>
            </a:prstGeom>
            <a:noFill/>
          </p:spPr>
          <p:txBody>
            <a:bodyPr wrap="none" rtlCol="0">
              <a:spAutoFit/>
            </a:bodyPr>
            <a:lstStyle/>
            <a:p>
              <a:pPr algn="ctr"/>
              <a:r>
                <a:rPr lang="it-IT" sz="2000" dirty="0">
                  <a:solidFill>
                    <a:srgbClr val="404040"/>
                  </a:solidFill>
                </a:rPr>
                <a:t>WORKFLOW</a:t>
              </a:r>
            </a:p>
          </p:txBody>
        </p:sp>
      </p:grpSp>
    </p:spTree>
    <p:extLst>
      <p:ext uri="{BB962C8B-B14F-4D97-AF65-F5344CB8AC3E}">
        <p14:creationId xmlns:p14="http://schemas.microsoft.com/office/powerpoint/2010/main" val="2530647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togaf a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6" y="1020221"/>
            <a:ext cx="3600000" cy="461538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a:t>TOGAF - ADM</a:t>
            </a:r>
          </a:p>
        </p:txBody>
      </p:sp>
      <p:sp>
        <p:nvSpPr>
          <p:cNvPr id="3" name="Segnaposto contenuto 2"/>
          <p:cNvSpPr>
            <a:spLocks noGrp="1"/>
          </p:cNvSpPr>
          <p:nvPr>
            <p:ph idx="1"/>
          </p:nvPr>
        </p:nvSpPr>
        <p:spPr>
          <a:xfrm>
            <a:off x="457198" y="955369"/>
            <a:ext cx="4448177" cy="5150156"/>
          </a:xfrm>
        </p:spPr>
        <p:txBody>
          <a:bodyPr/>
          <a:lstStyle/>
          <a:p>
            <a:pPr marL="0" indent="0">
              <a:buClr>
                <a:srgbClr val="7F142A"/>
              </a:buClr>
              <a:buNone/>
            </a:pPr>
            <a:r>
              <a:rPr lang="it-IT" sz="2000" b="1" dirty="0" smtClean="0">
                <a:solidFill>
                  <a:srgbClr val="404040"/>
                </a:solidFill>
              </a:rPr>
              <a:t>ADM – </a:t>
            </a:r>
            <a:r>
              <a:rPr lang="it-IT" sz="2000" b="1" dirty="0" err="1" smtClean="0">
                <a:solidFill>
                  <a:srgbClr val="404040"/>
                </a:solidFill>
              </a:rPr>
              <a:t>Opportunities</a:t>
            </a:r>
            <a:r>
              <a:rPr lang="it-IT" sz="2000" b="1" dirty="0" smtClean="0">
                <a:solidFill>
                  <a:srgbClr val="404040"/>
                </a:solidFill>
              </a:rPr>
              <a:t> and Solutions</a:t>
            </a:r>
          </a:p>
          <a:p>
            <a:pPr marL="0" indent="0">
              <a:buClr>
                <a:srgbClr val="7F142A"/>
              </a:buClr>
              <a:buNone/>
            </a:pPr>
            <a:endParaRPr lang="it-IT" sz="800" b="1" dirty="0" smtClean="0">
              <a:solidFill>
                <a:srgbClr val="404040"/>
              </a:solidFill>
            </a:endParaRPr>
          </a:p>
          <a:p>
            <a:pPr>
              <a:buClr>
                <a:srgbClr val="7F142A"/>
              </a:buClr>
              <a:buFont typeface="Wingdings" pitchFamily="2" charset="2"/>
              <a:buChar char="§"/>
            </a:pPr>
            <a:r>
              <a:rPr lang="it-IT" sz="2000" dirty="0" smtClean="0">
                <a:solidFill>
                  <a:srgbClr val="404040"/>
                </a:solidFill>
              </a:rPr>
              <a:t>Nelle fasi precedenti sono state fotografate la situazione attuale e il target di riferimento e si è divisa l’architettura in parti (</a:t>
            </a:r>
            <a:r>
              <a:rPr lang="it-IT" sz="2000" b="1" dirty="0" smtClean="0">
                <a:solidFill>
                  <a:srgbClr val="404040"/>
                </a:solidFill>
              </a:rPr>
              <a:t>building </a:t>
            </a:r>
            <a:r>
              <a:rPr lang="it-IT" sz="2000" b="1" dirty="0" err="1" smtClean="0">
                <a:solidFill>
                  <a:srgbClr val="404040"/>
                </a:solidFill>
              </a:rPr>
              <a:t>blocks</a:t>
            </a:r>
            <a:r>
              <a:rPr lang="it-IT" sz="2000" dirty="0" smtClean="0">
                <a:solidFill>
                  <a:srgbClr val="404040"/>
                </a:solidFill>
              </a:rPr>
              <a:t>)</a:t>
            </a: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000" dirty="0" smtClean="0">
                <a:solidFill>
                  <a:srgbClr val="404040"/>
                </a:solidFill>
              </a:rPr>
              <a:t>In questa fase si considerano tutti i blocchi presenti, quali riutilizzare, quali sostituire, quali acquistare o costruire in funzione delle priorità e delle dipendenze</a:t>
            </a:r>
          </a:p>
          <a:p>
            <a:pPr>
              <a:buClr>
                <a:srgbClr val="7F142A"/>
              </a:buClr>
              <a:buFont typeface="Wingdings" pitchFamily="2" charset="2"/>
              <a:buChar char="§"/>
            </a:pPr>
            <a:r>
              <a:rPr lang="it-IT" sz="2000" dirty="0" smtClean="0">
                <a:solidFill>
                  <a:srgbClr val="404040"/>
                </a:solidFill>
              </a:rPr>
              <a:t>Concentrarsi su </a:t>
            </a:r>
            <a:r>
              <a:rPr lang="it-IT" sz="2000" b="1" dirty="0" smtClean="0">
                <a:solidFill>
                  <a:srgbClr val="404040"/>
                </a:solidFill>
              </a:rPr>
              <a:t>progetti a breve termine</a:t>
            </a:r>
            <a:r>
              <a:rPr lang="it-IT" sz="2000" dirty="0" smtClean="0">
                <a:solidFill>
                  <a:srgbClr val="404040"/>
                </a:solidFill>
              </a:rPr>
              <a:t> che garantiscono risultati immediati, in grado di favorire successivi progetti di grandi dimensioni</a:t>
            </a:r>
          </a:p>
          <a:p>
            <a:pPr>
              <a:buClr>
                <a:srgbClr val="7F142A"/>
              </a:buClr>
              <a:buFont typeface="Wingdings" pitchFamily="2" charset="2"/>
              <a:buChar char="§"/>
            </a:pPr>
            <a:endParaRPr lang="it-IT" sz="800" dirty="0" smtClean="0">
              <a:solidFill>
                <a:srgbClr val="404040"/>
              </a:solidFill>
            </a:endParaRPr>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17</a:t>
            </a:fld>
            <a:endParaRPr lang="it-IT" dirty="0"/>
          </a:p>
        </p:txBody>
      </p:sp>
      <p:grpSp>
        <p:nvGrpSpPr>
          <p:cNvPr id="6" name="Gruppo 5"/>
          <p:cNvGrpSpPr/>
          <p:nvPr/>
        </p:nvGrpSpPr>
        <p:grpSpPr>
          <a:xfrm>
            <a:off x="6314681" y="4720384"/>
            <a:ext cx="900551" cy="860761"/>
            <a:chOff x="6373904" y="913884"/>
            <a:chExt cx="927318" cy="886345"/>
          </a:xfrm>
        </p:grpSpPr>
        <p:sp>
          <p:nvSpPr>
            <p:cNvPr id="8" name="Connettore 7"/>
            <p:cNvSpPr/>
            <p:nvPr/>
          </p:nvSpPr>
          <p:spPr>
            <a:xfrm>
              <a:off x="6373904" y="913884"/>
              <a:ext cx="927318" cy="886345"/>
            </a:xfrm>
            <a:prstGeom prst="flowChartConnector">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sz="1000" dirty="0"/>
            </a:p>
          </p:txBody>
        </p:sp>
        <p:sp>
          <p:nvSpPr>
            <p:cNvPr id="9" name="CasellaDiTesto 8"/>
            <p:cNvSpPr txBox="1"/>
            <p:nvPr/>
          </p:nvSpPr>
          <p:spPr>
            <a:xfrm>
              <a:off x="6419733" y="923281"/>
              <a:ext cx="854722" cy="830997"/>
            </a:xfrm>
            <a:prstGeom prst="rect">
              <a:avLst/>
            </a:prstGeom>
            <a:noFill/>
          </p:spPr>
          <p:txBody>
            <a:bodyPr wrap="none" rtlCol="0">
              <a:spAutoFit/>
            </a:bodyPr>
            <a:lstStyle/>
            <a:p>
              <a:pPr algn="ctr"/>
              <a:r>
                <a:rPr lang="it-IT" sz="1200" b="1" dirty="0" smtClean="0"/>
                <a:t>E. </a:t>
              </a:r>
            </a:p>
            <a:p>
              <a:pPr algn="ctr"/>
              <a:r>
                <a:rPr lang="it-IT" sz="1200" b="1" dirty="0" err="1" smtClean="0"/>
                <a:t>Opportun</a:t>
              </a:r>
              <a:r>
                <a:rPr lang="it-IT" sz="1200" b="1" dirty="0" smtClean="0"/>
                <a:t>.</a:t>
              </a:r>
            </a:p>
            <a:p>
              <a:pPr algn="ctr"/>
              <a:r>
                <a:rPr lang="it-IT" sz="1200" b="1" dirty="0"/>
                <a:t>a</a:t>
              </a:r>
              <a:r>
                <a:rPr lang="it-IT" sz="1200" b="1" dirty="0" smtClean="0"/>
                <a:t>nd</a:t>
              </a:r>
            </a:p>
            <a:p>
              <a:pPr algn="ctr"/>
              <a:r>
                <a:rPr lang="it-IT" sz="1200" b="1" dirty="0" smtClean="0"/>
                <a:t>Solutions</a:t>
              </a:r>
              <a:endParaRPr lang="it-IT" sz="1200" b="1" dirty="0"/>
            </a:p>
          </p:txBody>
        </p:sp>
      </p:grpSp>
    </p:spTree>
    <p:extLst>
      <p:ext uri="{BB962C8B-B14F-4D97-AF65-F5344CB8AC3E}">
        <p14:creationId xmlns:p14="http://schemas.microsoft.com/office/powerpoint/2010/main" val="132896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133475"/>
            <a:ext cx="7622842" cy="2015936"/>
          </a:xfrm>
          <a:prstGeom prst="rect">
            <a:avLst/>
          </a:prstGeom>
          <a:noFill/>
        </p:spPr>
        <p:txBody>
          <a:bodyPr wrap="square" rtlCol="0">
            <a:spAutoFit/>
          </a:bodyPr>
          <a:lstStyle/>
          <a:p>
            <a:r>
              <a:rPr lang="en-US" sz="3600" b="1" dirty="0" smtClean="0">
                <a:solidFill>
                  <a:srgbClr val="7F142A"/>
                </a:solidFill>
                <a:latin typeface="Calibri" pitchFamily="34" charset="0"/>
              </a:rPr>
              <a:t>Use case:</a:t>
            </a:r>
          </a:p>
          <a:p>
            <a:endParaRPr lang="en-US" sz="800" b="1" dirty="0" smtClean="0">
              <a:solidFill>
                <a:srgbClr val="7F142A"/>
              </a:solidFill>
              <a:latin typeface="Calibri" pitchFamily="34" charset="0"/>
            </a:endParaRPr>
          </a:p>
          <a:p>
            <a:pPr>
              <a:buClr>
                <a:srgbClr val="7F142A"/>
              </a:buClr>
            </a:pPr>
            <a:r>
              <a:rPr lang="it-IT" sz="3600" b="1" dirty="0">
                <a:solidFill>
                  <a:srgbClr val="7F142A"/>
                </a:solidFill>
                <a:latin typeface="Calibri" pitchFamily="34" charset="0"/>
              </a:rPr>
              <a:t>La modellazione delle rilevazioni statistiche sulle imprese  </a:t>
            </a:r>
          </a:p>
          <a:p>
            <a:endParaRPr lang="it-IT" sz="900" dirty="0" smtClean="0">
              <a:solidFill>
                <a:srgbClr val="505150"/>
              </a:solidFill>
            </a:endParaRPr>
          </a:p>
        </p:txBody>
      </p:sp>
    </p:spTree>
    <p:extLst>
      <p:ext uri="{BB962C8B-B14F-4D97-AF65-F5344CB8AC3E}">
        <p14:creationId xmlns:p14="http://schemas.microsoft.com/office/powerpoint/2010/main" val="159876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743" y="1343527"/>
            <a:ext cx="7762875" cy="868463"/>
          </a:xfrm>
        </p:spPr>
        <p:txBody>
          <a:bodyPr>
            <a:noAutofit/>
          </a:bodyPr>
          <a:lstStyle/>
          <a:p>
            <a:pPr marL="457200" lvl="1" indent="0">
              <a:spcBef>
                <a:spcPts val="600"/>
              </a:spcBef>
              <a:spcAft>
                <a:spcPts val="600"/>
              </a:spcAft>
              <a:buClr>
                <a:srgbClr val="7F142A"/>
              </a:buClr>
              <a:buNone/>
            </a:pPr>
            <a:r>
              <a:rPr lang="it-IT" sz="2000" dirty="0" smtClean="0">
                <a:solidFill>
                  <a:schemeClr val="tx1"/>
                </a:solidFill>
                <a:latin typeface="Calibri" pitchFamily="34" charset="0"/>
              </a:rPr>
              <a:t>«</a:t>
            </a:r>
            <a:r>
              <a:rPr lang="it-IT" sz="2000" dirty="0">
                <a:solidFill>
                  <a:srgbClr val="404040"/>
                </a:solidFill>
              </a:rPr>
              <a:t>Definizione e realizzazione prototipale di un sistema integrato generalizzato per la produzione delle statistiche sulle imprese</a:t>
            </a:r>
            <a:r>
              <a:rPr lang="it-IT" sz="2000" dirty="0" smtClean="0">
                <a:solidFill>
                  <a:schemeClr val="tx1"/>
                </a:solidFill>
                <a:latin typeface="Calibri" pitchFamily="34" charset="0"/>
              </a:rPr>
              <a:t>»</a:t>
            </a:r>
          </a:p>
        </p:txBody>
      </p:sp>
      <p:sp>
        <p:nvSpPr>
          <p:cNvPr id="8" name="Titolo 1"/>
          <p:cNvSpPr>
            <a:spLocks noGrp="1"/>
          </p:cNvSpPr>
          <p:nvPr>
            <p:ph type="title"/>
          </p:nvPr>
        </p:nvSpPr>
        <p:spPr>
          <a:xfrm>
            <a:off x="457200" y="274638"/>
            <a:ext cx="8229600" cy="733766"/>
          </a:xfrm>
        </p:spPr>
        <p:txBody>
          <a:bodyPr/>
          <a:lstStyle/>
          <a:p>
            <a:r>
              <a:rPr lang="it-IT" sz="400" dirty="0" smtClean="0">
                <a:solidFill>
                  <a:schemeClr val="tx1"/>
                </a:solidFill>
              </a:rPr>
              <a:t/>
            </a:r>
            <a:br>
              <a:rPr lang="it-IT" sz="400" dirty="0" smtClean="0">
                <a:solidFill>
                  <a:schemeClr val="tx1"/>
                </a:solidFill>
              </a:rPr>
            </a:br>
            <a:r>
              <a:rPr lang="it-IT" dirty="0"/>
              <a:t>Obiettivo del progetto</a:t>
            </a:r>
          </a:p>
        </p:txBody>
      </p:sp>
      <p:sp>
        <p:nvSpPr>
          <p:cNvPr id="2" name="Rettangolo 1"/>
          <p:cNvSpPr/>
          <p:nvPr/>
        </p:nvSpPr>
        <p:spPr>
          <a:xfrm>
            <a:off x="633070" y="2865121"/>
            <a:ext cx="4809783" cy="1015663"/>
          </a:xfrm>
          <a:prstGeom prst="rect">
            <a:avLst/>
          </a:prstGeom>
        </p:spPr>
        <p:txBody>
          <a:bodyPr wrap="square">
            <a:spAutoFit/>
          </a:bodyPr>
          <a:lstStyle/>
          <a:p>
            <a:pPr>
              <a:buClr>
                <a:srgbClr val="7F142A"/>
              </a:buClr>
            </a:pPr>
            <a:r>
              <a:rPr lang="it-IT" sz="2000" b="1" dirty="0" smtClean="0">
                <a:solidFill>
                  <a:prstClr val="black"/>
                </a:solidFill>
                <a:latin typeface="Calibri" panose="020F0502020204030204" pitchFamily="34" charset="0"/>
              </a:rPr>
              <a:t>Standardizzazione di metodi e strumenti IT </a:t>
            </a:r>
            <a:r>
              <a:rPr lang="it-IT" sz="2000" dirty="0">
                <a:solidFill>
                  <a:srgbClr val="404040"/>
                </a:solidFill>
              </a:rPr>
              <a:t>per alcune fasi dei processi di produzione delle statistiche sulle imprese</a:t>
            </a:r>
          </a:p>
        </p:txBody>
      </p:sp>
      <p:grpSp>
        <p:nvGrpSpPr>
          <p:cNvPr id="6" name="Gruppo 5"/>
          <p:cNvGrpSpPr/>
          <p:nvPr/>
        </p:nvGrpSpPr>
        <p:grpSpPr>
          <a:xfrm>
            <a:off x="5880047" y="4240955"/>
            <a:ext cx="1845685" cy="945313"/>
            <a:chOff x="3749830" y="4013698"/>
            <a:chExt cx="1845685" cy="945313"/>
          </a:xfrm>
        </p:grpSpPr>
        <p:sp>
          <p:nvSpPr>
            <p:cNvPr id="17" name="Freccia a destra 16"/>
            <p:cNvSpPr/>
            <p:nvPr/>
          </p:nvSpPr>
          <p:spPr>
            <a:xfrm>
              <a:off x="3749830" y="4013698"/>
              <a:ext cx="1845685" cy="945313"/>
            </a:xfrm>
            <a:prstGeom prst="rightArrow">
              <a:avLst>
                <a:gd name="adj1" fmla="val 67108"/>
                <a:gd name="adj2" fmla="val 4880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a:solidFill>
                  <a:prstClr val="black">
                    <a:lumMod val="75000"/>
                    <a:lumOff val="25000"/>
                  </a:prstClr>
                </a:solidFill>
                <a:latin typeface="Calibri" pitchFamily="34" charset="0"/>
                <a:cs typeface="Arial" pitchFamily="34" charset="0"/>
              </a:endParaRPr>
            </a:p>
          </p:txBody>
        </p:sp>
        <p:sp>
          <p:nvSpPr>
            <p:cNvPr id="18" name="Rettangolo arrotondato 17"/>
            <p:cNvSpPr/>
            <p:nvPr/>
          </p:nvSpPr>
          <p:spPr>
            <a:xfrm>
              <a:off x="3809391" y="4231598"/>
              <a:ext cx="408119" cy="5035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19" name="Rettangolo arrotondato 18"/>
            <p:cNvSpPr/>
            <p:nvPr/>
          </p:nvSpPr>
          <p:spPr>
            <a:xfrm>
              <a:off x="4260955" y="4231598"/>
              <a:ext cx="408119" cy="503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prstClr val="white"/>
                </a:solidFill>
              </a:endParaRPr>
            </a:p>
          </p:txBody>
        </p:sp>
        <p:sp>
          <p:nvSpPr>
            <p:cNvPr id="20" name="Rettangolo arrotondato 19"/>
            <p:cNvSpPr/>
            <p:nvPr/>
          </p:nvSpPr>
          <p:spPr>
            <a:xfrm>
              <a:off x="4712520" y="4231598"/>
              <a:ext cx="408119" cy="5035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solidFill>
                  <a:prstClr val="white"/>
                </a:solidFill>
              </a:endParaRPr>
            </a:p>
          </p:txBody>
        </p:sp>
      </p:grpSp>
      <p:grpSp>
        <p:nvGrpSpPr>
          <p:cNvPr id="7" name="Gruppo 6"/>
          <p:cNvGrpSpPr/>
          <p:nvPr/>
        </p:nvGrpSpPr>
        <p:grpSpPr>
          <a:xfrm>
            <a:off x="1210097" y="4240955"/>
            <a:ext cx="2561082" cy="978408"/>
            <a:chOff x="5874849" y="4273284"/>
            <a:chExt cx="2561082" cy="978408"/>
          </a:xfrm>
        </p:grpSpPr>
        <p:sp>
          <p:nvSpPr>
            <p:cNvPr id="12" name="Freccia in su 11"/>
            <p:cNvSpPr/>
            <p:nvPr/>
          </p:nvSpPr>
          <p:spPr>
            <a:xfrm>
              <a:off x="5874849" y="4273284"/>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13" name="Freccia in su 12"/>
            <p:cNvSpPr/>
            <p:nvPr/>
          </p:nvSpPr>
          <p:spPr>
            <a:xfrm>
              <a:off x="6393961" y="4273284"/>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14" name="Freccia in su 13"/>
            <p:cNvSpPr/>
            <p:nvPr/>
          </p:nvSpPr>
          <p:spPr>
            <a:xfrm>
              <a:off x="6913073" y="4273284"/>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15" name="Freccia in su 14"/>
            <p:cNvSpPr/>
            <p:nvPr/>
          </p:nvSpPr>
          <p:spPr>
            <a:xfrm>
              <a:off x="7432185" y="4273284"/>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16" name="Freccia in su 15"/>
            <p:cNvSpPr/>
            <p:nvPr/>
          </p:nvSpPr>
          <p:spPr>
            <a:xfrm>
              <a:off x="7951299" y="4273284"/>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grpSp>
      <p:sp>
        <p:nvSpPr>
          <p:cNvPr id="9" name="CasellaDiTesto 8"/>
          <p:cNvSpPr txBox="1"/>
          <p:nvPr/>
        </p:nvSpPr>
        <p:spPr>
          <a:xfrm>
            <a:off x="475359" y="5377000"/>
            <a:ext cx="4316118" cy="830997"/>
          </a:xfrm>
          <a:prstGeom prst="rect">
            <a:avLst/>
          </a:prstGeom>
          <a:noFill/>
        </p:spPr>
        <p:txBody>
          <a:bodyPr wrap="none" rtlCol="0">
            <a:spAutoFit/>
          </a:bodyPr>
          <a:lstStyle/>
          <a:p>
            <a:r>
              <a:rPr lang="it-IT" sz="2400" dirty="0" smtClean="0">
                <a:solidFill>
                  <a:prstClr val="black"/>
                </a:solidFill>
                <a:latin typeface="Calibri" panose="020F0502020204030204" pitchFamily="34" charset="0"/>
              </a:rPr>
              <a:t>[AS-IS] </a:t>
            </a:r>
            <a:r>
              <a:rPr lang="it-IT" sz="2400" dirty="0">
                <a:solidFill>
                  <a:srgbClr val="404040"/>
                </a:solidFill>
              </a:rPr>
              <a:t>Rilevazioni sulle imprese</a:t>
            </a:r>
            <a:br>
              <a:rPr lang="it-IT" sz="2400" dirty="0">
                <a:solidFill>
                  <a:srgbClr val="404040"/>
                </a:solidFill>
              </a:rPr>
            </a:br>
            <a:r>
              <a:rPr lang="it-IT" sz="2400" dirty="0">
                <a:solidFill>
                  <a:srgbClr val="404040"/>
                </a:solidFill>
              </a:rPr>
              <a:t>modello tradizionale (</a:t>
            </a:r>
            <a:r>
              <a:rPr lang="it-IT" sz="2400" dirty="0" err="1">
                <a:solidFill>
                  <a:srgbClr val="404040"/>
                </a:solidFill>
              </a:rPr>
              <a:t>stove</a:t>
            </a:r>
            <a:r>
              <a:rPr lang="it-IT" sz="2400" dirty="0">
                <a:solidFill>
                  <a:srgbClr val="404040"/>
                </a:solidFill>
              </a:rPr>
              <a:t>-pipe)</a:t>
            </a:r>
          </a:p>
        </p:txBody>
      </p:sp>
      <p:sp>
        <p:nvSpPr>
          <p:cNvPr id="10" name="CasellaDiTesto 9"/>
          <p:cNvSpPr txBox="1"/>
          <p:nvPr/>
        </p:nvSpPr>
        <p:spPr>
          <a:xfrm>
            <a:off x="5123427" y="5331676"/>
            <a:ext cx="3518912" cy="461665"/>
          </a:xfrm>
          <a:prstGeom prst="rect">
            <a:avLst/>
          </a:prstGeom>
          <a:noFill/>
        </p:spPr>
        <p:txBody>
          <a:bodyPr wrap="none" rtlCol="0">
            <a:spAutoFit/>
          </a:bodyPr>
          <a:lstStyle/>
          <a:p>
            <a:pPr algn="ctr"/>
            <a:r>
              <a:rPr lang="it-IT" sz="2400" dirty="0" smtClean="0">
                <a:solidFill>
                  <a:prstClr val="black"/>
                </a:solidFill>
                <a:latin typeface="Calibri" panose="020F0502020204030204" pitchFamily="34" charset="0"/>
              </a:rPr>
              <a:t>[TO-BE] </a:t>
            </a:r>
            <a:r>
              <a:rPr lang="it-IT" sz="2400" dirty="0">
                <a:solidFill>
                  <a:srgbClr val="404040"/>
                </a:solidFill>
              </a:rPr>
              <a:t>Processo Integrato</a:t>
            </a:r>
          </a:p>
        </p:txBody>
      </p:sp>
      <p:sp>
        <p:nvSpPr>
          <p:cNvPr id="11" name="Parentesi graffa aperta 10"/>
          <p:cNvSpPr/>
          <p:nvPr/>
        </p:nvSpPr>
        <p:spPr>
          <a:xfrm rot="5400000">
            <a:off x="2823841" y="513285"/>
            <a:ext cx="254993" cy="434417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prstClr val="black"/>
              </a:solidFill>
            </a:endParaRPr>
          </a:p>
        </p:txBody>
      </p:sp>
      <p:sp>
        <p:nvSpPr>
          <p:cNvPr id="22" name="Rettangolo arrotondato 21"/>
          <p:cNvSpPr/>
          <p:nvPr/>
        </p:nvSpPr>
        <p:spPr>
          <a:xfrm flipH="1">
            <a:off x="1368748" y="5043333"/>
            <a:ext cx="180000" cy="144000"/>
          </a:xfrm>
          <a:prstGeom prst="round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25" name="Rettangolo arrotondato 24"/>
          <p:cNvSpPr/>
          <p:nvPr/>
        </p:nvSpPr>
        <p:spPr>
          <a:xfrm flipH="1">
            <a:off x="2920423" y="5051258"/>
            <a:ext cx="180000" cy="144000"/>
          </a:xfrm>
          <a:prstGeom prst="roundRect">
            <a:avLst/>
          </a:prstGeom>
          <a:solidFill>
            <a:schemeClr val="accent3"/>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27" name="Rettangolo arrotondato 26"/>
          <p:cNvSpPr/>
          <p:nvPr/>
        </p:nvSpPr>
        <p:spPr>
          <a:xfrm flipH="1">
            <a:off x="1366773" y="4851358"/>
            <a:ext cx="180000" cy="144000"/>
          </a:xfrm>
          <a:prstGeom prst="roundRect">
            <a:avLst/>
          </a:prstGeom>
          <a:solidFill>
            <a:schemeClr val="accent2"/>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32" name="Rettangolo arrotondato 31"/>
          <p:cNvSpPr/>
          <p:nvPr/>
        </p:nvSpPr>
        <p:spPr>
          <a:xfrm flipH="1">
            <a:off x="1887298" y="4873133"/>
            <a:ext cx="180000" cy="144000"/>
          </a:xfrm>
          <a:prstGeom prst="roundRect">
            <a:avLst/>
          </a:prstGeom>
          <a:solidFill>
            <a:schemeClr val="accent4"/>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33" name="Rettangolo arrotondato 32"/>
          <p:cNvSpPr/>
          <p:nvPr/>
        </p:nvSpPr>
        <p:spPr>
          <a:xfrm flipH="1">
            <a:off x="1362823" y="4669283"/>
            <a:ext cx="180000" cy="144000"/>
          </a:xfrm>
          <a:prstGeom prst="roundRect">
            <a:avLst/>
          </a:prstGeom>
          <a:solidFill>
            <a:schemeClr val="accent6"/>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38" name="Rettangolo arrotondato 37"/>
          <p:cNvSpPr/>
          <p:nvPr/>
        </p:nvSpPr>
        <p:spPr>
          <a:xfrm flipH="1">
            <a:off x="1881525" y="5053133"/>
            <a:ext cx="180000" cy="144000"/>
          </a:xfrm>
          <a:prstGeom prst="round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39" name="Rettangolo arrotondato 38"/>
          <p:cNvSpPr/>
          <p:nvPr/>
        </p:nvSpPr>
        <p:spPr>
          <a:xfrm flipH="1">
            <a:off x="2400637" y="5053133"/>
            <a:ext cx="180000" cy="144000"/>
          </a:xfrm>
          <a:prstGeom prst="round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0" name="Rettangolo arrotondato 39"/>
          <p:cNvSpPr/>
          <p:nvPr/>
        </p:nvSpPr>
        <p:spPr>
          <a:xfrm flipH="1">
            <a:off x="3438863" y="5051258"/>
            <a:ext cx="180000" cy="144000"/>
          </a:xfrm>
          <a:prstGeom prst="round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1" name="Rettangolo arrotondato 40"/>
          <p:cNvSpPr/>
          <p:nvPr/>
        </p:nvSpPr>
        <p:spPr>
          <a:xfrm flipH="1">
            <a:off x="1881525" y="4693327"/>
            <a:ext cx="180000" cy="144000"/>
          </a:xfrm>
          <a:prstGeom prst="roundRect">
            <a:avLst/>
          </a:prstGeom>
          <a:solidFill>
            <a:schemeClr val="accent2"/>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2" name="Rettangolo arrotondato 41"/>
          <p:cNvSpPr/>
          <p:nvPr/>
        </p:nvSpPr>
        <p:spPr>
          <a:xfrm flipH="1">
            <a:off x="2394348" y="4873508"/>
            <a:ext cx="180000" cy="144000"/>
          </a:xfrm>
          <a:prstGeom prst="roundRect">
            <a:avLst/>
          </a:prstGeom>
          <a:solidFill>
            <a:schemeClr val="accent2"/>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3" name="Rettangolo arrotondato 42"/>
          <p:cNvSpPr/>
          <p:nvPr/>
        </p:nvSpPr>
        <p:spPr>
          <a:xfrm flipH="1">
            <a:off x="2926748" y="4860776"/>
            <a:ext cx="180000" cy="144000"/>
          </a:xfrm>
          <a:prstGeom prst="roundRect">
            <a:avLst/>
          </a:prstGeom>
          <a:solidFill>
            <a:schemeClr val="accent2"/>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4" name="Rettangolo arrotondato 43"/>
          <p:cNvSpPr/>
          <p:nvPr/>
        </p:nvSpPr>
        <p:spPr>
          <a:xfrm flipH="1">
            <a:off x="3444867" y="4861633"/>
            <a:ext cx="180000" cy="144000"/>
          </a:xfrm>
          <a:prstGeom prst="roundRect">
            <a:avLst/>
          </a:prstGeom>
          <a:solidFill>
            <a:schemeClr val="accent2"/>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5" name="Rettangolo arrotondato 44"/>
          <p:cNvSpPr/>
          <p:nvPr/>
        </p:nvSpPr>
        <p:spPr>
          <a:xfrm flipH="1">
            <a:off x="1881525" y="4512243"/>
            <a:ext cx="180000" cy="144000"/>
          </a:xfrm>
          <a:prstGeom prst="roundRect">
            <a:avLst/>
          </a:prstGeom>
          <a:solidFill>
            <a:schemeClr val="accent6"/>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6" name="Rettangolo arrotondato 45"/>
          <p:cNvSpPr/>
          <p:nvPr/>
        </p:nvSpPr>
        <p:spPr>
          <a:xfrm flipH="1">
            <a:off x="2400637" y="4684479"/>
            <a:ext cx="180000" cy="144000"/>
          </a:xfrm>
          <a:prstGeom prst="roundRect">
            <a:avLst/>
          </a:prstGeom>
          <a:solidFill>
            <a:schemeClr val="accent6"/>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7" name="Rettangolo arrotondato 46"/>
          <p:cNvSpPr/>
          <p:nvPr/>
        </p:nvSpPr>
        <p:spPr>
          <a:xfrm flipH="1">
            <a:off x="2924211" y="4677134"/>
            <a:ext cx="180000" cy="144000"/>
          </a:xfrm>
          <a:prstGeom prst="roundRect">
            <a:avLst/>
          </a:prstGeom>
          <a:solidFill>
            <a:schemeClr val="accent6"/>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8" name="Rettangolo arrotondato 47"/>
          <p:cNvSpPr/>
          <p:nvPr/>
        </p:nvSpPr>
        <p:spPr>
          <a:xfrm flipH="1">
            <a:off x="3444867" y="4475420"/>
            <a:ext cx="180000" cy="144000"/>
          </a:xfrm>
          <a:prstGeom prst="roundRect">
            <a:avLst/>
          </a:prstGeom>
          <a:solidFill>
            <a:schemeClr val="accent6"/>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49" name="Rettangolo arrotondato 48"/>
          <p:cNvSpPr/>
          <p:nvPr/>
        </p:nvSpPr>
        <p:spPr>
          <a:xfrm flipH="1">
            <a:off x="3440948" y="4669283"/>
            <a:ext cx="180000" cy="144000"/>
          </a:xfrm>
          <a:prstGeom prst="roundRect">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prstClr val="white"/>
              </a:solidFill>
            </a:endParaRPr>
          </a:p>
        </p:txBody>
      </p:sp>
      <p:sp>
        <p:nvSpPr>
          <p:cNvPr id="36"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
        <p:nvSpPr>
          <p:cNvPr id="37" name="Segnaposto numero diapositiva 4"/>
          <p:cNvSpPr>
            <a:spLocks noGrp="1"/>
          </p:cNvSpPr>
          <p:nvPr>
            <p:ph type="sldNum" sz="quarter" idx="12"/>
          </p:nvPr>
        </p:nvSpPr>
        <p:spPr>
          <a:xfrm>
            <a:off x="7224757" y="6363740"/>
            <a:ext cx="646590" cy="365125"/>
          </a:xfrm>
        </p:spPr>
        <p:txBody>
          <a:bodyPr/>
          <a:lstStyle/>
          <a:p>
            <a:fld id="{E0C751B5-631A-9242-B635-C18491BE6C62}" type="slidenum">
              <a:rPr lang="it-IT" smtClean="0"/>
              <a:pPr/>
              <a:t>19</a:t>
            </a:fld>
            <a:endParaRPr lang="it-IT" dirty="0"/>
          </a:p>
        </p:txBody>
      </p:sp>
    </p:spTree>
    <p:extLst>
      <p:ext uri="{BB962C8B-B14F-4D97-AF65-F5344CB8AC3E}">
        <p14:creationId xmlns:p14="http://schemas.microsoft.com/office/powerpoint/2010/main" val="2556352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Outline</a:t>
            </a:r>
            <a:endParaRPr lang="it-IT" dirty="0"/>
          </a:p>
        </p:txBody>
      </p:sp>
      <p:sp>
        <p:nvSpPr>
          <p:cNvPr id="3" name="Segnaposto contenuto 2"/>
          <p:cNvSpPr>
            <a:spLocks noGrp="1"/>
          </p:cNvSpPr>
          <p:nvPr>
            <p:ph idx="1"/>
          </p:nvPr>
        </p:nvSpPr>
        <p:spPr>
          <a:xfrm>
            <a:off x="457200" y="1186152"/>
            <a:ext cx="8229600" cy="4833648"/>
          </a:xfrm>
        </p:spPr>
        <p:txBody>
          <a:bodyPr/>
          <a:lstStyle/>
          <a:p>
            <a:pPr>
              <a:buClr>
                <a:srgbClr val="7F142A"/>
              </a:buClr>
              <a:buFont typeface="Wingdings" pitchFamily="2" charset="2"/>
              <a:buChar char="§"/>
            </a:pPr>
            <a:r>
              <a:rPr lang="it-IT" sz="2400" dirty="0" smtClean="0">
                <a:solidFill>
                  <a:srgbClr val="404040"/>
                </a:solidFill>
              </a:rPr>
              <a:t>Il contesto </a:t>
            </a:r>
          </a:p>
          <a:p>
            <a:pPr>
              <a:buClr>
                <a:srgbClr val="7F142A"/>
              </a:buClr>
              <a:buFont typeface="Wingdings" pitchFamily="2" charset="2"/>
              <a:buChar char="§"/>
            </a:pPr>
            <a:endParaRPr lang="it-IT" sz="800" dirty="0">
              <a:solidFill>
                <a:srgbClr val="404040"/>
              </a:solidFill>
            </a:endParaRPr>
          </a:p>
          <a:p>
            <a:pPr>
              <a:buClr>
                <a:srgbClr val="7F142A"/>
              </a:buClr>
              <a:buFont typeface="Wingdings" pitchFamily="2" charset="2"/>
              <a:buChar char="§"/>
            </a:pPr>
            <a:r>
              <a:rPr lang="it-IT" sz="2400" dirty="0" smtClean="0">
                <a:solidFill>
                  <a:srgbClr val="404040"/>
                </a:solidFill>
              </a:rPr>
              <a:t>L’Enterprise Architecture (EA) come strumento di supporto alla standardizzazione</a:t>
            </a:r>
          </a:p>
          <a:p>
            <a:pPr>
              <a:buClr>
                <a:srgbClr val="7F142A"/>
              </a:buClr>
              <a:buFont typeface="Wingdings" pitchFamily="2" charset="2"/>
              <a:buChar char="§"/>
            </a:pPr>
            <a:endParaRPr lang="it-IT" sz="1200" dirty="0">
              <a:solidFill>
                <a:srgbClr val="404040"/>
              </a:solidFill>
            </a:endParaRPr>
          </a:p>
          <a:p>
            <a:pPr>
              <a:buClr>
                <a:srgbClr val="7F142A"/>
              </a:buClr>
              <a:buFont typeface="Wingdings" pitchFamily="2" charset="2"/>
              <a:buChar char="§"/>
            </a:pPr>
            <a:r>
              <a:rPr lang="it-IT" sz="2400" dirty="0" smtClean="0">
                <a:solidFill>
                  <a:srgbClr val="404040"/>
                </a:solidFill>
              </a:rPr>
              <a:t>Verso la standardizzazione dei </a:t>
            </a:r>
            <a:r>
              <a:rPr lang="it-IT" sz="2400" dirty="0" smtClean="0">
                <a:solidFill>
                  <a:srgbClr val="404040"/>
                </a:solidFill>
              </a:rPr>
              <a:t>processi</a:t>
            </a:r>
          </a:p>
          <a:p>
            <a:pPr>
              <a:buClr>
                <a:srgbClr val="7F142A"/>
              </a:buClr>
              <a:buFont typeface="Wingdings" pitchFamily="2" charset="2"/>
              <a:buChar char="§"/>
            </a:pPr>
            <a:endParaRPr lang="it-IT" sz="400" dirty="0" smtClean="0">
              <a:solidFill>
                <a:srgbClr val="404040"/>
              </a:solidFill>
            </a:endParaRPr>
          </a:p>
          <a:p>
            <a:pPr lvl="1">
              <a:buClr>
                <a:srgbClr val="7F142A"/>
              </a:buClr>
              <a:buFont typeface="Wingdings" pitchFamily="2" charset="2"/>
              <a:buChar char="§"/>
            </a:pPr>
            <a:r>
              <a:rPr lang="it-IT" sz="2000" dirty="0" smtClean="0">
                <a:solidFill>
                  <a:srgbClr val="404040"/>
                </a:solidFill>
              </a:rPr>
              <a:t>Modellazione AS-IS  (silos </a:t>
            </a:r>
            <a:r>
              <a:rPr lang="it-IT" sz="2000" dirty="0" err="1" smtClean="0">
                <a:solidFill>
                  <a:srgbClr val="404040"/>
                </a:solidFill>
              </a:rPr>
              <a:t>based</a:t>
            </a:r>
            <a:r>
              <a:rPr lang="it-IT" sz="2000" dirty="0" smtClean="0">
                <a:solidFill>
                  <a:srgbClr val="404040"/>
                </a:solidFill>
              </a:rPr>
              <a:t>)</a:t>
            </a:r>
          </a:p>
          <a:p>
            <a:pPr lvl="1">
              <a:buClr>
                <a:srgbClr val="7F142A"/>
              </a:buClr>
              <a:buFont typeface="Wingdings" pitchFamily="2" charset="2"/>
              <a:buChar char="§"/>
            </a:pPr>
            <a:r>
              <a:rPr lang="it-IT" sz="2000" dirty="0" smtClean="0">
                <a:solidFill>
                  <a:srgbClr val="404040"/>
                </a:solidFill>
              </a:rPr>
              <a:t>Modellazione TO-BE (</a:t>
            </a:r>
            <a:r>
              <a:rPr lang="it-IT" sz="2000" dirty="0" err="1" smtClean="0">
                <a:solidFill>
                  <a:srgbClr val="404040"/>
                </a:solidFill>
              </a:rPr>
              <a:t>horizontal</a:t>
            </a:r>
            <a:r>
              <a:rPr lang="it-IT" sz="2000" dirty="0" smtClean="0">
                <a:solidFill>
                  <a:srgbClr val="404040"/>
                </a:solidFill>
              </a:rPr>
              <a:t> </a:t>
            </a:r>
            <a:r>
              <a:rPr lang="it-IT" sz="2000" dirty="0" err="1" smtClean="0">
                <a:solidFill>
                  <a:srgbClr val="404040"/>
                </a:solidFill>
              </a:rPr>
              <a:t>integration</a:t>
            </a:r>
            <a:r>
              <a:rPr lang="it-IT" sz="2000" dirty="0" smtClean="0">
                <a:solidFill>
                  <a:srgbClr val="404040"/>
                </a:solidFill>
              </a:rPr>
              <a:t>)</a:t>
            </a:r>
          </a:p>
          <a:p>
            <a:pPr lvl="1">
              <a:buClr>
                <a:srgbClr val="7F142A"/>
              </a:buClr>
              <a:buFont typeface="Wingdings" pitchFamily="2" charset="2"/>
              <a:buChar char="§"/>
            </a:pPr>
            <a:r>
              <a:rPr lang="it-IT" sz="2000" dirty="0" smtClean="0">
                <a:solidFill>
                  <a:srgbClr val="404040"/>
                </a:solidFill>
              </a:rPr>
              <a:t>Gap </a:t>
            </a:r>
            <a:r>
              <a:rPr lang="it-IT" sz="2000" dirty="0" err="1" smtClean="0">
                <a:solidFill>
                  <a:srgbClr val="404040"/>
                </a:solidFill>
              </a:rPr>
              <a:t>analysis</a:t>
            </a:r>
            <a:endParaRPr lang="it-IT" sz="2000" dirty="0" smtClean="0">
              <a:solidFill>
                <a:srgbClr val="404040"/>
              </a:solidFill>
            </a:endParaRPr>
          </a:p>
          <a:p>
            <a:pPr>
              <a:buClr>
                <a:srgbClr val="7F142A"/>
              </a:buClr>
              <a:buFont typeface="Wingdings" pitchFamily="2" charset="2"/>
              <a:buChar char="§"/>
            </a:pPr>
            <a:endParaRPr lang="it-IT" sz="800" dirty="0" smtClean="0">
              <a:solidFill>
                <a:srgbClr val="404040"/>
              </a:solidFill>
            </a:endParaRPr>
          </a:p>
          <a:p>
            <a:pPr>
              <a:buClr>
                <a:srgbClr val="7F142A"/>
              </a:buClr>
              <a:buFont typeface="Wingdings" pitchFamily="2" charset="2"/>
              <a:buChar char="§"/>
            </a:pPr>
            <a:r>
              <a:rPr lang="it-IT" sz="2400" dirty="0">
                <a:solidFill>
                  <a:srgbClr val="404040"/>
                </a:solidFill>
              </a:rPr>
              <a:t>Use Case: la modellazione delle rilevazioni statistiche sulle imprese  </a:t>
            </a:r>
          </a:p>
          <a:p>
            <a:pPr lvl="1">
              <a:buClr>
                <a:srgbClr val="7F142A"/>
              </a:buClr>
              <a:buFont typeface="Wingdings" pitchFamily="2" charset="2"/>
              <a:buChar char="§"/>
            </a:pPr>
            <a:endParaRPr lang="it-IT" sz="2000" dirty="0">
              <a:solidFill>
                <a:srgbClr val="404040"/>
              </a:solidFill>
            </a:endParaRPr>
          </a:p>
          <a:p>
            <a:pPr lvl="1">
              <a:buClr>
                <a:srgbClr val="7F142A"/>
              </a:buClr>
              <a:buFont typeface="Wingdings" pitchFamily="2" charset="2"/>
              <a:buChar char="§"/>
            </a:pPr>
            <a:endParaRPr lang="it-IT" sz="2000" dirty="0" smtClean="0">
              <a:solidFill>
                <a:srgbClr val="404040"/>
              </a:solidFill>
            </a:endParaRPr>
          </a:p>
          <a:p>
            <a:pPr>
              <a:buClr>
                <a:srgbClr val="7F142A"/>
              </a:buClr>
              <a:buFont typeface="Wingdings" pitchFamily="2" charset="2"/>
              <a:buChar char="§"/>
            </a:pPr>
            <a:endParaRPr lang="it-IT" sz="2400" dirty="0" smtClean="0">
              <a:solidFill>
                <a:srgbClr val="404040"/>
              </a:solidFill>
            </a:endParaRPr>
          </a:p>
          <a:p>
            <a:pPr>
              <a:buClr>
                <a:srgbClr val="7F142A"/>
              </a:buClr>
              <a:buFont typeface="Wingdings" pitchFamily="2" charset="2"/>
              <a:buChar char="§"/>
            </a:pPr>
            <a:endParaRPr lang="it-IT" sz="800" dirty="0">
              <a:solidFill>
                <a:srgbClr val="404040"/>
              </a:solidFill>
            </a:endParaRPr>
          </a:p>
        </p:txBody>
      </p:sp>
      <p:sp>
        <p:nvSpPr>
          <p:cNvPr id="4" name="Segnaposto piè di pagina 3"/>
          <p:cNvSpPr>
            <a:spLocks noGrp="1"/>
          </p:cNvSpPr>
          <p:nvPr>
            <p:ph type="ftr" sz="quarter" idx="11"/>
          </p:nvPr>
        </p:nvSpPr>
        <p:spPr>
          <a:xfrm>
            <a:off x="457199" y="6334412"/>
            <a:ext cx="6600825" cy="365125"/>
          </a:xfrm>
        </p:spPr>
        <p:txBody>
          <a:bodyPr/>
          <a:lstStyle/>
          <a:p>
            <a:r>
              <a:rPr lang="it-IT" dirty="0" smtClean="0"/>
              <a:t>Standardizzazione dei processi produttivi in Istat, Mauro Bruno – Forum PA</a:t>
            </a:r>
            <a:endParaRPr lang="it-IT" dirty="0"/>
          </a:p>
        </p:txBody>
      </p:sp>
      <p:sp>
        <p:nvSpPr>
          <p:cNvPr id="5" name="Segnaposto numero diapositiva 4"/>
          <p:cNvSpPr>
            <a:spLocks noGrp="1"/>
          </p:cNvSpPr>
          <p:nvPr>
            <p:ph type="sldNum" sz="quarter" idx="12"/>
          </p:nvPr>
        </p:nvSpPr>
        <p:spPr/>
        <p:txBody>
          <a:bodyPr/>
          <a:lstStyle/>
          <a:p>
            <a:fld id="{E0C751B5-631A-9242-B635-C18491BE6C62}" type="slidenum">
              <a:rPr lang="it-IT" smtClean="0"/>
              <a:pPr/>
              <a:t>2</a:t>
            </a:fld>
            <a:endParaRPr lang="it-IT" dirty="0"/>
          </a:p>
        </p:txBody>
      </p:sp>
    </p:spTree>
    <p:extLst>
      <p:ext uri="{BB962C8B-B14F-4D97-AF65-F5344CB8AC3E}">
        <p14:creationId xmlns:p14="http://schemas.microsoft.com/office/powerpoint/2010/main" val="391792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457200" y="274638"/>
            <a:ext cx="8229600" cy="733766"/>
          </a:xfrm>
        </p:spPr>
        <p:txBody>
          <a:bodyPr/>
          <a:lstStyle/>
          <a:p>
            <a:r>
              <a:rPr lang="it-IT" sz="400" dirty="0" smtClean="0">
                <a:solidFill>
                  <a:schemeClr val="tx1"/>
                </a:solidFill>
              </a:rPr>
              <a:t/>
            </a:r>
            <a:br>
              <a:rPr lang="it-IT" sz="400" dirty="0" smtClean="0">
                <a:solidFill>
                  <a:schemeClr val="tx1"/>
                </a:solidFill>
              </a:rPr>
            </a:br>
            <a:r>
              <a:rPr lang="it-IT" dirty="0" smtClean="0"/>
              <a:t>Standard di riferimento</a:t>
            </a:r>
            <a:endParaRPr lang="it-IT" dirty="0"/>
          </a:p>
        </p:txBody>
      </p:sp>
      <p:sp>
        <p:nvSpPr>
          <p:cNvPr id="21" name="Segnaposto contenuto 2"/>
          <p:cNvSpPr>
            <a:spLocks noGrp="1"/>
          </p:cNvSpPr>
          <p:nvPr>
            <p:ph idx="1"/>
          </p:nvPr>
        </p:nvSpPr>
        <p:spPr>
          <a:xfrm>
            <a:off x="6549324" y="5700565"/>
            <a:ext cx="2102640" cy="469729"/>
          </a:xfrm>
        </p:spPr>
        <p:txBody>
          <a:bodyPr/>
          <a:lstStyle/>
          <a:p>
            <a:pPr marL="0" indent="0">
              <a:buClr>
                <a:srgbClr val="7F142A"/>
              </a:buClr>
              <a:buNone/>
            </a:pPr>
            <a:r>
              <a:rPr lang="en-US" sz="2400" b="1" dirty="0">
                <a:solidFill>
                  <a:srgbClr val="404040"/>
                </a:solidFill>
                <a:latin typeface="Calibri" panose="020F0502020204030204" pitchFamily="34" charset="0"/>
              </a:rPr>
              <a:t>GSBPM (v 5.0</a:t>
            </a:r>
            <a:r>
              <a:rPr lang="en-US" sz="2400" b="1" dirty="0" smtClean="0">
                <a:solidFill>
                  <a:srgbClr val="404040"/>
                </a:solidFill>
                <a:latin typeface="Calibri" panose="020F0502020204030204" pitchFamily="34" charset="0"/>
              </a:rPr>
              <a:t>)</a:t>
            </a:r>
            <a:r>
              <a:rPr lang="en-US" sz="2000" dirty="0" smtClean="0">
                <a:solidFill>
                  <a:srgbClr val="404040"/>
                </a:solidFill>
                <a:latin typeface="Calibri" panose="020F0502020204030204" pitchFamily="34" charset="0"/>
              </a:rPr>
              <a:t>	</a:t>
            </a:r>
          </a:p>
        </p:txBody>
      </p:sp>
      <p:pic>
        <p:nvPicPr>
          <p:cNvPr id="22" name="Picture 695" descr="GSBPM-2"/>
          <p:cNvPicPr/>
          <p:nvPr/>
        </p:nvPicPr>
        <p:blipFill rotWithShape="1">
          <a:blip r:embed="rId3">
            <a:extLst>
              <a:ext uri="{28A0092B-C50C-407E-A947-70E740481C1C}">
                <a14:useLocalDpi xmlns:a14="http://schemas.microsoft.com/office/drawing/2010/main" val="0"/>
              </a:ext>
            </a:extLst>
          </a:blip>
          <a:srcRect l="8118" r="1373"/>
          <a:stretch/>
        </p:blipFill>
        <p:spPr bwMode="auto">
          <a:xfrm rot="5400000">
            <a:off x="2175692" y="-509737"/>
            <a:ext cx="4820504" cy="8679008"/>
          </a:xfrm>
          <a:prstGeom prst="rect">
            <a:avLst/>
          </a:prstGeom>
          <a:noFill/>
          <a:ln>
            <a:noFill/>
          </a:ln>
        </p:spPr>
      </p:pic>
      <p:sp>
        <p:nvSpPr>
          <p:cNvPr id="23" name="Rettangolo 22"/>
          <p:cNvSpPr/>
          <p:nvPr/>
        </p:nvSpPr>
        <p:spPr>
          <a:xfrm>
            <a:off x="1446655" y="3513203"/>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5" name="Rettangolo 34"/>
          <p:cNvSpPr/>
          <p:nvPr/>
        </p:nvSpPr>
        <p:spPr>
          <a:xfrm>
            <a:off x="322640" y="1004036"/>
            <a:ext cx="8516560" cy="400110"/>
          </a:xfrm>
          <a:prstGeom prst="rect">
            <a:avLst/>
          </a:prstGeom>
        </p:spPr>
        <p:txBody>
          <a:bodyPr wrap="square">
            <a:spAutoFit/>
          </a:bodyPr>
          <a:lstStyle/>
          <a:p>
            <a:r>
              <a:rPr lang="en-US" sz="2000" dirty="0">
                <a:solidFill>
                  <a:srgbClr val="404040"/>
                </a:solidFill>
              </a:rPr>
              <a:t>Generic Statistical Business Process Model (</a:t>
            </a:r>
            <a:r>
              <a:rPr lang="it-IT" sz="2000" dirty="0">
                <a:solidFill>
                  <a:srgbClr val="404040"/>
                </a:solidFill>
              </a:rPr>
              <a:t>GSBPM v. 5.0)</a:t>
            </a:r>
          </a:p>
        </p:txBody>
      </p:sp>
      <p:sp>
        <p:nvSpPr>
          <p:cNvPr id="17" name="Rettangolo 16"/>
          <p:cNvSpPr/>
          <p:nvPr/>
        </p:nvSpPr>
        <p:spPr>
          <a:xfrm>
            <a:off x="2496385" y="3520321"/>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8" name="Rettangolo 17"/>
          <p:cNvSpPr/>
          <p:nvPr/>
        </p:nvSpPr>
        <p:spPr>
          <a:xfrm>
            <a:off x="3563207" y="1903699"/>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9" name="Rettangolo 18"/>
          <p:cNvSpPr/>
          <p:nvPr/>
        </p:nvSpPr>
        <p:spPr>
          <a:xfrm>
            <a:off x="4621483" y="1902271"/>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0" name="Rettangolo 19"/>
          <p:cNvSpPr/>
          <p:nvPr/>
        </p:nvSpPr>
        <p:spPr>
          <a:xfrm>
            <a:off x="4620055" y="2447787"/>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4" name="Rettangolo 23"/>
          <p:cNvSpPr/>
          <p:nvPr/>
        </p:nvSpPr>
        <p:spPr>
          <a:xfrm>
            <a:off x="4618627" y="2984757"/>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6" name="Rettangolo 25"/>
          <p:cNvSpPr/>
          <p:nvPr/>
        </p:nvSpPr>
        <p:spPr>
          <a:xfrm>
            <a:off x="4610081" y="3531701"/>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8" name="Rettangolo 27"/>
          <p:cNvSpPr/>
          <p:nvPr/>
        </p:nvSpPr>
        <p:spPr>
          <a:xfrm>
            <a:off x="4618627" y="4070099"/>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0" name="Rettangolo 29"/>
          <p:cNvSpPr/>
          <p:nvPr/>
        </p:nvSpPr>
        <p:spPr>
          <a:xfrm>
            <a:off x="4617199" y="4615615"/>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31" name="Rettangolo 30"/>
          <p:cNvSpPr/>
          <p:nvPr/>
        </p:nvSpPr>
        <p:spPr>
          <a:xfrm>
            <a:off x="4615771" y="5161131"/>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36" name="Rettangolo 35"/>
          <p:cNvSpPr/>
          <p:nvPr/>
        </p:nvSpPr>
        <p:spPr>
          <a:xfrm>
            <a:off x="4614343" y="5698101"/>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37" name="Rettangolo 36"/>
          <p:cNvSpPr/>
          <p:nvPr/>
        </p:nvSpPr>
        <p:spPr>
          <a:xfrm>
            <a:off x="5679759" y="1900843"/>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8" name="Rettangolo 37"/>
          <p:cNvSpPr/>
          <p:nvPr/>
        </p:nvSpPr>
        <p:spPr>
          <a:xfrm>
            <a:off x="5678331" y="3514609"/>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9" name="Rettangolo 38"/>
          <p:cNvSpPr/>
          <p:nvPr/>
        </p:nvSpPr>
        <p:spPr>
          <a:xfrm>
            <a:off x="7796311" y="1897987"/>
            <a:ext cx="979200" cy="48768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5"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
        <p:nvSpPr>
          <p:cNvPr id="27" name="Segnaposto numero diapositiva 4"/>
          <p:cNvSpPr>
            <a:spLocks noGrp="1"/>
          </p:cNvSpPr>
          <p:nvPr>
            <p:ph type="sldNum" sz="quarter" idx="12"/>
          </p:nvPr>
        </p:nvSpPr>
        <p:spPr>
          <a:xfrm>
            <a:off x="7224757" y="6363740"/>
            <a:ext cx="646590" cy="365125"/>
          </a:xfrm>
        </p:spPr>
        <p:txBody>
          <a:bodyPr/>
          <a:lstStyle/>
          <a:p>
            <a:fld id="{E0C751B5-631A-9242-B635-C18491BE6C62}" type="slidenum">
              <a:rPr lang="it-IT" smtClean="0"/>
              <a:pPr/>
              <a:t>20</a:t>
            </a:fld>
            <a:endParaRPr lang="it-IT" dirty="0"/>
          </a:p>
        </p:txBody>
      </p:sp>
    </p:spTree>
    <p:extLst>
      <p:ext uri="{BB962C8B-B14F-4D97-AF65-F5344CB8AC3E}">
        <p14:creationId xmlns:p14="http://schemas.microsoft.com/office/powerpoint/2010/main" val="2541037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744" y="1008403"/>
            <a:ext cx="7666194" cy="5166631"/>
          </a:xfrm>
        </p:spPr>
        <p:txBody>
          <a:bodyPr>
            <a:noAutofit/>
          </a:bodyPr>
          <a:lstStyle/>
          <a:p>
            <a:pPr marL="342900" lvl="1" indent="-342900">
              <a:spcBef>
                <a:spcPts val="600"/>
              </a:spcBef>
              <a:spcAft>
                <a:spcPts val="600"/>
              </a:spcAft>
              <a:buClr>
                <a:srgbClr val="7F142A"/>
              </a:buClr>
              <a:buFont typeface="Wingdings" pitchFamily="2" charset="2"/>
              <a:buChar char="§"/>
            </a:pPr>
            <a:r>
              <a:rPr lang="it-IT" sz="2000" dirty="0" smtClean="0">
                <a:solidFill>
                  <a:schemeClr val="tx1"/>
                </a:solidFill>
                <a:latin typeface="Calibri" panose="020F0502020204030204" pitchFamily="34" charset="0"/>
              </a:rPr>
              <a:t>Individuazione delle indagini candidate (set </a:t>
            </a:r>
            <a:r>
              <a:rPr lang="it-IT" sz="2000" b="1" dirty="0" smtClean="0">
                <a:solidFill>
                  <a:schemeClr val="tx1"/>
                </a:solidFill>
                <a:latin typeface="Calibri" panose="020F0502020204030204" pitchFamily="34" charset="0"/>
              </a:rPr>
              <a:t>iniziale</a:t>
            </a:r>
            <a:r>
              <a:rPr lang="it-IT" sz="2000" dirty="0" smtClean="0">
                <a:solidFill>
                  <a:schemeClr val="tx1"/>
                </a:solidFill>
                <a:latin typeface="Calibri" panose="020F0502020204030204" pitchFamily="34" charset="0"/>
              </a:rPr>
              <a:t> di 8 indagini):</a:t>
            </a:r>
          </a:p>
          <a:p>
            <a:pPr marL="742950" lvl="2" indent="-342900">
              <a:spcBef>
                <a:spcPts val="0"/>
              </a:spcBef>
              <a:buClr>
                <a:srgbClr val="7F142A"/>
              </a:buClr>
              <a:buFont typeface="Courier New" panose="02070309020205020404" pitchFamily="49" charset="0"/>
              <a:buChar char="o"/>
            </a:pPr>
            <a:r>
              <a:rPr lang="it-IT" sz="1600" dirty="0" smtClean="0">
                <a:solidFill>
                  <a:schemeClr val="tx1"/>
                </a:solidFill>
                <a:latin typeface="Calibri" panose="020F0502020204030204" pitchFamily="34" charset="0"/>
              </a:rPr>
              <a:t>Congiunturali (5 mensili)</a:t>
            </a:r>
          </a:p>
          <a:p>
            <a:pPr marL="742950" lvl="2" indent="-342900">
              <a:spcBef>
                <a:spcPts val="0"/>
              </a:spcBef>
              <a:spcAft>
                <a:spcPts val="1200"/>
              </a:spcAft>
              <a:buClr>
                <a:srgbClr val="7F142A"/>
              </a:buClr>
              <a:buFont typeface="Courier New" panose="02070309020205020404" pitchFamily="49" charset="0"/>
              <a:buChar char="o"/>
            </a:pPr>
            <a:r>
              <a:rPr lang="it-IT" sz="1600" dirty="0" smtClean="0">
                <a:solidFill>
                  <a:schemeClr val="tx1"/>
                </a:solidFill>
                <a:latin typeface="Calibri" panose="020F0502020204030204" pitchFamily="34" charset="0"/>
              </a:rPr>
              <a:t>Strutturali (3 annuali)</a:t>
            </a:r>
          </a:p>
          <a:p>
            <a:pPr marL="342900" lvl="1" indent="-342900" algn="just">
              <a:spcBef>
                <a:spcPts val="600"/>
              </a:spcBef>
              <a:spcAft>
                <a:spcPts val="600"/>
              </a:spcAft>
              <a:buClr>
                <a:srgbClr val="7F142A"/>
              </a:buClr>
              <a:buFont typeface="Wingdings" pitchFamily="2" charset="2"/>
              <a:buChar char="§"/>
            </a:pPr>
            <a:r>
              <a:rPr lang="it-IT" sz="2000" dirty="0">
                <a:solidFill>
                  <a:schemeClr val="tx1"/>
                </a:solidFill>
                <a:latin typeface="Calibri" panose="020F0502020204030204" pitchFamily="34" charset="0"/>
              </a:rPr>
              <a:t>Ricognizione e acquisizione documenti procedura di audit per la valutazione della qualità </a:t>
            </a:r>
            <a:r>
              <a:rPr lang="it-IT" sz="1600" dirty="0">
                <a:solidFill>
                  <a:schemeClr val="tx1"/>
                </a:solidFill>
                <a:latin typeface="Calibri" panose="020F0502020204030204" pitchFamily="34" charset="0"/>
              </a:rPr>
              <a:t>(scheda processo, scheda qualità di prodotto, report di valutazione) (5 indagini)</a:t>
            </a:r>
          </a:p>
          <a:p>
            <a:pPr marL="342900" lvl="1" indent="-342900">
              <a:spcBef>
                <a:spcPts val="600"/>
              </a:spcBef>
              <a:spcAft>
                <a:spcPts val="600"/>
              </a:spcAft>
              <a:buClr>
                <a:srgbClr val="7F142A"/>
              </a:buClr>
              <a:buFont typeface="Wingdings" pitchFamily="2" charset="2"/>
              <a:buChar char="§"/>
            </a:pPr>
            <a:r>
              <a:rPr lang="it-IT" sz="2000" dirty="0" smtClean="0">
                <a:solidFill>
                  <a:schemeClr val="tx1"/>
                </a:solidFill>
                <a:latin typeface="Calibri" panose="020F0502020204030204" pitchFamily="34" charset="0"/>
              </a:rPr>
              <a:t>Esecuzione </a:t>
            </a:r>
            <a:r>
              <a:rPr lang="it-IT" sz="2000" dirty="0">
                <a:solidFill>
                  <a:schemeClr val="tx1"/>
                </a:solidFill>
                <a:latin typeface="Calibri" panose="020F0502020204030204" pitchFamily="34" charset="0"/>
              </a:rPr>
              <a:t>interviste indagini congiunturali</a:t>
            </a:r>
          </a:p>
          <a:p>
            <a:pPr marL="342900" lvl="1" indent="-342900">
              <a:spcBef>
                <a:spcPts val="600"/>
              </a:spcBef>
              <a:spcAft>
                <a:spcPts val="600"/>
              </a:spcAft>
              <a:buClr>
                <a:srgbClr val="7F142A"/>
              </a:buClr>
              <a:buFont typeface="Wingdings" pitchFamily="2" charset="2"/>
              <a:buChar char="§"/>
            </a:pPr>
            <a:endParaRPr lang="it-IT" sz="1600" dirty="0" smtClean="0">
              <a:solidFill>
                <a:schemeClr val="tx1"/>
              </a:solidFill>
              <a:latin typeface="Calibri" panose="020F0502020204030204" pitchFamily="34" charset="0"/>
            </a:endParaRPr>
          </a:p>
          <a:p>
            <a:pPr marL="342900" lvl="1" indent="-342900">
              <a:spcBef>
                <a:spcPts val="600"/>
              </a:spcBef>
              <a:spcAft>
                <a:spcPts val="600"/>
              </a:spcAft>
              <a:buClr>
                <a:srgbClr val="7F142A"/>
              </a:buClr>
              <a:buFont typeface="Wingdings" pitchFamily="2" charset="2"/>
              <a:buChar char="§"/>
            </a:pPr>
            <a:endParaRPr lang="it-IT" sz="1600" dirty="0">
              <a:solidFill>
                <a:schemeClr val="tx1"/>
              </a:solidFill>
              <a:latin typeface="Calibri" panose="020F0502020204030204" pitchFamily="34" charset="0"/>
            </a:endParaRPr>
          </a:p>
          <a:p>
            <a:pPr marL="342900" lvl="1" indent="-342900">
              <a:lnSpc>
                <a:spcPct val="150000"/>
              </a:lnSpc>
              <a:buClr>
                <a:srgbClr val="7F142A"/>
              </a:buClr>
              <a:buFont typeface="Wingdings" pitchFamily="2" charset="2"/>
              <a:buChar char="§"/>
            </a:pPr>
            <a:endParaRPr lang="it-IT" sz="2000" dirty="0" smtClean="0">
              <a:solidFill>
                <a:schemeClr val="tx1"/>
              </a:solidFill>
              <a:latin typeface="Calibri" panose="020F0502020204030204" pitchFamily="34" charset="0"/>
            </a:endParaRPr>
          </a:p>
        </p:txBody>
      </p:sp>
      <p:sp>
        <p:nvSpPr>
          <p:cNvPr id="5" name="Titolo 1"/>
          <p:cNvSpPr txBox="1">
            <a:spLocks/>
          </p:cNvSpPr>
          <p:nvPr/>
        </p:nvSpPr>
        <p:spPr>
          <a:xfrm>
            <a:off x="457200" y="274638"/>
            <a:ext cx="8229600" cy="733766"/>
          </a:xfrm>
          <a:prstGeom prst="rect">
            <a:avLst/>
          </a:prstGeom>
        </p:spPr>
        <p:txBody>
          <a:bodyPr/>
          <a:lstStyle>
            <a:lvl1pPr algn="ctr" defTabSz="457200" rtl="0" eaLnBrk="1" latinLnBrk="0" hangingPunct="1">
              <a:spcBef>
                <a:spcPct val="0"/>
              </a:spcBef>
              <a:buNone/>
              <a:defRPr sz="3600" kern="1200" baseline="0">
                <a:solidFill>
                  <a:srgbClr val="505150"/>
                </a:solidFill>
                <a:latin typeface="+mj-lt"/>
                <a:ea typeface="+mj-ea"/>
                <a:cs typeface="+mj-cs"/>
              </a:defRPr>
            </a:lvl1pPr>
          </a:lstStyle>
          <a:p>
            <a:r>
              <a:rPr lang="it-IT" sz="400" dirty="0" smtClean="0">
                <a:solidFill>
                  <a:prstClr val="black"/>
                </a:solidFill>
              </a:rPr>
              <a:t/>
            </a:r>
            <a:br>
              <a:rPr lang="it-IT" sz="400" dirty="0" smtClean="0">
                <a:solidFill>
                  <a:prstClr val="black"/>
                </a:solidFill>
              </a:rPr>
            </a:br>
            <a:r>
              <a:rPr lang="it-IT" dirty="0" smtClean="0"/>
              <a:t>Ambito di azione</a:t>
            </a:r>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495335"/>
            <a:ext cx="722471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
        <p:nvSpPr>
          <p:cNvPr id="7" name="Segnaposto numero diapositiva 4"/>
          <p:cNvSpPr>
            <a:spLocks noGrp="1"/>
          </p:cNvSpPr>
          <p:nvPr>
            <p:ph type="sldNum" sz="quarter" idx="12"/>
          </p:nvPr>
        </p:nvSpPr>
        <p:spPr>
          <a:xfrm>
            <a:off x="7224757" y="6363740"/>
            <a:ext cx="646590" cy="365125"/>
          </a:xfrm>
        </p:spPr>
        <p:txBody>
          <a:bodyPr/>
          <a:lstStyle/>
          <a:p>
            <a:fld id="{E0C751B5-631A-9242-B635-C18491BE6C62}" type="slidenum">
              <a:rPr lang="it-IT" smtClean="0"/>
              <a:pPr/>
              <a:t>21</a:t>
            </a:fld>
            <a:endParaRPr lang="it-IT" dirty="0"/>
          </a:p>
        </p:txBody>
      </p:sp>
    </p:spTree>
    <p:extLst>
      <p:ext uri="{BB962C8B-B14F-4D97-AF65-F5344CB8AC3E}">
        <p14:creationId xmlns:p14="http://schemas.microsoft.com/office/powerpoint/2010/main" val="71039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Indagini congiunturali: primi risultati</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22</a:t>
            </a:fld>
            <a:endParaRPr lang="it-IT" dirty="0"/>
          </a:p>
        </p:txBody>
      </p:sp>
      <p:cxnSp>
        <p:nvCxnSpPr>
          <p:cNvPr id="10" name="Connettore 1 9"/>
          <p:cNvCxnSpPr/>
          <p:nvPr/>
        </p:nvCxnSpPr>
        <p:spPr>
          <a:xfrm>
            <a:off x="3339186" y="1500865"/>
            <a:ext cx="19050" cy="4144742"/>
          </a:xfrm>
          <a:prstGeom prst="line">
            <a:avLst/>
          </a:prstGeom>
        </p:spPr>
        <p:style>
          <a:lnRef idx="2">
            <a:schemeClr val="accent2"/>
          </a:lnRef>
          <a:fillRef idx="0">
            <a:schemeClr val="accent2"/>
          </a:fillRef>
          <a:effectRef idx="1">
            <a:schemeClr val="accent2"/>
          </a:effectRef>
          <a:fontRef idx="minor">
            <a:schemeClr val="tx1"/>
          </a:fontRef>
        </p:style>
      </p:cxnSp>
      <p:sp>
        <p:nvSpPr>
          <p:cNvPr id="39" name="CasellaDiTesto 38"/>
          <p:cNvSpPr txBox="1"/>
          <p:nvPr/>
        </p:nvSpPr>
        <p:spPr>
          <a:xfrm>
            <a:off x="518253" y="1370233"/>
            <a:ext cx="2695575" cy="461665"/>
          </a:xfrm>
          <a:prstGeom prst="rect">
            <a:avLst/>
          </a:prstGeom>
          <a:noFill/>
        </p:spPr>
        <p:txBody>
          <a:bodyPr wrap="square" rtlCol="0">
            <a:spAutoFit/>
          </a:bodyPr>
          <a:lstStyle/>
          <a:p>
            <a:pPr algn="ctr">
              <a:buClr>
                <a:srgbClr val="7F142A"/>
              </a:buClr>
            </a:pPr>
            <a:r>
              <a:rPr lang="it-IT" sz="2400" b="1" dirty="0" smtClean="0">
                <a:solidFill>
                  <a:srgbClr val="7F142A"/>
                </a:solidFill>
                <a:latin typeface="Calibri" panose="020F0502020204030204" pitchFamily="34" charset="0"/>
              </a:rPr>
              <a:t>AS-IS (silos </a:t>
            </a:r>
            <a:r>
              <a:rPr lang="it-IT" sz="2400" b="1" dirty="0" err="1" smtClean="0">
                <a:solidFill>
                  <a:srgbClr val="7F142A"/>
                </a:solidFill>
                <a:latin typeface="Calibri" panose="020F0502020204030204" pitchFamily="34" charset="0"/>
              </a:rPr>
              <a:t>based</a:t>
            </a:r>
            <a:r>
              <a:rPr lang="it-IT" sz="2400" b="1" dirty="0" smtClean="0">
                <a:solidFill>
                  <a:srgbClr val="7F142A"/>
                </a:solidFill>
                <a:latin typeface="Calibri" panose="020F0502020204030204" pitchFamily="34" charset="0"/>
              </a:rPr>
              <a:t>) </a:t>
            </a:r>
            <a:endParaRPr lang="it-IT" sz="2400" b="1" dirty="0">
              <a:solidFill>
                <a:srgbClr val="7F142A"/>
              </a:solidFill>
              <a:latin typeface="Calibri" panose="020F0502020204030204" pitchFamily="34" charset="0"/>
            </a:endParaRPr>
          </a:p>
        </p:txBody>
      </p:sp>
      <p:sp>
        <p:nvSpPr>
          <p:cNvPr id="26" name="CasellaDiTesto 25"/>
          <p:cNvSpPr txBox="1"/>
          <p:nvPr/>
        </p:nvSpPr>
        <p:spPr>
          <a:xfrm>
            <a:off x="6562871" y="4464702"/>
            <a:ext cx="2415918" cy="461665"/>
          </a:xfrm>
          <a:prstGeom prst="rect">
            <a:avLst/>
          </a:prstGeom>
          <a:noFill/>
        </p:spPr>
        <p:txBody>
          <a:bodyPr wrap="none" rtlCol="0">
            <a:spAutoFit/>
          </a:bodyPr>
          <a:lstStyle/>
          <a:p>
            <a:r>
              <a:rPr lang="it-IT" sz="2400" dirty="0" err="1" smtClean="0">
                <a:solidFill>
                  <a:srgbClr val="404040"/>
                </a:solidFill>
                <a:latin typeface="Calibri" panose="020F0502020204030204" pitchFamily="34" charset="0"/>
              </a:rPr>
              <a:t>Centralized</a:t>
            </a:r>
            <a:r>
              <a:rPr lang="it-IT" sz="2400" dirty="0" smtClean="0">
                <a:solidFill>
                  <a:srgbClr val="404040"/>
                </a:solidFill>
                <a:latin typeface="Calibri" panose="020F0502020204030204" pitchFamily="34" charset="0"/>
              </a:rPr>
              <a:t> </a:t>
            </a:r>
            <a:r>
              <a:rPr lang="it-IT" sz="2400" dirty="0" err="1" smtClean="0">
                <a:solidFill>
                  <a:srgbClr val="404040"/>
                </a:solidFill>
                <a:latin typeface="Calibri" panose="020F0502020204030204" pitchFamily="34" charset="0"/>
              </a:rPr>
              <a:t>assets</a:t>
            </a:r>
            <a:endParaRPr lang="it-IT" sz="2400" dirty="0">
              <a:solidFill>
                <a:srgbClr val="404040"/>
              </a:solidFill>
              <a:latin typeface="Calibri" panose="020F0502020204030204" pitchFamily="34" charset="0"/>
            </a:endParaRPr>
          </a:p>
        </p:txBody>
      </p:sp>
      <p:sp>
        <p:nvSpPr>
          <p:cNvPr id="25" name="Disco magnetico 24"/>
          <p:cNvSpPr/>
          <p:nvPr/>
        </p:nvSpPr>
        <p:spPr>
          <a:xfrm>
            <a:off x="6620021" y="3143883"/>
            <a:ext cx="2238229" cy="1261624"/>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000" b="1">
              <a:solidFill>
                <a:schemeClr val="tx1">
                  <a:lumMod val="75000"/>
                  <a:lumOff val="25000"/>
                </a:schemeClr>
              </a:solidFill>
              <a:latin typeface="Calibri" pitchFamily="34" charset="0"/>
              <a:cs typeface="Arial" pitchFamily="34" charset="0"/>
            </a:endParaRPr>
          </a:p>
        </p:txBody>
      </p:sp>
      <p:grpSp>
        <p:nvGrpSpPr>
          <p:cNvPr id="18" name="Gruppo 17"/>
          <p:cNvGrpSpPr/>
          <p:nvPr/>
        </p:nvGrpSpPr>
        <p:grpSpPr>
          <a:xfrm>
            <a:off x="1813748" y="3356899"/>
            <a:ext cx="1303453" cy="1033169"/>
            <a:chOff x="1704888" y="3719745"/>
            <a:chExt cx="1303453" cy="1033169"/>
          </a:xfrm>
        </p:grpSpPr>
        <p:grpSp>
          <p:nvGrpSpPr>
            <p:cNvPr id="11" name="Gruppo 10"/>
            <p:cNvGrpSpPr/>
            <p:nvPr/>
          </p:nvGrpSpPr>
          <p:grpSpPr>
            <a:xfrm>
              <a:off x="1704888" y="4072091"/>
              <a:ext cx="1170038" cy="680823"/>
              <a:chOff x="1505718" y="3669693"/>
              <a:chExt cx="1170038" cy="680823"/>
            </a:xfrm>
          </p:grpSpPr>
          <p:sp>
            <p:nvSpPr>
              <p:cNvPr id="27" name="Rettangolo arrotondato 26"/>
              <p:cNvSpPr/>
              <p:nvPr/>
            </p:nvSpPr>
            <p:spPr>
              <a:xfrm>
                <a:off x="1505718" y="3669693"/>
                <a:ext cx="1170038" cy="6808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tx1">
                      <a:lumMod val="75000"/>
                      <a:lumOff val="25000"/>
                    </a:schemeClr>
                  </a:solidFill>
                  <a:latin typeface="Calibri" pitchFamily="34" charset="0"/>
                  <a:cs typeface="Arial" pitchFamily="34" charset="0"/>
                </a:endParaRPr>
              </a:p>
            </p:txBody>
          </p:sp>
          <p:sp>
            <p:nvSpPr>
              <p:cNvPr id="49" name="Pentagono regolare 48"/>
              <p:cNvSpPr/>
              <p:nvPr/>
            </p:nvSpPr>
            <p:spPr>
              <a:xfrm>
                <a:off x="2177413" y="3755348"/>
                <a:ext cx="368035" cy="37272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Triangolo rettangolo 49"/>
              <p:cNvSpPr/>
              <p:nvPr/>
            </p:nvSpPr>
            <p:spPr>
              <a:xfrm rot="5184513">
                <a:off x="1716862" y="3768616"/>
                <a:ext cx="327844" cy="410820"/>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5" name="CasellaDiTesto 14"/>
            <p:cNvSpPr txBox="1"/>
            <p:nvPr/>
          </p:nvSpPr>
          <p:spPr>
            <a:xfrm>
              <a:off x="2025524" y="3719745"/>
              <a:ext cx="982817" cy="338554"/>
            </a:xfrm>
            <a:prstGeom prst="rect">
              <a:avLst/>
            </a:prstGeom>
            <a:noFill/>
          </p:spPr>
          <p:txBody>
            <a:bodyPr wrap="square" rtlCol="0">
              <a:spAutoFit/>
            </a:bodyPr>
            <a:lstStyle/>
            <a:p>
              <a:r>
                <a:rPr lang="it-IT" sz="1600" b="1" dirty="0" err="1">
                  <a:solidFill>
                    <a:schemeClr val="tx1">
                      <a:lumMod val="75000"/>
                      <a:lumOff val="25000"/>
                    </a:schemeClr>
                  </a:solidFill>
                  <a:latin typeface="Calibri" panose="020F0502020204030204" pitchFamily="34" charset="0"/>
                </a:rPr>
                <a:t>Survey</a:t>
              </a:r>
              <a:r>
                <a:rPr lang="it-IT" sz="1600" b="1" dirty="0">
                  <a:solidFill>
                    <a:schemeClr val="tx1">
                      <a:lumMod val="75000"/>
                      <a:lumOff val="25000"/>
                    </a:schemeClr>
                  </a:solidFill>
                  <a:latin typeface="Calibri" panose="020F0502020204030204" pitchFamily="34" charset="0"/>
                </a:rPr>
                <a:t> 2</a:t>
              </a:r>
            </a:p>
          </p:txBody>
        </p:sp>
      </p:grpSp>
      <p:grpSp>
        <p:nvGrpSpPr>
          <p:cNvPr id="17" name="Gruppo 16"/>
          <p:cNvGrpSpPr/>
          <p:nvPr/>
        </p:nvGrpSpPr>
        <p:grpSpPr>
          <a:xfrm>
            <a:off x="701577" y="2150435"/>
            <a:ext cx="1257126" cy="1043006"/>
            <a:chOff x="1224838" y="2736774"/>
            <a:chExt cx="1257126" cy="1043006"/>
          </a:xfrm>
        </p:grpSpPr>
        <p:grpSp>
          <p:nvGrpSpPr>
            <p:cNvPr id="4" name="Gruppo 3"/>
            <p:cNvGrpSpPr/>
            <p:nvPr/>
          </p:nvGrpSpPr>
          <p:grpSpPr>
            <a:xfrm>
              <a:off x="1311926" y="3098957"/>
              <a:ext cx="1170038" cy="680823"/>
              <a:chOff x="819918" y="2758546"/>
              <a:chExt cx="1170038" cy="680823"/>
            </a:xfrm>
          </p:grpSpPr>
          <p:sp>
            <p:nvSpPr>
              <p:cNvPr id="6" name="Rettangolo arrotondato 5"/>
              <p:cNvSpPr/>
              <p:nvPr/>
            </p:nvSpPr>
            <p:spPr>
              <a:xfrm>
                <a:off x="819918" y="2758546"/>
                <a:ext cx="1170038" cy="6808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tx1">
                      <a:lumMod val="75000"/>
                      <a:lumOff val="25000"/>
                    </a:schemeClr>
                  </a:solidFill>
                  <a:latin typeface="Calibri" pitchFamily="34" charset="0"/>
                  <a:cs typeface="Arial" pitchFamily="34" charset="0"/>
                </a:endParaRPr>
              </a:p>
            </p:txBody>
          </p:sp>
          <p:sp>
            <p:nvSpPr>
              <p:cNvPr id="47" name="Triangolo isoscele 46"/>
              <p:cNvSpPr/>
              <p:nvPr/>
            </p:nvSpPr>
            <p:spPr>
              <a:xfrm>
                <a:off x="1029777" y="2874595"/>
                <a:ext cx="304800" cy="40047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Rombo 47"/>
              <p:cNvSpPr/>
              <p:nvPr/>
            </p:nvSpPr>
            <p:spPr>
              <a:xfrm>
                <a:off x="1466695" y="2878651"/>
                <a:ext cx="390834" cy="422667"/>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53" name="CasellaDiTesto 52"/>
            <p:cNvSpPr txBox="1"/>
            <p:nvPr/>
          </p:nvSpPr>
          <p:spPr>
            <a:xfrm>
              <a:off x="1224838" y="2736774"/>
              <a:ext cx="913583" cy="338554"/>
            </a:xfrm>
            <a:prstGeom prst="rect">
              <a:avLst/>
            </a:prstGeom>
            <a:noFill/>
          </p:spPr>
          <p:txBody>
            <a:bodyPr wrap="none" rtlCol="0">
              <a:spAutoFit/>
            </a:bodyPr>
            <a:lstStyle/>
            <a:p>
              <a:r>
                <a:rPr lang="it-IT" sz="1600" b="1" dirty="0" err="1" smtClean="0">
                  <a:solidFill>
                    <a:schemeClr val="tx1">
                      <a:lumMod val="75000"/>
                      <a:lumOff val="25000"/>
                    </a:schemeClr>
                  </a:solidFill>
                  <a:latin typeface="Calibri" panose="020F0502020204030204" pitchFamily="34" charset="0"/>
                </a:rPr>
                <a:t>Survey</a:t>
              </a:r>
              <a:r>
                <a:rPr lang="it-IT" sz="1600" b="1" dirty="0" smtClean="0">
                  <a:solidFill>
                    <a:schemeClr val="tx1">
                      <a:lumMod val="75000"/>
                      <a:lumOff val="25000"/>
                    </a:schemeClr>
                  </a:solidFill>
                  <a:latin typeface="Calibri" panose="020F0502020204030204" pitchFamily="34" charset="0"/>
                </a:rPr>
                <a:t> 1</a:t>
              </a:r>
              <a:endParaRPr lang="it-IT" sz="1600" b="1" dirty="0">
                <a:solidFill>
                  <a:schemeClr val="tx1">
                    <a:lumMod val="75000"/>
                    <a:lumOff val="25000"/>
                  </a:schemeClr>
                </a:solidFill>
                <a:latin typeface="Calibri" panose="020F0502020204030204" pitchFamily="34" charset="0"/>
              </a:endParaRPr>
            </a:p>
          </p:txBody>
        </p:sp>
      </p:grpSp>
      <p:grpSp>
        <p:nvGrpSpPr>
          <p:cNvPr id="22" name="Gruppo 21"/>
          <p:cNvGrpSpPr/>
          <p:nvPr/>
        </p:nvGrpSpPr>
        <p:grpSpPr>
          <a:xfrm>
            <a:off x="3832050" y="4578023"/>
            <a:ext cx="1931962" cy="1149779"/>
            <a:chOff x="4604791" y="4979421"/>
            <a:chExt cx="1931962" cy="1149779"/>
          </a:xfrm>
        </p:grpSpPr>
        <p:grpSp>
          <p:nvGrpSpPr>
            <p:cNvPr id="31" name="Gruppo 30"/>
            <p:cNvGrpSpPr/>
            <p:nvPr/>
          </p:nvGrpSpPr>
          <p:grpSpPr>
            <a:xfrm>
              <a:off x="4691068" y="5183887"/>
              <a:ext cx="1845685" cy="945313"/>
              <a:chOff x="3709983" y="4224382"/>
              <a:chExt cx="1845685" cy="945313"/>
            </a:xfrm>
          </p:grpSpPr>
          <p:sp>
            <p:nvSpPr>
              <p:cNvPr id="32" name="Freccia a destra 31"/>
              <p:cNvSpPr/>
              <p:nvPr/>
            </p:nvSpPr>
            <p:spPr>
              <a:xfrm>
                <a:off x="3709983" y="4224382"/>
                <a:ext cx="1845685" cy="945313"/>
              </a:xfrm>
              <a:prstGeom prst="rightArrow">
                <a:avLst>
                  <a:gd name="adj1" fmla="val 67108"/>
                  <a:gd name="adj2" fmla="val 4880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a:solidFill>
                    <a:schemeClr val="tx1">
                      <a:lumMod val="75000"/>
                      <a:lumOff val="25000"/>
                    </a:schemeClr>
                  </a:solidFill>
                  <a:latin typeface="Calibri" pitchFamily="34" charset="0"/>
                  <a:cs typeface="Arial" pitchFamily="34" charset="0"/>
                </a:endParaRPr>
              </a:p>
            </p:txBody>
          </p:sp>
          <p:sp>
            <p:nvSpPr>
              <p:cNvPr id="33" name="Rettangolo arrotondato 32"/>
              <p:cNvSpPr/>
              <p:nvPr/>
            </p:nvSpPr>
            <p:spPr>
              <a:xfrm>
                <a:off x="3769544" y="4442282"/>
                <a:ext cx="408119" cy="5035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4" name="Rettangolo arrotondato 33"/>
              <p:cNvSpPr/>
              <p:nvPr/>
            </p:nvSpPr>
            <p:spPr>
              <a:xfrm>
                <a:off x="4221108" y="4442282"/>
                <a:ext cx="408119" cy="503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5" name="Rettangolo arrotondato 34"/>
              <p:cNvSpPr/>
              <p:nvPr/>
            </p:nvSpPr>
            <p:spPr>
              <a:xfrm>
                <a:off x="4672673" y="4442282"/>
                <a:ext cx="408119" cy="5035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grpSp>
        <p:sp>
          <p:nvSpPr>
            <p:cNvPr id="57" name="CasellaDiTesto 56"/>
            <p:cNvSpPr txBox="1"/>
            <p:nvPr/>
          </p:nvSpPr>
          <p:spPr>
            <a:xfrm>
              <a:off x="4604791" y="4979421"/>
              <a:ext cx="762901" cy="338554"/>
            </a:xfrm>
            <a:prstGeom prst="rect">
              <a:avLst/>
            </a:prstGeom>
            <a:noFill/>
          </p:spPr>
          <p:txBody>
            <a:bodyPr wrap="none" rtlCol="0">
              <a:spAutoFit/>
            </a:bodyPr>
            <a:lstStyle/>
            <a:p>
              <a:r>
                <a:rPr lang="it-IT" sz="1600" b="1" dirty="0" err="1">
                  <a:solidFill>
                    <a:schemeClr val="tx1">
                      <a:lumMod val="75000"/>
                      <a:lumOff val="25000"/>
                    </a:schemeClr>
                  </a:solidFill>
                  <a:latin typeface="Calibri" panose="020F0502020204030204" pitchFamily="34" charset="0"/>
                </a:rPr>
                <a:t>Survey</a:t>
              </a:r>
              <a:endParaRPr lang="it-IT" sz="1600" b="1" dirty="0">
                <a:solidFill>
                  <a:schemeClr val="tx1">
                    <a:lumMod val="75000"/>
                    <a:lumOff val="25000"/>
                  </a:schemeClr>
                </a:solidFill>
                <a:latin typeface="Calibri" panose="020F0502020204030204" pitchFamily="34" charset="0"/>
              </a:endParaRPr>
            </a:p>
          </p:txBody>
        </p:sp>
      </p:grpSp>
      <p:grpSp>
        <p:nvGrpSpPr>
          <p:cNvPr id="21" name="Gruppo 20"/>
          <p:cNvGrpSpPr/>
          <p:nvPr/>
        </p:nvGrpSpPr>
        <p:grpSpPr>
          <a:xfrm>
            <a:off x="855400" y="4631409"/>
            <a:ext cx="1257126" cy="1043006"/>
            <a:chOff x="855400" y="4975720"/>
            <a:chExt cx="1257126" cy="1043006"/>
          </a:xfrm>
        </p:grpSpPr>
        <p:grpSp>
          <p:nvGrpSpPr>
            <p:cNvPr id="66" name="Gruppo 65"/>
            <p:cNvGrpSpPr/>
            <p:nvPr/>
          </p:nvGrpSpPr>
          <p:grpSpPr>
            <a:xfrm>
              <a:off x="855400" y="4975720"/>
              <a:ext cx="1257126" cy="1043006"/>
              <a:chOff x="1224838" y="2736774"/>
              <a:chExt cx="1257126" cy="1043006"/>
            </a:xfrm>
          </p:grpSpPr>
          <p:sp>
            <p:nvSpPr>
              <p:cNvPr id="67" name="Rettangolo arrotondato 66"/>
              <p:cNvSpPr/>
              <p:nvPr/>
            </p:nvSpPr>
            <p:spPr>
              <a:xfrm>
                <a:off x="1311926" y="3098957"/>
                <a:ext cx="1170038" cy="6808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tx1">
                      <a:lumMod val="75000"/>
                      <a:lumOff val="25000"/>
                    </a:schemeClr>
                  </a:solidFill>
                  <a:latin typeface="Calibri" pitchFamily="34" charset="0"/>
                  <a:cs typeface="Arial" pitchFamily="34" charset="0"/>
                </a:endParaRPr>
              </a:p>
            </p:txBody>
          </p:sp>
          <p:sp>
            <p:nvSpPr>
              <p:cNvPr id="68" name="CasellaDiTesto 67"/>
              <p:cNvSpPr txBox="1"/>
              <p:nvPr/>
            </p:nvSpPr>
            <p:spPr>
              <a:xfrm>
                <a:off x="1224838" y="2736774"/>
                <a:ext cx="913583" cy="338554"/>
              </a:xfrm>
              <a:prstGeom prst="rect">
                <a:avLst/>
              </a:prstGeom>
              <a:noFill/>
            </p:spPr>
            <p:txBody>
              <a:bodyPr wrap="none" rtlCol="0">
                <a:spAutoFit/>
              </a:bodyPr>
              <a:lstStyle/>
              <a:p>
                <a:r>
                  <a:rPr lang="it-IT" sz="1600" b="1" dirty="0" err="1" smtClean="0">
                    <a:solidFill>
                      <a:schemeClr val="tx1">
                        <a:lumMod val="75000"/>
                        <a:lumOff val="25000"/>
                      </a:schemeClr>
                    </a:solidFill>
                    <a:latin typeface="Calibri" panose="020F0502020204030204" pitchFamily="34" charset="0"/>
                  </a:rPr>
                  <a:t>Survey</a:t>
                </a:r>
                <a:r>
                  <a:rPr lang="it-IT" sz="1600" b="1" dirty="0" smtClean="0">
                    <a:solidFill>
                      <a:schemeClr val="tx1">
                        <a:lumMod val="75000"/>
                        <a:lumOff val="25000"/>
                      </a:schemeClr>
                    </a:solidFill>
                    <a:latin typeface="Calibri" panose="020F0502020204030204" pitchFamily="34" charset="0"/>
                  </a:rPr>
                  <a:t> 3</a:t>
                </a:r>
                <a:endParaRPr lang="it-IT" sz="1600" b="1" dirty="0">
                  <a:solidFill>
                    <a:schemeClr val="tx1">
                      <a:lumMod val="75000"/>
                      <a:lumOff val="25000"/>
                    </a:schemeClr>
                  </a:solidFill>
                  <a:latin typeface="Calibri" panose="020F0502020204030204" pitchFamily="34" charset="0"/>
                </a:endParaRPr>
              </a:p>
            </p:txBody>
          </p:sp>
        </p:grpSp>
        <p:sp>
          <p:nvSpPr>
            <p:cNvPr id="69" name="Trapezio 68"/>
            <p:cNvSpPr/>
            <p:nvPr/>
          </p:nvSpPr>
          <p:spPr>
            <a:xfrm>
              <a:off x="1567324" y="5444475"/>
              <a:ext cx="319884" cy="428993"/>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0" name="Corda 69"/>
            <p:cNvSpPr/>
            <p:nvPr/>
          </p:nvSpPr>
          <p:spPr>
            <a:xfrm>
              <a:off x="1083086" y="5497796"/>
              <a:ext cx="311925" cy="381736"/>
            </a:xfrm>
            <a:prstGeom prst="chor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74" name="Freccia a destra 73"/>
          <p:cNvSpPr/>
          <p:nvPr/>
        </p:nvSpPr>
        <p:spPr>
          <a:xfrm>
            <a:off x="3836777" y="2301515"/>
            <a:ext cx="1845685" cy="945313"/>
          </a:xfrm>
          <a:prstGeom prst="rightArrow">
            <a:avLst>
              <a:gd name="adj1" fmla="val 67108"/>
              <a:gd name="adj2" fmla="val 4880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a:solidFill>
                <a:schemeClr val="tx1">
                  <a:lumMod val="75000"/>
                  <a:lumOff val="25000"/>
                </a:schemeClr>
              </a:solidFill>
              <a:latin typeface="Calibri" pitchFamily="34" charset="0"/>
              <a:cs typeface="Arial" pitchFamily="34" charset="0"/>
            </a:endParaRPr>
          </a:p>
        </p:txBody>
      </p:sp>
      <p:sp>
        <p:nvSpPr>
          <p:cNvPr id="75" name="Rettangolo arrotondato 74"/>
          <p:cNvSpPr/>
          <p:nvPr/>
        </p:nvSpPr>
        <p:spPr>
          <a:xfrm>
            <a:off x="3896338" y="2519415"/>
            <a:ext cx="408119" cy="5035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76" name="Rettangolo arrotondato 75"/>
          <p:cNvSpPr/>
          <p:nvPr/>
        </p:nvSpPr>
        <p:spPr>
          <a:xfrm>
            <a:off x="4347902" y="2519415"/>
            <a:ext cx="408119" cy="503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7" name="Rettangolo arrotondato 76"/>
          <p:cNvSpPr/>
          <p:nvPr/>
        </p:nvSpPr>
        <p:spPr>
          <a:xfrm>
            <a:off x="4799467" y="2519415"/>
            <a:ext cx="408119" cy="5035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73" name="CasellaDiTesto 72"/>
          <p:cNvSpPr txBox="1"/>
          <p:nvPr/>
        </p:nvSpPr>
        <p:spPr>
          <a:xfrm>
            <a:off x="3750500" y="2097049"/>
            <a:ext cx="762901" cy="338554"/>
          </a:xfrm>
          <a:prstGeom prst="rect">
            <a:avLst/>
          </a:prstGeom>
          <a:noFill/>
        </p:spPr>
        <p:txBody>
          <a:bodyPr wrap="none" rtlCol="0">
            <a:spAutoFit/>
          </a:bodyPr>
          <a:lstStyle/>
          <a:p>
            <a:r>
              <a:rPr lang="it-IT" sz="1600" b="1" dirty="0" err="1">
                <a:solidFill>
                  <a:schemeClr val="tx1">
                    <a:lumMod val="75000"/>
                    <a:lumOff val="25000"/>
                  </a:schemeClr>
                </a:solidFill>
                <a:latin typeface="Calibri" panose="020F0502020204030204" pitchFamily="34" charset="0"/>
              </a:rPr>
              <a:t>Survey</a:t>
            </a:r>
            <a:endParaRPr lang="it-IT" sz="1600" b="1" dirty="0">
              <a:solidFill>
                <a:schemeClr val="tx1">
                  <a:lumMod val="75000"/>
                  <a:lumOff val="25000"/>
                </a:schemeClr>
              </a:solidFill>
              <a:latin typeface="Calibri" panose="020F0502020204030204" pitchFamily="34" charset="0"/>
            </a:endParaRPr>
          </a:p>
        </p:txBody>
      </p:sp>
      <p:grpSp>
        <p:nvGrpSpPr>
          <p:cNvPr id="78" name="Gruppo 77"/>
          <p:cNvGrpSpPr/>
          <p:nvPr/>
        </p:nvGrpSpPr>
        <p:grpSpPr>
          <a:xfrm>
            <a:off x="4304457" y="3298594"/>
            <a:ext cx="1931962" cy="1149779"/>
            <a:chOff x="4604791" y="4979421"/>
            <a:chExt cx="1931962" cy="1149779"/>
          </a:xfrm>
        </p:grpSpPr>
        <p:grpSp>
          <p:nvGrpSpPr>
            <p:cNvPr id="79" name="Gruppo 78"/>
            <p:cNvGrpSpPr/>
            <p:nvPr/>
          </p:nvGrpSpPr>
          <p:grpSpPr>
            <a:xfrm>
              <a:off x="4691068" y="5183887"/>
              <a:ext cx="1845685" cy="945313"/>
              <a:chOff x="3709983" y="4224382"/>
              <a:chExt cx="1845685" cy="945313"/>
            </a:xfrm>
          </p:grpSpPr>
          <p:sp>
            <p:nvSpPr>
              <p:cNvPr id="81" name="Freccia a destra 80"/>
              <p:cNvSpPr/>
              <p:nvPr/>
            </p:nvSpPr>
            <p:spPr>
              <a:xfrm>
                <a:off x="3709983" y="4224382"/>
                <a:ext cx="1845685" cy="945313"/>
              </a:xfrm>
              <a:prstGeom prst="rightArrow">
                <a:avLst>
                  <a:gd name="adj1" fmla="val 67108"/>
                  <a:gd name="adj2" fmla="val 4880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a:solidFill>
                    <a:schemeClr val="tx1">
                      <a:lumMod val="75000"/>
                      <a:lumOff val="25000"/>
                    </a:schemeClr>
                  </a:solidFill>
                  <a:latin typeface="Calibri" pitchFamily="34" charset="0"/>
                  <a:cs typeface="Arial" pitchFamily="34" charset="0"/>
                </a:endParaRPr>
              </a:p>
            </p:txBody>
          </p:sp>
          <p:sp>
            <p:nvSpPr>
              <p:cNvPr id="82" name="Rettangolo arrotondato 81"/>
              <p:cNvSpPr/>
              <p:nvPr/>
            </p:nvSpPr>
            <p:spPr>
              <a:xfrm>
                <a:off x="3769544" y="4442282"/>
                <a:ext cx="408119" cy="5035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83" name="Rettangolo arrotondato 82"/>
              <p:cNvSpPr/>
              <p:nvPr/>
            </p:nvSpPr>
            <p:spPr>
              <a:xfrm>
                <a:off x="4221108" y="4442282"/>
                <a:ext cx="408119" cy="503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84" name="Rettangolo arrotondato 83"/>
              <p:cNvSpPr/>
              <p:nvPr/>
            </p:nvSpPr>
            <p:spPr>
              <a:xfrm>
                <a:off x="4672673" y="4442282"/>
                <a:ext cx="408119" cy="5035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grpSp>
        <p:sp>
          <p:nvSpPr>
            <p:cNvPr id="80" name="CasellaDiTesto 79"/>
            <p:cNvSpPr txBox="1"/>
            <p:nvPr/>
          </p:nvSpPr>
          <p:spPr>
            <a:xfrm>
              <a:off x="4604791" y="4979421"/>
              <a:ext cx="762901" cy="338554"/>
            </a:xfrm>
            <a:prstGeom prst="rect">
              <a:avLst/>
            </a:prstGeom>
            <a:noFill/>
          </p:spPr>
          <p:txBody>
            <a:bodyPr wrap="none" rtlCol="0">
              <a:spAutoFit/>
            </a:bodyPr>
            <a:lstStyle/>
            <a:p>
              <a:r>
                <a:rPr lang="it-IT" sz="1600" b="1" dirty="0" err="1">
                  <a:solidFill>
                    <a:schemeClr val="tx1">
                      <a:lumMod val="75000"/>
                      <a:lumOff val="25000"/>
                    </a:schemeClr>
                  </a:solidFill>
                  <a:latin typeface="Calibri" panose="020F0502020204030204" pitchFamily="34" charset="0"/>
                </a:rPr>
                <a:t>Survey</a:t>
              </a:r>
              <a:endParaRPr lang="it-IT" sz="1600" b="1" dirty="0">
                <a:solidFill>
                  <a:schemeClr val="tx1">
                    <a:lumMod val="75000"/>
                    <a:lumOff val="25000"/>
                  </a:schemeClr>
                </a:solidFill>
                <a:latin typeface="Calibri" panose="020F0502020204030204" pitchFamily="34" charset="0"/>
              </a:endParaRPr>
            </a:p>
          </p:txBody>
        </p:sp>
      </p:grpSp>
      <p:sp>
        <p:nvSpPr>
          <p:cNvPr id="52" name="Rettangolo arrotondato 51"/>
          <p:cNvSpPr/>
          <p:nvPr/>
        </p:nvSpPr>
        <p:spPr>
          <a:xfrm>
            <a:off x="7394659" y="3681663"/>
            <a:ext cx="669841" cy="503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4" name="Rettangolo arrotondato 53"/>
          <p:cNvSpPr/>
          <p:nvPr/>
        </p:nvSpPr>
        <p:spPr>
          <a:xfrm>
            <a:off x="8110132" y="3619499"/>
            <a:ext cx="700493" cy="4504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grpSp>
        <p:nvGrpSpPr>
          <p:cNvPr id="7" name="Gruppo 6"/>
          <p:cNvGrpSpPr/>
          <p:nvPr/>
        </p:nvGrpSpPr>
        <p:grpSpPr>
          <a:xfrm>
            <a:off x="6661766" y="3594911"/>
            <a:ext cx="732893" cy="534851"/>
            <a:chOff x="6661766" y="3594911"/>
            <a:chExt cx="732893" cy="534851"/>
          </a:xfrm>
        </p:grpSpPr>
        <p:sp>
          <p:nvSpPr>
            <p:cNvPr id="51" name="Rettangolo arrotondato 50"/>
            <p:cNvSpPr/>
            <p:nvPr/>
          </p:nvSpPr>
          <p:spPr>
            <a:xfrm>
              <a:off x="6731000" y="3594911"/>
              <a:ext cx="584200" cy="53485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 name="CasellaDiTesto 2"/>
            <p:cNvSpPr txBox="1"/>
            <p:nvPr/>
          </p:nvSpPr>
          <p:spPr>
            <a:xfrm>
              <a:off x="6661766" y="3717865"/>
              <a:ext cx="732893" cy="307777"/>
            </a:xfrm>
            <a:prstGeom prst="rect">
              <a:avLst/>
            </a:prstGeom>
            <a:noFill/>
          </p:spPr>
          <p:txBody>
            <a:bodyPr wrap="none" rtlCol="0">
              <a:spAutoFit/>
            </a:bodyPr>
            <a:lstStyle/>
            <a:p>
              <a:r>
                <a:rPr lang="it-IT" sz="1400" dirty="0" err="1" smtClean="0"/>
                <a:t>Collect</a:t>
              </a:r>
              <a:endParaRPr lang="it-IT" sz="1400" dirty="0"/>
            </a:p>
          </p:txBody>
        </p:sp>
      </p:grpSp>
      <p:sp>
        <p:nvSpPr>
          <p:cNvPr id="55" name="CasellaDiTesto 54"/>
          <p:cNvSpPr txBox="1"/>
          <p:nvPr/>
        </p:nvSpPr>
        <p:spPr>
          <a:xfrm>
            <a:off x="7352721" y="3779560"/>
            <a:ext cx="832279" cy="307777"/>
          </a:xfrm>
          <a:prstGeom prst="rect">
            <a:avLst/>
          </a:prstGeom>
          <a:noFill/>
        </p:spPr>
        <p:txBody>
          <a:bodyPr wrap="none" rtlCol="0">
            <a:spAutoFit/>
          </a:bodyPr>
          <a:lstStyle/>
          <a:p>
            <a:r>
              <a:rPr lang="it-IT" sz="1400" dirty="0" err="1" smtClean="0"/>
              <a:t>Process</a:t>
            </a:r>
            <a:endParaRPr lang="it-IT" sz="1400" dirty="0"/>
          </a:p>
        </p:txBody>
      </p:sp>
      <p:sp>
        <p:nvSpPr>
          <p:cNvPr id="56" name="CasellaDiTesto 55"/>
          <p:cNvSpPr txBox="1"/>
          <p:nvPr/>
        </p:nvSpPr>
        <p:spPr>
          <a:xfrm>
            <a:off x="8064500" y="3708447"/>
            <a:ext cx="822661" cy="307777"/>
          </a:xfrm>
          <a:prstGeom prst="rect">
            <a:avLst/>
          </a:prstGeom>
          <a:noFill/>
        </p:spPr>
        <p:txBody>
          <a:bodyPr wrap="none" rtlCol="0">
            <a:spAutoFit/>
          </a:bodyPr>
          <a:lstStyle/>
          <a:p>
            <a:r>
              <a:rPr lang="it-IT" sz="1400" dirty="0" err="1" smtClean="0"/>
              <a:t>Analyse</a:t>
            </a:r>
            <a:endParaRPr lang="it-IT" sz="1400" dirty="0"/>
          </a:p>
        </p:txBody>
      </p:sp>
      <p:sp>
        <p:nvSpPr>
          <p:cNvPr id="58" name="CasellaDiTesto 57"/>
          <p:cNvSpPr txBox="1"/>
          <p:nvPr/>
        </p:nvSpPr>
        <p:spPr>
          <a:xfrm>
            <a:off x="3405851" y="1370233"/>
            <a:ext cx="4599506" cy="461665"/>
          </a:xfrm>
          <a:prstGeom prst="rect">
            <a:avLst/>
          </a:prstGeom>
          <a:noFill/>
        </p:spPr>
        <p:txBody>
          <a:bodyPr wrap="square" rtlCol="0">
            <a:spAutoFit/>
          </a:bodyPr>
          <a:lstStyle/>
          <a:p>
            <a:pPr algn="ctr">
              <a:buClr>
                <a:srgbClr val="7F142A"/>
              </a:buClr>
            </a:pPr>
            <a:r>
              <a:rPr lang="it-IT" sz="2400" b="1" dirty="0" smtClean="0">
                <a:solidFill>
                  <a:srgbClr val="7F142A"/>
                </a:solidFill>
                <a:latin typeface="Calibri" panose="020F0502020204030204" pitchFamily="34" charset="0"/>
              </a:rPr>
              <a:t>TO-BE (</a:t>
            </a:r>
            <a:r>
              <a:rPr lang="it-IT" sz="2400" b="1" dirty="0" err="1" smtClean="0">
                <a:solidFill>
                  <a:srgbClr val="7F142A"/>
                </a:solidFill>
                <a:latin typeface="Calibri" panose="020F0502020204030204" pitchFamily="34" charset="0"/>
              </a:rPr>
              <a:t>horizontal</a:t>
            </a:r>
            <a:r>
              <a:rPr lang="it-IT" sz="2400" b="1" dirty="0" smtClean="0">
                <a:solidFill>
                  <a:srgbClr val="7F142A"/>
                </a:solidFill>
                <a:latin typeface="Calibri" panose="020F0502020204030204" pitchFamily="34" charset="0"/>
              </a:rPr>
              <a:t> </a:t>
            </a:r>
            <a:r>
              <a:rPr lang="it-IT" sz="2400" b="1" dirty="0" err="1" smtClean="0">
                <a:solidFill>
                  <a:srgbClr val="7F142A"/>
                </a:solidFill>
                <a:latin typeface="Calibri" panose="020F0502020204030204" pitchFamily="34" charset="0"/>
              </a:rPr>
              <a:t>integration</a:t>
            </a:r>
            <a:r>
              <a:rPr lang="it-IT" sz="2400" b="1" dirty="0" smtClean="0">
                <a:solidFill>
                  <a:srgbClr val="7F142A"/>
                </a:solidFill>
                <a:latin typeface="Calibri" panose="020F0502020204030204" pitchFamily="34" charset="0"/>
              </a:rPr>
              <a:t>)</a:t>
            </a:r>
            <a:r>
              <a:rPr lang="it-IT" sz="2400" b="1" dirty="0" smtClean="0">
                <a:solidFill>
                  <a:srgbClr val="404040"/>
                </a:solidFill>
                <a:latin typeface="Calibri" panose="020F0502020204030204" pitchFamily="34" charset="0"/>
              </a:rPr>
              <a:t> </a:t>
            </a:r>
            <a:endParaRPr lang="it-IT" sz="2400" b="1" dirty="0">
              <a:solidFill>
                <a:srgbClr val="404040"/>
              </a:solidFill>
              <a:latin typeface="Calibri" panose="020F0502020204030204" pitchFamily="34" charset="0"/>
            </a:endParaRPr>
          </a:p>
        </p:txBody>
      </p:sp>
      <p:sp>
        <p:nvSpPr>
          <p:cNvPr id="59"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Tree>
    <p:extLst>
      <p:ext uri="{BB962C8B-B14F-4D97-AF65-F5344CB8AC3E}">
        <p14:creationId xmlns:p14="http://schemas.microsoft.com/office/powerpoint/2010/main" val="496718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44537"/>
          </a:xfrm>
        </p:spPr>
        <p:txBody>
          <a:bodyPr/>
          <a:lstStyle/>
          <a:p>
            <a:r>
              <a:rPr lang="it-IT" dirty="0"/>
              <a:t>Indagini congiunturali</a:t>
            </a:r>
            <a:r>
              <a:rPr lang="it-IT" dirty="0" smtClean="0">
                <a:solidFill>
                  <a:prstClr val="black"/>
                </a:solidFill>
                <a:latin typeface="Calibri" pitchFamily="34" charset="0"/>
              </a:rPr>
              <a:t> </a:t>
            </a:r>
            <a:r>
              <a:rPr lang="it-IT" dirty="0"/>
              <a:t>AS-IS</a:t>
            </a:r>
            <a:endParaRPr lang="it-IT" dirty="0"/>
          </a:p>
        </p:txBody>
      </p:sp>
      <p:sp>
        <p:nvSpPr>
          <p:cNvPr id="5" name="Segnaposto numero diapositiva 4"/>
          <p:cNvSpPr>
            <a:spLocks noGrp="1"/>
          </p:cNvSpPr>
          <p:nvPr>
            <p:ph type="sldNum" sz="quarter" idx="12"/>
          </p:nvPr>
        </p:nvSpPr>
        <p:spPr/>
        <p:txBody>
          <a:bodyPr/>
          <a:lstStyle/>
          <a:p>
            <a:fld id="{E0C751B5-631A-9242-B635-C18491BE6C62}" type="slidenum">
              <a:rPr lang="it-IT" smtClean="0"/>
              <a:pPr/>
              <a:t>23</a:t>
            </a:fld>
            <a:endParaRPr lang="it-IT" dirty="0"/>
          </a:p>
        </p:txBody>
      </p:sp>
      <p:sp>
        <p:nvSpPr>
          <p:cNvPr id="28" name="CasellaDiTesto 27"/>
          <p:cNvSpPr txBox="1"/>
          <p:nvPr/>
        </p:nvSpPr>
        <p:spPr>
          <a:xfrm>
            <a:off x="361951" y="3630455"/>
            <a:ext cx="1238249" cy="461665"/>
          </a:xfrm>
          <a:prstGeom prst="rect">
            <a:avLst/>
          </a:prstGeom>
          <a:noFill/>
        </p:spPr>
        <p:txBody>
          <a:bodyPr wrap="square" rtlCol="0">
            <a:spAutoFit/>
          </a:bodyPr>
          <a:lstStyle/>
          <a:p>
            <a:r>
              <a:rPr lang="it-IT" sz="2400" b="1" dirty="0" err="1" smtClean="0">
                <a:solidFill>
                  <a:srgbClr val="7F142A"/>
                </a:solidFill>
                <a:latin typeface="Calibri" panose="020F0502020204030204" pitchFamily="34" charset="0"/>
              </a:rPr>
              <a:t>Process</a:t>
            </a:r>
            <a:endParaRPr lang="it-IT" sz="2400" b="1" dirty="0">
              <a:solidFill>
                <a:srgbClr val="7F142A"/>
              </a:solidFill>
              <a:latin typeface="Calibri" panose="020F0502020204030204" pitchFamily="34" charset="0"/>
            </a:endParaRPr>
          </a:p>
        </p:txBody>
      </p:sp>
      <p:sp>
        <p:nvSpPr>
          <p:cNvPr id="39" name="CasellaDiTesto 38"/>
          <p:cNvSpPr txBox="1"/>
          <p:nvPr/>
        </p:nvSpPr>
        <p:spPr>
          <a:xfrm>
            <a:off x="361951" y="2307452"/>
            <a:ext cx="1088986" cy="461665"/>
          </a:xfrm>
          <a:prstGeom prst="rect">
            <a:avLst/>
          </a:prstGeom>
          <a:noFill/>
        </p:spPr>
        <p:txBody>
          <a:bodyPr wrap="square" rtlCol="0">
            <a:spAutoFit/>
          </a:bodyPr>
          <a:lstStyle/>
          <a:p>
            <a:r>
              <a:rPr lang="it-IT" sz="2400" b="1" dirty="0" err="1" smtClean="0">
                <a:solidFill>
                  <a:srgbClr val="7F142A"/>
                </a:solidFill>
                <a:latin typeface="Calibri" panose="020F0502020204030204" pitchFamily="34" charset="0"/>
              </a:rPr>
              <a:t>Collect</a:t>
            </a:r>
            <a:endParaRPr lang="it-IT" sz="2400" b="1" dirty="0">
              <a:solidFill>
                <a:srgbClr val="7F142A"/>
              </a:solidFill>
              <a:latin typeface="Calibri" panose="020F0502020204030204" pitchFamily="34" charset="0"/>
            </a:endParaRPr>
          </a:p>
        </p:txBody>
      </p:sp>
      <p:pic>
        <p:nvPicPr>
          <p:cNvPr id="1028" name="Picture 4" descr="Risultati immagini per co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052" y="3574003"/>
            <a:ext cx="626192" cy="6261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Risultati immagini per database icon"/>
          <p:cNvPicPr>
            <a:picLocks noChangeAspect="1" noChangeArrowheads="1"/>
          </p:cNvPicPr>
          <p:nvPr/>
        </p:nvPicPr>
        <p:blipFill>
          <a:blip r:embed="rId4">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2854346" y="2097328"/>
            <a:ext cx="605604" cy="605604"/>
          </a:xfrm>
          <a:prstGeom prst="rect">
            <a:avLst/>
          </a:prstGeom>
          <a:noFill/>
          <a:extLst>
            <a:ext uri="{909E8E84-426E-40DD-AFC4-6F175D3DCCD1}">
              <a14:hiddenFill xmlns:a14="http://schemas.microsoft.com/office/drawing/2010/main">
                <a:solidFill>
                  <a:srgbClr val="FFFFFF"/>
                </a:solidFill>
              </a14:hiddenFill>
            </a:ext>
          </a:extLst>
        </p:spPr>
      </p:pic>
      <p:sp>
        <p:nvSpPr>
          <p:cNvPr id="41" name="CasellaDiTesto 40"/>
          <p:cNvSpPr txBox="1"/>
          <p:nvPr/>
        </p:nvSpPr>
        <p:spPr>
          <a:xfrm>
            <a:off x="2555963" y="2670665"/>
            <a:ext cx="1219693" cy="369332"/>
          </a:xfrm>
          <a:prstGeom prst="rect">
            <a:avLst/>
          </a:prstGeom>
          <a:noFill/>
        </p:spPr>
        <p:txBody>
          <a:bodyPr wrap="none" rtlCol="0">
            <a:spAutoFit/>
          </a:bodyPr>
          <a:lstStyle/>
          <a:p>
            <a:r>
              <a:rPr lang="it-IT" dirty="0" smtClean="0">
                <a:latin typeface="Calibri" panose="020F0502020204030204" pitchFamily="34" charset="0"/>
              </a:rPr>
              <a:t>DB – </a:t>
            </a:r>
            <a:r>
              <a:rPr lang="it-IT" dirty="0" smtClean="0">
                <a:latin typeface="Calibri" panose="020F0502020204030204" pitchFamily="34" charset="0"/>
              </a:rPr>
              <a:t>Micro</a:t>
            </a:r>
            <a:endParaRPr lang="it-IT" dirty="0">
              <a:latin typeface="Calibri" panose="020F0502020204030204" pitchFamily="34" charset="0"/>
            </a:endParaRPr>
          </a:p>
        </p:txBody>
      </p:sp>
      <p:sp>
        <p:nvSpPr>
          <p:cNvPr id="48" name="CasellaDiTesto 47"/>
          <p:cNvSpPr txBox="1"/>
          <p:nvPr/>
        </p:nvSpPr>
        <p:spPr>
          <a:xfrm>
            <a:off x="2546159" y="5505985"/>
            <a:ext cx="1277401" cy="369332"/>
          </a:xfrm>
          <a:prstGeom prst="rect">
            <a:avLst/>
          </a:prstGeom>
          <a:noFill/>
        </p:spPr>
        <p:txBody>
          <a:bodyPr wrap="none" rtlCol="0">
            <a:spAutoFit/>
          </a:bodyPr>
          <a:lstStyle/>
          <a:p>
            <a:r>
              <a:rPr lang="it-IT" dirty="0" smtClean="0">
                <a:latin typeface="Calibri" panose="020F0502020204030204" pitchFamily="34" charset="0"/>
              </a:rPr>
              <a:t>DB – </a:t>
            </a:r>
            <a:r>
              <a:rPr lang="it-IT" dirty="0" smtClean="0">
                <a:latin typeface="Calibri" panose="020F0502020204030204" pitchFamily="34" charset="0"/>
              </a:rPr>
              <a:t>Macro</a:t>
            </a:r>
            <a:endParaRPr lang="it-IT" dirty="0">
              <a:latin typeface="Calibri" panose="020F0502020204030204" pitchFamily="34" charset="0"/>
            </a:endParaRPr>
          </a:p>
        </p:txBody>
      </p:sp>
      <p:sp>
        <p:nvSpPr>
          <p:cNvPr id="4" name="Freccia in giù 3"/>
          <p:cNvSpPr/>
          <p:nvPr/>
        </p:nvSpPr>
        <p:spPr>
          <a:xfrm>
            <a:off x="2995285" y="3128801"/>
            <a:ext cx="323726" cy="3323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Freccia in giù 39"/>
          <p:cNvSpPr/>
          <p:nvPr/>
        </p:nvSpPr>
        <p:spPr>
          <a:xfrm>
            <a:off x="2995285" y="4377563"/>
            <a:ext cx="323726" cy="3323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7" name="Rettangolo 86"/>
          <p:cNvSpPr/>
          <p:nvPr/>
        </p:nvSpPr>
        <p:spPr>
          <a:xfrm>
            <a:off x="8324850" y="1418008"/>
            <a:ext cx="444500" cy="45001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88" name="CasellaDiTesto 87"/>
          <p:cNvSpPr txBox="1"/>
          <p:nvPr/>
        </p:nvSpPr>
        <p:spPr>
          <a:xfrm rot="16200000">
            <a:off x="7847678" y="3453089"/>
            <a:ext cx="1398844" cy="461665"/>
          </a:xfrm>
          <a:prstGeom prst="rect">
            <a:avLst/>
          </a:prstGeom>
          <a:noFill/>
        </p:spPr>
        <p:txBody>
          <a:bodyPr wrap="none" rtlCol="0">
            <a:spAutoFit/>
          </a:bodyPr>
          <a:lstStyle/>
          <a:p>
            <a:r>
              <a:rPr lang="it-IT" sz="2400" dirty="0" err="1" smtClean="0">
                <a:solidFill>
                  <a:schemeClr val="bg1"/>
                </a:solidFill>
                <a:latin typeface="Calibri" panose="020F0502020204030204" pitchFamily="34" charset="0"/>
              </a:rPr>
              <a:t>Metadata</a:t>
            </a:r>
            <a:endParaRPr lang="it-IT" dirty="0">
              <a:solidFill>
                <a:schemeClr val="bg1"/>
              </a:solidFill>
              <a:latin typeface="Calibri" panose="020F0502020204030204" pitchFamily="34" charset="0"/>
            </a:endParaRPr>
          </a:p>
        </p:txBody>
      </p:sp>
      <p:sp>
        <p:nvSpPr>
          <p:cNvPr id="89" name="CasellaDiTesto 88"/>
          <p:cNvSpPr txBox="1"/>
          <p:nvPr/>
        </p:nvSpPr>
        <p:spPr>
          <a:xfrm>
            <a:off x="2471010" y="1408483"/>
            <a:ext cx="1427699" cy="523220"/>
          </a:xfrm>
          <a:prstGeom prst="rect">
            <a:avLst/>
          </a:prstGeom>
          <a:noFill/>
        </p:spPr>
        <p:txBody>
          <a:bodyPr wrap="none" rtlCol="0">
            <a:spAutoFit/>
          </a:bodyPr>
          <a:lstStyle/>
          <a:p>
            <a:r>
              <a:rPr lang="it-IT" sz="2800" dirty="0" err="1" smtClean="0">
                <a:latin typeface="Calibri" panose="020F0502020204030204" pitchFamily="34" charset="0"/>
              </a:rPr>
              <a:t>Survey</a:t>
            </a:r>
            <a:r>
              <a:rPr lang="it-IT" sz="2800" dirty="0" smtClean="0">
                <a:latin typeface="Calibri" panose="020F0502020204030204" pitchFamily="34" charset="0"/>
              </a:rPr>
              <a:t> </a:t>
            </a:r>
            <a:r>
              <a:rPr lang="it-IT" sz="2800" dirty="0" smtClean="0">
                <a:latin typeface="Calibri" panose="020F0502020204030204" pitchFamily="34" charset="0"/>
              </a:rPr>
              <a:t>1</a:t>
            </a:r>
            <a:endParaRPr lang="it-IT" sz="1600" dirty="0">
              <a:latin typeface="Calibri" panose="020F0502020204030204" pitchFamily="34" charset="0"/>
            </a:endParaRPr>
          </a:p>
        </p:txBody>
      </p:sp>
      <p:cxnSp>
        <p:nvCxnSpPr>
          <p:cNvPr id="44" name="Connettore 1 43"/>
          <p:cNvCxnSpPr/>
          <p:nvPr/>
        </p:nvCxnSpPr>
        <p:spPr>
          <a:xfrm flipV="1">
            <a:off x="4637280" y="1670093"/>
            <a:ext cx="0" cy="410042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5"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
        <p:nvSpPr>
          <p:cNvPr id="46" name="CasellaDiTesto 45"/>
          <p:cNvSpPr txBox="1"/>
          <p:nvPr/>
        </p:nvSpPr>
        <p:spPr>
          <a:xfrm>
            <a:off x="361951" y="4953458"/>
            <a:ext cx="1771649" cy="461665"/>
          </a:xfrm>
          <a:prstGeom prst="rect">
            <a:avLst/>
          </a:prstGeom>
          <a:noFill/>
        </p:spPr>
        <p:txBody>
          <a:bodyPr wrap="square" rtlCol="0">
            <a:spAutoFit/>
          </a:bodyPr>
          <a:lstStyle/>
          <a:p>
            <a:r>
              <a:rPr lang="it-IT" sz="2400" b="1" dirty="0" smtClean="0">
                <a:solidFill>
                  <a:srgbClr val="7F142A"/>
                </a:solidFill>
                <a:latin typeface="Calibri" panose="020F0502020204030204" pitchFamily="34" charset="0"/>
              </a:rPr>
              <a:t>Disseminate</a:t>
            </a:r>
            <a:endParaRPr lang="it-IT" sz="2400" b="1" dirty="0">
              <a:solidFill>
                <a:srgbClr val="7F142A"/>
              </a:solidFill>
              <a:latin typeface="Calibri" panose="020F0502020204030204" pitchFamily="34" charset="0"/>
            </a:endParaRPr>
          </a:p>
        </p:txBody>
      </p:sp>
      <p:pic>
        <p:nvPicPr>
          <p:cNvPr id="49" name="Picture 4" descr="Risultati immagini per co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91" y="3574003"/>
            <a:ext cx="626192" cy="62619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Risultati immagini per database icon"/>
          <p:cNvPicPr>
            <a:picLocks noChangeAspect="1" noChangeArrowheads="1"/>
          </p:cNvPicPr>
          <p:nvPr/>
        </p:nvPicPr>
        <p:blipFill>
          <a:blip r:embed="rId5">
            <a:duotone>
              <a:prstClr val="black"/>
              <a:schemeClr val="accent2">
                <a:lumMod val="75000"/>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5770385" y="2097328"/>
            <a:ext cx="605604" cy="605604"/>
          </a:xfrm>
          <a:prstGeom prst="rect">
            <a:avLst/>
          </a:prstGeom>
          <a:noFill/>
          <a:extLst>
            <a:ext uri="{909E8E84-426E-40DD-AFC4-6F175D3DCCD1}">
              <a14:hiddenFill xmlns:a14="http://schemas.microsoft.com/office/drawing/2010/main">
                <a:solidFill>
                  <a:srgbClr val="FFFFFF"/>
                </a:solidFill>
              </a14:hiddenFill>
            </a:ext>
          </a:extLst>
        </p:spPr>
      </p:pic>
      <p:sp>
        <p:nvSpPr>
          <p:cNvPr id="58" name="CasellaDiTesto 57"/>
          <p:cNvSpPr txBox="1"/>
          <p:nvPr/>
        </p:nvSpPr>
        <p:spPr>
          <a:xfrm>
            <a:off x="5472002" y="2670665"/>
            <a:ext cx="1219693" cy="369332"/>
          </a:xfrm>
          <a:prstGeom prst="rect">
            <a:avLst/>
          </a:prstGeom>
          <a:noFill/>
        </p:spPr>
        <p:txBody>
          <a:bodyPr wrap="none" rtlCol="0">
            <a:spAutoFit/>
          </a:bodyPr>
          <a:lstStyle/>
          <a:p>
            <a:r>
              <a:rPr lang="it-IT" dirty="0" smtClean="0">
                <a:latin typeface="Calibri" panose="020F0502020204030204" pitchFamily="34" charset="0"/>
              </a:rPr>
              <a:t>DB – </a:t>
            </a:r>
            <a:r>
              <a:rPr lang="it-IT" dirty="0" smtClean="0">
                <a:latin typeface="Calibri" panose="020F0502020204030204" pitchFamily="34" charset="0"/>
              </a:rPr>
              <a:t>Micro</a:t>
            </a:r>
            <a:endParaRPr lang="it-IT" dirty="0">
              <a:latin typeface="Calibri" panose="020F0502020204030204" pitchFamily="34" charset="0"/>
            </a:endParaRPr>
          </a:p>
        </p:txBody>
      </p:sp>
      <p:sp>
        <p:nvSpPr>
          <p:cNvPr id="55" name="CasellaDiTesto 54"/>
          <p:cNvSpPr txBox="1"/>
          <p:nvPr/>
        </p:nvSpPr>
        <p:spPr>
          <a:xfrm>
            <a:off x="5462198" y="5505985"/>
            <a:ext cx="1277401" cy="369332"/>
          </a:xfrm>
          <a:prstGeom prst="rect">
            <a:avLst/>
          </a:prstGeom>
          <a:noFill/>
        </p:spPr>
        <p:txBody>
          <a:bodyPr wrap="none" rtlCol="0">
            <a:spAutoFit/>
          </a:bodyPr>
          <a:lstStyle/>
          <a:p>
            <a:r>
              <a:rPr lang="it-IT" dirty="0" smtClean="0">
                <a:latin typeface="Calibri" panose="020F0502020204030204" pitchFamily="34" charset="0"/>
              </a:rPr>
              <a:t>DB – </a:t>
            </a:r>
            <a:r>
              <a:rPr lang="it-IT" dirty="0" smtClean="0">
                <a:latin typeface="Calibri" panose="020F0502020204030204" pitchFamily="34" charset="0"/>
              </a:rPr>
              <a:t>Macro</a:t>
            </a:r>
            <a:endParaRPr lang="it-IT" dirty="0">
              <a:latin typeface="Calibri" panose="020F0502020204030204" pitchFamily="34" charset="0"/>
            </a:endParaRPr>
          </a:p>
        </p:txBody>
      </p:sp>
      <p:sp>
        <p:nvSpPr>
          <p:cNvPr id="53" name="Freccia in giù 52"/>
          <p:cNvSpPr/>
          <p:nvPr/>
        </p:nvSpPr>
        <p:spPr>
          <a:xfrm>
            <a:off x="5911324" y="3128801"/>
            <a:ext cx="323726" cy="33235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54" name="Freccia in giù 53"/>
          <p:cNvSpPr/>
          <p:nvPr/>
        </p:nvSpPr>
        <p:spPr>
          <a:xfrm>
            <a:off x="5911324" y="4377563"/>
            <a:ext cx="323726" cy="33235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59" name="CasellaDiTesto 58"/>
          <p:cNvSpPr txBox="1"/>
          <p:nvPr/>
        </p:nvSpPr>
        <p:spPr>
          <a:xfrm>
            <a:off x="5387049" y="1408483"/>
            <a:ext cx="1427699" cy="523220"/>
          </a:xfrm>
          <a:prstGeom prst="rect">
            <a:avLst/>
          </a:prstGeom>
          <a:noFill/>
        </p:spPr>
        <p:txBody>
          <a:bodyPr wrap="none" rtlCol="0">
            <a:spAutoFit/>
          </a:bodyPr>
          <a:lstStyle/>
          <a:p>
            <a:r>
              <a:rPr lang="it-IT" sz="2800" dirty="0" err="1" smtClean="0">
                <a:latin typeface="Calibri" panose="020F0502020204030204" pitchFamily="34" charset="0"/>
              </a:rPr>
              <a:t>Survey</a:t>
            </a:r>
            <a:r>
              <a:rPr lang="it-IT" sz="2800" dirty="0" smtClean="0">
                <a:latin typeface="Calibri" panose="020F0502020204030204" pitchFamily="34" charset="0"/>
              </a:rPr>
              <a:t> </a:t>
            </a:r>
            <a:r>
              <a:rPr lang="it-IT" sz="2800" dirty="0">
                <a:latin typeface="Calibri" panose="020F0502020204030204" pitchFamily="34" charset="0"/>
              </a:rPr>
              <a:t>2</a:t>
            </a:r>
            <a:endParaRPr lang="it-IT" sz="1600" dirty="0">
              <a:latin typeface="Calibri" panose="020F0502020204030204" pitchFamily="34" charset="0"/>
            </a:endParaRPr>
          </a:p>
        </p:txBody>
      </p:sp>
      <p:pic>
        <p:nvPicPr>
          <p:cNvPr id="60" name="Picture 6" descr="Risultati immagini per data mart icon"/>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804414" y="4766434"/>
            <a:ext cx="913290" cy="7622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Risultati immagini per data mart icon"/>
          <p:cNvPicPr>
            <a:picLocks noChangeAspect="1" noChangeArrowheads="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729978" y="4737859"/>
            <a:ext cx="913290" cy="76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20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44537"/>
          </a:xfrm>
        </p:spPr>
        <p:txBody>
          <a:bodyPr/>
          <a:lstStyle/>
          <a:p>
            <a:r>
              <a:rPr lang="it-IT" dirty="0"/>
              <a:t>Indagini congiunturali</a:t>
            </a:r>
            <a:r>
              <a:rPr lang="it-IT" dirty="0" smtClean="0">
                <a:solidFill>
                  <a:prstClr val="black"/>
                </a:solidFill>
                <a:latin typeface="Calibri" pitchFamily="34" charset="0"/>
              </a:rPr>
              <a:t> </a:t>
            </a:r>
            <a:r>
              <a:rPr lang="it-IT" dirty="0" smtClean="0"/>
              <a:t>TO-BE</a:t>
            </a:r>
            <a:endParaRPr lang="it-IT" dirty="0"/>
          </a:p>
        </p:txBody>
      </p:sp>
      <p:sp>
        <p:nvSpPr>
          <p:cNvPr id="5" name="Segnaposto numero diapositiva 4"/>
          <p:cNvSpPr>
            <a:spLocks noGrp="1"/>
          </p:cNvSpPr>
          <p:nvPr>
            <p:ph type="sldNum" sz="quarter" idx="12"/>
          </p:nvPr>
        </p:nvSpPr>
        <p:spPr/>
        <p:txBody>
          <a:bodyPr/>
          <a:lstStyle/>
          <a:p>
            <a:fld id="{E0C751B5-631A-9242-B635-C18491BE6C62}" type="slidenum">
              <a:rPr lang="it-IT" smtClean="0"/>
              <a:pPr/>
              <a:t>24</a:t>
            </a:fld>
            <a:endParaRPr lang="it-IT" dirty="0"/>
          </a:p>
        </p:txBody>
      </p:sp>
      <p:sp>
        <p:nvSpPr>
          <p:cNvPr id="28" name="CasellaDiTesto 27"/>
          <p:cNvSpPr txBox="1"/>
          <p:nvPr/>
        </p:nvSpPr>
        <p:spPr>
          <a:xfrm>
            <a:off x="361951" y="3630455"/>
            <a:ext cx="1238249" cy="461665"/>
          </a:xfrm>
          <a:prstGeom prst="rect">
            <a:avLst/>
          </a:prstGeom>
          <a:noFill/>
        </p:spPr>
        <p:txBody>
          <a:bodyPr wrap="square" rtlCol="0">
            <a:spAutoFit/>
          </a:bodyPr>
          <a:lstStyle/>
          <a:p>
            <a:r>
              <a:rPr lang="it-IT" sz="2400" b="1" dirty="0" err="1" smtClean="0">
                <a:solidFill>
                  <a:srgbClr val="7F142A"/>
                </a:solidFill>
                <a:latin typeface="Calibri" panose="020F0502020204030204" pitchFamily="34" charset="0"/>
              </a:rPr>
              <a:t>Process</a:t>
            </a:r>
            <a:endParaRPr lang="it-IT" sz="2400" b="1" dirty="0">
              <a:solidFill>
                <a:srgbClr val="7F142A"/>
              </a:solidFill>
              <a:latin typeface="Calibri" panose="020F0502020204030204" pitchFamily="34" charset="0"/>
            </a:endParaRPr>
          </a:p>
        </p:txBody>
      </p:sp>
      <p:sp>
        <p:nvSpPr>
          <p:cNvPr id="39" name="CasellaDiTesto 38"/>
          <p:cNvSpPr txBox="1"/>
          <p:nvPr/>
        </p:nvSpPr>
        <p:spPr>
          <a:xfrm>
            <a:off x="361951" y="2307452"/>
            <a:ext cx="1088986" cy="461665"/>
          </a:xfrm>
          <a:prstGeom prst="rect">
            <a:avLst/>
          </a:prstGeom>
          <a:noFill/>
        </p:spPr>
        <p:txBody>
          <a:bodyPr wrap="square" rtlCol="0">
            <a:spAutoFit/>
          </a:bodyPr>
          <a:lstStyle/>
          <a:p>
            <a:r>
              <a:rPr lang="it-IT" sz="2400" b="1" dirty="0" err="1" smtClean="0">
                <a:solidFill>
                  <a:srgbClr val="7F142A"/>
                </a:solidFill>
                <a:latin typeface="Calibri" panose="020F0502020204030204" pitchFamily="34" charset="0"/>
              </a:rPr>
              <a:t>Collect</a:t>
            </a:r>
            <a:endParaRPr lang="it-IT" sz="2400" b="1" dirty="0">
              <a:solidFill>
                <a:srgbClr val="7F142A"/>
              </a:solidFill>
              <a:latin typeface="Calibri" panose="020F0502020204030204" pitchFamily="34" charset="0"/>
            </a:endParaRPr>
          </a:p>
        </p:txBody>
      </p:sp>
      <p:sp>
        <p:nvSpPr>
          <p:cNvPr id="87" name="Rettangolo 86"/>
          <p:cNvSpPr/>
          <p:nvPr/>
        </p:nvSpPr>
        <p:spPr>
          <a:xfrm>
            <a:off x="8324850" y="1418008"/>
            <a:ext cx="444500" cy="45001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88" name="CasellaDiTesto 87"/>
          <p:cNvSpPr txBox="1"/>
          <p:nvPr/>
        </p:nvSpPr>
        <p:spPr>
          <a:xfrm rot="16200000">
            <a:off x="7847678" y="3453089"/>
            <a:ext cx="1398844" cy="461665"/>
          </a:xfrm>
          <a:prstGeom prst="rect">
            <a:avLst/>
          </a:prstGeom>
          <a:noFill/>
        </p:spPr>
        <p:txBody>
          <a:bodyPr wrap="none" rtlCol="0">
            <a:spAutoFit/>
          </a:bodyPr>
          <a:lstStyle/>
          <a:p>
            <a:r>
              <a:rPr lang="it-IT" sz="2400" dirty="0" err="1" smtClean="0">
                <a:solidFill>
                  <a:schemeClr val="bg1"/>
                </a:solidFill>
                <a:latin typeface="Calibri" panose="020F0502020204030204" pitchFamily="34" charset="0"/>
              </a:rPr>
              <a:t>Metadata</a:t>
            </a:r>
            <a:endParaRPr lang="it-IT" dirty="0">
              <a:solidFill>
                <a:schemeClr val="bg1"/>
              </a:solidFill>
              <a:latin typeface="Calibri" panose="020F0502020204030204" pitchFamily="34" charset="0"/>
            </a:endParaRPr>
          </a:p>
        </p:txBody>
      </p:sp>
      <p:sp>
        <p:nvSpPr>
          <p:cNvPr id="89" name="CasellaDiTesto 88"/>
          <p:cNvSpPr txBox="1"/>
          <p:nvPr/>
        </p:nvSpPr>
        <p:spPr>
          <a:xfrm>
            <a:off x="2471010" y="1408483"/>
            <a:ext cx="1427699" cy="523220"/>
          </a:xfrm>
          <a:prstGeom prst="rect">
            <a:avLst/>
          </a:prstGeom>
          <a:noFill/>
        </p:spPr>
        <p:txBody>
          <a:bodyPr wrap="none" rtlCol="0">
            <a:spAutoFit/>
          </a:bodyPr>
          <a:lstStyle/>
          <a:p>
            <a:r>
              <a:rPr lang="it-IT" sz="2800" dirty="0" err="1" smtClean="0">
                <a:latin typeface="Calibri" panose="020F0502020204030204" pitchFamily="34" charset="0"/>
              </a:rPr>
              <a:t>Survey</a:t>
            </a:r>
            <a:r>
              <a:rPr lang="it-IT" sz="2800" dirty="0" smtClean="0">
                <a:latin typeface="Calibri" panose="020F0502020204030204" pitchFamily="34" charset="0"/>
              </a:rPr>
              <a:t> </a:t>
            </a:r>
            <a:r>
              <a:rPr lang="it-IT" sz="2800" dirty="0" smtClean="0">
                <a:latin typeface="Calibri" panose="020F0502020204030204" pitchFamily="34" charset="0"/>
              </a:rPr>
              <a:t>1</a:t>
            </a:r>
            <a:endParaRPr lang="it-IT" sz="1600" dirty="0">
              <a:latin typeface="Calibri" panose="020F0502020204030204" pitchFamily="34" charset="0"/>
            </a:endParaRPr>
          </a:p>
        </p:txBody>
      </p:sp>
      <p:cxnSp>
        <p:nvCxnSpPr>
          <p:cNvPr id="44" name="Connettore 1 43"/>
          <p:cNvCxnSpPr/>
          <p:nvPr/>
        </p:nvCxnSpPr>
        <p:spPr>
          <a:xfrm flipH="1">
            <a:off x="1790700" y="3079749"/>
            <a:ext cx="568642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5"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
        <p:nvSpPr>
          <p:cNvPr id="46" name="CasellaDiTesto 45"/>
          <p:cNvSpPr txBox="1"/>
          <p:nvPr/>
        </p:nvSpPr>
        <p:spPr>
          <a:xfrm>
            <a:off x="361951" y="4953458"/>
            <a:ext cx="1771649" cy="461665"/>
          </a:xfrm>
          <a:prstGeom prst="rect">
            <a:avLst/>
          </a:prstGeom>
          <a:noFill/>
        </p:spPr>
        <p:txBody>
          <a:bodyPr wrap="square" rtlCol="0">
            <a:spAutoFit/>
          </a:bodyPr>
          <a:lstStyle/>
          <a:p>
            <a:r>
              <a:rPr lang="it-IT" sz="2400" b="1" dirty="0" smtClean="0">
                <a:solidFill>
                  <a:srgbClr val="7F142A"/>
                </a:solidFill>
                <a:latin typeface="Calibri" panose="020F0502020204030204" pitchFamily="34" charset="0"/>
              </a:rPr>
              <a:t>Disseminate</a:t>
            </a:r>
            <a:endParaRPr lang="it-IT" sz="2400" b="1" dirty="0">
              <a:solidFill>
                <a:srgbClr val="7F142A"/>
              </a:solidFill>
              <a:latin typeface="Calibri" panose="020F0502020204030204" pitchFamily="34" charset="0"/>
            </a:endParaRPr>
          </a:p>
        </p:txBody>
      </p:sp>
      <p:sp>
        <p:nvSpPr>
          <p:cNvPr id="59" name="CasellaDiTesto 58"/>
          <p:cNvSpPr txBox="1"/>
          <p:nvPr/>
        </p:nvSpPr>
        <p:spPr>
          <a:xfrm>
            <a:off x="5387049" y="1408483"/>
            <a:ext cx="1427699" cy="523220"/>
          </a:xfrm>
          <a:prstGeom prst="rect">
            <a:avLst/>
          </a:prstGeom>
          <a:noFill/>
        </p:spPr>
        <p:txBody>
          <a:bodyPr wrap="none" rtlCol="0">
            <a:spAutoFit/>
          </a:bodyPr>
          <a:lstStyle/>
          <a:p>
            <a:r>
              <a:rPr lang="it-IT" sz="2800" dirty="0" err="1" smtClean="0">
                <a:latin typeface="Calibri" panose="020F0502020204030204" pitchFamily="34" charset="0"/>
              </a:rPr>
              <a:t>Survey</a:t>
            </a:r>
            <a:r>
              <a:rPr lang="it-IT" sz="2800" dirty="0" smtClean="0">
                <a:latin typeface="Calibri" panose="020F0502020204030204" pitchFamily="34" charset="0"/>
              </a:rPr>
              <a:t> </a:t>
            </a:r>
            <a:r>
              <a:rPr lang="it-IT" sz="2800" dirty="0">
                <a:latin typeface="Calibri" panose="020F0502020204030204" pitchFamily="34" charset="0"/>
              </a:rPr>
              <a:t>2</a:t>
            </a:r>
            <a:endParaRPr lang="it-IT" sz="1600" dirty="0">
              <a:latin typeface="Calibri" panose="020F0502020204030204" pitchFamily="34" charset="0"/>
            </a:endParaRPr>
          </a:p>
        </p:txBody>
      </p:sp>
      <p:sp>
        <p:nvSpPr>
          <p:cNvPr id="27" name="Rettangolo 26"/>
          <p:cNvSpPr/>
          <p:nvPr/>
        </p:nvSpPr>
        <p:spPr>
          <a:xfrm>
            <a:off x="2471010" y="2262545"/>
            <a:ext cx="4511356" cy="551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err="1"/>
              <a:t>Raw</a:t>
            </a:r>
            <a:r>
              <a:rPr lang="it-IT" dirty="0"/>
              <a:t> data</a:t>
            </a:r>
            <a:endParaRPr lang="it-IT" dirty="0"/>
          </a:p>
        </p:txBody>
      </p:sp>
      <p:sp>
        <p:nvSpPr>
          <p:cNvPr id="29" name="Rettangolo 28"/>
          <p:cNvSpPr/>
          <p:nvPr/>
        </p:nvSpPr>
        <p:spPr>
          <a:xfrm>
            <a:off x="2471010" y="4908551"/>
            <a:ext cx="4511356" cy="55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latin typeface="Calibri" panose="020F0502020204030204" pitchFamily="34" charset="0"/>
              </a:rPr>
              <a:t>Business </a:t>
            </a:r>
            <a:r>
              <a:rPr lang="it-IT" sz="2000" dirty="0" err="1" smtClean="0">
                <a:latin typeface="Calibri" panose="020F0502020204030204" pitchFamily="34" charset="0"/>
              </a:rPr>
              <a:t>register</a:t>
            </a:r>
            <a:endParaRPr lang="it-IT" sz="1600" dirty="0">
              <a:latin typeface="Calibri" panose="020F0502020204030204" pitchFamily="34" charset="0"/>
            </a:endParaRPr>
          </a:p>
        </p:txBody>
      </p:sp>
      <p:cxnSp>
        <p:nvCxnSpPr>
          <p:cNvPr id="34" name="Connettore 1 33"/>
          <p:cNvCxnSpPr/>
          <p:nvPr/>
        </p:nvCxnSpPr>
        <p:spPr>
          <a:xfrm flipH="1">
            <a:off x="1943100" y="4594224"/>
            <a:ext cx="568642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1" name="Picture 4" descr="Risultati immagini per co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147" y="3488761"/>
            <a:ext cx="777873" cy="77787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Risultati immagini per co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086" y="3488761"/>
            <a:ext cx="777873" cy="777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Risultati immagini per co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025" y="3472350"/>
            <a:ext cx="777873" cy="777873"/>
          </a:xfrm>
          <a:prstGeom prst="rect">
            <a:avLst/>
          </a:prstGeom>
          <a:noFill/>
          <a:extLst>
            <a:ext uri="{909E8E84-426E-40DD-AFC4-6F175D3DCCD1}">
              <a14:hiddenFill xmlns:a14="http://schemas.microsoft.com/office/drawing/2010/main">
                <a:solidFill>
                  <a:srgbClr val="FFFFFF"/>
                </a:solidFill>
              </a14:hiddenFill>
            </a:ext>
          </a:extLst>
        </p:spPr>
      </p:pic>
      <p:sp>
        <p:nvSpPr>
          <p:cNvPr id="62" name="Freccia in giù 61"/>
          <p:cNvSpPr/>
          <p:nvPr/>
        </p:nvSpPr>
        <p:spPr>
          <a:xfrm>
            <a:off x="2961676" y="2918901"/>
            <a:ext cx="431192" cy="3323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3" name="Freccia in giù 62"/>
          <p:cNvSpPr/>
          <p:nvPr/>
        </p:nvSpPr>
        <p:spPr>
          <a:xfrm>
            <a:off x="2961676" y="1894166"/>
            <a:ext cx="431192" cy="3323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4" name="Freccia in giù 63"/>
          <p:cNvSpPr/>
          <p:nvPr/>
        </p:nvSpPr>
        <p:spPr>
          <a:xfrm>
            <a:off x="2961676" y="4479920"/>
            <a:ext cx="431192" cy="3323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5" name="Freccia in giù 64"/>
          <p:cNvSpPr/>
          <p:nvPr/>
        </p:nvSpPr>
        <p:spPr>
          <a:xfrm>
            <a:off x="5885302" y="2932676"/>
            <a:ext cx="431192" cy="33235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66" name="Freccia in giù 65"/>
          <p:cNvSpPr/>
          <p:nvPr/>
        </p:nvSpPr>
        <p:spPr>
          <a:xfrm>
            <a:off x="5885302" y="1907941"/>
            <a:ext cx="431192" cy="33235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67" name="Freccia in giù 66"/>
          <p:cNvSpPr/>
          <p:nvPr/>
        </p:nvSpPr>
        <p:spPr>
          <a:xfrm>
            <a:off x="5885302" y="4493695"/>
            <a:ext cx="431192" cy="33235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056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01128"/>
          </a:xfrm>
        </p:spPr>
        <p:txBody>
          <a:bodyPr/>
          <a:lstStyle/>
          <a:p>
            <a:r>
              <a:rPr lang="it-IT" dirty="0" err="1" smtClean="0"/>
              <a:t>What’s</a:t>
            </a:r>
            <a:r>
              <a:rPr lang="it-IT" dirty="0" smtClean="0"/>
              <a:t> </a:t>
            </a:r>
            <a:r>
              <a:rPr lang="it-IT" dirty="0" err="1" smtClean="0"/>
              <a:t>next</a:t>
            </a:r>
            <a:endParaRPr lang="it-IT" dirty="0"/>
          </a:p>
        </p:txBody>
      </p:sp>
      <p:sp>
        <p:nvSpPr>
          <p:cNvPr id="3" name="Segnaposto contenuto 2"/>
          <p:cNvSpPr>
            <a:spLocks noGrp="1"/>
          </p:cNvSpPr>
          <p:nvPr>
            <p:ph idx="1"/>
          </p:nvPr>
        </p:nvSpPr>
        <p:spPr>
          <a:xfrm>
            <a:off x="551328" y="1075766"/>
            <a:ext cx="8135471" cy="4629709"/>
          </a:xfrm>
        </p:spPr>
        <p:txBody>
          <a:bodyPr/>
          <a:lstStyle/>
          <a:p>
            <a:pPr>
              <a:buClr>
                <a:srgbClr val="7F142A"/>
              </a:buClr>
            </a:pPr>
            <a:r>
              <a:rPr lang="it-IT" sz="2400" b="1" dirty="0" smtClean="0">
                <a:solidFill>
                  <a:srgbClr val="404040"/>
                </a:solidFill>
                <a:latin typeface="Calibri" panose="020F0502020204030204" pitchFamily="34" charset="0"/>
              </a:rPr>
              <a:t>Standardizzazione dei processi</a:t>
            </a:r>
            <a:r>
              <a:rPr lang="it-IT" sz="2400" dirty="0" smtClean="0">
                <a:solidFill>
                  <a:srgbClr val="404040"/>
                </a:solidFill>
                <a:latin typeface="Calibri" panose="020F0502020204030204" pitchFamily="34" charset="0"/>
              </a:rPr>
              <a:t>, due dimensioni strettamente connesse</a:t>
            </a:r>
            <a:endParaRPr lang="it-IT" sz="2400" dirty="0">
              <a:solidFill>
                <a:srgbClr val="404040"/>
              </a:solidFill>
              <a:latin typeface="Calibri" panose="020F0502020204030204" pitchFamily="34" charset="0"/>
            </a:endParaRPr>
          </a:p>
          <a:p>
            <a:pPr lvl="1">
              <a:buClr>
                <a:srgbClr val="7F142A"/>
              </a:buClr>
            </a:pPr>
            <a:r>
              <a:rPr lang="it-IT" sz="2400" dirty="0" smtClean="0">
                <a:solidFill>
                  <a:srgbClr val="404040"/>
                </a:solidFill>
                <a:latin typeface="Calibri" panose="020F0502020204030204" pitchFamily="34" charset="0"/>
              </a:rPr>
              <a:t>Dimensione organizzativa</a:t>
            </a:r>
            <a:endParaRPr lang="it-IT" sz="2400" dirty="0">
              <a:solidFill>
                <a:srgbClr val="404040"/>
              </a:solidFill>
              <a:latin typeface="Calibri" panose="020F0502020204030204" pitchFamily="34" charset="0"/>
            </a:endParaRPr>
          </a:p>
          <a:p>
            <a:pPr lvl="1">
              <a:buClr>
                <a:srgbClr val="7F142A"/>
              </a:buClr>
            </a:pPr>
            <a:r>
              <a:rPr lang="it-IT" sz="2400" dirty="0" smtClean="0">
                <a:solidFill>
                  <a:srgbClr val="404040"/>
                </a:solidFill>
                <a:latin typeface="Calibri" panose="020F0502020204030204" pitchFamily="34" charset="0"/>
              </a:rPr>
              <a:t>Dimensione di processo</a:t>
            </a:r>
          </a:p>
          <a:p>
            <a:pPr lvl="1">
              <a:buClr>
                <a:srgbClr val="7F142A"/>
              </a:buClr>
            </a:pPr>
            <a:endParaRPr lang="it-IT" sz="800" dirty="0">
              <a:solidFill>
                <a:srgbClr val="404040"/>
              </a:solidFill>
              <a:latin typeface="Calibri" panose="020F0502020204030204" pitchFamily="34" charset="0"/>
            </a:endParaRPr>
          </a:p>
          <a:p>
            <a:pPr>
              <a:buClr>
                <a:srgbClr val="7F142A"/>
              </a:buClr>
            </a:pPr>
            <a:r>
              <a:rPr lang="it-IT" sz="2400" b="1" dirty="0" smtClean="0">
                <a:solidFill>
                  <a:srgbClr val="404040"/>
                </a:solidFill>
                <a:latin typeface="Calibri" panose="020F0502020204030204" pitchFamily="34" charset="0"/>
              </a:rPr>
              <a:t>Cambiamenti massivi</a:t>
            </a:r>
            <a:r>
              <a:rPr lang="it-IT" sz="2400" dirty="0" smtClean="0">
                <a:solidFill>
                  <a:srgbClr val="404040"/>
                </a:solidFill>
                <a:latin typeface="Calibri" panose="020F0502020204030204" pitchFamily="34" charset="0"/>
              </a:rPr>
              <a:t> </a:t>
            </a:r>
            <a:r>
              <a:rPr lang="it-IT" sz="2400" dirty="0">
                <a:solidFill>
                  <a:srgbClr val="404040"/>
                </a:solidFill>
                <a:latin typeface="Calibri" panose="020F0502020204030204" pitchFamily="34" charset="0"/>
              </a:rPr>
              <a:t>-&gt; </a:t>
            </a:r>
            <a:r>
              <a:rPr lang="it-IT" sz="2400" dirty="0" smtClean="0">
                <a:solidFill>
                  <a:srgbClr val="404040"/>
                </a:solidFill>
                <a:latin typeface="Calibri" panose="020F0502020204030204" pitchFamily="34" charset="0"/>
              </a:rPr>
              <a:t>grandi rischi</a:t>
            </a:r>
          </a:p>
          <a:p>
            <a:pPr lvl="1">
              <a:buClr>
                <a:srgbClr val="7F142A"/>
              </a:buClr>
            </a:pPr>
            <a:r>
              <a:rPr lang="it-IT" dirty="0">
                <a:solidFill>
                  <a:srgbClr val="404040"/>
                </a:solidFill>
                <a:latin typeface="Calibri" panose="020F0502020204030204" pitchFamily="34" charset="0"/>
              </a:rPr>
              <a:t>Dobbiamo ottenere risultati nel breve/medio periodo</a:t>
            </a:r>
          </a:p>
          <a:p>
            <a:pPr marL="457200" lvl="1" indent="0">
              <a:buClr>
                <a:srgbClr val="7F142A"/>
              </a:buClr>
              <a:buNone/>
            </a:pPr>
            <a:endParaRPr lang="it-IT" sz="800" dirty="0">
              <a:solidFill>
                <a:srgbClr val="404040"/>
              </a:solidFill>
              <a:latin typeface="Calibri" panose="020F0502020204030204" pitchFamily="34" charset="0"/>
            </a:endParaRPr>
          </a:p>
          <a:p>
            <a:pPr lvl="1">
              <a:buClr>
                <a:srgbClr val="7F142A"/>
              </a:buClr>
            </a:pPr>
            <a:endParaRPr lang="it-IT" sz="800" dirty="0">
              <a:solidFill>
                <a:srgbClr val="404040"/>
              </a:solidFill>
              <a:latin typeface="Calibri" panose="020F0502020204030204" pitchFamily="34" charset="0"/>
            </a:endParaRPr>
          </a:p>
          <a:p>
            <a:pPr>
              <a:buClr>
                <a:srgbClr val="7F142A"/>
              </a:buClr>
            </a:pPr>
            <a:r>
              <a:rPr lang="it-IT" sz="2400" b="1" dirty="0" smtClean="0">
                <a:solidFill>
                  <a:srgbClr val="404040"/>
                </a:solidFill>
                <a:latin typeface="Calibri" panose="020F0502020204030204" pitchFamily="34" charset="0"/>
              </a:rPr>
              <a:t>Utilizzo di standard internazionali a supporto del processo di cambiamento</a:t>
            </a:r>
            <a:endParaRPr lang="it-IT" sz="2400" b="1" dirty="0">
              <a:solidFill>
                <a:srgbClr val="404040"/>
              </a:solidFill>
              <a:latin typeface="Calibri" panose="020F0502020204030204" pitchFamily="34" charset="0"/>
            </a:endParaRPr>
          </a:p>
          <a:p>
            <a:endParaRPr lang="it-IT" sz="2800" dirty="0" smtClean="0"/>
          </a:p>
        </p:txBody>
      </p:sp>
      <p:sp>
        <p:nvSpPr>
          <p:cNvPr id="4" name="Segnaposto numero diapositiva 3"/>
          <p:cNvSpPr>
            <a:spLocks noGrp="1"/>
          </p:cNvSpPr>
          <p:nvPr>
            <p:ph type="sldNum" sz="quarter" idx="12"/>
          </p:nvPr>
        </p:nvSpPr>
        <p:spPr/>
        <p:txBody>
          <a:bodyPr/>
          <a:lstStyle/>
          <a:p>
            <a:fld id="{E0C751B5-631A-9242-B635-C18491BE6C62}" type="slidenum">
              <a:rPr lang="it-IT" smtClean="0"/>
              <a:pPr/>
              <a:t>25</a:t>
            </a:fld>
            <a:endParaRPr lang="it-IT" dirty="0"/>
          </a:p>
        </p:txBody>
      </p:sp>
      <p:sp>
        <p:nvSpPr>
          <p:cNvPr id="5" name="Segnaposto piè di pagina 3"/>
          <p:cNvSpPr>
            <a:spLocks noGrp="1"/>
          </p:cNvSpPr>
          <p:nvPr>
            <p:ph type="ftr" sz="quarter" idx="11"/>
          </p:nvPr>
        </p:nvSpPr>
        <p:spPr>
          <a:xfrm>
            <a:off x="457200" y="6334412"/>
            <a:ext cx="6000750" cy="365125"/>
          </a:xfrm>
        </p:spPr>
        <p:txBody>
          <a:bodyPr/>
          <a:lstStyle/>
          <a:p>
            <a:r>
              <a:rPr lang="it-IT" dirty="0"/>
              <a:t>Standardizzazione dei processi produttivi in Istat, Mauro Bruno – Forum PA</a:t>
            </a:r>
          </a:p>
        </p:txBody>
      </p:sp>
    </p:spTree>
    <p:extLst>
      <p:ext uri="{BB962C8B-B14F-4D97-AF65-F5344CB8AC3E}">
        <p14:creationId xmlns:p14="http://schemas.microsoft.com/office/powerpoint/2010/main" val="3364023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25908" y="1133475"/>
            <a:ext cx="6232192" cy="907941"/>
          </a:xfrm>
          <a:prstGeom prst="rect">
            <a:avLst/>
          </a:prstGeom>
          <a:noFill/>
        </p:spPr>
        <p:txBody>
          <a:bodyPr wrap="square" rtlCol="0">
            <a:spAutoFit/>
          </a:bodyPr>
          <a:lstStyle/>
          <a:p>
            <a:endParaRPr lang="en-US" sz="800" b="1" dirty="0" smtClean="0">
              <a:solidFill>
                <a:srgbClr val="7F142A"/>
              </a:solidFill>
              <a:latin typeface="Calibri" pitchFamily="34" charset="0"/>
            </a:endParaRPr>
          </a:p>
          <a:p>
            <a:pPr>
              <a:buClr>
                <a:srgbClr val="7F142A"/>
              </a:buClr>
            </a:pPr>
            <a:r>
              <a:rPr lang="it-IT" sz="3600" b="1" dirty="0" smtClean="0">
                <a:solidFill>
                  <a:srgbClr val="7F142A"/>
                </a:solidFill>
                <a:latin typeface="Calibri" pitchFamily="34" charset="0"/>
              </a:rPr>
              <a:t>Grazie per la vostra attenzione!</a:t>
            </a:r>
            <a:endParaRPr lang="it-IT" sz="3600" b="1" dirty="0">
              <a:solidFill>
                <a:srgbClr val="7F142A"/>
              </a:solidFill>
              <a:latin typeface="Calibri" pitchFamily="34" charset="0"/>
            </a:endParaRPr>
          </a:p>
          <a:p>
            <a:endParaRPr lang="it-IT" sz="900" dirty="0" smtClean="0">
              <a:solidFill>
                <a:srgbClr val="505150"/>
              </a:solidFill>
            </a:endParaRPr>
          </a:p>
        </p:txBody>
      </p:sp>
    </p:spTree>
    <p:extLst>
      <p:ext uri="{BB962C8B-B14F-4D97-AF65-F5344CB8AC3E}">
        <p14:creationId xmlns:p14="http://schemas.microsoft.com/office/powerpoint/2010/main" val="203012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Il contesto</a:t>
            </a:r>
            <a:endParaRPr lang="it-IT" dirty="0"/>
          </a:p>
        </p:txBody>
      </p:sp>
      <p:sp>
        <p:nvSpPr>
          <p:cNvPr id="3" name="Segnaposto contenuto 2"/>
          <p:cNvSpPr>
            <a:spLocks noGrp="1"/>
          </p:cNvSpPr>
          <p:nvPr>
            <p:ph idx="1"/>
          </p:nvPr>
        </p:nvSpPr>
        <p:spPr>
          <a:xfrm>
            <a:off x="457200" y="1107771"/>
            <a:ext cx="8229600" cy="4761802"/>
          </a:xfrm>
        </p:spPr>
        <p:txBody>
          <a:bodyPr/>
          <a:lstStyle/>
          <a:p>
            <a:pPr>
              <a:lnSpc>
                <a:spcPct val="150000"/>
              </a:lnSpc>
              <a:buClr>
                <a:srgbClr val="7F142A"/>
              </a:buClr>
              <a:buFont typeface="Wingdings" pitchFamily="2" charset="2"/>
              <a:buChar char="§"/>
            </a:pPr>
            <a:r>
              <a:rPr lang="it-IT" sz="2400" b="1" dirty="0" smtClean="0">
                <a:solidFill>
                  <a:srgbClr val="404040"/>
                </a:solidFill>
              </a:rPr>
              <a:t>Il contesto esterno:</a:t>
            </a:r>
          </a:p>
          <a:p>
            <a:pPr lvl="1">
              <a:buClr>
                <a:srgbClr val="7F142A"/>
              </a:buClr>
              <a:buFont typeface="Wingdings" pitchFamily="2" charset="2"/>
              <a:buChar char="§"/>
            </a:pPr>
            <a:r>
              <a:rPr lang="it-IT" sz="2000" dirty="0" smtClean="0"/>
              <a:t>incremento della domanda statistica (livello territoriale, tipologia di canali di diffusione, etc.)</a:t>
            </a:r>
          </a:p>
          <a:p>
            <a:pPr lvl="1">
              <a:buClr>
                <a:srgbClr val="7F142A"/>
              </a:buClr>
              <a:buFont typeface="Wingdings" pitchFamily="2" charset="2"/>
              <a:buChar char="§"/>
            </a:pPr>
            <a:r>
              <a:rPr lang="it-IT" sz="2000" dirty="0" smtClean="0"/>
              <a:t>presenza di competitor sul mercato (sviluppo e diffusione delle tecnologie ICT ha abbattuto la spesa per la produzione dei dati statistici)</a:t>
            </a:r>
          </a:p>
          <a:p>
            <a:pPr lvl="1">
              <a:buClr>
                <a:srgbClr val="7F142A"/>
              </a:buClr>
              <a:buFont typeface="Wingdings" pitchFamily="2" charset="2"/>
              <a:buChar char="§"/>
            </a:pPr>
            <a:r>
              <a:rPr lang="it-IT" sz="2000" dirty="0" smtClean="0"/>
              <a:t>necessità di aggiornare le competenze del personale (rapida evoluzione delle tecnologie ICT) </a:t>
            </a:r>
            <a:endParaRPr lang="it-IT" sz="2000" b="1" dirty="0" smtClean="0">
              <a:solidFill>
                <a:srgbClr val="404040"/>
              </a:solidFill>
            </a:endParaRPr>
          </a:p>
          <a:p>
            <a:pPr>
              <a:lnSpc>
                <a:spcPct val="150000"/>
              </a:lnSpc>
              <a:buClr>
                <a:srgbClr val="7F142A"/>
              </a:buClr>
              <a:buFont typeface="Wingdings" pitchFamily="2" charset="2"/>
              <a:buChar char="§"/>
            </a:pPr>
            <a:r>
              <a:rPr lang="it-IT" sz="2400" b="1" dirty="0" smtClean="0">
                <a:solidFill>
                  <a:srgbClr val="404040"/>
                </a:solidFill>
              </a:rPr>
              <a:t>Il contesto interno:</a:t>
            </a:r>
          </a:p>
          <a:p>
            <a:pPr lvl="1">
              <a:buClr>
                <a:srgbClr val="7F142A"/>
              </a:buClr>
              <a:buFont typeface="Wingdings" pitchFamily="2" charset="2"/>
              <a:buChar char="§"/>
            </a:pPr>
            <a:r>
              <a:rPr lang="it-IT" sz="2000" dirty="0" smtClean="0"/>
              <a:t>processi &amp; metodologie non standard (assenza di visione olistica)</a:t>
            </a:r>
          </a:p>
          <a:p>
            <a:pPr lvl="1">
              <a:buClr>
                <a:srgbClr val="7F142A"/>
              </a:buClr>
              <a:buFont typeface="Wingdings" pitchFamily="2" charset="2"/>
              <a:buChar char="§"/>
            </a:pPr>
            <a:r>
              <a:rPr lang="it-IT" sz="2000" dirty="0" smtClean="0"/>
              <a:t>modello organizzativo </a:t>
            </a:r>
            <a:r>
              <a:rPr lang="it-IT" sz="2000" dirty="0" smtClean="0"/>
              <a:t>‘decentralizzato’ (ha favorito </a:t>
            </a:r>
            <a:r>
              <a:rPr lang="it-IT" sz="2000" dirty="0" smtClean="0"/>
              <a:t>la proliferazione dei silos nelle diverse rilevazioni statistiche)</a:t>
            </a:r>
            <a:endParaRPr lang="it-IT" sz="2000" dirty="0"/>
          </a:p>
        </p:txBody>
      </p:sp>
      <p:sp>
        <p:nvSpPr>
          <p:cNvPr id="4" name="Segnaposto piè di pagina 3"/>
          <p:cNvSpPr>
            <a:spLocks noGrp="1"/>
          </p:cNvSpPr>
          <p:nvPr>
            <p:ph type="ftr" sz="quarter" idx="11"/>
          </p:nvPr>
        </p:nvSpPr>
        <p:spPr>
          <a:xfrm>
            <a:off x="457200" y="6334412"/>
            <a:ext cx="5905500" cy="365125"/>
          </a:xfrm>
        </p:spPr>
        <p:txBody>
          <a:bodyPr/>
          <a:lstStyle/>
          <a:p>
            <a:r>
              <a:rPr lang="it-IT" smtClean="0"/>
              <a:t>Standardizzazione dei processi produttivi in Istat, Mauro Bruno – Forum PA</a:t>
            </a:r>
            <a:endParaRPr lang="it-IT" dirty="0"/>
          </a:p>
        </p:txBody>
      </p:sp>
      <p:sp>
        <p:nvSpPr>
          <p:cNvPr id="5" name="Segnaposto numero diapositiva 4"/>
          <p:cNvSpPr>
            <a:spLocks noGrp="1"/>
          </p:cNvSpPr>
          <p:nvPr>
            <p:ph type="sldNum" sz="quarter" idx="12"/>
          </p:nvPr>
        </p:nvSpPr>
        <p:spPr/>
        <p:txBody>
          <a:bodyPr/>
          <a:lstStyle/>
          <a:p>
            <a:fld id="{E0C751B5-631A-9242-B635-C18491BE6C62}" type="slidenum">
              <a:rPr lang="it-IT" smtClean="0"/>
              <a:pPr/>
              <a:t>3</a:t>
            </a:fld>
            <a:endParaRPr lang="it-IT" dirty="0"/>
          </a:p>
        </p:txBody>
      </p:sp>
    </p:spTree>
    <p:extLst>
      <p:ext uri="{BB962C8B-B14F-4D97-AF65-F5344CB8AC3E}">
        <p14:creationId xmlns:p14="http://schemas.microsoft.com/office/powerpoint/2010/main" val="343975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contesto</a:t>
            </a:r>
            <a:endParaRPr lang="it-IT" dirty="0"/>
          </a:p>
        </p:txBody>
      </p:sp>
      <p:sp>
        <p:nvSpPr>
          <p:cNvPr id="3" name="Segnaposto contenuto 2"/>
          <p:cNvSpPr>
            <a:spLocks noGrp="1"/>
          </p:cNvSpPr>
          <p:nvPr>
            <p:ph idx="1"/>
          </p:nvPr>
        </p:nvSpPr>
        <p:spPr>
          <a:xfrm>
            <a:off x="457200" y="1186151"/>
            <a:ext cx="8229600" cy="2184065"/>
          </a:xfrm>
        </p:spPr>
        <p:txBody>
          <a:bodyPr/>
          <a:lstStyle/>
          <a:p>
            <a:pPr marL="0" indent="0">
              <a:buClr>
                <a:srgbClr val="7F142A"/>
              </a:buClr>
              <a:buNone/>
            </a:pPr>
            <a:r>
              <a:rPr lang="en-US" sz="2400" b="1" dirty="0">
                <a:solidFill>
                  <a:srgbClr val="404040"/>
                </a:solidFill>
              </a:rPr>
              <a:t>A</a:t>
            </a:r>
            <a:r>
              <a:rPr lang="it-IT" sz="2400" b="1" dirty="0" err="1">
                <a:solidFill>
                  <a:srgbClr val="404040"/>
                </a:solidFill>
              </a:rPr>
              <a:t>ssenza</a:t>
            </a:r>
            <a:r>
              <a:rPr lang="it-IT" sz="2400" b="1" dirty="0">
                <a:solidFill>
                  <a:srgbClr val="404040"/>
                </a:solidFill>
              </a:rPr>
              <a:t> di </a:t>
            </a:r>
            <a:r>
              <a:rPr lang="it-IT" sz="2400" b="1" dirty="0" smtClean="0">
                <a:solidFill>
                  <a:srgbClr val="404040"/>
                </a:solidFill>
              </a:rPr>
              <a:t>una visione olistica</a:t>
            </a:r>
          </a:p>
          <a:p>
            <a:pPr>
              <a:buClr>
                <a:srgbClr val="7F142A"/>
              </a:buClr>
              <a:buFont typeface="Wingdings" pitchFamily="2" charset="2"/>
              <a:buChar char="§"/>
            </a:pPr>
            <a:endParaRPr lang="en-US" sz="800" b="1" dirty="0">
              <a:solidFill>
                <a:srgbClr val="404040"/>
              </a:solidFill>
            </a:endParaRPr>
          </a:p>
          <a:p>
            <a:pPr marL="0" indent="0">
              <a:buClr>
                <a:srgbClr val="7F142A"/>
              </a:buClr>
              <a:buNone/>
            </a:pPr>
            <a:r>
              <a:rPr lang="en-US" sz="2000" dirty="0" err="1" smtClean="0"/>
              <a:t>Soluzioni</a:t>
            </a:r>
            <a:r>
              <a:rPr lang="en-US" sz="2000" dirty="0" smtClean="0"/>
              <a:t> </a:t>
            </a:r>
            <a:r>
              <a:rPr lang="en-US" sz="2000" dirty="0" err="1" smtClean="0"/>
              <a:t>tecniche</a:t>
            </a:r>
            <a:r>
              <a:rPr lang="en-US" sz="2000" dirty="0" smtClean="0"/>
              <a:t> e </a:t>
            </a:r>
            <a:r>
              <a:rPr lang="en-US" sz="2000" dirty="0" err="1" smtClean="0"/>
              <a:t>metodologie</a:t>
            </a:r>
            <a:r>
              <a:rPr lang="en-US" sz="2000" dirty="0" smtClean="0"/>
              <a:t> </a:t>
            </a:r>
            <a:r>
              <a:rPr lang="en-US" sz="2000" dirty="0" err="1" smtClean="0"/>
              <a:t>specifiche</a:t>
            </a:r>
            <a:r>
              <a:rPr lang="en-US" sz="2000" dirty="0" smtClean="0"/>
              <a:t> per </a:t>
            </a:r>
            <a:r>
              <a:rPr lang="en-US" sz="2000" dirty="0" err="1" smtClean="0"/>
              <a:t>ogni</a:t>
            </a:r>
            <a:r>
              <a:rPr lang="en-US" sz="2000" dirty="0" smtClean="0"/>
              <a:t> </a:t>
            </a:r>
            <a:r>
              <a:rPr lang="en-US" sz="2000" dirty="0" err="1" smtClean="0"/>
              <a:t>indagine</a:t>
            </a:r>
            <a:r>
              <a:rPr lang="en-US" sz="2000" dirty="0" smtClean="0"/>
              <a:t>:</a:t>
            </a:r>
          </a:p>
          <a:p>
            <a:pPr marL="0" indent="0">
              <a:buClr>
                <a:srgbClr val="7F142A"/>
              </a:buClr>
              <a:buNone/>
            </a:pPr>
            <a:endParaRPr lang="en-US" sz="400" dirty="0" smtClean="0"/>
          </a:p>
          <a:p>
            <a:pPr lvl="1">
              <a:buClr>
                <a:srgbClr val="7F142A"/>
              </a:buClr>
              <a:buFont typeface="Wingdings" pitchFamily="2" charset="2"/>
              <a:buChar char="§"/>
            </a:pPr>
            <a:r>
              <a:rPr lang="en-US" sz="2000" dirty="0" err="1" smtClean="0"/>
              <a:t>proliferazione</a:t>
            </a:r>
            <a:r>
              <a:rPr lang="en-US" sz="2000" dirty="0" smtClean="0"/>
              <a:t> di </a:t>
            </a:r>
            <a:r>
              <a:rPr lang="en-US" sz="2000" dirty="0" err="1" smtClean="0"/>
              <a:t>metodologie</a:t>
            </a:r>
            <a:r>
              <a:rPr lang="en-US" sz="2000" dirty="0" smtClean="0"/>
              <a:t> e </a:t>
            </a:r>
            <a:r>
              <a:rPr lang="en-US" sz="2000" dirty="0" err="1" smtClean="0"/>
              <a:t>tecnologie</a:t>
            </a:r>
            <a:endParaRPr lang="en-US" sz="2000" dirty="0" smtClean="0"/>
          </a:p>
          <a:p>
            <a:pPr lvl="1">
              <a:buClr>
                <a:srgbClr val="7F142A"/>
              </a:buClr>
              <a:buFont typeface="Wingdings" pitchFamily="2" charset="2"/>
              <a:buChar char="§"/>
            </a:pPr>
            <a:r>
              <a:rPr lang="it-IT" sz="2000" dirty="0"/>
              <a:t>rilevanti rischi </a:t>
            </a:r>
            <a:r>
              <a:rPr lang="it-IT" sz="2000" dirty="0" smtClean="0"/>
              <a:t>di</a:t>
            </a:r>
            <a:r>
              <a:rPr lang="it-IT" sz="2000" b="1" dirty="0" smtClean="0"/>
              <a:t> </a:t>
            </a:r>
            <a:r>
              <a:rPr lang="it-IT" sz="2000" dirty="0" smtClean="0"/>
              <a:t>coerenza</a:t>
            </a:r>
            <a:r>
              <a:rPr lang="it-IT" sz="2000" dirty="0"/>
              <a:t>, integrità e difficoltà di accesso ai </a:t>
            </a:r>
            <a:r>
              <a:rPr lang="it-IT" sz="2000" dirty="0" smtClean="0"/>
              <a:t>dati (aggravio in termini di gestione e sui rispondenti)</a:t>
            </a:r>
            <a:endParaRPr lang="en-US" sz="2000" dirty="0"/>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4</a:t>
            </a:fld>
            <a:endParaRPr lang="it-IT" dirty="0"/>
          </a:p>
        </p:txBody>
      </p:sp>
      <p:pic>
        <p:nvPicPr>
          <p:cNvPr id="6" name="Picture 2" descr="http://www1.unece.org/stat/platform/download/attachments/120128613/worddav3d21dd39f5ce8d608eab879743e0af1c.png?version=1&amp;modificationDate=1450904004663&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99" y="3430855"/>
            <a:ext cx="5046980" cy="24149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3"/>
          <p:cNvSpPr/>
          <p:nvPr/>
        </p:nvSpPr>
        <p:spPr>
          <a:xfrm>
            <a:off x="6515634" y="3524250"/>
            <a:ext cx="1893421" cy="2269258"/>
          </a:xfrm>
          <a:prstGeom prst="wedgeRoundRectCallout">
            <a:avLst>
              <a:gd name="adj1" fmla="val -79008"/>
              <a:gd name="adj2" fmla="val -16755"/>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600" b="1" dirty="0" err="1" smtClean="0">
                <a:solidFill>
                  <a:schemeClr val="accent5">
                    <a:lumMod val="50000"/>
                  </a:schemeClr>
                </a:solidFill>
              </a:rPr>
              <a:t>Accidental</a:t>
            </a:r>
            <a:r>
              <a:rPr lang="it-IT" sz="1600" b="1" dirty="0" smtClean="0">
                <a:solidFill>
                  <a:schemeClr val="accent5">
                    <a:lumMod val="50000"/>
                  </a:schemeClr>
                </a:solidFill>
              </a:rPr>
              <a:t> </a:t>
            </a:r>
            <a:r>
              <a:rPr lang="it-IT" sz="1600" b="1" dirty="0" err="1">
                <a:solidFill>
                  <a:schemeClr val="accent5">
                    <a:lumMod val="50000"/>
                  </a:schemeClr>
                </a:solidFill>
              </a:rPr>
              <a:t>architecture</a:t>
            </a:r>
            <a:endParaRPr lang="it-IT" sz="1600" b="1" dirty="0">
              <a:solidFill>
                <a:schemeClr val="accent5">
                  <a:lumMod val="50000"/>
                </a:schemeClr>
              </a:solidFill>
            </a:endParaRPr>
          </a:p>
          <a:p>
            <a:pPr algn="ctr"/>
            <a:endParaRPr lang="it-IT" sz="1600" dirty="0">
              <a:solidFill>
                <a:schemeClr val="accent5">
                  <a:lumMod val="50000"/>
                </a:schemeClr>
              </a:solidFill>
            </a:endParaRPr>
          </a:p>
          <a:p>
            <a:pPr algn="ctr"/>
            <a:r>
              <a:rPr lang="en-US" sz="1600" dirty="0">
                <a:solidFill>
                  <a:schemeClr val="accent5">
                    <a:lumMod val="50000"/>
                  </a:schemeClr>
                </a:solidFill>
              </a:rPr>
              <a:t>Processes and solutions are not designed from a holistic view.</a:t>
            </a:r>
            <a:endParaRPr lang="it-IT" sz="1600" dirty="0">
              <a:solidFill>
                <a:schemeClr val="accent5">
                  <a:lumMod val="50000"/>
                </a:schemeClr>
              </a:solidFill>
            </a:endParaRPr>
          </a:p>
        </p:txBody>
      </p:sp>
      <p:sp>
        <p:nvSpPr>
          <p:cNvPr id="8" name="CasellaDiTesto 7"/>
          <p:cNvSpPr txBox="1"/>
          <p:nvPr/>
        </p:nvSpPr>
        <p:spPr>
          <a:xfrm>
            <a:off x="1104466" y="5845763"/>
            <a:ext cx="4394665" cy="307777"/>
          </a:xfrm>
          <a:prstGeom prst="rect">
            <a:avLst/>
          </a:prstGeom>
          <a:noFill/>
        </p:spPr>
        <p:txBody>
          <a:bodyPr wrap="none" rtlCol="0">
            <a:spAutoFit/>
          </a:bodyPr>
          <a:lstStyle/>
          <a:p>
            <a:pPr algn="ctr"/>
            <a:r>
              <a:rPr lang="it-IT" sz="1400" dirty="0">
                <a:solidFill>
                  <a:srgbClr val="505150"/>
                </a:solidFill>
              </a:rPr>
              <a:t>Fonte: </a:t>
            </a:r>
            <a:r>
              <a:rPr lang="it-IT" sz="1400" dirty="0" smtClean="0">
                <a:solidFill>
                  <a:srgbClr val="505150"/>
                </a:solidFill>
              </a:rPr>
              <a:t>Common Statistical Production Architecture (CSPA)</a:t>
            </a:r>
            <a:endParaRPr lang="it-IT" sz="1400" dirty="0">
              <a:solidFill>
                <a:srgbClr val="505150"/>
              </a:solidFill>
            </a:endParaRPr>
          </a:p>
        </p:txBody>
      </p:sp>
    </p:spTree>
    <p:extLst>
      <p:ext uri="{BB962C8B-B14F-4D97-AF65-F5344CB8AC3E}">
        <p14:creationId xmlns:p14="http://schemas.microsoft.com/office/powerpoint/2010/main" val="3162889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contesto</a:t>
            </a:r>
            <a:endParaRPr lang="it-IT" dirty="0"/>
          </a:p>
        </p:txBody>
      </p:sp>
      <p:sp>
        <p:nvSpPr>
          <p:cNvPr id="3" name="Segnaposto contenuto 2"/>
          <p:cNvSpPr>
            <a:spLocks noGrp="1"/>
          </p:cNvSpPr>
          <p:nvPr>
            <p:ph idx="1"/>
          </p:nvPr>
        </p:nvSpPr>
        <p:spPr>
          <a:xfrm>
            <a:off x="457200" y="1186151"/>
            <a:ext cx="8229600" cy="1496089"/>
          </a:xfrm>
        </p:spPr>
        <p:txBody>
          <a:bodyPr/>
          <a:lstStyle/>
          <a:p>
            <a:pPr marL="0" indent="0">
              <a:buClr>
                <a:srgbClr val="7F142A"/>
              </a:buClr>
              <a:buNone/>
            </a:pPr>
            <a:r>
              <a:rPr lang="en-US" sz="2400" b="1" dirty="0" smtClean="0"/>
              <a:t>Come </a:t>
            </a:r>
            <a:r>
              <a:rPr lang="en-US" sz="2400" b="1" dirty="0" err="1" smtClean="0"/>
              <a:t>si</a:t>
            </a:r>
            <a:r>
              <a:rPr lang="en-US" sz="2400" b="1" dirty="0" smtClean="0"/>
              <a:t> </a:t>
            </a:r>
            <a:r>
              <a:rPr lang="en-US" sz="2400" b="1" dirty="0" err="1" smtClean="0"/>
              <a:t>possono</a:t>
            </a:r>
            <a:r>
              <a:rPr lang="en-US" sz="2400" b="1" dirty="0" smtClean="0"/>
              <a:t> </a:t>
            </a:r>
            <a:r>
              <a:rPr lang="en-US" sz="2400" b="1" dirty="0" err="1" smtClean="0"/>
              <a:t>fronteggiare</a:t>
            </a:r>
            <a:r>
              <a:rPr lang="en-US" sz="2400" b="1" dirty="0" smtClean="0"/>
              <a:t> </a:t>
            </a:r>
            <a:r>
              <a:rPr lang="en-US" sz="2400" b="1" dirty="0" err="1" smtClean="0"/>
              <a:t>questi</a:t>
            </a:r>
            <a:r>
              <a:rPr lang="en-US" sz="2400" b="1" dirty="0" smtClean="0"/>
              <a:t> </a:t>
            </a:r>
            <a:r>
              <a:rPr lang="en-US" sz="2400" b="1" dirty="0" err="1" smtClean="0"/>
              <a:t>problemi</a:t>
            </a:r>
            <a:r>
              <a:rPr lang="en-US" sz="2400" b="1" dirty="0" smtClean="0"/>
              <a:t>?</a:t>
            </a:r>
            <a:endParaRPr lang="en-US" sz="2000" b="1" dirty="0" smtClean="0"/>
          </a:p>
          <a:p>
            <a:pPr>
              <a:buClr>
                <a:srgbClr val="7F142A"/>
              </a:buClr>
              <a:buFont typeface="Wingdings" pitchFamily="2" charset="2"/>
              <a:buChar char="§"/>
            </a:pPr>
            <a:endParaRPr lang="en-US" sz="800" dirty="0" smtClean="0"/>
          </a:p>
          <a:p>
            <a:pPr marL="0" indent="0">
              <a:buClr>
                <a:srgbClr val="7F142A"/>
              </a:buClr>
              <a:buNone/>
            </a:pPr>
            <a:r>
              <a:rPr lang="en-US" sz="2000" dirty="0" err="1" smtClean="0"/>
              <a:t>Molte</a:t>
            </a:r>
            <a:r>
              <a:rPr lang="en-US" sz="2000" dirty="0" smtClean="0"/>
              <a:t> </a:t>
            </a:r>
            <a:r>
              <a:rPr lang="en-US" sz="2000" dirty="0" err="1" smtClean="0"/>
              <a:t>organizzazioni</a:t>
            </a:r>
            <a:r>
              <a:rPr lang="en-US" sz="2000" dirty="0" smtClean="0"/>
              <a:t> </a:t>
            </a:r>
            <a:r>
              <a:rPr lang="en-US" sz="2000" dirty="0" err="1" smtClean="0"/>
              <a:t>statistiche</a:t>
            </a:r>
            <a:r>
              <a:rPr lang="en-US" sz="2000" dirty="0" smtClean="0"/>
              <a:t> </a:t>
            </a:r>
            <a:r>
              <a:rPr lang="en-US" sz="2000" dirty="0" err="1" smtClean="0"/>
              <a:t>hanno</a:t>
            </a:r>
            <a:r>
              <a:rPr lang="en-US" sz="2000" dirty="0" smtClean="0"/>
              <a:t> </a:t>
            </a:r>
            <a:r>
              <a:rPr lang="en-US" sz="2000" dirty="0" err="1" smtClean="0"/>
              <a:t>avviato</a:t>
            </a:r>
            <a:r>
              <a:rPr lang="en-US" sz="2000" dirty="0" smtClean="0"/>
              <a:t> un </a:t>
            </a:r>
            <a:r>
              <a:rPr lang="en-US" sz="2000" dirty="0" err="1" smtClean="0"/>
              <a:t>processo</a:t>
            </a:r>
            <a:r>
              <a:rPr lang="en-US" sz="2000" dirty="0" smtClean="0"/>
              <a:t> di </a:t>
            </a:r>
            <a:r>
              <a:rPr lang="en-US" sz="2000" dirty="0" err="1" smtClean="0"/>
              <a:t>modernizzazione</a:t>
            </a:r>
            <a:r>
              <a:rPr lang="en-US" sz="2000" dirty="0" smtClean="0"/>
              <a:t> per </a:t>
            </a:r>
            <a:r>
              <a:rPr lang="en-US" sz="2000" dirty="0" err="1" smtClean="0"/>
              <a:t>rispondere</a:t>
            </a:r>
            <a:r>
              <a:rPr lang="en-US" sz="2000" dirty="0" smtClean="0"/>
              <a:t> </a:t>
            </a:r>
            <a:r>
              <a:rPr lang="en-US" sz="2000" dirty="0" err="1" smtClean="0"/>
              <a:t>alle</a:t>
            </a:r>
            <a:r>
              <a:rPr lang="en-US" sz="2000" dirty="0" smtClean="0"/>
              <a:t> </a:t>
            </a:r>
            <a:r>
              <a:rPr lang="en-US" sz="2000" dirty="0" err="1" smtClean="0"/>
              <a:t>esigenze</a:t>
            </a:r>
            <a:r>
              <a:rPr lang="en-US" sz="2000" dirty="0" smtClean="0"/>
              <a:t> di </a:t>
            </a:r>
            <a:r>
              <a:rPr lang="en-US" sz="2000" dirty="0" err="1" smtClean="0"/>
              <a:t>cambiamento</a:t>
            </a:r>
            <a:endParaRPr lang="en-US" sz="2000" dirty="0" smtClean="0"/>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5</a:t>
            </a:fld>
            <a:endParaRPr lang="it-IT" dirty="0"/>
          </a:p>
        </p:txBody>
      </p:sp>
      <p:sp>
        <p:nvSpPr>
          <p:cNvPr id="8" name="Freccia in giù 7"/>
          <p:cNvSpPr/>
          <p:nvPr/>
        </p:nvSpPr>
        <p:spPr>
          <a:xfrm>
            <a:off x="2079920" y="2542896"/>
            <a:ext cx="460599" cy="527346"/>
          </a:xfrm>
          <a:prstGeom prst="downArrow">
            <a:avLst/>
          </a:prstGeom>
          <a:solidFill>
            <a:srgbClr val="E5CDD3"/>
          </a:solidFill>
          <a:ln w="1905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endParaRPr lang="it-IT" dirty="0"/>
          </a:p>
        </p:txBody>
      </p:sp>
      <p:grpSp>
        <p:nvGrpSpPr>
          <p:cNvPr id="10" name="Gruppo 9"/>
          <p:cNvGrpSpPr/>
          <p:nvPr/>
        </p:nvGrpSpPr>
        <p:grpSpPr>
          <a:xfrm>
            <a:off x="4197526" y="3287371"/>
            <a:ext cx="4593664" cy="2628196"/>
            <a:chOff x="4180108" y="3208990"/>
            <a:chExt cx="4593664" cy="2628196"/>
          </a:xfrm>
        </p:grpSpPr>
        <p:pic>
          <p:nvPicPr>
            <p:cNvPr id="1026" name="Picture 2" descr="http://www1.unece.org/stat/platform/download/attachments/120128613/worddav150a4eb1edc5d7bc7d184232acde4df8.png?version=1&amp;modificationDate=1450904007655&amp;api=v2"/>
            <p:cNvPicPr>
              <a:picLocks noChangeAspect="1" noChangeArrowheads="1"/>
            </p:cNvPicPr>
            <p:nvPr/>
          </p:nvPicPr>
          <p:blipFill rotWithShape="1">
            <a:blip r:embed="rId2">
              <a:extLst>
                <a:ext uri="{28A0092B-C50C-407E-A947-70E740481C1C}">
                  <a14:useLocalDpi xmlns:a14="http://schemas.microsoft.com/office/drawing/2010/main" val="0"/>
                </a:ext>
              </a:extLst>
            </a:blip>
            <a:srcRect l="5760"/>
            <a:stretch/>
          </p:blipFill>
          <p:spPr bwMode="auto">
            <a:xfrm>
              <a:off x="4180108" y="3208990"/>
              <a:ext cx="4593664" cy="229726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4279608" y="5529409"/>
              <a:ext cx="4394665" cy="307777"/>
            </a:xfrm>
            <a:prstGeom prst="rect">
              <a:avLst/>
            </a:prstGeom>
            <a:noFill/>
          </p:spPr>
          <p:txBody>
            <a:bodyPr wrap="none" rtlCol="0">
              <a:spAutoFit/>
            </a:bodyPr>
            <a:lstStyle/>
            <a:p>
              <a:pPr algn="ctr"/>
              <a:r>
                <a:rPr lang="it-IT" sz="1400" dirty="0">
                  <a:solidFill>
                    <a:srgbClr val="505150"/>
                  </a:solidFill>
                </a:rPr>
                <a:t>Fonte: </a:t>
              </a:r>
              <a:r>
                <a:rPr lang="it-IT" sz="1400" dirty="0" smtClean="0">
                  <a:solidFill>
                    <a:srgbClr val="505150"/>
                  </a:solidFill>
                </a:rPr>
                <a:t>Common Statistical Production Architecture (CSPA)</a:t>
              </a:r>
              <a:endParaRPr lang="it-IT" sz="1400" dirty="0">
                <a:solidFill>
                  <a:srgbClr val="505150"/>
                </a:solidFill>
              </a:endParaRPr>
            </a:p>
          </p:txBody>
        </p:sp>
      </p:grpSp>
      <p:sp>
        <p:nvSpPr>
          <p:cNvPr id="9" name="CasellaDiTesto 8"/>
          <p:cNvSpPr txBox="1"/>
          <p:nvPr/>
        </p:nvSpPr>
        <p:spPr>
          <a:xfrm>
            <a:off x="457746" y="3091563"/>
            <a:ext cx="3861710" cy="2862322"/>
          </a:xfrm>
          <a:prstGeom prst="rect">
            <a:avLst/>
          </a:prstGeom>
          <a:noFill/>
        </p:spPr>
        <p:txBody>
          <a:bodyPr wrap="square" rtlCol="0">
            <a:spAutoFit/>
          </a:bodyPr>
          <a:lstStyle/>
          <a:p>
            <a:r>
              <a:rPr lang="it-IT" sz="2000" dirty="0">
                <a:solidFill>
                  <a:srgbClr val="505150"/>
                </a:solidFill>
              </a:rPr>
              <a:t>In questo contesto l’impianto di </a:t>
            </a:r>
            <a:r>
              <a:rPr lang="it-IT" sz="2000" dirty="0" smtClean="0">
                <a:solidFill>
                  <a:srgbClr val="505150"/>
                </a:solidFill>
              </a:rPr>
              <a:t>una </a:t>
            </a:r>
            <a:r>
              <a:rPr lang="it-IT" sz="2000" b="1" dirty="0" smtClean="0">
                <a:solidFill>
                  <a:srgbClr val="505150"/>
                </a:solidFill>
              </a:rPr>
              <a:t>Enterprise Architecture </a:t>
            </a:r>
            <a:r>
              <a:rPr lang="it-IT" sz="2000" dirty="0" smtClean="0">
                <a:solidFill>
                  <a:srgbClr val="505150"/>
                </a:solidFill>
              </a:rPr>
              <a:t>permette</a:t>
            </a:r>
            <a:r>
              <a:rPr lang="it-IT" sz="2000" b="1" dirty="0" smtClean="0">
                <a:solidFill>
                  <a:srgbClr val="505150"/>
                </a:solidFill>
              </a:rPr>
              <a:t> </a:t>
            </a:r>
            <a:r>
              <a:rPr lang="it-IT" sz="2000" dirty="0">
                <a:solidFill>
                  <a:srgbClr val="505150"/>
                </a:solidFill>
              </a:rPr>
              <a:t>di </a:t>
            </a:r>
            <a:r>
              <a:rPr lang="it-IT" sz="2000" dirty="0" smtClean="0">
                <a:solidFill>
                  <a:srgbClr val="505150"/>
                </a:solidFill>
              </a:rPr>
              <a:t>:</a:t>
            </a:r>
          </a:p>
          <a:p>
            <a:endParaRPr lang="it-IT" sz="400" dirty="0" smtClean="0">
              <a:solidFill>
                <a:srgbClr val="505150"/>
              </a:solidFill>
            </a:endParaRPr>
          </a:p>
          <a:p>
            <a:pPr marL="342900" indent="-342900">
              <a:buClr>
                <a:srgbClr val="7F142A"/>
              </a:buClr>
              <a:buFont typeface="Wingdings" pitchFamily="2" charset="2"/>
              <a:buChar char="§"/>
            </a:pPr>
            <a:r>
              <a:rPr lang="it-IT" dirty="0" smtClean="0">
                <a:solidFill>
                  <a:srgbClr val="505150"/>
                </a:solidFill>
              </a:rPr>
              <a:t>supportare la </a:t>
            </a:r>
            <a:r>
              <a:rPr lang="it-IT" b="1" dirty="0" smtClean="0">
                <a:solidFill>
                  <a:srgbClr val="505150"/>
                </a:solidFill>
              </a:rPr>
              <a:t>standardizzazione</a:t>
            </a:r>
          </a:p>
          <a:p>
            <a:pPr marL="342900" indent="-342900">
              <a:buClr>
                <a:srgbClr val="7F142A"/>
              </a:buClr>
              <a:buFont typeface="Wingdings" pitchFamily="2" charset="2"/>
              <a:buChar char="§"/>
            </a:pPr>
            <a:endParaRPr lang="it-IT" sz="400" b="1" dirty="0" smtClean="0">
              <a:solidFill>
                <a:srgbClr val="505150"/>
              </a:solidFill>
            </a:endParaRPr>
          </a:p>
          <a:p>
            <a:pPr marL="342900" indent="-342900">
              <a:buClr>
                <a:srgbClr val="7F142A"/>
              </a:buClr>
              <a:buFont typeface="Wingdings" pitchFamily="2" charset="2"/>
              <a:buChar char="§"/>
            </a:pPr>
            <a:r>
              <a:rPr lang="it-IT" dirty="0" smtClean="0">
                <a:solidFill>
                  <a:srgbClr val="505150"/>
                </a:solidFill>
              </a:rPr>
              <a:t>migliorare </a:t>
            </a:r>
            <a:r>
              <a:rPr lang="it-IT" b="1" dirty="0">
                <a:solidFill>
                  <a:srgbClr val="505150"/>
                </a:solidFill>
              </a:rPr>
              <a:t>l’efficienza e la </a:t>
            </a:r>
            <a:r>
              <a:rPr lang="it-IT" b="1" dirty="0" smtClean="0">
                <a:solidFill>
                  <a:srgbClr val="505150"/>
                </a:solidFill>
              </a:rPr>
              <a:t>qualità </a:t>
            </a:r>
            <a:r>
              <a:rPr lang="it-IT" b="1" dirty="0">
                <a:solidFill>
                  <a:srgbClr val="505150"/>
                </a:solidFill>
              </a:rPr>
              <a:t>dei processi di </a:t>
            </a:r>
            <a:r>
              <a:rPr lang="it-IT" b="1" dirty="0" smtClean="0">
                <a:solidFill>
                  <a:srgbClr val="505150"/>
                </a:solidFill>
              </a:rPr>
              <a:t>produzione</a:t>
            </a:r>
          </a:p>
          <a:p>
            <a:pPr marL="342900" indent="-342900">
              <a:buClr>
                <a:srgbClr val="7F142A"/>
              </a:buClr>
              <a:buFont typeface="Wingdings" pitchFamily="2" charset="2"/>
              <a:buChar char="§"/>
            </a:pPr>
            <a:endParaRPr lang="it-IT" sz="400" b="1" dirty="0" smtClean="0">
              <a:solidFill>
                <a:srgbClr val="505150"/>
              </a:solidFill>
            </a:endParaRPr>
          </a:p>
          <a:p>
            <a:pPr marL="342900" indent="-342900">
              <a:buClr>
                <a:srgbClr val="7F142A"/>
              </a:buClr>
              <a:buFont typeface="Wingdings" pitchFamily="2" charset="2"/>
              <a:buChar char="§"/>
            </a:pPr>
            <a:r>
              <a:rPr lang="it-IT" dirty="0" smtClean="0">
                <a:solidFill>
                  <a:srgbClr val="505150"/>
                </a:solidFill>
              </a:rPr>
              <a:t>dare </a:t>
            </a:r>
            <a:r>
              <a:rPr lang="it-IT" dirty="0">
                <a:solidFill>
                  <a:srgbClr val="505150"/>
                </a:solidFill>
              </a:rPr>
              <a:t>impulso allo </a:t>
            </a:r>
            <a:r>
              <a:rPr lang="it-IT" b="1" dirty="0">
                <a:solidFill>
                  <a:srgbClr val="505150"/>
                </a:solidFill>
              </a:rPr>
              <a:t>sviluppo dell’innovazione metodologica, tecnologica e </a:t>
            </a:r>
            <a:r>
              <a:rPr lang="it-IT" b="1" dirty="0" smtClean="0">
                <a:solidFill>
                  <a:srgbClr val="505150"/>
                </a:solidFill>
              </a:rPr>
              <a:t>organizzativa</a:t>
            </a:r>
            <a:endParaRPr lang="it-IT" sz="1600" dirty="0"/>
          </a:p>
        </p:txBody>
      </p:sp>
      <p:sp>
        <p:nvSpPr>
          <p:cNvPr id="16" name="Rounded Rectangular Callout 3"/>
          <p:cNvSpPr/>
          <p:nvPr/>
        </p:nvSpPr>
        <p:spPr>
          <a:xfrm>
            <a:off x="7201987" y="914400"/>
            <a:ext cx="1741734" cy="2177163"/>
          </a:xfrm>
          <a:prstGeom prst="wedgeRoundRectCallout">
            <a:avLst>
              <a:gd name="adj1" fmla="val -90024"/>
              <a:gd name="adj2" fmla="val 57976"/>
              <a:gd name="adj3" fmla="val 16667"/>
            </a:avLst>
          </a:prstGeom>
          <a:ln w="1905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600" b="1" dirty="0" err="1" smtClean="0">
                <a:solidFill>
                  <a:schemeClr val="accent5">
                    <a:lumMod val="50000"/>
                  </a:schemeClr>
                </a:solidFill>
              </a:rPr>
              <a:t>Standardized</a:t>
            </a:r>
            <a:endParaRPr lang="it-IT" sz="1600" b="1" dirty="0">
              <a:solidFill>
                <a:schemeClr val="accent5">
                  <a:lumMod val="50000"/>
                </a:schemeClr>
              </a:solidFill>
            </a:endParaRPr>
          </a:p>
          <a:p>
            <a:pPr algn="ctr"/>
            <a:r>
              <a:rPr lang="it-IT" sz="1600" b="1" dirty="0" err="1">
                <a:solidFill>
                  <a:schemeClr val="accent5">
                    <a:lumMod val="50000"/>
                  </a:schemeClr>
                </a:solidFill>
              </a:rPr>
              <a:t>architecture</a:t>
            </a:r>
            <a:endParaRPr lang="it-IT" sz="1600" b="1" dirty="0">
              <a:solidFill>
                <a:schemeClr val="accent5">
                  <a:lumMod val="50000"/>
                </a:schemeClr>
              </a:solidFill>
            </a:endParaRPr>
          </a:p>
          <a:p>
            <a:pPr algn="ctr"/>
            <a:endParaRPr lang="it-IT" sz="1600" dirty="0">
              <a:solidFill>
                <a:schemeClr val="accent5">
                  <a:lumMod val="50000"/>
                </a:schemeClr>
              </a:solidFill>
            </a:endParaRPr>
          </a:p>
          <a:p>
            <a:pPr algn="ctr"/>
            <a:r>
              <a:rPr lang="en-US" sz="1600" dirty="0" smtClean="0">
                <a:solidFill>
                  <a:schemeClr val="accent5">
                    <a:lumMod val="50000"/>
                  </a:schemeClr>
                </a:solidFill>
              </a:rPr>
              <a:t>EA </a:t>
            </a:r>
            <a:r>
              <a:rPr lang="en-US" sz="1600" dirty="0">
                <a:solidFill>
                  <a:schemeClr val="accent5">
                    <a:lumMod val="50000"/>
                  </a:schemeClr>
                </a:solidFill>
              </a:rPr>
              <a:t>helps to remove silos and improves collaboration</a:t>
            </a:r>
            <a:endParaRPr lang="it-IT" sz="1600" dirty="0">
              <a:solidFill>
                <a:schemeClr val="accent5">
                  <a:lumMod val="50000"/>
                </a:schemeClr>
              </a:solidFill>
            </a:endParaRPr>
          </a:p>
        </p:txBody>
      </p:sp>
    </p:spTree>
    <p:extLst>
      <p:ext uri="{BB962C8B-B14F-4D97-AF65-F5344CB8AC3E}">
        <p14:creationId xmlns:p14="http://schemas.microsoft.com/office/powerpoint/2010/main" val="351408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133475"/>
            <a:ext cx="7622842" cy="2015936"/>
          </a:xfrm>
          <a:prstGeom prst="rect">
            <a:avLst/>
          </a:prstGeom>
          <a:noFill/>
        </p:spPr>
        <p:txBody>
          <a:bodyPr wrap="square" rtlCol="0">
            <a:spAutoFit/>
          </a:bodyPr>
          <a:lstStyle/>
          <a:p>
            <a:r>
              <a:rPr lang="en-US" sz="3600" b="1" dirty="0" smtClean="0">
                <a:solidFill>
                  <a:srgbClr val="7F142A"/>
                </a:solidFill>
                <a:latin typeface="Calibri" pitchFamily="34" charset="0"/>
              </a:rPr>
              <a:t>Enterprise Architecture:</a:t>
            </a:r>
          </a:p>
          <a:p>
            <a:endParaRPr lang="en-US" sz="800" b="1" dirty="0" smtClean="0">
              <a:solidFill>
                <a:srgbClr val="7F142A"/>
              </a:solidFill>
              <a:latin typeface="Calibri" pitchFamily="34" charset="0"/>
            </a:endParaRPr>
          </a:p>
          <a:p>
            <a:r>
              <a:rPr lang="en-US" sz="3600" b="1" dirty="0" err="1" smtClean="0">
                <a:solidFill>
                  <a:srgbClr val="7F142A"/>
                </a:solidFill>
                <a:latin typeface="Calibri" pitchFamily="34" charset="0"/>
              </a:rPr>
              <a:t>Definizioni</a:t>
            </a:r>
            <a:r>
              <a:rPr lang="en-US" sz="3600" b="1" dirty="0" smtClean="0">
                <a:solidFill>
                  <a:srgbClr val="7F142A"/>
                </a:solidFill>
                <a:latin typeface="Calibri" pitchFamily="34" charset="0"/>
              </a:rPr>
              <a:t> e </a:t>
            </a:r>
          </a:p>
          <a:p>
            <a:r>
              <a:rPr lang="en-US" sz="3600" b="1" dirty="0" err="1" smtClean="0">
                <a:solidFill>
                  <a:srgbClr val="7F142A"/>
                </a:solidFill>
                <a:latin typeface="Calibri" pitchFamily="34" charset="0"/>
              </a:rPr>
              <a:t>caratteristiche</a:t>
            </a:r>
            <a:r>
              <a:rPr lang="en-US" sz="3600" b="1" dirty="0" smtClean="0">
                <a:solidFill>
                  <a:srgbClr val="7F142A"/>
                </a:solidFill>
                <a:latin typeface="Calibri" pitchFamily="34" charset="0"/>
              </a:rPr>
              <a:t> </a:t>
            </a:r>
            <a:r>
              <a:rPr lang="en-US" sz="3600" b="1" dirty="0" err="1" smtClean="0">
                <a:solidFill>
                  <a:srgbClr val="7F142A"/>
                </a:solidFill>
                <a:latin typeface="Calibri" pitchFamily="34" charset="0"/>
              </a:rPr>
              <a:t>principali</a:t>
            </a:r>
            <a:endParaRPr lang="en-US" sz="3600" b="1" dirty="0">
              <a:solidFill>
                <a:srgbClr val="7F142A"/>
              </a:solidFill>
              <a:latin typeface="Calibri" pitchFamily="34" charset="0"/>
            </a:endParaRPr>
          </a:p>
          <a:p>
            <a:endParaRPr lang="it-IT" sz="900" dirty="0" smtClean="0">
              <a:solidFill>
                <a:srgbClr val="505150"/>
              </a:solidFill>
            </a:endParaRPr>
          </a:p>
        </p:txBody>
      </p:sp>
    </p:spTree>
    <p:extLst>
      <p:ext uri="{BB962C8B-B14F-4D97-AF65-F5344CB8AC3E}">
        <p14:creationId xmlns:p14="http://schemas.microsoft.com/office/powerpoint/2010/main" val="564794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 definizioni</a:t>
            </a:r>
            <a:endParaRPr lang="it-IT" dirty="0"/>
          </a:p>
        </p:txBody>
      </p:sp>
      <p:sp>
        <p:nvSpPr>
          <p:cNvPr id="3" name="Segnaposto contenuto 2"/>
          <p:cNvSpPr>
            <a:spLocks noGrp="1"/>
          </p:cNvSpPr>
          <p:nvPr>
            <p:ph idx="1"/>
          </p:nvPr>
        </p:nvSpPr>
        <p:spPr>
          <a:xfrm>
            <a:off x="457200" y="1186152"/>
            <a:ext cx="8229600" cy="2663037"/>
          </a:xfrm>
        </p:spPr>
        <p:txBody>
          <a:bodyPr/>
          <a:lstStyle/>
          <a:p>
            <a:pPr>
              <a:buClr>
                <a:srgbClr val="7F142A"/>
              </a:buClr>
              <a:buFont typeface="Wingdings" pitchFamily="2" charset="2"/>
              <a:buChar char="§"/>
            </a:pPr>
            <a:r>
              <a:rPr lang="en-US" altLang="it-IT" sz="2400" b="1" dirty="0" smtClean="0"/>
              <a:t>Enterprise </a:t>
            </a:r>
            <a:r>
              <a:rPr lang="en-US" altLang="it-IT" sz="2400" b="1" dirty="0"/>
              <a:t>architecture</a:t>
            </a:r>
            <a:r>
              <a:rPr lang="en-US" altLang="it-IT" sz="2400" dirty="0"/>
              <a:t>: a coherent whole of </a:t>
            </a:r>
            <a:r>
              <a:rPr lang="en-US" altLang="it-IT" sz="2400" b="1" dirty="0"/>
              <a:t>principles</a:t>
            </a:r>
            <a:r>
              <a:rPr lang="en-US" altLang="it-IT" sz="2400" dirty="0"/>
              <a:t>, </a:t>
            </a:r>
            <a:r>
              <a:rPr lang="en-US" altLang="it-IT" sz="2400" b="1" dirty="0"/>
              <a:t>methods</a:t>
            </a:r>
            <a:r>
              <a:rPr lang="en-US" altLang="it-IT" sz="2400" dirty="0"/>
              <a:t>, and </a:t>
            </a:r>
            <a:r>
              <a:rPr lang="en-US" altLang="it-IT" sz="2400" b="1" dirty="0"/>
              <a:t>models</a:t>
            </a:r>
            <a:r>
              <a:rPr lang="en-US" altLang="it-IT" sz="2400" dirty="0"/>
              <a:t> that are used in the design and </a:t>
            </a:r>
            <a:r>
              <a:rPr lang="en-US" altLang="it-IT" sz="2400" dirty="0" err="1"/>
              <a:t>realisation</a:t>
            </a:r>
            <a:r>
              <a:rPr lang="en-US" altLang="it-IT" sz="2400" dirty="0"/>
              <a:t> of an enterprise’s </a:t>
            </a:r>
            <a:r>
              <a:rPr lang="it-IT" altLang="it-IT" sz="2400" b="1" dirty="0" err="1"/>
              <a:t>organisational</a:t>
            </a:r>
            <a:r>
              <a:rPr lang="it-IT" altLang="it-IT" sz="2400" b="1" dirty="0"/>
              <a:t> </a:t>
            </a:r>
            <a:r>
              <a:rPr lang="it-IT" altLang="it-IT" sz="2400" b="1" dirty="0" err="1"/>
              <a:t>structure</a:t>
            </a:r>
            <a:r>
              <a:rPr lang="it-IT" altLang="it-IT" sz="2400" dirty="0"/>
              <a:t>, </a:t>
            </a:r>
            <a:r>
              <a:rPr lang="it-IT" altLang="it-IT" sz="2400" b="1" dirty="0"/>
              <a:t>business </a:t>
            </a:r>
            <a:r>
              <a:rPr lang="it-IT" altLang="it-IT" sz="2400" b="1" dirty="0" err="1"/>
              <a:t>processes</a:t>
            </a:r>
            <a:r>
              <a:rPr lang="it-IT" altLang="it-IT" sz="2400" dirty="0"/>
              <a:t>, information </a:t>
            </a:r>
            <a:r>
              <a:rPr lang="it-IT" altLang="it-IT" sz="2400" dirty="0" err="1"/>
              <a:t>systems</a:t>
            </a:r>
            <a:r>
              <a:rPr lang="it-IT" altLang="it-IT" sz="2400" dirty="0"/>
              <a:t>, and </a:t>
            </a:r>
            <a:r>
              <a:rPr lang="it-IT" altLang="it-IT" sz="2400" dirty="0" err="1"/>
              <a:t>infrastructure</a:t>
            </a:r>
            <a:r>
              <a:rPr lang="it-IT" altLang="it-IT" sz="2400" dirty="0"/>
              <a:t>.</a:t>
            </a:r>
            <a:endParaRPr lang="en-US" altLang="it-IT" sz="2400" dirty="0"/>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7</a:t>
            </a:fld>
            <a:endParaRPr lang="it-IT" dirty="0"/>
          </a:p>
        </p:txBody>
      </p:sp>
      <p:sp>
        <p:nvSpPr>
          <p:cNvPr id="7" name="Rettangolo 6"/>
          <p:cNvSpPr/>
          <p:nvPr/>
        </p:nvSpPr>
        <p:spPr>
          <a:xfrm>
            <a:off x="6466115" y="2731383"/>
            <a:ext cx="1937657" cy="369332"/>
          </a:xfrm>
          <a:prstGeom prst="rect">
            <a:avLst/>
          </a:prstGeom>
        </p:spPr>
        <p:txBody>
          <a:bodyPr wrap="square">
            <a:spAutoFit/>
          </a:bodyPr>
          <a:lstStyle/>
          <a:p>
            <a:r>
              <a:rPr lang="en-US" dirty="0" smtClean="0">
                <a:solidFill>
                  <a:srgbClr val="505150"/>
                </a:solidFill>
              </a:rPr>
              <a:t>[The Open Group]</a:t>
            </a:r>
            <a:endParaRPr lang="en-US" dirty="0">
              <a:solidFill>
                <a:srgbClr val="505150"/>
              </a:solidFill>
            </a:endParaRPr>
          </a:p>
        </p:txBody>
      </p:sp>
      <p:sp>
        <p:nvSpPr>
          <p:cNvPr id="8" name="Rettangolo arrotondato 7"/>
          <p:cNvSpPr/>
          <p:nvPr/>
        </p:nvSpPr>
        <p:spPr>
          <a:xfrm rot="20826155">
            <a:off x="955806" y="3117659"/>
            <a:ext cx="1889757" cy="705399"/>
          </a:xfrm>
          <a:prstGeom prst="roundRect">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000" dirty="0" err="1" smtClean="0">
                <a:solidFill>
                  <a:schemeClr val="accent2">
                    <a:lumMod val="75000"/>
                  </a:schemeClr>
                </a:solidFill>
              </a:rPr>
              <a:t>Principles</a:t>
            </a:r>
            <a:endParaRPr lang="it-IT" sz="2000" dirty="0">
              <a:solidFill>
                <a:schemeClr val="accent2">
                  <a:lumMod val="75000"/>
                </a:schemeClr>
              </a:solidFill>
            </a:endParaRPr>
          </a:p>
        </p:txBody>
      </p:sp>
      <p:sp>
        <p:nvSpPr>
          <p:cNvPr id="9" name="Rettangolo arrotondato 8"/>
          <p:cNvSpPr/>
          <p:nvPr/>
        </p:nvSpPr>
        <p:spPr>
          <a:xfrm rot="19805789">
            <a:off x="2895603" y="3374568"/>
            <a:ext cx="1889757" cy="705399"/>
          </a:xfrm>
          <a:prstGeom prst="round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err="1" smtClean="0">
                <a:solidFill>
                  <a:schemeClr val="accent5">
                    <a:lumMod val="50000"/>
                  </a:schemeClr>
                </a:solidFill>
              </a:rPr>
              <a:t>Methods</a:t>
            </a:r>
            <a:endParaRPr lang="it-IT" sz="2000" dirty="0">
              <a:solidFill>
                <a:schemeClr val="accent5">
                  <a:lumMod val="50000"/>
                </a:schemeClr>
              </a:solidFill>
            </a:endParaRPr>
          </a:p>
        </p:txBody>
      </p:sp>
      <p:sp>
        <p:nvSpPr>
          <p:cNvPr id="10" name="Rettangolo arrotondato 9"/>
          <p:cNvSpPr/>
          <p:nvPr/>
        </p:nvSpPr>
        <p:spPr>
          <a:xfrm rot="1507148">
            <a:off x="640959" y="4531161"/>
            <a:ext cx="1907613" cy="820395"/>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it-IT" sz="2000" dirty="0" err="1" smtClean="0">
                <a:solidFill>
                  <a:schemeClr val="tx1">
                    <a:lumMod val="75000"/>
                    <a:lumOff val="25000"/>
                  </a:schemeClr>
                </a:solidFill>
              </a:rPr>
              <a:t>Organizational</a:t>
            </a:r>
            <a:r>
              <a:rPr lang="it-IT" sz="2000" dirty="0" smtClean="0">
                <a:solidFill>
                  <a:schemeClr val="tx1">
                    <a:lumMod val="75000"/>
                    <a:lumOff val="25000"/>
                  </a:schemeClr>
                </a:solidFill>
              </a:rPr>
              <a:t> </a:t>
            </a:r>
            <a:r>
              <a:rPr lang="it-IT" sz="2000" dirty="0" err="1" smtClean="0">
                <a:solidFill>
                  <a:schemeClr val="tx1">
                    <a:lumMod val="75000"/>
                    <a:lumOff val="25000"/>
                  </a:schemeClr>
                </a:solidFill>
              </a:rPr>
              <a:t>structure</a:t>
            </a:r>
            <a:endParaRPr lang="it-IT" sz="2000" dirty="0">
              <a:solidFill>
                <a:schemeClr val="tx1">
                  <a:lumMod val="75000"/>
                  <a:lumOff val="25000"/>
                </a:schemeClr>
              </a:solidFill>
            </a:endParaRPr>
          </a:p>
        </p:txBody>
      </p:sp>
      <p:sp>
        <p:nvSpPr>
          <p:cNvPr id="11" name="Rettangolo arrotondato 10"/>
          <p:cNvSpPr/>
          <p:nvPr/>
        </p:nvSpPr>
        <p:spPr>
          <a:xfrm rot="19709720">
            <a:off x="3725094" y="4550226"/>
            <a:ext cx="1889757" cy="801192"/>
          </a:xfrm>
          <a:prstGeom prst="roundRect">
            <a:avLst/>
          </a:prstGeom>
          <a:ln w="25400"/>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000" dirty="0" smtClean="0">
                <a:solidFill>
                  <a:schemeClr val="accent3">
                    <a:lumMod val="50000"/>
                  </a:schemeClr>
                </a:solidFill>
              </a:rPr>
              <a:t>Business </a:t>
            </a:r>
            <a:r>
              <a:rPr lang="it-IT" sz="2000" dirty="0" err="1" smtClean="0">
                <a:solidFill>
                  <a:schemeClr val="accent3">
                    <a:lumMod val="50000"/>
                  </a:schemeClr>
                </a:solidFill>
              </a:rPr>
              <a:t>processes</a:t>
            </a:r>
            <a:endParaRPr lang="it-IT" sz="2000" dirty="0">
              <a:solidFill>
                <a:schemeClr val="accent3">
                  <a:lumMod val="50000"/>
                </a:schemeClr>
              </a:solidFill>
            </a:endParaRPr>
          </a:p>
        </p:txBody>
      </p:sp>
      <p:sp>
        <p:nvSpPr>
          <p:cNvPr id="12" name="Rettangolo arrotondato 11"/>
          <p:cNvSpPr/>
          <p:nvPr/>
        </p:nvSpPr>
        <p:spPr>
          <a:xfrm>
            <a:off x="6116379" y="3898711"/>
            <a:ext cx="1889757" cy="801192"/>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dirty="0" smtClean="0">
                <a:solidFill>
                  <a:schemeClr val="accent2">
                    <a:lumMod val="75000"/>
                  </a:schemeClr>
                </a:solidFill>
              </a:rPr>
              <a:t>Information </a:t>
            </a:r>
            <a:r>
              <a:rPr lang="it-IT" sz="2000" dirty="0" err="1" smtClean="0">
                <a:solidFill>
                  <a:schemeClr val="accent2">
                    <a:lumMod val="75000"/>
                  </a:schemeClr>
                </a:solidFill>
              </a:rPr>
              <a:t>systems</a:t>
            </a:r>
            <a:endParaRPr lang="it-IT" sz="2000" dirty="0">
              <a:solidFill>
                <a:schemeClr val="accent2">
                  <a:lumMod val="75000"/>
                </a:schemeClr>
              </a:solidFill>
            </a:endParaRPr>
          </a:p>
        </p:txBody>
      </p:sp>
    </p:spTree>
    <p:extLst>
      <p:ext uri="{BB962C8B-B14F-4D97-AF65-F5344CB8AC3E}">
        <p14:creationId xmlns:p14="http://schemas.microsoft.com/office/powerpoint/2010/main" val="71828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 definizioni</a:t>
            </a:r>
            <a:endParaRPr lang="it-IT" dirty="0"/>
          </a:p>
        </p:txBody>
      </p:sp>
      <p:sp>
        <p:nvSpPr>
          <p:cNvPr id="3" name="Segnaposto contenuto 2"/>
          <p:cNvSpPr>
            <a:spLocks noGrp="1"/>
          </p:cNvSpPr>
          <p:nvPr>
            <p:ph idx="1"/>
          </p:nvPr>
        </p:nvSpPr>
        <p:spPr>
          <a:xfrm>
            <a:off x="457200" y="1186152"/>
            <a:ext cx="8229600" cy="2663037"/>
          </a:xfrm>
        </p:spPr>
        <p:txBody>
          <a:bodyPr/>
          <a:lstStyle/>
          <a:p>
            <a:pPr>
              <a:buClr>
                <a:srgbClr val="7F142A"/>
              </a:buClr>
              <a:buFont typeface="Wingdings" pitchFamily="2" charset="2"/>
              <a:buChar char="§"/>
            </a:pPr>
            <a:r>
              <a:rPr lang="en-US" altLang="it-IT" sz="2400" b="1" dirty="0" smtClean="0"/>
              <a:t>Enterprise </a:t>
            </a:r>
            <a:r>
              <a:rPr lang="en-US" altLang="it-IT" sz="2400" b="1" dirty="0"/>
              <a:t>architecture</a:t>
            </a:r>
            <a:r>
              <a:rPr lang="en-US" altLang="it-IT" sz="2400" dirty="0"/>
              <a:t>: a coherent whole of </a:t>
            </a:r>
            <a:r>
              <a:rPr lang="en-US" altLang="it-IT" sz="2400" b="1" dirty="0"/>
              <a:t>principles</a:t>
            </a:r>
            <a:r>
              <a:rPr lang="en-US" altLang="it-IT" sz="2400" dirty="0"/>
              <a:t>, </a:t>
            </a:r>
            <a:r>
              <a:rPr lang="en-US" altLang="it-IT" sz="2400" b="1" dirty="0"/>
              <a:t>methods</a:t>
            </a:r>
            <a:r>
              <a:rPr lang="en-US" altLang="it-IT" sz="2400" dirty="0"/>
              <a:t>, and </a:t>
            </a:r>
            <a:r>
              <a:rPr lang="en-US" altLang="it-IT" sz="2400" b="1" dirty="0"/>
              <a:t>models</a:t>
            </a:r>
            <a:r>
              <a:rPr lang="en-US" altLang="it-IT" sz="2400" dirty="0"/>
              <a:t> that are used in the design and </a:t>
            </a:r>
            <a:r>
              <a:rPr lang="en-US" altLang="it-IT" sz="2400" dirty="0" err="1"/>
              <a:t>realisation</a:t>
            </a:r>
            <a:r>
              <a:rPr lang="en-US" altLang="it-IT" sz="2400" dirty="0"/>
              <a:t> of an enterprise’s </a:t>
            </a:r>
            <a:r>
              <a:rPr lang="it-IT" altLang="it-IT" sz="2400" b="1" dirty="0" err="1"/>
              <a:t>organisational</a:t>
            </a:r>
            <a:r>
              <a:rPr lang="it-IT" altLang="it-IT" sz="2400" b="1" dirty="0"/>
              <a:t> </a:t>
            </a:r>
            <a:r>
              <a:rPr lang="it-IT" altLang="it-IT" sz="2400" b="1" dirty="0" err="1"/>
              <a:t>structure</a:t>
            </a:r>
            <a:r>
              <a:rPr lang="it-IT" altLang="it-IT" sz="2400" dirty="0"/>
              <a:t>, </a:t>
            </a:r>
            <a:r>
              <a:rPr lang="it-IT" altLang="it-IT" sz="2400" b="1" dirty="0"/>
              <a:t>business </a:t>
            </a:r>
            <a:r>
              <a:rPr lang="it-IT" altLang="it-IT" sz="2400" b="1" dirty="0" err="1"/>
              <a:t>processes</a:t>
            </a:r>
            <a:r>
              <a:rPr lang="it-IT" altLang="it-IT" sz="2400" dirty="0"/>
              <a:t>, information </a:t>
            </a:r>
            <a:r>
              <a:rPr lang="it-IT" altLang="it-IT" sz="2400" dirty="0" err="1"/>
              <a:t>systems</a:t>
            </a:r>
            <a:r>
              <a:rPr lang="it-IT" altLang="it-IT" sz="2400" dirty="0"/>
              <a:t>, and </a:t>
            </a:r>
            <a:r>
              <a:rPr lang="it-IT" altLang="it-IT" sz="2400" dirty="0" err="1"/>
              <a:t>infrastructure</a:t>
            </a:r>
            <a:r>
              <a:rPr lang="it-IT" altLang="it-IT" sz="2400" dirty="0"/>
              <a:t>.</a:t>
            </a:r>
            <a:endParaRPr lang="en-US" altLang="it-IT" sz="2400" dirty="0"/>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8</a:t>
            </a:fld>
            <a:endParaRPr lang="it-IT" dirty="0"/>
          </a:p>
        </p:txBody>
      </p:sp>
      <p:sp>
        <p:nvSpPr>
          <p:cNvPr id="7" name="Rettangolo 6"/>
          <p:cNvSpPr/>
          <p:nvPr/>
        </p:nvSpPr>
        <p:spPr>
          <a:xfrm>
            <a:off x="6466115" y="2731383"/>
            <a:ext cx="1937657" cy="369332"/>
          </a:xfrm>
          <a:prstGeom prst="rect">
            <a:avLst/>
          </a:prstGeom>
        </p:spPr>
        <p:txBody>
          <a:bodyPr wrap="square">
            <a:spAutoFit/>
          </a:bodyPr>
          <a:lstStyle/>
          <a:p>
            <a:r>
              <a:rPr lang="en-US" dirty="0" smtClean="0">
                <a:solidFill>
                  <a:srgbClr val="505150"/>
                </a:solidFill>
              </a:rPr>
              <a:t>[The Open Group]</a:t>
            </a:r>
            <a:endParaRPr lang="en-US" dirty="0">
              <a:solidFill>
                <a:srgbClr val="505150"/>
              </a:solidFill>
            </a:endParaRPr>
          </a:p>
        </p:txBody>
      </p:sp>
      <p:sp>
        <p:nvSpPr>
          <p:cNvPr id="13" name="Rettangolo arrotondato 12"/>
          <p:cNvSpPr/>
          <p:nvPr/>
        </p:nvSpPr>
        <p:spPr>
          <a:xfrm>
            <a:off x="631089" y="2959595"/>
            <a:ext cx="5125277" cy="3092862"/>
          </a:xfrm>
          <a:prstGeom prst="roundRect">
            <a:avLst/>
          </a:prstGeom>
          <a:solidFill>
            <a:schemeClr val="accent2">
              <a:lumMod val="40000"/>
              <a:lumOff val="60000"/>
            </a:schemeClr>
          </a:solidFill>
          <a:ln w="19050">
            <a:solidFill>
              <a:srgbClr val="7F142A"/>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sz="2400" dirty="0">
              <a:solidFill>
                <a:schemeClr val="accent2">
                  <a:lumMod val="75000"/>
                </a:schemeClr>
              </a:solidFill>
            </a:endParaRPr>
          </a:p>
        </p:txBody>
      </p:sp>
      <p:sp>
        <p:nvSpPr>
          <p:cNvPr id="8" name="Rettangolo arrotondato 7"/>
          <p:cNvSpPr/>
          <p:nvPr/>
        </p:nvSpPr>
        <p:spPr>
          <a:xfrm>
            <a:off x="2286382" y="4186690"/>
            <a:ext cx="1889757" cy="705399"/>
          </a:xfrm>
          <a:prstGeom prst="roundRect">
            <a:avLst/>
          </a:prstGeom>
          <a:ln w="19050">
            <a:solidFill>
              <a:srgbClr val="7F142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dirty="0" err="1">
                <a:solidFill>
                  <a:schemeClr val="accent2">
                    <a:lumMod val="75000"/>
                  </a:schemeClr>
                </a:solidFill>
              </a:rPr>
              <a:t>Principles</a:t>
            </a:r>
            <a:endParaRPr lang="it-IT" sz="2000" dirty="0">
              <a:solidFill>
                <a:schemeClr val="accent2">
                  <a:lumMod val="75000"/>
                </a:schemeClr>
              </a:solidFill>
            </a:endParaRPr>
          </a:p>
        </p:txBody>
      </p:sp>
      <p:sp>
        <p:nvSpPr>
          <p:cNvPr id="9" name="Rettangolo arrotondato 8"/>
          <p:cNvSpPr/>
          <p:nvPr/>
        </p:nvSpPr>
        <p:spPr>
          <a:xfrm>
            <a:off x="3451637" y="5199646"/>
            <a:ext cx="1889757" cy="705399"/>
          </a:xfrm>
          <a:prstGeom prst="roundRect">
            <a:avLst/>
          </a:prstGeom>
          <a:ln w="19050">
            <a:solidFill>
              <a:srgbClr val="7F142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dirty="0" err="1">
                <a:solidFill>
                  <a:schemeClr val="accent2">
                    <a:lumMod val="75000"/>
                  </a:schemeClr>
                </a:solidFill>
              </a:rPr>
              <a:t>Methods</a:t>
            </a:r>
            <a:endParaRPr lang="it-IT" sz="2000" dirty="0">
              <a:solidFill>
                <a:schemeClr val="accent2">
                  <a:lumMod val="75000"/>
                </a:schemeClr>
              </a:solidFill>
            </a:endParaRPr>
          </a:p>
        </p:txBody>
      </p:sp>
      <p:sp>
        <p:nvSpPr>
          <p:cNvPr id="10" name="Rettangolo arrotondato 9"/>
          <p:cNvSpPr/>
          <p:nvPr/>
        </p:nvSpPr>
        <p:spPr>
          <a:xfrm>
            <a:off x="1042055" y="5199646"/>
            <a:ext cx="1889757" cy="705399"/>
          </a:xfrm>
          <a:prstGeom prst="roundRect">
            <a:avLst/>
          </a:prstGeom>
          <a:ln w="19050">
            <a:solidFill>
              <a:srgbClr val="7F142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dirty="0" err="1">
                <a:solidFill>
                  <a:schemeClr val="accent2">
                    <a:lumMod val="75000"/>
                  </a:schemeClr>
                </a:solidFill>
              </a:rPr>
              <a:t>Organizational</a:t>
            </a:r>
            <a:r>
              <a:rPr lang="it-IT" sz="2000" dirty="0">
                <a:solidFill>
                  <a:schemeClr val="accent2">
                    <a:lumMod val="75000"/>
                  </a:schemeClr>
                </a:solidFill>
              </a:rPr>
              <a:t> </a:t>
            </a:r>
            <a:r>
              <a:rPr lang="it-IT" sz="2000" dirty="0" err="1">
                <a:solidFill>
                  <a:schemeClr val="accent2">
                    <a:lumMod val="75000"/>
                  </a:schemeClr>
                </a:solidFill>
              </a:rPr>
              <a:t>structure</a:t>
            </a:r>
            <a:endParaRPr lang="it-IT" sz="2000" dirty="0">
              <a:solidFill>
                <a:schemeClr val="accent2">
                  <a:lumMod val="75000"/>
                </a:schemeClr>
              </a:solidFill>
            </a:endParaRPr>
          </a:p>
        </p:txBody>
      </p:sp>
      <p:sp>
        <p:nvSpPr>
          <p:cNvPr id="11" name="Rettangolo arrotondato 10"/>
          <p:cNvSpPr/>
          <p:nvPr/>
        </p:nvSpPr>
        <p:spPr>
          <a:xfrm>
            <a:off x="1042055" y="3104542"/>
            <a:ext cx="1889757" cy="801192"/>
          </a:xfrm>
          <a:prstGeom prst="roundRect">
            <a:avLst/>
          </a:prstGeom>
          <a:ln w="19050">
            <a:solidFill>
              <a:srgbClr val="7F142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dirty="0">
                <a:solidFill>
                  <a:schemeClr val="accent2">
                    <a:lumMod val="75000"/>
                  </a:schemeClr>
                </a:solidFill>
              </a:rPr>
              <a:t>Business </a:t>
            </a:r>
            <a:r>
              <a:rPr lang="it-IT" sz="2000" dirty="0" err="1">
                <a:solidFill>
                  <a:schemeClr val="accent2">
                    <a:lumMod val="75000"/>
                  </a:schemeClr>
                </a:solidFill>
              </a:rPr>
              <a:t>processes</a:t>
            </a:r>
            <a:endParaRPr lang="it-IT" sz="2000" dirty="0">
              <a:solidFill>
                <a:schemeClr val="accent2">
                  <a:lumMod val="75000"/>
                </a:schemeClr>
              </a:solidFill>
            </a:endParaRPr>
          </a:p>
        </p:txBody>
      </p:sp>
      <p:sp>
        <p:nvSpPr>
          <p:cNvPr id="12" name="Rettangolo arrotondato 11"/>
          <p:cNvSpPr/>
          <p:nvPr/>
        </p:nvSpPr>
        <p:spPr>
          <a:xfrm>
            <a:off x="3451637" y="3104542"/>
            <a:ext cx="1889757" cy="801192"/>
          </a:xfrm>
          <a:prstGeom prst="roundRect">
            <a:avLst/>
          </a:prstGeom>
          <a:ln w="19050">
            <a:solidFill>
              <a:srgbClr val="7F142A"/>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dirty="0">
                <a:solidFill>
                  <a:schemeClr val="accent2">
                    <a:lumMod val="75000"/>
                  </a:schemeClr>
                </a:solidFill>
              </a:rPr>
              <a:t>Information </a:t>
            </a:r>
            <a:r>
              <a:rPr lang="it-IT" sz="2000" dirty="0" err="1">
                <a:solidFill>
                  <a:schemeClr val="accent2">
                    <a:lumMod val="75000"/>
                  </a:schemeClr>
                </a:solidFill>
              </a:rPr>
              <a:t>systems</a:t>
            </a:r>
            <a:endParaRPr lang="it-IT" sz="2000" dirty="0">
              <a:solidFill>
                <a:schemeClr val="accent2">
                  <a:lumMod val="75000"/>
                </a:schemeClr>
              </a:solidFill>
            </a:endParaRPr>
          </a:p>
        </p:txBody>
      </p:sp>
      <p:sp>
        <p:nvSpPr>
          <p:cNvPr id="15" name="Rettangolo 14"/>
          <p:cNvSpPr/>
          <p:nvPr/>
        </p:nvSpPr>
        <p:spPr>
          <a:xfrm>
            <a:off x="6552522" y="3742455"/>
            <a:ext cx="1764842" cy="830997"/>
          </a:xfrm>
          <a:prstGeom prst="rect">
            <a:avLst/>
          </a:prstGeom>
        </p:spPr>
        <p:txBody>
          <a:bodyPr wrap="none">
            <a:spAutoFit/>
          </a:bodyPr>
          <a:lstStyle/>
          <a:p>
            <a:pPr algn="ctr"/>
            <a:r>
              <a:rPr lang="it-IT" sz="2400" b="1" dirty="0">
                <a:solidFill>
                  <a:srgbClr val="505150"/>
                </a:solidFill>
              </a:rPr>
              <a:t>Enterprise </a:t>
            </a:r>
            <a:endParaRPr lang="it-IT" sz="2400" b="1" dirty="0" smtClean="0">
              <a:solidFill>
                <a:srgbClr val="505150"/>
              </a:solidFill>
            </a:endParaRPr>
          </a:p>
          <a:p>
            <a:pPr algn="ctr"/>
            <a:r>
              <a:rPr lang="it-IT" sz="2400" b="1" dirty="0">
                <a:solidFill>
                  <a:srgbClr val="505150"/>
                </a:solidFill>
              </a:rPr>
              <a:t>A</a:t>
            </a:r>
            <a:r>
              <a:rPr lang="it-IT" sz="2400" b="1" dirty="0" smtClean="0">
                <a:solidFill>
                  <a:srgbClr val="505150"/>
                </a:solidFill>
              </a:rPr>
              <a:t>rchitecture</a:t>
            </a:r>
            <a:endParaRPr lang="it-IT" sz="2400" b="1" dirty="0">
              <a:solidFill>
                <a:srgbClr val="505150"/>
              </a:solidFill>
            </a:endParaRPr>
          </a:p>
        </p:txBody>
      </p:sp>
      <p:sp>
        <p:nvSpPr>
          <p:cNvPr id="16" name="Freccia in giù 15"/>
          <p:cNvSpPr/>
          <p:nvPr/>
        </p:nvSpPr>
        <p:spPr>
          <a:xfrm rot="5400000">
            <a:off x="6049841" y="3781063"/>
            <a:ext cx="460599" cy="527346"/>
          </a:xfrm>
          <a:prstGeom prst="downArrow">
            <a:avLst/>
          </a:prstGeom>
          <a:solidFill>
            <a:srgbClr val="E5CDD3"/>
          </a:solidFill>
          <a:ln w="19050"/>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endParaRPr lang="it-IT" dirty="0"/>
          </a:p>
        </p:txBody>
      </p:sp>
      <p:sp>
        <p:nvSpPr>
          <p:cNvPr id="18" name="Rettangolo arrotondato 17"/>
          <p:cNvSpPr/>
          <p:nvPr/>
        </p:nvSpPr>
        <p:spPr>
          <a:xfrm>
            <a:off x="1035705" y="3104542"/>
            <a:ext cx="1889757" cy="801192"/>
          </a:xfrm>
          <a:prstGeom prst="round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lumMod val="75000"/>
                    <a:lumOff val="25000"/>
                  </a:schemeClr>
                </a:solidFill>
              </a:rPr>
              <a:t>Business </a:t>
            </a:r>
            <a:r>
              <a:rPr lang="it-IT" sz="2000" dirty="0" err="1">
                <a:solidFill>
                  <a:schemeClr val="tx1">
                    <a:lumMod val="75000"/>
                    <a:lumOff val="25000"/>
                  </a:schemeClr>
                </a:solidFill>
              </a:rPr>
              <a:t>processes</a:t>
            </a:r>
            <a:endParaRPr lang="it-IT" sz="2000" dirty="0">
              <a:solidFill>
                <a:schemeClr val="tx1">
                  <a:lumMod val="75000"/>
                  <a:lumOff val="25000"/>
                </a:schemeClr>
              </a:solidFill>
            </a:endParaRPr>
          </a:p>
        </p:txBody>
      </p:sp>
      <p:sp>
        <p:nvSpPr>
          <p:cNvPr id="19" name="Rettangolo arrotondato 18"/>
          <p:cNvSpPr/>
          <p:nvPr/>
        </p:nvSpPr>
        <p:spPr>
          <a:xfrm>
            <a:off x="3451637" y="3104542"/>
            <a:ext cx="1889757" cy="801192"/>
          </a:xfrm>
          <a:prstGeom prst="round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lumMod val="75000"/>
                    <a:lumOff val="25000"/>
                  </a:schemeClr>
                </a:solidFill>
              </a:rPr>
              <a:t>Information </a:t>
            </a:r>
            <a:r>
              <a:rPr lang="it-IT" sz="2000" dirty="0" err="1">
                <a:solidFill>
                  <a:schemeClr val="tx1">
                    <a:lumMod val="75000"/>
                    <a:lumOff val="25000"/>
                  </a:schemeClr>
                </a:solidFill>
              </a:rPr>
              <a:t>systems</a:t>
            </a:r>
            <a:endParaRPr lang="it-IT" sz="2000" dirty="0">
              <a:solidFill>
                <a:schemeClr val="tx1">
                  <a:lumMod val="75000"/>
                  <a:lumOff val="25000"/>
                </a:schemeClr>
              </a:solidFill>
            </a:endParaRPr>
          </a:p>
        </p:txBody>
      </p:sp>
      <p:sp>
        <p:nvSpPr>
          <p:cNvPr id="20" name="Rettangolo arrotondato 19"/>
          <p:cNvSpPr/>
          <p:nvPr/>
        </p:nvSpPr>
        <p:spPr>
          <a:xfrm>
            <a:off x="3451637" y="5199646"/>
            <a:ext cx="1889757" cy="705399"/>
          </a:xfrm>
          <a:prstGeom prst="round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err="1">
                <a:solidFill>
                  <a:schemeClr val="tx1">
                    <a:lumMod val="75000"/>
                    <a:lumOff val="25000"/>
                  </a:schemeClr>
                </a:solidFill>
              </a:rPr>
              <a:t>Methods</a:t>
            </a:r>
            <a:endParaRPr lang="it-IT" sz="2000" dirty="0">
              <a:solidFill>
                <a:schemeClr val="tx1">
                  <a:lumMod val="75000"/>
                  <a:lumOff val="25000"/>
                </a:schemeClr>
              </a:solidFill>
            </a:endParaRPr>
          </a:p>
        </p:txBody>
      </p:sp>
    </p:spTree>
    <p:extLst>
      <p:ext uri="{BB962C8B-B14F-4D97-AF65-F5344CB8AC3E}">
        <p14:creationId xmlns:p14="http://schemas.microsoft.com/office/powerpoint/2010/main" val="35503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 principali caratteristiche</a:t>
            </a:r>
            <a:endParaRPr lang="it-IT" dirty="0"/>
          </a:p>
        </p:txBody>
      </p:sp>
      <p:sp>
        <p:nvSpPr>
          <p:cNvPr id="3" name="Segnaposto contenuto 2"/>
          <p:cNvSpPr>
            <a:spLocks noGrp="1"/>
          </p:cNvSpPr>
          <p:nvPr>
            <p:ph idx="1"/>
          </p:nvPr>
        </p:nvSpPr>
        <p:spPr/>
        <p:txBody>
          <a:bodyPr/>
          <a:lstStyle/>
          <a:p>
            <a:pPr>
              <a:lnSpc>
                <a:spcPct val="150000"/>
              </a:lnSpc>
              <a:buClr>
                <a:srgbClr val="7F142A"/>
              </a:buClr>
              <a:buFont typeface="Wingdings" pitchFamily="2" charset="2"/>
              <a:buChar char="§"/>
            </a:pPr>
            <a:r>
              <a:rPr lang="it-IT" sz="2400" b="1" dirty="0" smtClean="0">
                <a:solidFill>
                  <a:srgbClr val="404040"/>
                </a:solidFill>
              </a:rPr>
              <a:t>Visione olistica dell’impresa</a:t>
            </a:r>
          </a:p>
          <a:p>
            <a:pPr lvl="1">
              <a:buClr>
                <a:srgbClr val="7F142A"/>
              </a:buClr>
              <a:buFont typeface="Wingdings" pitchFamily="2" charset="2"/>
              <a:buChar char="§"/>
            </a:pPr>
            <a:r>
              <a:rPr lang="it-IT" sz="2000" dirty="0" smtClean="0">
                <a:solidFill>
                  <a:srgbClr val="404040"/>
                </a:solidFill>
              </a:rPr>
              <a:t>rappresentazione di </a:t>
            </a:r>
            <a:r>
              <a:rPr lang="it-IT" sz="2000" b="1" dirty="0" smtClean="0">
                <a:solidFill>
                  <a:srgbClr val="404040"/>
                </a:solidFill>
              </a:rPr>
              <a:t>un’impresa nella sua interezza</a:t>
            </a:r>
            <a:endParaRPr lang="it-IT" sz="2000" dirty="0" smtClean="0">
              <a:solidFill>
                <a:srgbClr val="404040"/>
              </a:solidFill>
            </a:endParaRPr>
          </a:p>
          <a:p>
            <a:pPr lvl="1">
              <a:buClr>
                <a:srgbClr val="7F142A"/>
              </a:buClr>
              <a:buFont typeface="Wingdings" pitchFamily="2" charset="2"/>
              <a:buChar char="§"/>
            </a:pPr>
            <a:r>
              <a:rPr lang="it-IT" sz="2000" dirty="0" smtClean="0">
                <a:solidFill>
                  <a:srgbClr val="404040"/>
                </a:solidFill>
              </a:rPr>
              <a:t>strumento che permette di coordinare aspetti di business, organizzativi e IT</a:t>
            </a:r>
          </a:p>
          <a:p>
            <a:pPr>
              <a:lnSpc>
                <a:spcPct val="150000"/>
              </a:lnSpc>
              <a:buClr>
                <a:srgbClr val="7F142A"/>
              </a:buClr>
              <a:buFont typeface="Wingdings" pitchFamily="2" charset="2"/>
              <a:buChar char="§"/>
            </a:pPr>
            <a:r>
              <a:rPr lang="it-IT" sz="2400" b="1" dirty="0" smtClean="0">
                <a:solidFill>
                  <a:srgbClr val="404040"/>
                </a:solidFill>
              </a:rPr>
              <a:t>Supporto alla comunicazione</a:t>
            </a:r>
          </a:p>
          <a:p>
            <a:pPr lvl="1">
              <a:buClr>
                <a:srgbClr val="7F142A"/>
              </a:buClr>
              <a:buFont typeface="Wingdings" pitchFamily="2" charset="2"/>
              <a:buChar char="§"/>
            </a:pPr>
            <a:r>
              <a:rPr lang="it-IT" sz="2000" dirty="0" smtClean="0">
                <a:solidFill>
                  <a:srgbClr val="404040"/>
                </a:solidFill>
              </a:rPr>
              <a:t>necessità di definizione di un </a:t>
            </a:r>
            <a:r>
              <a:rPr lang="it-IT" sz="2000" b="1" dirty="0" smtClean="0">
                <a:solidFill>
                  <a:srgbClr val="404040"/>
                </a:solidFill>
              </a:rPr>
              <a:t>linguaggio comune</a:t>
            </a:r>
            <a:r>
              <a:rPr lang="it-IT" sz="2000" dirty="0" smtClean="0">
                <a:solidFill>
                  <a:srgbClr val="404040"/>
                </a:solidFill>
              </a:rPr>
              <a:t>, che sia  trasversale ai singoli domini</a:t>
            </a:r>
          </a:p>
          <a:p>
            <a:pPr>
              <a:lnSpc>
                <a:spcPct val="150000"/>
              </a:lnSpc>
              <a:buClr>
                <a:srgbClr val="7F142A"/>
              </a:buClr>
              <a:buFont typeface="Wingdings" pitchFamily="2" charset="2"/>
              <a:buChar char="§"/>
            </a:pPr>
            <a:r>
              <a:rPr lang="it-IT" sz="2400" b="1" dirty="0" smtClean="0">
                <a:solidFill>
                  <a:srgbClr val="404040"/>
                </a:solidFill>
              </a:rPr>
              <a:t>Gestione del cambiamento</a:t>
            </a:r>
          </a:p>
          <a:p>
            <a:pPr lvl="1">
              <a:buClr>
                <a:srgbClr val="7F142A"/>
              </a:buClr>
              <a:buFont typeface="Wingdings" pitchFamily="2" charset="2"/>
              <a:buChar char="§"/>
            </a:pPr>
            <a:r>
              <a:rPr lang="it-IT" sz="2000" dirty="0" smtClean="0">
                <a:solidFill>
                  <a:srgbClr val="404040"/>
                </a:solidFill>
              </a:rPr>
              <a:t>creazione di una </a:t>
            </a:r>
            <a:r>
              <a:rPr lang="it-IT" sz="2000" b="1" dirty="0" smtClean="0">
                <a:solidFill>
                  <a:srgbClr val="404040"/>
                </a:solidFill>
              </a:rPr>
              <a:t>visione condivisa</a:t>
            </a:r>
            <a:r>
              <a:rPr lang="it-IT" sz="2000" dirty="0" smtClean="0">
                <a:solidFill>
                  <a:srgbClr val="404040"/>
                </a:solidFill>
              </a:rPr>
              <a:t> del presente e del futuro che guidi l’allineamento continuo tra business e IT</a:t>
            </a:r>
          </a:p>
          <a:p>
            <a:pPr lvl="1">
              <a:lnSpc>
                <a:spcPct val="150000"/>
              </a:lnSpc>
              <a:buClr>
                <a:srgbClr val="7F142A"/>
              </a:buClr>
              <a:buFont typeface="Wingdings" pitchFamily="2" charset="2"/>
              <a:buChar char="§"/>
            </a:pPr>
            <a:endParaRPr lang="it-IT" dirty="0">
              <a:solidFill>
                <a:srgbClr val="404040"/>
              </a:solidFill>
            </a:endParaRPr>
          </a:p>
          <a:p>
            <a:endParaRPr lang="it-IT" dirty="0"/>
          </a:p>
        </p:txBody>
      </p:sp>
      <p:sp>
        <p:nvSpPr>
          <p:cNvPr id="4" name="Segnaposto piè di pagina 3"/>
          <p:cNvSpPr>
            <a:spLocks noGrp="1"/>
          </p:cNvSpPr>
          <p:nvPr>
            <p:ph type="ftr" sz="quarter" idx="11"/>
          </p:nvPr>
        </p:nvSpPr>
        <p:spPr/>
        <p:txBody>
          <a:bodyPr/>
          <a:lstStyle/>
          <a:p>
            <a:r>
              <a:rPr lang="it-IT" dirty="0"/>
              <a:t>Standardizzazione dei processi produttivi in Istat, Mauro Bruno – Forum PA</a:t>
            </a:r>
          </a:p>
        </p:txBody>
      </p:sp>
      <p:sp>
        <p:nvSpPr>
          <p:cNvPr id="5" name="Segnaposto numero diapositiva 4"/>
          <p:cNvSpPr>
            <a:spLocks noGrp="1"/>
          </p:cNvSpPr>
          <p:nvPr>
            <p:ph type="sldNum" sz="quarter" idx="12"/>
          </p:nvPr>
        </p:nvSpPr>
        <p:spPr/>
        <p:txBody>
          <a:bodyPr/>
          <a:lstStyle/>
          <a:p>
            <a:fld id="{E0C751B5-631A-9242-B635-C18491BE6C62}" type="slidenum">
              <a:rPr lang="it-IT" smtClean="0"/>
              <a:pPr/>
              <a:t>9</a:t>
            </a:fld>
            <a:endParaRPr lang="it-IT" dirty="0"/>
          </a:p>
        </p:txBody>
      </p:sp>
    </p:spTree>
    <p:extLst>
      <p:ext uri="{BB962C8B-B14F-4D97-AF65-F5344CB8AC3E}">
        <p14:creationId xmlns:p14="http://schemas.microsoft.com/office/powerpoint/2010/main" val="3347503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10856</TotalTime>
  <Words>2812</Words>
  <Application>Microsoft Office PowerPoint</Application>
  <PresentationFormat>Presentazione su schermo (4:3)</PresentationFormat>
  <Paragraphs>394</Paragraphs>
  <Slides>26</Slides>
  <Notes>21</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copertina</vt:lpstr>
      <vt:lpstr>Presentazione standard di PowerPoint</vt:lpstr>
      <vt:lpstr>Outline</vt:lpstr>
      <vt:lpstr>Il contesto</vt:lpstr>
      <vt:lpstr>Il contesto</vt:lpstr>
      <vt:lpstr>Il contesto</vt:lpstr>
      <vt:lpstr>Presentazione standard di PowerPoint</vt:lpstr>
      <vt:lpstr>EA: definizioni</vt:lpstr>
      <vt:lpstr>EA: definizioni</vt:lpstr>
      <vt:lpstr>EA: principali caratteristiche</vt:lpstr>
      <vt:lpstr>EA: principali caratteristiche</vt:lpstr>
      <vt:lpstr>Presentazione standard di PowerPoint</vt:lpstr>
      <vt:lpstr>TOGAF</vt:lpstr>
      <vt:lpstr>TOGAF - ADM</vt:lpstr>
      <vt:lpstr>TOGAF - ADM</vt:lpstr>
      <vt:lpstr>TOGAF - ADM</vt:lpstr>
      <vt:lpstr>TOGAF - ADM</vt:lpstr>
      <vt:lpstr>TOGAF - ADM</vt:lpstr>
      <vt:lpstr>Presentazione standard di PowerPoint</vt:lpstr>
      <vt:lpstr> Obiettivo del progetto</vt:lpstr>
      <vt:lpstr> Standard di riferimento</vt:lpstr>
      <vt:lpstr>Presentazione standard di PowerPoint</vt:lpstr>
      <vt:lpstr>Indagini congiunturali: primi risultati</vt:lpstr>
      <vt:lpstr>Indagini congiunturali AS-IS</vt:lpstr>
      <vt:lpstr>Indagini congiunturali TO-BE</vt:lpstr>
      <vt:lpstr>What’s next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Mauro Bruno</cp:lastModifiedBy>
  <cp:revision>799</cp:revision>
  <cp:lastPrinted>2015-10-22T14:55:04Z</cp:lastPrinted>
  <dcterms:created xsi:type="dcterms:W3CDTF">2012-12-11T11:00:35Z</dcterms:created>
  <dcterms:modified xsi:type="dcterms:W3CDTF">2017-05-19T15:15:36Z</dcterms:modified>
</cp:coreProperties>
</file>