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394" r:id="rId3"/>
    <p:sldId id="387" r:id="rId4"/>
    <p:sldId id="395" r:id="rId5"/>
    <p:sldId id="397" r:id="rId6"/>
    <p:sldId id="348" r:id="rId7"/>
    <p:sldId id="388" r:id="rId8"/>
    <p:sldId id="383" r:id="rId9"/>
    <p:sldId id="379" r:id="rId10"/>
    <p:sldId id="382" r:id="rId11"/>
    <p:sldId id="381" r:id="rId12"/>
    <p:sldId id="389" r:id="rId13"/>
    <p:sldId id="393" r:id="rId14"/>
    <p:sldId id="392" r:id="rId15"/>
    <p:sldId id="390" r:id="rId16"/>
    <p:sldId id="349" r:id="rId17"/>
    <p:sldId id="398" r:id="rId18"/>
    <p:sldId id="396" r:id="rId19"/>
    <p:sldId id="384" r:id="rId20"/>
    <p:sldId id="364" r:id="rId21"/>
    <p:sldId id="373" r:id="rId22"/>
    <p:sldId id="347" r:id="rId23"/>
    <p:sldId id="375" r:id="rId24"/>
    <p:sldId id="376" r:id="rId25"/>
    <p:sldId id="377" r:id="rId26"/>
    <p:sldId id="400" r:id="rId27"/>
    <p:sldId id="403" r:id="rId28"/>
    <p:sldId id="401" r:id="rId29"/>
    <p:sldId id="404" r:id="rId30"/>
    <p:sldId id="402" r:id="rId31"/>
    <p:sldId id="405" r:id="rId32"/>
    <p:sldId id="407" r:id="rId33"/>
  </p:sldIdLst>
  <p:sldSz cx="9144000" cy="6858000" type="screen4x3"/>
  <p:notesSz cx="7010400" cy="9296400"/>
  <p:defaultTextStyle>
    <a:defPPr>
      <a:defRPr lang="it-IT"/>
    </a:defPPr>
    <a:lvl1pPr marL="0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81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81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9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964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945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43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933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928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409"/>
    <a:srgbClr val="4479CB"/>
    <a:srgbClr val="FFFF0A"/>
    <a:srgbClr val="FB0005"/>
    <a:srgbClr val="CF1E24"/>
    <a:srgbClr val="7E76AD"/>
    <a:srgbClr val="9188C7"/>
    <a:srgbClr val="CB6131"/>
    <a:srgbClr val="F4C34F"/>
    <a:srgbClr val="A36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3" autoAdjust="0"/>
    <p:restoredTop sz="94048" autoAdjust="0"/>
  </p:normalViewPr>
  <p:slideViewPr>
    <p:cSldViewPr snapToGrid="0" snapToObjects="1" showGuides="1">
      <p:cViewPr>
        <p:scale>
          <a:sx n="76" d="100"/>
          <a:sy n="76" d="100"/>
        </p:scale>
        <p:origin x="-1416" y="-654"/>
      </p:cViewPr>
      <p:guideLst>
        <p:guide orient="horz" pos="3411"/>
        <p:guide orient="horz" pos="2132"/>
        <p:guide pos="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E234F1-5CD4-4491-B051-D7AA0C744754}" type="datetimeFigureOut">
              <a:rPr lang="it-IT" smtClean="0"/>
              <a:t>25/05/2017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DE55D1-629F-49A4-9FDE-99C53E24F7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334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675B2E-259A-455A-90BD-8AAEC99B0A21}" type="datetimeFigureOut">
              <a:rPr lang="it-IT" smtClean="0"/>
              <a:pPr/>
              <a:t>25/05/2017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CDC2D9-3DBA-4042-BDB9-A8016BB39C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1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C0361-E929-4A1A-AF13-07D39FE6697F}" type="slidenum">
              <a:rPr lang="it-IT" smtClean="0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43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3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C0361-E929-4A1A-AF13-07D39FE6697F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14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3EB-F457-433E-AB5E-33B176CDBCAD}" type="datetime1">
              <a:rPr lang="it-IT" smtClean="0"/>
              <a:t>25/05/2017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0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9C2F-8CBC-4B57-9B4F-D29F8A9A3A9E}" type="datetime1">
              <a:rPr lang="it-IT" smtClean="0"/>
              <a:t>25/05/2017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DD25-3DAA-4C20-9CAA-C03F09CB7BC5}" type="datetime1">
              <a:rPr lang="it-IT" smtClean="0"/>
              <a:t>25/05/2017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8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14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7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36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8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7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68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1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867D-B02B-47E0-BA2E-3E2C93A258A6}" type="datetime1">
              <a:rPr lang="it-IT" smtClean="0"/>
              <a:t>25/05/2017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81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07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9DC0F17-B556-A148-93D6-180038A225EF}" type="datetimeFigureOut">
              <a:rPr lang="it-IT" sz="1800" smtClean="0">
                <a:solidFill>
                  <a:prstClr val="black"/>
                </a:solidFill>
              </a:rPr>
              <a:pPr defTabSz="457200"/>
              <a:t>25/05/2017</a:t>
            </a:fld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0C751B5-631A-9242-B635-C18491BE6C62}" type="slidenum">
              <a:rPr lang="it-IT" sz="1800" smtClean="0">
                <a:solidFill>
                  <a:prstClr val="black"/>
                </a:solidFill>
              </a:rPr>
              <a:pPr defTabSz="457200"/>
              <a:t>‹N›</a:t>
            </a:fld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9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9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1E1E-211A-4B2E-B2B4-6CCBA5894221}" type="datetime1">
              <a:rPr lang="it-IT" smtClean="0"/>
              <a:t>25/05/2017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6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E4C76-981E-429B-B621-B6ED4C3FACB5}" type="datetime1">
              <a:rPr lang="it-IT" smtClean="0"/>
              <a:t>25/05/2017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6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81" indent="0">
              <a:buNone/>
              <a:defRPr sz="1900" b="1"/>
            </a:lvl3pPr>
            <a:lvl4pPr marL="1370969" indent="0">
              <a:buNone/>
              <a:defRPr sz="1600" b="1"/>
            </a:lvl4pPr>
            <a:lvl5pPr marL="1827964" indent="0">
              <a:buNone/>
              <a:defRPr sz="1600" b="1"/>
            </a:lvl5pPr>
            <a:lvl6pPr marL="2284945" indent="0">
              <a:buNone/>
              <a:defRPr sz="1600" b="1"/>
            </a:lvl6pPr>
            <a:lvl7pPr marL="2741943" indent="0">
              <a:buNone/>
              <a:defRPr sz="1600" b="1"/>
            </a:lvl7pPr>
            <a:lvl8pPr marL="3198933" indent="0">
              <a:buNone/>
              <a:defRPr sz="1600" b="1"/>
            </a:lvl8pPr>
            <a:lvl9pPr marL="3655928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81" indent="0">
              <a:buNone/>
              <a:defRPr sz="1900" b="1"/>
            </a:lvl3pPr>
            <a:lvl4pPr marL="1370969" indent="0">
              <a:buNone/>
              <a:defRPr sz="1600" b="1"/>
            </a:lvl4pPr>
            <a:lvl5pPr marL="1827964" indent="0">
              <a:buNone/>
              <a:defRPr sz="1600" b="1"/>
            </a:lvl5pPr>
            <a:lvl6pPr marL="2284945" indent="0">
              <a:buNone/>
              <a:defRPr sz="1600" b="1"/>
            </a:lvl6pPr>
            <a:lvl7pPr marL="2741943" indent="0">
              <a:buNone/>
              <a:defRPr sz="1600" b="1"/>
            </a:lvl7pPr>
            <a:lvl8pPr marL="3198933" indent="0">
              <a:buNone/>
              <a:defRPr sz="1600" b="1"/>
            </a:lvl8pPr>
            <a:lvl9pPr marL="3655928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F5D1-710B-41B5-AC5A-274002176C70}" type="datetime1">
              <a:rPr lang="it-IT" smtClean="0"/>
              <a:t>25/05/2017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5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912F-5BDB-432E-9048-3F3ADB7A6789}" type="datetime1">
              <a:rPr lang="it-IT" smtClean="0"/>
              <a:t>25/05/2017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5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0C26A-3236-4EAF-B777-8A25986B456B}" type="datetime1">
              <a:rPr lang="it-IT" smtClean="0"/>
              <a:t>25/05/2017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7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3" y="273050"/>
            <a:ext cx="300831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312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81" indent="0">
              <a:buNone/>
              <a:defRPr sz="1200"/>
            </a:lvl2pPr>
            <a:lvl3pPr marL="913981" indent="0">
              <a:buNone/>
              <a:defRPr sz="1100"/>
            </a:lvl3pPr>
            <a:lvl4pPr marL="1370969" indent="0">
              <a:buNone/>
              <a:defRPr sz="900"/>
            </a:lvl4pPr>
            <a:lvl5pPr marL="1827964" indent="0">
              <a:buNone/>
              <a:defRPr sz="900"/>
            </a:lvl5pPr>
            <a:lvl6pPr marL="2284945" indent="0">
              <a:buNone/>
              <a:defRPr sz="900"/>
            </a:lvl6pPr>
            <a:lvl7pPr marL="2741943" indent="0">
              <a:buNone/>
              <a:defRPr sz="900"/>
            </a:lvl7pPr>
            <a:lvl8pPr marL="3198933" indent="0">
              <a:buNone/>
              <a:defRPr sz="900"/>
            </a:lvl8pPr>
            <a:lvl9pPr marL="3655928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EEE3-7B05-4F03-9AF7-081FCE8F5A38}" type="datetime1">
              <a:rPr lang="it-IT" smtClean="0"/>
              <a:t>25/05/2017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1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9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81" indent="0">
              <a:buNone/>
              <a:defRPr sz="2400"/>
            </a:lvl3pPr>
            <a:lvl4pPr marL="1370969" indent="0">
              <a:buNone/>
              <a:defRPr sz="2000"/>
            </a:lvl4pPr>
            <a:lvl5pPr marL="1827964" indent="0">
              <a:buNone/>
              <a:defRPr sz="2000"/>
            </a:lvl5pPr>
            <a:lvl6pPr marL="2284945" indent="0">
              <a:buNone/>
              <a:defRPr sz="2000"/>
            </a:lvl6pPr>
            <a:lvl7pPr marL="2741943" indent="0">
              <a:buNone/>
              <a:defRPr sz="2000"/>
            </a:lvl7pPr>
            <a:lvl8pPr marL="3198933" indent="0">
              <a:buNone/>
              <a:defRPr sz="2000"/>
            </a:lvl8pPr>
            <a:lvl9pPr marL="365592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9" y="536735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81" indent="0">
              <a:buNone/>
              <a:defRPr sz="1200"/>
            </a:lvl2pPr>
            <a:lvl3pPr marL="913981" indent="0">
              <a:buNone/>
              <a:defRPr sz="1100"/>
            </a:lvl3pPr>
            <a:lvl4pPr marL="1370969" indent="0">
              <a:buNone/>
              <a:defRPr sz="900"/>
            </a:lvl4pPr>
            <a:lvl5pPr marL="1827964" indent="0">
              <a:buNone/>
              <a:defRPr sz="900"/>
            </a:lvl5pPr>
            <a:lvl6pPr marL="2284945" indent="0">
              <a:buNone/>
              <a:defRPr sz="900"/>
            </a:lvl6pPr>
            <a:lvl7pPr marL="2741943" indent="0">
              <a:buNone/>
              <a:defRPr sz="900"/>
            </a:lvl7pPr>
            <a:lvl8pPr marL="3198933" indent="0">
              <a:buNone/>
              <a:defRPr sz="900"/>
            </a:lvl8pPr>
            <a:lvl9pPr marL="3655928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3F1B0-9DE5-4801-9E80-032599F668AB}" type="datetime1">
              <a:rPr lang="it-IT" smtClean="0"/>
              <a:t>25/05/2017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8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96" tIns="45699" rIns="91396" bIns="45699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96" tIns="45699" rIns="91396" bIns="45699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460A-6179-4453-8F16-353BCC03A143}" type="datetime1">
              <a:rPr lang="it-IT" smtClean="0"/>
              <a:t>25/05/2017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39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69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5" indent="-342745" algn="l" defTabSz="45698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3" indent="-285618" algn="l" defTabSz="45698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72" indent="-228497" algn="l" defTabSz="45698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67" indent="-228497" algn="l" defTabSz="45698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55" indent="-228497" algn="l" defTabSz="45698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55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36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31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19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1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9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64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5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43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33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28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777875" y="0"/>
            <a:ext cx="7543800" cy="381000"/>
          </a:xfrm>
          <a:prstGeom prst="rect">
            <a:avLst/>
          </a:prstGeom>
          <a:solidFill>
            <a:srgbClr val="7F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buFont typeface="Times New Roman" pitchFamily="-28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777875" y="6254519"/>
            <a:ext cx="7543800" cy="0"/>
          </a:xfrm>
          <a:prstGeom prst="line">
            <a:avLst/>
          </a:prstGeom>
          <a:ln>
            <a:solidFill>
              <a:srgbClr val="7F14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marchio 2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379" y="6346121"/>
            <a:ext cx="806786" cy="33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6.jpeg"/><Relationship Id="rId7" Type="http://schemas.openxmlformats.org/officeDocument/2006/relationships/image" Target="../media/image2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6.jpeg"/><Relationship Id="rId7" Type="http://schemas.openxmlformats.org/officeDocument/2006/relationships/image" Target="../media/image3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10" Type="http://schemas.openxmlformats.org/officeDocument/2006/relationships/image" Target="../media/image46.emf"/><Relationship Id="rId4" Type="http://schemas.openxmlformats.org/officeDocument/2006/relationships/image" Target="../media/image6.jpe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13" Type="http://schemas.openxmlformats.org/officeDocument/2006/relationships/image" Target="../media/image88.emf"/><Relationship Id="rId3" Type="http://schemas.openxmlformats.org/officeDocument/2006/relationships/image" Target="../media/image79.jpeg"/><Relationship Id="rId7" Type="http://schemas.openxmlformats.org/officeDocument/2006/relationships/image" Target="../media/image82.emf"/><Relationship Id="rId12" Type="http://schemas.openxmlformats.org/officeDocument/2006/relationships/image" Target="../media/image87.emf"/><Relationship Id="rId17" Type="http://schemas.openxmlformats.org/officeDocument/2006/relationships/image" Target="../media/image92.png"/><Relationship Id="rId2" Type="http://schemas.openxmlformats.org/officeDocument/2006/relationships/image" Target="../media/image6.jpe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emf"/><Relationship Id="rId11" Type="http://schemas.openxmlformats.org/officeDocument/2006/relationships/image" Target="../media/image86.emf"/><Relationship Id="rId5" Type="http://schemas.openxmlformats.org/officeDocument/2006/relationships/image" Target="../media/image80.emf"/><Relationship Id="rId15" Type="http://schemas.openxmlformats.org/officeDocument/2006/relationships/image" Target="../media/image90.emf"/><Relationship Id="rId10" Type="http://schemas.openxmlformats.org/officeDocument/2006/relationships/image" Target="../media/image85.emf"/><Relationship Id="rId4" Type="http://schemas.microsoft.com/office/2007/relationships/hdphoto" Target="../media/hdphoto2.wdp"/><Relationship Id="rId9" Type="http://schemas.openxmlformats.org/officeDocument/2006/relationships/image" Target="../media/image84.emf"/><Relationship Id="rId14" Type="http://schemas.openxmlformats.org/officeDocument/2006/relationships/image" Target="../media/image8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3.png"/><Relationship Id="rId7" Type="http://schemas.openxmlformats.org/officeDocument/2006/relationships/image" Target="../media/image96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emf"/><Relationship Id="rId11" Type="http://schemas.openxmlformats.org/officeDocument/2006/relationships/image" Target="../media/image100.jpeg"/><Relationship Id="rId5" Type="http://schemas.openxmlformats.org/officeDocument/2006/relationships/image" Target="../media/image94.emf"/><Relationship Id="rId10" Type="http://schemas.openxmlformats.org/officeDocument/2006/relationships/image" Target="../media/image99.jpeg"/><Relationship Id="rId4" Type="http://schemas.microsoft.com/office/2007/relationships/hdphoto" Target="../media/hdphoto2.wdp"/><Relationship Id="rId9" Type="http://schemas.openxmlformats.org/officeDocument/2006/relationships/image" Target="../media/image9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jpeg"/><Relationship Id="rId7" Type="http://schemas.openxmlformats.org/officeDocument/2006/relationships/image" Target="../media/image6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6.jpeg"/><Relationship Id="rId9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735" y="797230"/>
            <a:ext cx="4058433" cy="202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G:\PeriferieUrbane\Slide\Periferie\Napoli scampia Le Ve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472" y="3448484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47604" y="5189210"/>
            <a:ext cx="75517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505150"/>
              </a:solidFill>
            </a:endParaRPr>
          </a:p>
          <a:p>
            <a:r>
              <a:rPr lang="it-IT" sz="1600" u="sng" dirty="0" smtClean="0">
                <a:solidFill>
                  <a:srgbClr val="505150"/>
                </a:solidFill>
              </a:rPr>
              <a:t>Fabio </a:t>
            </a:r>
            <a:r>
              <a:rPr lang="it-IT" sz="1600" u="sng" dirty="0" err="1" smtClean="0">
                <a:solidFill>
                  <a:srgbClr val="505150"/>
                </a:solidFill>
              </a:rPr>
              <a:t>Lipizzi</a:t>
            </a:r>
            <a:r>
              <a:rPr lang="it-IT" sz="1600" u="sng" dirty="0" smtClean="0">
                <a:solidFill>
                  <a:srgbClr val="505150"/>
                </a:solidFill>
              </a:rPr>
              <a:t>, </a:t>
            </a:r>
            <a:r>
              <a:rPr lang="it-IT" sz="1600" dirty="0" smtClean="0">
                <a:solidFill>
                  <a:srgbClr val="505150"/>
                </a:solidFill>
              </a:rPr>
              <a:t>Luisa Franconi, Marianna </a:t>
            </a:r>
            <a:r>
              <a:rPr lang="it-IT" sz="1600" dirty="0" err="1" smtClean="0">
                <a:solidFill>
                  <a:srgbClr val="505150"/>
                </a:solidFill>
              </a:rPr>
              <a:t>Mantuano</a:t>
            </a:r>
            <a:r>
              <a:rPr lang="it-IT" sz="1600" dirty="0" smtClean="0">
                <a:solidFill>
                  <a:srgbClr val="505150"/>
                </a:solidFill>
              </a:rPr>
              <a:t>, Antonella Esposto, Rossana Vignola e Paolo </a:t>
            </a:r>
            <a:r>
              <a:rPr lang="it-IT" sz="1600" dirty="0" err="1" smtClean="0">
                <a:solidFill>
                  <a:srgbClr val="505150"/>
                </a:solidFill>
              </a:rPr>
              <a:t>Barberis</a:t>
            </a:r>
            <a:r>
              <a:rPr lang="it-IT" sz="1600" dirty="0" smtClean="0">
                <a:solidFill>
                  <a:srgbClr val="505150"/>
                </a:solidFill>
              </a:rPr>
              <a:t>, Matteo Lucchese</a:t>
            </a:r>
          </a:p>
          <a:p>
            <a:r>
              <a:rPr lang="it-IT" sz="1600" b="1" dirty="0" smtClean="0">
                <a:solidFill>
                  <a:srgbClr val="505150"/>
                </a:solidFill>
              </a:rPr>
              <a:t>ISTAT – DCAT - ATA</a:t>
            </a:r>
            <a:endParaRPr lang="it-IT" sz="1600" b="1" dirty="0">
              <a:solidFill>
                <a:srgbClr val="505150"/>
              </a:solidFill>
            </a:endParaRPr>
          </a:p>
          <a:p>
            <a:r>
              <a:rPr lang="it-IT" sz="1400" dirty="0" smtClean="0">
                <a:solidFill>
                  <a:srgbClr val="505150"/>
                </a:solidFill>
              </a:rPr>
              <a:t>25 maggio 2017</a:t>
            </a:r>
            <a:endParaRPr lang="it-IT" sz="1400" dirty="0">
              <a:solidFill>
                <a:srgbClr val="50515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90600" y="684825"/>
            <a:ext cx="7509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it-IT" sz="2400" b="1" dirty="0" smtClean="0">
              <a:solidFill>
                <a:srgbClr val="C00000"/>
              </a:solidFill>
            </a:endParaRPr>
          </a:p>
          <a:p>
            <a:pPr fontAlgn="base">
              <a:lnSpc>
                <a:spcPts val="4000"/>
              </a:lnSpc>
              <a:spcBef>
                <a:spcPts val="400"/>
              </a:spcBef>
              <a:spcAft>
                <a:spcPts val="400"/>
              </a:spcAft>
            </a:pPr>
            <a:endParaRPr lang="en-US" sz="5400" b="1" i="1" dirty="0" smtClean="0">
              <a:solidFill>
                <a:srgbClr val="FF0000"/>
              </a:solidFill>
            </a:endParaRPr>
          </a:p>
          <a:p>
            <a:pPr hangingPunct="0"/>
            <a:r>
              <a:rPr lang="it-IT" sz="3200" b="1" dirty="0" smtClean="0">
                <a:solidFill>
                  <a:schemeClr val="bg1"/>
                </a:solidFill>
              </a:rPr>
              <a:t>Le periferie urbane </a:t>
            </a:r>
            <a:r>
              <a:rPr lang="it-IT" sz="3200" b="1" dirty="0" smtClean="0"/>
              <a:t>nelle città </a:t>
            </a:r>
            <a:r>
              <a:rPr lang="it-IT" sz="3200" b="1" dirty="0" smtClean="0">
                <a:solidFill>
                  <a:schemeClr val="bg1"/>
                </a:solidFill>
              </a:rPr>
              <a:t>metropolitane</a:t>
            </a:r>
            <a:endParaRPr lang="it-IT" sz="3200" dirty="0"/>
          </a:p>
        </p:txBody>
      </p:sp>
      <p:pic>
        <p:nvPicPr>
          <p:cNvPr id="10243" name="Picture 3" descr="G:\PeriferieUrbane\Slide\Periferie\roma serpentone-di-corvi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967" y="273569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0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Istruzione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lavoro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e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mobilità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Immagine 9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761279"/>
            <a:ext cx="5572125" cy="183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ngolo ripiegato 6"/>
          <p:cNvSpPr/>
          <p:nvPr/>
        </p:nvSpPr>
        <p:spPr>
          <a:xfrm>
            <a:off x="4566444" y="605212"/>
            <a:ext cx="4425156" cy="1987676"/>
          </a:xfrm>
          <a:prstGeom prst="foldedCorne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768" y="2686893"/>
            <a:ext cx="2690259" cy="2015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147320" y="433389"/>
            <a:ext cx="1546870" cy="269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0" dirty="0" smtClean="0">
                <a:solidFill>
                  <a:schemeClr val="tx1"/>
                </a:solidFill>
              </a:rPr>
              <a:t>Istruzione</a:t>
            </a:r>
            <a:endParaRPr lang="it-IT" sz="1800" b="0" dirty="0">
              <a:solidFill>
                <a:schemeClr val="tx1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8560074" y="538002"/>
            <a:ext cx="541338" cy="165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933" y="990581"/>
            <a:ext cx="4430113" cy="12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4378695" y="2700825"/>
            <a:ext cx="4765305" cy="1545499"/>
            <a:chOff x="4378695" y="2700825"/>
            <a:chExt cx="4765305" cy="1545499"/>
          </a:xfrm>
        </p:grpSpPr>
        <p:grpSp>
          <p:nvGrpSpPr>
            <p:cNvPr id="14" name="Gruppo 13"/>
            <p:cNvGrpSpPr/>
            <p:nvPr/>
          </p:nvGrpSpPr>
          <p:grpSpPr>
            <a:xfrm>
              <a:off x="4616642" y="2700825"/>
              <a:ext cx="4527358" cy="1545499"/>
              <a:chOff x="4616642" y="3239443"/>
              <a:chExt cx="4527358" cy="2524047"/>
            </a:xfrm>
          </p:grpSpPr>
          <p:sp>
            <p:nvSpPr>
              <p:cNvPr id="18" name="Angolo ripiegato 17"/>
              <p:cNvSpPr/>
              <p:nvPr/>
            </p:nvSpPr>
            <p:spPr>
              <a:xfrm rot="21422511">
                <a:off x="4616642" y="3486957"/>
                <a:ext cx="4425156" cy="2276533"/>
              </a:xfrm>
              <a:prstGeom prst="foldedCorne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7597130" y="3239443"/>
                <a:ext cx="1546870" cy="2696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0" dirty="0" smtClean="0">
                    <a:solidFill>
                      <a:schemeClr val="tx1"/>
                    </a:solidFill>
                  </a:rPr>
                  <a:t>Lavoro</a:t>
                </a:r>
                <a:endParaRPr lang="it-IT" sz="1800" b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Rettangolo 19"/>
            <p:cNvSpPr/>
            <p:nvPr/>
          </p:nvSpPr>
          <p:spPr>
            <a:xfrm rot="19636612">
              <a:off x="4378695" y="3025336"/>
              <a:ext cx="541338" cy="1657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>
                <a:solidFill>
                  <a:prstClr val="white"/>
                </a:solidFill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17660">
              <a:off x="4737046" y="3262505"/>
              <a:ext cx="3944468" cy="79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po 4"/>
          <p:cNvGrpSpPr/>
          <p:nvPr/>
        </p:nvGrpSpPr>
        <p:grpSpPr>
          <a:xfrm>
            <a:off x="4560089" y="4711435"/>
            <a:ext cx="4666763" cy="1061583"/>
            <a:chOff x="4560089" y="4711435"/>
            <a:chExt cx="4666763" cy="1061583"/>
          </a:xfrm>
        </p:grpSpPr>
        <p:grpSp>
          <p:nvGrpSpPr>
            <p:cNvPr id="23" name="Gruppo 22"/>
            <p:cNvGrpSpPr/>
            <p:nvPr/>
          </p:nvGrpSpPr>
          <p:grpSpPr>
            <a:xfrm>
              <a:off x="4699494" y="4711435"/>
              <a:ext cx="4527358" cy="1061583"/>
              <a:chOff x="4616642" y="3239443"/>
              <a:chExt cx="4527358" cy="2524047"/>
            </a:xfrm>
          </p:grpSpPr>
          <p:sp>
            <p:nvSpPr>
              <p:cNvPr id="24" name="Angolo ripiegato 23"/>
              <p:cNvSpPr/>
              <p:nvPr/>
            </p:nvSpPr>
            <p:spPr>
              <a:xfrm rot="21422511">
                <a:off x="4616642" y="3486957"/>
                <a:ext cx="4425156" cy="2276533"/>
              </a:xfrm>
              <a:prstGeom prst="foldedCorne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7597130" y="3239443"/>
                <a:ext cx="1546870" cy="6219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0" dirty="0" smtClean="0">
                    <a:solidFill>
                      <a:schemeClr val="tx1"/>
                    </a:solidFill>
                  </a:rPr>
                  <a:t>Mobilità</a:t>
                </a:r>
                <a:endParaRPr lang="it-IT" sz="1800" b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ettangolo 25"/>
            <p:cNvSpPr/>
            <p:nvPr/>
          </p:nvSpPr>
          <p:spPr>
            <a:xfrm rot="20761037">
              <a:off x="4560089" y="4882529"/>
              <a:ext cx="541338" cy="1657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>
                <a:solidFill>
                  <a:prstClr val="white"/>
                </a:solidFill>
              </a:endParaRPr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80558">
              <a:off x="4840311" y="5125656"/>
              <a:ext cx="4223245" cy="434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4" descr="Apertura Uruguay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389" y="4819583"/>
            <a:ext cx="2541315" cy="1406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0920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Servizi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Immagine 9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85" y="937567"/>
            <a:ext cx="311467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85" y="2491074"/>
            <a:ext cx="3486345" cy="186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Risultati immagini per numero di servizi socio educativi per la prima infanz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85" y="4530772"/>
            <a:ext cx="3020747" cy="188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ngolo ripiegato 13"/>
          <p:cNvSpPr/>
          <p:nvPr/>
        </p:nvSpPr>
        <p:spPr>
          <a:xfrm>
            <a:off x="4496572" y="849854"/>
            <a:ext cx="4425156" cy="1273692"/>
          </a:xfrm>
          <a:prstGeom prst="foldedCorne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077448" y="678031"/>
            <a:ext cx="1546870" cy="269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0" dirty="0" smtClean="0">
                <a:solidFill>
                  <a:schemeClr val="tx1"/>
                </a:solidFill>
              </a:rPr>
              <a:t>Sanità</a:t>
            </a:r>
            <a:endParaRPr lang="it-IT" sz="1800" b="0" dirty="0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490202" y="782644"/>
            <a:ext cx="541338" cy="165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151" y="1121750"/>
            <a:ext cx="3410347" cy="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4015441" y="2700825"/>
            <a:ext cx="4990773" cy="1765265"/>
            <a:chOff x="4015441" y="2700825"/>
            <a:chExt cx="4990773" cy="1765265"/>
          </a:xfrm>
        </p:grpSpPr>
        <p:grpSp>
          <p:nvGrpSpPr>
            <p:cNvPr id="19" name="Gruppo 18"/>
            <p:cNvGrpSpPr/>
            <p:nvPr/>
          </p:nvGrpSpPr>
          <p:grpSpPr>
            <a:xfrm>
              <a:off x="4015441" y="2700825"/>
              <a:ext cx="4990773" cy="1658754"/>
              <a:chOff x="4378695" y="2700825"/>
              <a:chExt cx="4765305" cy="1545499"/>
            </a:xfrm>
          </p:grpSpPr>
          <p:grpSp>
            <p:nvGrpSpPr>
              <p:cNvPr id="20" name="Gruppo 19"/>
              <p:cNvGrpSpPr/>
              <p:nvPr/>
            </p:nvGrpSpPr>
            <p:grpSpPr>
              <a:xfrm>
                <a:off x="4616642" y="2700825"/>
                <a:ext cx="4527358" cy="1545499"/>
                <a:chOff x="4616642" y="3239443"/>
                <a:chExt cx="4527358" cy="2524047"/>
              </a:xfrm>
            </p:grpSpPr>
            <p:sp>
              <p:nvSpPr>
                <p:cNvPr id="23" name="Angolo ripiegato 22"/>
                <p:cNvSpPr/>
                <p:nvPr/>
              </p:nvSpPr>
              <p:spPr>
                <a:xfrm rot="21422511">
                  <a:off x="4616642" y="3486957"/>
                  <a:ext cx="4425156" cy="2276533"/>
                </a:xfrm>
                <a:prstGeom prst="foldedCorner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4" name="Rettangolo 23"/>
                <p:cNvSpPr/>
                <p:nvPr/>
              </p:nvSpPr>
              <p:spPr>
                <a:xfrm>
                  <a:off x="7597130" y="3239443"/>
                  <a:ext cx="1546870" cy="26969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800" b="0" dirty="0" smtClean="0">
                      <a:solidFill>
                        <a:schemeClr val="tx1"/>
                      </a:solidFill>
                    </a:rPr>
                    <a:t>Istruzione</a:t>
                  </a:r>
                  <a:endParaRPr lang="it-IT" sz="1800" b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Rettangolo 20"/>
              <p:cNvSpPr/>
              <p:nvPr/>
            </p:nvSpPr>
            <p:spPr>
              <a:xfrm rot="19636612">
                <a:off x="4378695" y="3025336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42150">
              <a:off x="4931285" y="2818265"/>
              <a:ext cx="3486150" cy="164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po 3"/>
          <p:cNvGrpSpPr/>
          <p:nvPr/>
        </p:nvGrpSpPr>
        <p:grpSpPr>
          <a:xfrm>
            <a:off x="4560089" y="4495126"/>
            <a:ext cx="4564561" cy="1303756"/>
            <a:chOff x="4560089" y="4495126"/>
            <a:chExt cx="4564561" cy="1303756"/>
          </a:xfrm>
        </p:grpSpPr>
        <p:grpSp>
          <p:nvGrpSpPr>
            <p:cNvPr id="25" name="Gruppo 24"/>
            <p:cNvGrpSpPr/>
            <p:nvPr/>
          </p:nvGrpSpPr>
          <p:grpSpPr>
            <a:xfrm>
              <a:off x="4560089" y="4495126"/>
              <a:ext cx="4564561" cy="1277892"/>
              <a:chOff x="4560089" y="4495126"/>
              <a:chExt cx="4564561" cy="1277892"/>
            </a:xfrm>
          </p:grpSpPr>
          <p:grpSp>
            <p:nvGrpSpPr>
              <p:cNvPr id="26" name="Gruppo 25"/>
              <p:cNvGrpSpPr/>
              <p:nvPr/>
            </p:nvGrpSpPr>
            <p:grpSpPr>
              <a:xfrm>
                <a:off x="4699494" y="4495126"/>
                <a:ext cx="4425156" cy="1277892"/>
                <a:chOff x="4616642" y="2725142"/>
                <a:chExt cx="4425156" cy="3038348"/>
              </a:xfrm>
            </p:grpSpPr>
            <p:sp>
              <p:nvSpPr>
                <p:cNvPr id="29" name="Angolo ripiegato 28"/>
                <p:cNvSpPr/>
                <p:nvPr/>
              </p:nvSpPr>
              <p:spPr>
                <a:xfrm rot="21422511">
                  <a:off x="4616642" y="3486957"/>
                  <a:ext cx="4425156" cy="2276533"/>
                </a:xfrm>
                <a:prstGeom prst="foldedCorner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0" name="Rettangolo 29"/>
                <p:cNvSpPr/>
                <p:nvPr/>
              </p:nvSpPr>
              <p:spPr>
                <a:xfrm>
                  <a:off x="7119614" y="2725142"/>
                  <a:ext cx="1879178" cy="101707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800" b="0" dirty="0" smtClean="0">
                      <a:solidFill>
                        <a:schemeClr val="tx1"/>
                      </a:solidFill>
                    </a:rPr>
                    <a:t>Servizi prima infanzia</a:t>
                  </a:r>
                </a:p>
              </p:txBody>
            </p:sp>
          </p:grpSp>
          <p:sp>
            <p:nvSpPr>
              <p:cNvPr id="27" name="Rettangolo 26"/>
              <p:cNvSpPr/>
              <p:nvPr/>
            </p:nvSpPr>
            <p:spPr>
              <a:xfrm rot="20761037">
                <a:off x="4560089" y="4882529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00000">
              <a:off x="4871374" y="4789232"/>
              <a:ext cx="3985234" cy="10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0967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64" y="1414712"/>
            <a:ext cx="4175342" cy="185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Servizi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e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valori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immobiliari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Immagine 9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Angolo ripiegato 13"/>
          <p:cNvSpPr/>
          <p:nvPr/>
        </p:nvSpPr>
        <p:spPr>
          <a:xfrm>
            <a:off x="4496572" y="1563835"/>
            <a:ext cx="4425156" cy="1554563"/>
          </a:xfrm>
          <a:prstGeom prst="foldedCorne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 rot="20664772">
            <a:off x="3651563" y="1392013"/>
            <a:ext cx="1772207" cy="269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0" dirty="0" smtClean="0">
                <a:solidFill>
                  <a:schemeClr val="tx1"/>
                </a:solidFill>
              </a:rPr>
              <a:t>Attività creative</a:t>
            </a:r>
            <a:endParaRPr lang="it-IT" sz="1800" b="0" dirty="0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490202" y="1496626"/>
            <a:ext cx="541338" cy="165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>
              <a:solidFill>
                <a:prstClr val="white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572" y="1601041"/>
            <a:ext cx="4467225" cy="138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4015441" y="3665325"/>
            <a:ext cx="4990774" cy="1658755"/>
            <a:chOff x="4015441" y="2700823"/>
            <a:chExt cx="4990774" cy="1658755"/>
          </a:xfrm>
        </p:grpSpPr>
        <p:grpSp>
          <p:nvGrpSpPr>
            <p:cNvPr id="19" name="Gruppo 18"/>
            <p:cNvGrpSpPr/>
            <p:nvPr/>
          </p:nvGrpSpPr>
          <p:grpSpPr>
            <a:xfrm>
              <a:off x="4015441" y="2700823"/>
              <a:ext cx="4990774" cy="1658755"/>
              <a:chOff x="4378695" y="2700823"/>
              <a:chExt cx="4765306" cy="1545500"/>
            </a:xfrm>
          </p:grpSpPr>
          <p:grpSp>
            <p:nvGrpSpPr>
              <p:cNvPr id="20" name="Gruppo 19"/>
              <p:cNvGrpSpPr/>
              <p:nvPr/>
            </p:nvGrpSpPr>
            <p:grpSpPr>
              <a:xfrm>
                <a:off x="4616642" y="2700823"/>
                <a:ext cx="4527359" cy="1545500"/>
                <a:chOff x="4616642" y="3239441"/>
                <a:chExt cx="4527359" cy="2524049"/>
              </a:xfrm>
            </p:grpSpPr>
            <p:sp>
              <p:nvSpPr>
                <p:cNvPr id="23" name="Angolo ripiegato 22"/>
                <p:cNvSpPr/>
                <p:nvPr/>
              </p:nvSpPr>
              <p:spPr>
                <a:xfrm rot="21422511">
                  <a:off x="4616642" y="3486957"/>
                  <a:ext cx="4425156" cy="2276533"/>
                </a:xfrm>
                <a:prstGeom prst="foldedCorner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4" name="Rettangolo 23"/>
                <p:cNvSpPr/>
                <p:nvPr/>
              </p:nvSpPr>
              <p:spPr>
                <a:xfrm>
                  <a:off x="7144465" y="3239441"/>
                  <a:ext cx="1999536" cy="31827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800" b="0" dirty="0" smtClean="0">
                      <a:solidFill>
                        <a:schemeClr val="tx1"/>
                      </a:solidFill>
                    </a:rPr>
                    <a:t>Valori immobiliari</a:t>
                  </a:r>
                  <a:endParaRPr lang="it-IT" sz="1800" b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Rettangolo 20"/>
              <p:cNvSpPr/>
              <p:nvPr/>
            </p:nvSpPr>
            <p:spPr>
              <a:xfrm rot="19636612">
                <a:off x="4378695" y="3025336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20000">
              <a:off x="4316878" y="3277365"/>
              <a:ext cx="4443993" cy="830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935" y="3555302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38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Vulnerabilità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sociale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e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materiale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Immagine 9" descr="logo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38" y="89517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3908121" y="849854"/>
            <a:ext cx="5013607" cy="1273692"/>
            <a:chOff x="3908121" y="849854"/>
            <a:chExt cx="5013607" cy="1273692"/>
          </a:xfrm>
        </p:grpSpPr>
        <p:sp>
          <p:nvSpPr>
            <p:cNvPr id="14" name="Angolo ripiegato 13"/>
            <p:cNvSpPr/>
            <p:nvPr/>
          </p:nvSpPr>
          <p:spPr>
            <a:xfrm>
              <a:off x="3908121" y="849854"/>
              <a:ext cx="5013607" cy="1273692"/>
            </a:xfrm>
            <a:prstGeom prst="foldedCorne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2342" y="1018996"/>
              <a:ext cx="4831307" cy="726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Rettangolo 30"/>
          <p:cNvSpPr/>
          <p:nvPr/>
        </p:nvSpPr>
        <p:spPr>
          <a:xfrm rot="19636612">
            <a:off x="3752956" y="859451"/>
            <a:ext cx="566951" cy="177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6" y="2673598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8490202" y="782644"/>
            <a:ext cx="541338" cy="165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>
              <a:solidFill>
                <a:prstClr val="white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821055" y="4701989"/>
            <a:ext cx="5260589" cy="1190582"/>
            <a:chOff x="3821055" y="4701989"/>
            <a:chExt cx="5260589" cy="1190582"/>
          </a:xfrm>
        </p:grpSpPr>
        <p:grpSp>
          <p:nvGrpSpPr>
            <p:cNvPr id="25" name="Gruppo 24"/>
            <p:cNvGrpSpPr/>
            <p:nvPr/>
          </p:nvGrpSpPr>
          <p:grpSpPr>
            <a:xfrm>
              <a:off x="3821055" y="4701989"/>
              <a:ext cx="5260589" cy="1190582"/>
              <a:chOff x="3821055" y="4701989"/>
              <a:chExt cx="5260589" cy="1190582"/>
            </a:xfrm>
          </p:grpSpPr>
          <p:grpSp>
            <p:nvGrpSpPr>
              <p:cNvPr id="26" name="Gruppo 25"/>
              <p:cNvGrpSpPr/>
              <p:nvPr/>
            </p:nvGrpSpPr>
            <p:grpSpPr>
              <a:xfrm>
                <a:off x="3965893" y="4701989"/>
                <a:ext cx="5115751" cy="1190582"/>
                <a:chOff x="3883041" y="3216984"/>
                <a:chExt cx="5115751" cy="2830759"/>
              </a:xfrm>
            </p:grpSpPr>
            <p:sp>
              <p:nvSpPr>
                <p:cNvPr id="29" name="Angolo ripiegato 28"/>
                <p:cNvSpPr/>
                <p:nvPr/>
              </p:nvSpPr>
              <p:spPr>
                <a:xfrm rot="21422511">
                  <a:off x="3883041" y="3521225"/>
                  <a:ext cx="4986480" cy="2526518"/>
                </a:xfrm>
                <a:prstGeom prst="foldedCorner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0" name="Rettangolo 29"/>
                <p:cNvSpPr/>
                <p:nvPr/>
              </p:nvSpPr>
              <p:spPr>
                <a:xfrm rot="923298">
                  <a:off x="8272008" y="3216984"/>
                  <a:ext cx="726784" cy="2795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 b="0" dirty="0" smtClean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" name="Rettangolo 26"/>
              <p:cNvSpPr/>
              <p:nvPr/>
            </p:nvSpPr>
            <p:spPr>
              <a:xfrm rot="20761037">
                <a:off x="3821055" y="4932633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80000">
              <a:off x="4206035" y="5113467"/>
              <a:ext cx="4532843" cy="596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70" y="4345602"/>
            <a:ext cx="3583749" cy="238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3840077" y="2700826"/>
            <a:ext cx="5166136" cy="1665478"/>
            <a:chOff x="3840077" y="2700826"/>
            <a:chExt cx="5166136" cy="1665478"/>
          </a:xfrm>
        </p:grpSpPr>
        <p:grpSp>
          <p:nvGrpSpPr>
            <p:cNvPr id="19" name="Gruppo 18"/>
            <p:cNvGrpSpPr/>
            <p:nvPr/>
          </p:nvGrpSpPr>
          <p:grpSpPr>
            <a:xfrm>
              <a:off x="3840077" y="2700826"/>
              <a:ext cx="5166136" cy="1665478"/>
              <a:chOff x="4211255" y="2700826"/>
              <a:chExt cx="4932744" cy="1551764"/>
            </a:xfrm>
          </p:grpSpPr>
          <p:grpSp>
            <p:nvGrpSpPr>
              <p:cNvPr id="20" name="Gruppo 19"/>
              <p:cNvGrpSpPr/>
              <p:nvPr/>
            </p:nvGrpSpPr>
            <p:grpSpPr>
              <a:xfrm>
                <a:off x="4367979" y="2700826"/>
                <a:ext cx="4776020" cy="1551764"/>
                <a:chOff x="4367979" y="3239443"/>
                <a:chExt cx="4776020" cy="2534278"/>
              </a:xfrm>
            </p:grpSpPr>
            <p:sp>
              <p:nvSpPr>
                <p:cNvPr id="23" name="Angolo ripiegato 22"/>
                <p:cNvSpPr/>
                <p:nvPr/>
              </p:nvSpPr>
              <p:spPr>
                <a:xfrm rot="21422511">
                  <a:off x="4367979" y="3497188"/>
                  <a:ext cx="4673983" cy="2276533"/>
                </a:xfrm>
                <a:prstGeom prst="foldedCorner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4" name="Rettangolo 23"/>
                <p:cNvSpPr/>
                <p:nvPr/>
              </p:nvSpPr>
              <p:spPr>
                <a:xfrm>
                  <a:off x="8651300" y="3239443"/>
                  <a:ext cx="492699" cy="2229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 b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Rettangolo 20"/>
              <p:cNvSpPr/>
              <p:nvPr/>
            </p:nvSpPr>
            <p:spPr>
              <a:xfrm rot="19636612">
                <a:off x="4211255" y="2966981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20000">
              <a:off x="4036657" y="3144221"/>
              <a:ext cx="4886663" cy="847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3136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Indicatore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sintetico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Immagine 9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38" y="811060"/>
            <a:ext cx="70199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644" y="6259817"/>
            <a:ext cx="2693095" cy="46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967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Valori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immobiliari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– 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semestre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2016</a:t>
            </a:r>
          </a:p>
        </p:txBody>
      </p:sp>
      <p:pic>
        <p:nvPicPr>
          <p:cNvPr id="12" name="Immagine 11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73" y="781242"/>
            <a:ext cx="6153150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8" y="781242"/>
            <a:ext cx="24574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9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53"/>
          <a:stretch/>
        </p:blipFill>
        <p:spPr bwMode="auto">
          <a:xfrm>
            <a:off x="3440156" y="1329256"/>
            <a:ext cx="5440797" cy="476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928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Valori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immobiliari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– 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semestre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2016</a:t>
            </a:r>
          </a:p>
        </p:txBody>
      </p:sp>
      <p:pic>
        <p:nvPicPr>
          <p:cNvPr id="12" name="Immagine 11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86" y="877456"/>
            <a:ext cx="6407468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86" y="877456"/>
            <a:ext cx="6407468" cy="56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86" y="877456"/>
            <a:ext cx="6414135" cy="56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86" y="897458"/>
            <a:ext cx="6400800" cy="56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86" y="897458"/>
            <a:ext cx="6387465" cy="568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83" y="964133"/>
            <a:ext cx="6407468" cy="56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53" y="915647"/>
            <a:ext cx="6407468" cy="559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821" y="1685664"/>
            <a:ext cx="1828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36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Servizi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Offerta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–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Domanda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.  Anno 2014/2015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85" y="1626780"/>
            <a:ext cx="4170534" cy="223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bidirezionale orizzontale 1"/>
          <p:cNvSpPr/>
          <p:nvPr/>
        </p:nvSpPr>
        <p:spPr>
          <a:xfrm>
            <a:off x="3928566" y="3317171"/>
            <a:ext cx="951706" cy="59718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272" y="3029731"/>
            <a:ext cx="3472566" cy="266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Connettore 1 30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o 7"/>
          <p:cNvGrpSpPr/>
          <p:nvPr/>
        </p:nvGrpSpPr>
        <p:grpSpPr>
          <a:xfrm>
            <a:off x="4121168" y="973860"/>
            <a:ext cx="4990773" cy="1765265"/>
            <a:chOff x="4015441" y="2700825"/>
            <a:chExt cx="4990773" cy="1765265"/>
          </a:xfrm>
        </p:grpSpPr>
        <p:grpSp>
          <p:nvGrpSpPr>
            <p:cNvPr id="9" name="Gruppo 8"/>
            <p:cNvGrpSpPr/>
            <p:nvPr/>
          </p:nvGrpSpPr>
          <p:grpSpPr>
            <a:xfrm>
              <a:off x="4015441" y="2700825"/>
              <a:ext cx="4990773" cy="1658754"/>
              <a:chOff x="4378695" y="2700825"/>
              <a:chExt cx="4765305" cy="1545499"/>
            </a:xfrm>
          </p:grpSpPr>
          <p:grpSp>
            <p:nvGrpSpPr>
              <p:cNvPr id="11" name="Gruppo 10"/>
              <p:cNvGrpSpPr/>
              <p:nvPr/>
            </p:nvGrpSpPr>
            <p:grpSpPr>
              <a:xfrm>
                <a:off x="4616642" y="2700825"/>
                <a:ext cx="4527358" cy="1545499"/>
                <a:chOff x="4616642" y="3239443"/>
                <a:chExt cx="4527358" cy="2524047"/>
              </a:xfrm>
            </p:grpSpPr>
            <p:sp>
              <p:nvSpPr>
                <p:cNvPr id="14" name="Angolo ripiegato 13"/>
                <p:cNvSpPr/>
                <p:nvPr/>
              </p:nvSpPr>
              <p:spPr>
                <a:xfrm rot="21422511">
                  <a:off x="4616642" y="3486957"/>
                  <a:ext cx="4425156" cy="2276533"/>
                </a:xfrm>
                <a:prstGeom prst="foldedCorner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" name="Rettangolo 15"/>
                <p:cNvSpPr/>
                <p:nvPr/>
              </p:nvSpPr>
              <p:spPr>
                <a:xfrm>
                  <a:off x="7597130" y="3239443"/>
                  <a:ext cx="1546870" cy="26969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800" b="0" dirty="0" smtClean="0">
                      <a:solidFill>
                        <a:schemeClr val="tx1"/>
                      </a:solidFill>
                    </a:rPr>
                    <a:t>Istruzione</a:t>
                  </a:r>
                  <a:endParaRPr lang="it-IT" sz="1800" b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" name="Rettangolo 12"/>
              <p:cNvSpPr/>
              <p:nvPr/>
            </p:nvSpPr>
            <p:spPr>
              <a:xfrm rot="19636612">
                <a:off x="4378695" y="3025336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42150">
              <a:off x="4931285" y="2818265"/>
              <a:ext cx="3486150" cy="164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uppo 16"/>
          <p:cNvGrpSpPr/>
          <p:nvPr/>
        </p:nvGrpSpPr>
        <p:grpSpPr>
          <a:xfrm>
            <a:off x="371924" y="4243665"/>
            <a:ext cx="4564561" cy="1303756"/>
            <a:chOff x="4560089" y="4495126"/>
            <a:chExt cx="4564561" cy="1303756"/>
          </a:xfrm>
        </p:grpSpPr>
        <p:grpSp>
          <p:nvGrpSpPr>
            <p:cNvPr id="18" name="Gruppo 17"/>
            <p:cNvGrpSpPr/>
            <p:nvPr/>
          </p:nvGrpSpPr>
          <p:grpSpPr>
            <a:xfrm>
              <a:off x="4560089" y="4495126"/>
              <a:ext cx="4564561" cy="1277892"/>
              <a:chOff x="4560089" y="4495126"/>
              <a:chExt cx="4564561" cy="1277892"/>
            </a:xfrm>
          </p:grpSpPr>
          <p:grpSp>
            <p:nvGrpSpPr>
              <p:cNvPr id="20" name="Gruppo 19"/>
              <p:cNvGrpSpPr/>
              <p:nvPr/>
            </p:nvGrpSpPr>
            <p:grpSpPr>
              <a:xfrm>
                <a:off x="4699494" y="4495126"/>
                <a:ext cx="4425156" cy="1277892"/>
                <a:chOff x="4616642" y="2725142"/>
                <a:chExt cx="4425156" cy="3038348"/>
              </a:xfrm>
            </p:grpSpPr>
            <p:sp>
              <p:nvSpPr>
                <p:cNvPr id="22" name="Angolo ripiegato 21"/>
                <p:cNvSpPr/>
                <p:nvPr/>
              </p:nvSpPr>
              <p:spPr>
                <a:xfrm rot="21422511">
                  <a:off x="4616642" y="3486957"/>
                  <a:ext cx="4425156" cy="2276533"/>
                </a:xfrm>
                <a:prstGeom prst="foldedCorner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3" name="Rettangolo 22"/>
                <p:cNvSpPr/>
                <p:nvPr/>
              </p:nvSpPr>
              <p:spPr>
                <a:xfrm>
                  <a:off x="7119614" y="2725142"/>
                  <a:ext cx="1879178" cy="101707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800" b="0" dirty="0" smtClean="0">
                      <a:solidFill>
                        <a:schemeClr val="tx1"/>
                      </a:solidFill>
                    </a:rPr>
                    <a:t>Servizi prima infanzia</a:t>
                  </a:r>
                </a:p>
              </p:txBody>
            </p:sp>
          </p:grpSp>
          <p:sp>
            <p:nvSpPr>
              <p:cNvPr id="21" name="Rettangolo 20"/>
              <p:cNvSpPr/>
              <p:nvPr/>
            </p:nvSpPr>
            <p:spPr>
              <a:xfrm rot="20761037">
                <a:off x="4560089" y="4882529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00000">
              <a:off x="4871374" y="4789232"/>
              <a:ext cx="3985234" cy="10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062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it-IT" sz="2400" b="1" dirty="0" smtClean="0">
                <a:solidFill>
                  <a:schemeClr val="bg1"/>
                </a:solidFill>
                <a:cs typeface="Arial"/>
              </a:rPr>
              <a:t>Mobilità e modelli insediativi. Roma e Milano</a:t>
            </a:r>
            <a:endParaRPr lang="it-IT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Immagine 8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 descr="G:\Documenti Utente\Lavori\E-Book - Urbanizzazione\FlussiRM_MI\Immagini\Revisioner Marzo 2017\Milano_Index_Congiunt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992" y="789772"/>
            <a:ext cx="4728615" cy="369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2372693" y="4239615"/>
            <a:ext cx="700641" cy="664769"/>
            <a:chOff x="3073333" y="5061182"/>
            <a:chExt cx="700641" cy="66476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333" y="5097306"/>
              <a:ext cx="700640" cy="62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llout 2 13"/>
            <p:cNvSpPr/>
            <p:nvPr/>
          </p:nvSpPr>
          <p:spPr>
            <a:xfrm>
              <a:off x="3073334" y="5061182"/>
              <a:ext cx="700640" cy="664769"/>
            </a:xfrm>
            <a:prstGeom prst="borderCallout2">
              <a:avLst>
                <a:gd name="adj1" fmla="val 18750"/>
                <a:gd name="adj2" fmla="val -8333"/>
                <a:gd name="adj3" fmla="val -9224"/>
                <a:gd name="adj4" fmla="val -79766"/>
                <a:gd name="adj5" fmla="val -237063"/>
                <a:gd name="adj6" fmla="val 10108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274" y="1365971"/>
            <a:ext cx="35528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4240248" y="4571999"/>
            <a:ext cx="1068051" cy="819452"/>
            <a:chOff x="5153906" y="5910093"/>
            <a:chExt cx="1068051" cy="819452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291" y="5934682"/>
              <a:ext cx="1047666" cy="79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llout 2 17"/>
            <p:cNvSpPr/>
            <p:nvPr/>
          </p:nvSpPr>
          <p:spPr>
            <a:xfrm>
              <a:off x="5153906" y="5910093"/>
              <a:ext cx="1038457" cy="795995"/>
            </a:xfrm>
            <a:prstGeom prst="borderCallout2">
              <a:avLst>
                <a:gd name="adj1" fmla="val 18750"/>
                <a:gd name="adj2" fmla="val -8333"/>
                <a:gd name="adj3" fmla="val -119770"/>
                <a:gd name="adj4" fmla="val -11620"/>
                <a:gd name="adj5" fmla="val -137172"/>
                <a:gd name="adj6" fmla="val 2029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42322" y="2478926"/>
            <a:ext cx="897100" cy="672075"/>
            <a:chOff x="827584" y="2591660"/>
            <a:chExt cx="897100" cy="672075"/>
          </a:xfrm>
        </p:grpSpPr>
        <p:pic>
          <p:nvPicPr>
            <p:cNvPr id="20" name="Picture 4" descr="Risultati immagini per quarto oggiaro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591660"/>
              <a:ext cx="897100" cy="6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llout 2 20"/>
            <p:cNvSpPr/>
            <p:nvPr/>
          </p:nvSpPr>
          <p:spPr>
            <a:xfrm>
              <a:off x="827584" y="2591660"/>
              <a:ext cx="897100" cy="672075"/>
            </a:xfrm>
            <a:prstGeom prst="borderCallout2">
              <a:avLst>
                <a:gd name="adj1" fmla="val 18750"/>
                <a:gd name="adj2" fmla="val -8333"/>
                <a:gd name="adj3" fmla="val -44636"/>
                <a:gd name="adj4" fmla="val -11348"/>
                <a:gd name="adj5" fmla="val -150444"/>
                <a:gd name="adj6" fmla="val 23709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691" y="1378497"/>
            <a:ext cx="5305425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uppo 22"/>
          <p:cNvGrpSpPr/>
          <p:nvPr/>
        </p:nvGrpSpPr>
        <p:grpSpPr>
          <a:xfrm>
            <a:off x="3569052" y="4981725"/>
            <a:ext cx="1068051" cy="819452"/>
            <a:chOff x="5153906" y="5910093"/>
            <a:chExt cx="1068051" cy="819452"/>
          </a:xfrm>
        </p:grpSpPr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291" y="5934682"/>
              <a:ext cx="1047666" cy="79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Callout 2 24"/>
            <p:cNvSpPr/>
            <p:nvPr/>
          </p:nvSpPr>
          <p:spPr>
            <a:xfrm>
              <a:off x="5153906" y="5910093"/>
              <a:ext cx="1038457" cy="795995"/>
            </a:xfrm>
            <a:prstGeom prst="borderCallout2">
              <a:avLst>
                <a:gd name="adj1" fmla="val 18750"/>
                <a:gd name="adj2" fmla="val -8333"/>
                <a:gd name="adj3" fmla="val -119770"/>
                <a:gd name="adj4" fmla="val -11620"/>
                <a:gd name="adj5" fmla="val -137172"/>
                <a:gd name="adj6" fmla="val 2029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6" name="Callout 2 25"/>
          <p:cNvSpPr/>
          <p:nvPr/>
        </p:nvSpPr>
        <p:spPr>
          <a:xfrm>
            <a:off x="7692975" y="4333458"/>
            <a:ext cx="1038457" cy="795995"/>
          </a:xfrm>
          <a:prstGeom prst="borderCallout2">
            <a:avLst>
              <a:gd name="adj1" fmla="val 18750"/>
              <a:gd name="adj2" fmla="val -8333"/>
              <a:gd name="adj3" fmla="val -9224"/>
              <a:gd name="adj4" fmla="val -79766"/>
              <a:gd name="adj5" fmla="val -46653"/>
              <a:gd name="adj6" fmla="val -1654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975" y="4385756"/>
            <a:ext cx="1008112" cy="6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01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Neet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" y="972000"/>
            <a:ext cx="5269382" cy="540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7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endParaRPr lang="it-IT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Immagine 8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92" y="846616"/>
            <a:ext cx="6515100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2" y="1564919"/>
            <a:ext cx="55149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68" y="5639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077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2" name="Picture 2" descr="F:\PeriferieUrbane\Immagini\Cartogrammi\Revisioni\2Mi_ADDRIC_Addetti_popres_Ni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00" y="972000"/>
            <a:ext cx="5598719" cy="549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Attività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creative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27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282" y="1394680"/>
            <a:ext cx="7918038" cy="4981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Tasso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disoccupazione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per Zone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urbanistiche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di Roma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26" name="Picture 2" descr="G:\Documenti Utente\PeriferieUrbane\Immagini\Cartogrammi\Revisioni\Rev_Rm_TD_Tasso_Disoccupazion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600" y="943200"/>
            <a:ext cx="7919720" cy="520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00" y="943200"/>
            <a:ext cx="6049950" cy="4980645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Tasso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disoccupazione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per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censimento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di Roma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6" name="Titolo 1"/>
          <p:cNvSpPr>
            <a:spLocks noGrp="1"/>
          </p:cNvSpPr>
          <p:nvPr>
            <p:ph type="ctrTitle" idx="4294967295"/>
          </p:nvPr>
        </p:nvSpPr>
        <p:spPr>
          <a:xfrm>
            <a:off x="1066800" y="3278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Tasso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disoccupazione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per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censimento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di Roma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ctrTitle" idx="4294967295"/>
          </p:nvPr>
        </p:nvSpPr>
        <p:spPr>
          <a:xfrm>
            <a:off x="1066800" y="238125"/>
            <a:ext cx="8082917" cy="639331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Tasso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disoccupazione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per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sezione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censimento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br>
              <a:rPr lang="en-US" sz="2400" b="1" dirty="0" smtClean="0">
                <a:solidFill>
                  <a:schemeClr val="bg1"/>
                </a:solidFill>
                <a:cs typeface="Arial"/>
              </a:rPr>
            </a:b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– area di Tor Bella Monaca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7" name="Immagine 16" descr="logo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5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1" animBg="1"/>
      <p:bldP spid="16" grpId="0" animBg="1"/>
      <p:bldP spid="16" grpId="1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it-IT" sz="2400" b="1" dirty="0">
                <a:solidFill>
                  <a:schemeClr val="bg1"/>
                </a:solidFill>
                <a:cs typeface="Arial"/>
              </a:rPr>
              <a:t>Il campo nomadi di Tor Sapienza 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4" name="Immagine 1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"/>
          <a:stretch/>
        </p:blipFill>
        <p:spPr bwMode="auto">
          <a:xfrm>
            <a:off x="219599" y="979199"/>
            <a:ext cx="6957815" cy="4958138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1522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it-IT" sz="2400" b="1" dirty="0" err="1" smtClean="0">
                <a:solidFill>
                  <a:schemeClr val="bg1"/>
                </a:solidFill>
                <a:cs typeface="Arial"/>
              </a:rPr>
              <a:t>Neet</a:t>
            </a:r>
            <a:r>
              <a:rPr lang="it-IT" sz="2400" b="1" dirty="0" smtClean="0">
                <a:solidFill>
                  <a:schemeClr val="bg1"/>
                </a:solidFill>
                <a:cs typeface="Arial"/>
              </a:rPr>
              <a:t> nel « serpentone » di </a:t>
            </a:r>
            <a:r>
              <a:rPr lang="it-IT" sz="2400" b="1" dirty="0" err="1" smtClean="0">
                <a:solidFill>
                  <a:schemeClr val="bg1"/>
                </a:solidFill>
                <a:cs typeface="Arial"/>
              </a:rPr>
              <a:t>Corviale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00" y="979199"/>
            <a:ext cx="6481825" cy="5008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120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it-IT" sz="2400" b="1" dirty="0" smtClean="0">
                <a:solidFill>
                  <a:schemeClr val="bg1"/>
                </a:solidFill>
                <a:cs typeface="Arial"/>
              </a:rPr>
              <a:t>Attività creativa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00" y="979200"/>
            <a:ext cx="7138462" cy="49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6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Immagine 6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Indice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sintetico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vulnerabilità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sociale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e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materiale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799" y="877457"/>
            <a:ext cx="5484878" cy="563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45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47" y="2111538"/>
            <a:ext cx="6338170" cy="430995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568771" y="0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Caratteristiche dei </a:t>
            </a:r>
            <a:r>
              <a:rPr lang="it-IT" dirty="0" err="1" smtClean="0">
                <a:solidFill>
                  <a:schemeClr val="bg1"/>
                </a:solidFill>
              </a:rPr>
              <a:t>sll</a:t>
            </a:r>
            <a:r>
              <a:rPr lang="it-IT" dirty="0" smtClean="0">
                <a:solidFill>
                  <a:schemeClr val="bg1"/>
                </a:solidFill>
              </a:rPr>
              <a:t> attraverso una </a:t>
            </a:r>
            <a:r>
              <a:rPr lang="it-IT" dirty="0" err="1" smtClean="0">
                <a:solidFill>
                  <a:schemeClr val="bg1"/>
                </a:solidFill>
              </a:rPr>
              <a:t>acp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820927" y="471795"/>
            <a:ext cx="6813550" cy="2761278"/>
            <a:chOff x="2315" y="639"/>
            <a:chExt cx="3270" cy="2552"/>
          </a:xfrm>
        </p:grpSpPr>
        <p:sp>
          <p:nvSpPr>
            <p:cNvPr id="11" name="Rectangle 25"/>
            <p:cNvSpPr>
              <a:spLocks noChangeArrowheads="1"/>
            </p:cNvSpPr>
            <p:nvPr/>
          </p:nvSpPr>
          <p:spPr bwMode="auto">
            <a:xfrm>
              <a:off x="2315" y="639"/>
              <a:ext cx="3270" cy="2552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it-IT">
                <a:solidFill>
                  <a:srgbClr val="993333"/>
                </a:solidFill>
                <a:latin typeface="Arial" pitchFamily="34" charset="0"/>
              </a:endParaRPr>
            </a:p>
          </p:txBody>
        </p:sp>
        <p:sp>
          <p:nvSpPr>
            <p:cNvPr id="12" name="Line 48"/>
            <p:cNvSpPr>
              <a:spLocks noChangeShapeType="1"/>
            </p:cNvSpPr>
            <p:nvPr/>
          </p:nvSpPr>
          <p:spPr bwMode="auto">
            <a:xfrm>
              <a:off x="5272" y="1046"/>
              <a:ext cx="18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429717"/>
              </p:ext>
            </p:extLst>
          </p:nvPr>
        </p:nvGraphicFramePr>
        <p:xfrm>
          <a:off x="2074458" y="981551"/>
          <a:ext cx="6382595" cy="1993659"/>
        </p:xfrm>
        <a:graphic>
          <a:graphicData uri="http://schemas.openxmlformats.org/drawingml/2006/table">
            <a:tbl>
              <a:tblPr/>
              <a:tblGrid>
                <a:gridCol w="1511075"/>
                <a:gridCol w="541280"/>
                <a:gridCol w="541280"/>
                <a:gridCol w="541280"/>
                <a:gridCol w="541280"/>
                <a:gridCol w="541280"/>
                <a:gridCol w="541280"/>
                <a:gridCol w="541280"/>
                <a:gridCol w="541280"/>
                <a:gridCol w="541280"/>
              </a:tblGrid>
              <a:tr h="485198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500" b="0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Autovalori</a:t>
                      </a:r>
                      <a:r>
                        <a:rPr lang="it-IT" sz="15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3°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4°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5°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6°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7°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8°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5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9°</a:t>
                      </a:r>
                      <a:endParaRPr lang="it-IT" sz="15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511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5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V.A.</a:t>
                      </a: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7.12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47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5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% di variabilità spiegata</a:t>
                      </a:r>
                    </a:p>
                  </a:txBody>
                  <a:tcPr marL="8078" marR="8078" marT="80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41.88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10.07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6.14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47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5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% variabilità cumulata</a:t>
                      </a:r>
                    </a:p>
                  </a:txBody>
                  <a:tcPr marL="8078" marR="8078" marT="8078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41.88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53.57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63.65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76.56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81.52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85.95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89.70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92.73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Ovale 19"/>
          <p:cNvSpPr>
            <a:spLocks noChangeArrowheads="1"/>
          </p:cNvSpPr>
          <p:nvPr/>
        </p:nvSpPr>
        <p:spPr bwMode="auto">
          <a:xfrm>
            <a:off x="4667530" y="2609092"/>
            <a:ext cx="682901" cy="488950"/>
          </a:xfrm>
          <a:prstGeom prst="ellipse">
            <a:avLst/>
          </a:prstGeom>
          <a:noFill/>
          <a:ln w="25400" algn="ctr">
            <a:solidFill>
              <a:srgbClr val="CCFF33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066591" y="437609"/>
            <a:ext cx="6813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NewRoman,Italic"/>
              </a:rPr>
              <a:t>Decomposizione della variabilità nelle componenti principali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77001" y="6477000"/>
            <a:ext cx="47561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</a:p>
        </p:txBody>
      </p:sp>
      <p:sp>
        <p:nvSpPr>
          <p:cNvPr id="18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Caratteristiche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aree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subcomunali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: un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esercizio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PCA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9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Immagine 6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>
                <a:solidFill>
                  <a:schemeClr val="bg1"/>
                </a:solidFill>
                <a:cs typeface="Arial"/>
              </a:rPr>
              <a:t>Caratteristiche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aree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subcomunali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Il piano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variabili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8" y="682408"/>
            <a:ext cx="8215507" cy="587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arrotondato 9"/>
          <p:cNvSpPr/>
          <p:nvPr/>
        </p:nvSpPr>
        <p:spPr bwMode="auto">
          <a:xfrm>
            <a:off x="7296623" y="1605696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>
                <a:solidFill>
                  <a:schemeClr val="bg1"/>
                </a:solidFill>
                <a:latin typeface="Times New Roman" pitchFamily="18" charset="0"/>
              </a:rPr>
              <a:t>I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7449023" y="5117178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 smtClean="0">
                <a:solidFill>
                  <a:schemeClr val="bg1"/>
                </a:solidFill>
                <a:latin typeface="Times New Roman" pitchFamily="18" charset="0"/>
              </a:rPr>
              <a:t>II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977778" y="5110719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 smtClean="0">
                <a:solidFill>
                  <a:schemeClr val="bg1"/>
                </a:solidFill>
                <a:latin typeface="Times New Roman" pitchFamily="18" charset="0"/>
              </a:rPr>
              <a:t>III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968076" y="1605696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 smtClean="0">
                <a:solidFill>
                  <a:schemeClr val="bg1"/>
                </a:solidFill>
                <a:latin typeface="Times New Roman" pitchFamily="18" charset="0"/>
              </a:rPr>
              <a:t>IV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948" y="2331647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030" y="2824990"/>
            <a:ext cx="19716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185" y="3287125"/>
            <a:ext cx="19716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542" y="4248129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554" y="3745126"/>
            <a:ext cx="19716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542" y="1818356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432" y="2665022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070" y="1893034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898" y="4786565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770" y="3204814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070" y="4606556"/>
            <a:ext cx="1362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e 2"/>
          <p:cNvSpPr/>
          <p:nvPr/>
        </p:nvSpPr>
        <p:spPr>
          <a:xfrm>
            <a:off x="5912365" y="3124634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5957382" y="3526488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>
            <a:off x="5897509" y="3914754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/>
          <p:cNvSpPr/>
          <p:nvPr/>
        </p:nvSpPr>
        <p:spPr>
          <a:xfrm>
            <a:off x="5698723" y="2541565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/>
          <p:cNvSpPr/>
          <p:nvPr/>
        </p:nvSpPr>
        <p:spPr>
          <a:xfrm>
            <a:off x="5423313" y="3204814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/>
          <p:cNvSpPr/>
          <p:nvPr/>
        </p:nvSpPr>
        <p:spPr>
          <a:xfrm>
            <a:off x="5485242" y="3452985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/>
          <p:cNvSpPr/>
          <p:nvPr/>
        </p:nvSpPr>
        <p:spPr>
          <a:xfrm>
            <a:off x="5406132" y="3902787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/>
          <p:cNvSpPr/>
          <p:nvPr/>
        </p:nvSpPr>
        <p:spPr>
          <a:xfrm>
            <a:off x="2660589" y="2168459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/>
          <p:cNvSpPr/>
          <p:nvPr/>
        </p:nvSpPr>
        <p:spPr>
          <a:xfrm>
            <a:off x="2422757" y="3229866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/>
          <p:cNvSpPr/>
          <p:nvPr/>
        </p:nvSpPr>
        <p:spPr>
          <a:xfrm>
            <a:off x="2935998" y="4531400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/>
          <p:cNvSpPr/>
          <p:nvPr/>
        </p:nvSpPr>
        <p:spPr>
          <a:xfrm>
            <a:off x="2898145" y="2887466"/>
            <a:ext cx="550819" cy="333375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AutoShape 2" descr="Risultati immagini per benessere econom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75" y="5157192"/>
            <a:ext cx="31718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205" y="5110719"/>
            <a:ext cx="2095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Freccia a destra 44"/>
          <p:cNvSpPr/>
          <p:nvPr/>
        </p:nvSpPr>
        <p:spPr bwMode="auto">
          <a:xfrm>
            <a:off x="1763688" y="5157192"/>
            <a:ext cx="5328592" cy="86409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/>
          <a:lstStyle/>
          <a:p>
            <a:pPr>
              <a:defRPr/>
            </a:pPr>
            <a:r>
              <a:rPr lang="it-IT" dirty="0">
                <a:latin typeface="Arial" pitchFamily="34" charset="0"/>
              </a:rPr>
              <a:t>	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</a:rPr>
              <a:t>Degrado socio economico vs Benessere</a:t>
            </a:r>
            <a:endParaRPr lang="it-IT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09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Immagine 6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>
                <a:solidFill>
                  <a:schemeClr val="bg1"/>
                </a:solidFill>
                <a:cs typeface="Arial"/>
              </a:rPr>
              <a:t>Caratteristiche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aree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subcomunali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Il piano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variabili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8" y="682408"/>
            <a:ext cx="8215507" cy="587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arrotondato 9"/>
          <p:cNvSpPr/>
          <p:nvPr/>
        </p:nvSpPr>
        <p:spPr bwMode="auto">
          <a:xfrm>
            <a:off x="7296623" y="1605696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>
                <a:solidFill>
                  <a:schemeClr val="bg1"/>
                </a:solidFill>
                <a:latin typeface="Times New Roman" pitchFamily="18" charset="0"/>
              </a:rPr>
              <a:t>I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7449023" y="5117178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 smtClean="0">
                <a:solidFill>
                  <a:schemeClr val="bg1"/>
                </a:solidFill>
                <a:latin typeface="Times New Roman" pitchFamily="18" charset="0"/>
              </a:rPr>
              <a:t>II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977778" y="5110719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 smtClean="0">
                <a:solidFill>
                  <a:schemeClr val="bg1"/>
                </a:solidFill>
                <a:latin typeface="Times New Roman" pitchFamily="18" charset="0"/>
              </a:rPr>
              <a:t>III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968076" y="1605696"/>
            <a:ext cx="433388" cy="287338"/>
          </a:xfrm>
          <a:prstGeom prst="roundRect">
            <a:avLst/>
          </a:prstGeom>
          <a:solidFill>
            <a:srgbClr val="993333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sz="1400" dirty="0" smtClean="0">
                <a:solidFill>
                  <a:schemeClr val="bg1"/>
                </a:solidFill>
                <a:latin typeface="Times New Roman" pitchFamily="18" charset="0"/>
              </a:rPr>
              <a:t>IV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838" y="1415989"/>
            <a:ext cx="1228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7909" y="1415990"/>
            <a:ext cx="1228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166" y="2226409"/>
            <a:ext cx="1228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634" y="5347604"/>
            <a:ext cx="18383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467" y="4783803"/>
            <a:ext cx="18383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://cdn.blogosfere.it/casa/images/Urbanizzazione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3" y="497934"/>
            <a:ext cx="230505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 descr="Imola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19" y="4627803"/>
            <a:ext cx="182245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reccia in su 2"/>
          <p:cNvSpPr/>
          <p:nvPr/>
        </p:nvSpPr>
        <p:spPr>
          <a:xfrm>
            <a:off x="663879" y="1102290"/>
            <a:ext cx="1099809" cy="3841740"/>
          </a:xfrm>
          <a:prstGeom prst="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 smtClean="0"/>
              <a:t>Grado di </a:t>
            </a:r>
            <a:r>
              <a:rPr lang="it-IT" dirty="0" err="1" smtClean="0"/>
              <a:t>urbanizzazioine</a:t>
            </a:r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4446740" y="2393096"/>
            <a:ext cx="513567" cy="362630"/>
          </a:xfrm>
          <a:prstGeom prst="ellipse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3833768" y="2393096"/>
            <a:ext cx="513567" cy="362630"/>
          </a:xfrm>
          <a:prstGeom prst="ellipse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2703352" y="2197154"/>
            <a:ext cx="513567" cy="362630"/>
          </a:xfrm>
          <a:prstGeom prst="ellipse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2960135" y="4513329"/>
            <a:ext cx="513567" cy="362630"/>
          </a:xfrm>
          <a:prstGeom prst="ellipse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3833767" y="4190017"/>
            <a:ext cx="513567" cy="362630"/>
          </a:xfrm>
          <a:prstGeom prst="ellipse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726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78" y="638828"/>
            <a:ext cx="8956110" cy="595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uppo 42"/>
          <p:cNvGrpSpPr/>
          <p:nvPr/>
        </p:nvGrpSpPr>
        <p:grpSpPr>
          <a:xfrm>
            <a:off x="5957457" y="1186962"/>
            <a:ext cx="1657941" cy="1859786"/>
            <a:chOff x="5957457" y="1186962"/>
            <a:chExt cx="1657941" cy="1859786"/>
          </a:xfrm>
        </p:grpSpPr>
        <p:pic>
          <p:nvPicPr>
            <p:cNvPr id="1031" name="Picture 7" descr="Giochi senza prato senza alberi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993" y="2279010"/>
              <a:ext cx="992520" cy="74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po 46"/>
            <p:cNvGrpSpPr/>
            <p:nvPr/>
          </p:nvGrpSpPr>
          <p:grpSpPr>
            <a:xfrm>
              <a:off x="5957457" y="1186962"/>
              <a:ext cx="1657941" cy="1859786"/>
              <a:chOff x="7615398" y="3795760"/>
              <a:chExt cx="1657941" cy="1859786"/>
            </a:xfrm>
          </p:grpSpPr>
          <p:sp>
            <p:nvSpPr>
              <p:cNvPr id="48" name="Callout 2 47"/>
              <p:cNvSpPr/>
              <p:nvPr/>
            </p:nvSpPr>
            <p:spPr>
              <a:xfrm>
                <a:off x="8234882" y="4859551"/>
                <a:ext cx="1038457" cy="795995"/>
              </a:xfrm>
              <a:prstGeom prst="borderCallout2">
                <a:avLst>
                  <a:gd name="adj1" fmla="val 18750"/>
                  <a:gd name="adj2" fmla="val -8333"/>
                  <a:gd name="adj3" fmla="val -9224"/>
                  <a:gd name="adj4" fmla="val -79766"/>
                  <a:gd name="adj5" fmla="val -92288"/>
                  <a:gd name="adj6" fmla="val -4245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e 48"/>
              <p:cNvSpPr/>
              <p:nvPr/>
            </p:nvSpPr>
            <p:spPr>
              <a:xfrm>
                <a:off x="7615398" y="3795760"/>
                <a:ext cx="513567" cy="362630"/>
              </a:xfrm>
              <a:prstGeom prst="ellipse">
                <a:avLst/>
              </a:prstGeom>
              <a:noFill/>
              <a:ln w="1905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Immagine 6" descr="logo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>
                <a:solidFill>
                  <a:schemeClr val="bg1"/>
                </a:solidFill>
                <a:cs typeface="Arial"/>
              </a:rPr>
              <a:t>Caratteristiche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aree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subcomunali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Il piano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unità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38" name="Gruppo 37"/>
          <p:cNvGrpSpPr/>
          <p:nvPr/>
        </p:nvGrpSpPr>
        <p:grpSpPr>
          <a:xfrm>
            <a:off x="6738578" y="3971124"/>
            <a:ext cx="1657941" cy="1759578"/>
            <a:chOff x="6738578" y="3971124"/>
            <a:chExt cx="1657941" cy="1759578"/>
          </a:xfrm>
        </p:grpSpPr>
        <p:pic>
          <p:nvPicPr>
            <p:cNvPr id="11" name="Picture 4" descr="G:\PeriferieUrbane\Slide\Periferie\Napoli scampia Le Vele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84" y="4994921"/>
              <a:ext cx="1014935" cy="675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uppo 23"/>
            <p:cNvGrpSpPr/>
            <p:nvPr/>
          </p:nvGrpSpPr>
          <p:grpSpPr>
            <a:xfrm>
              <a:off x="6738578" y="3971124"/>
              <a:ext cx="1657941" cy="1759578"/>
              <a:chOff x="6738578" y="3971124"/>
              <a:chExt cx="1657941" cy="1759578"/>
            </a:xfrm>
          </p:grpSpPr>
          <p:sp>
            <p:nvSpPr>
              <p:cNvPr id="12" name="Callout 2 11"/>
              <p:cNvSpPr/>
              <p:nvPr/>
            </p:nvSpPr>
            <p:spPr>
              <a:xfrm>
                <a:off x="7358062" y="4934707"/>
                <a:ext cx="1038457" cy="795995"/>
              </a:xfrm>
              <a:prstGeom prst="borderCallout2">
                <a:avLst>
                  <a:gd name="adj1" fmla="val 18750"/>
                  <a:gd name="adj2" fmla="val -8333"/>
                  <a:gd name="adj3" fmla="val -9224"/>
                  <a:gd name="adj4" fmla="val -79766"/>
                  <a:gd name="adj5" fmla="val -92288"/>
                  <a:gd name="adj6" fmla="val -4245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Ovale 13"/>
              <p:cNvSpPr/>
              <p:nvPr/>
            </p:nvSpPr>
            <p:spPr>
              <a:xfrm>
                <a:off x="6738578" y="3971124"/>
                <a:ext cx="513567" cy="362630"/>
              </a:xfrm>
              <a:prstGeom prst="ellipse">
                <a:avLst/>
              </a:prstGeom>
              <a:noFill/>
              <a:ln w="1905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0" name="Gruppo 39"/>
          <p:cNvGrpSpPr/>
          <p:nvPr/>
        </p:nvGrpSpPr>
        <p:grpSpPr>
          <a:xfrm>
            <a:off x="3584106" y="5003313"/>
            <a:ext cx="1476409" cy="1361580"/>
            <a:chOff x="3584106" y="5003313"/>
            <a:chExt cx="1476409" cy="1361580"/>
          </a:xfrm>
        </p:grpSpPr>
        <p:grpSp>
          <p:nvGrpSpPr>
            <p:cNvPr id="5" name="Gruppo 4"/>
            <p:cNvGrpSpPr/>
            <p:nvPr/>
          </p:nvGrpSpPr>
          <p:grpSpPr>
            <a:xfrm>
              <a:off x="3584106" y="5003313"/>
              <a:ext cx="1476409" cy="1361580"/>
              <a:chOff x="3584106" y="5003313"/>
              <a:chExt cx="1476409" cy="1361580"/>
            </a:xfrm>
          </p:grpSpPr>
          <p:sp>
            <p:nvSpPr>
              <p:cNvPr id="17" name="Callout 2 16"/>
              <p:cNvSpPr/>
              <p:nvPr/>
            </p:nvSpPr>
            <p:spPr>
              <a:xfrm>
                <a:off x="4135761" y="5748944"/>
                <a:ext cx="924754" cy="615949"/>
              </a:xfrm>
              <a:prstGeom prst="borderCallout2">
                <a:avLst>
                  <a:gd name="adj1" fmla="val 18750"/>
                  <a:gd name="adj2" fmla="val -8333"/>
                  <a:gd name="adj3" fmla="val -9224"/>
                  <a:gd name="adj4" fmla="val -79766"/>
                  <a:gd name="adj5" fmla="val -92288"/>
                  <a:gd name="adj6" fmla="val -4245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3584106" y="5003313"/>
                <a:ext cx="457335" cy="280607"/>
              </a:xfrm>
              <a:prstGeom prst="ellipse">
                <a:avLst/>
              </a:prstGeom>
              <a:noFill/>
              <a:ln w="1905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1997" y="5770420"/>
              <a:ext cx="888517" cy="561574"/>
            </a:xfrm>
            <a:prstGeom prst="rect">
              <a:avLst/>
            </a:prstGeom>
          </p:spPr>
        </p:pic>
      </p:grpSp>
      <p:grpSp>
        <p:nvGrpSpPr>
          <p:cNvPr id="35" name="Gruppo 34"/>
          <p:cNvGrpSpPr/>
          <p:nvPr/>
        </p:nvGrpSpPr>
        <p:grpSpPr>
          <a:xfrm>
            <a:off x="1383136" y="3069250"/>
            <a:ext cx="1046488" cy="2481840"/>
            <a:chOff x="1383136" y="3069250"/>
            <a:chExt cx="1046488" cy="248184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136" y="4922445"/>
              <a:ext cx="700640" cy="62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uppo 29"/>
            <p:cNvGrpSpPr/>
            <p:nvPr/>
          </p:nvGrpSpPr>
          <p:grpSpPr>
            <a:xfrm>
              <a:off x="1383137" y="3069250"/>
              <a:ext cx="1046487" cy="2481840"/>
              <a:chOff x="1383137" y="3069250"/>
              <a:chExt cx="1046487" cy="2481840"/>
            </a:xfrm>
          </p:grpSpPr>
          <p:sp>
            <p:nvSpPr>
              <p:cNvPr id="20" name="Callout 2 19"/>
              <p:cNvSpPr/>
              <p:nvPr/>
            </p:nvSpPr>
            <p:spPr>
              <a:xfrm>
                <a:off x="1383137" y="4886321"/>
                <a:ext cx="700640" cy="664769"/>
              </a:xfrm>
              <a:prstGeom prst="borderCallout2">
                <a:avLst>
                  <a:gd name="adj1" fmla="val 18750"/>
                  <a:gd name="adj2" fmla="val -8333"/>
                  <a:gd name="adj3" fmla="val -9224"/>
                  <a:gd name="adj4" fmla="val -79766"/>
                  <a:gd name="adj5" fmla="val -237063"/>
                  <a:gd name="adj6" fmla="val 101086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1916057" y="3069250"/>
                <a:ext cx="513567" cy="362630"/>
              </a:xfrm>
              <a:prstGeom prst="ellipse">
                <a:avLst/>
              </a:prstGeom>
              <a:noFill/>
              <a:ln w="1905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32" name="AutoShape 2" descr="Risultati immagini per ROMA E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36" name="Gruppo 35"/>
          <p:cNvGrpSpPr/>
          <p:nvPr/>
        </p:nvGrpSpPr>
        <p:grpSpPr>
          <a:xfrm>
            <a:off x="1702689" y="2242115"/>
            <a:ext cx="700641" cy="1929707"/>
            <a:chOff x="1702689" y="2242115"/>
            <a:chExt cx="700641" cy="1929707"/>
          </a:xfrm>
        </p:grpSpPr>
        <p:grpSp>
          <p:nvGrpSpPr>
            <p:cNvPr id="33" name="Gruppo 32"/>
            <p:cNvGrpSpPr/>
            <p:nvPr/>
          </p:nvGrpSpPr>
          <p:grpSpPr>
            <a:xfrm>
              <a:off x="1702689" y="2242115"/>
              <a:ext cx="700641" cy="445771"/>
              <a:chOff x="1702689" y="2242115"/>
              <a:chExt cx="700641" cy="445771"/>
            </a:xfrm>
          </p:grpSpPr>
          <p:sp>
            <p:nvSpPr>
              <p:cNvPr id="31" name="Callout 2 30"/>
              <p:cNvSpPr/>
              <p:nvPr/>
            </p:nvSpPr>
            <p:spPr>
              <a:xfrm>
                <a:off x="1702689" y="2280886"/>
                <a:ext cx="700641" cy="407000"/>
              </a:xfrm>
              <a:prstGeom prst="borderCallout2">
                <a:avLst>
                  <a:gd name="adj1" fmla="val 18750"/>
                  <a:gd name="adj2" fmla="val -8333"/>
                  <a:gd name="adj3" fmla="val -9224"/>
                  <a:gd name="adj4" fmla="val -79766"/>
                  <a:gd name="adj5" fmla="val 384180"/>
                  <a:gd name="adj6" fmla="val 43876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3787" y="2242115"/>
                <a:ext cx="669874" cy="445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Ovale 33"/>
            <p:cNvSpPr/>
            <p:nvPr/>
          </p:nvSpPr>
          <p:spPr>
            <a:xfrm>
              <a:off x="1889763" y="3809192"/>
              <a:ext cx="513567" cy="362630"/>
            </a:xfrm>
            <a:prstGeom prst="ellipse">
              <a:avLst/>
            </a:prstGeom>
            <a:noFill/>
            <a:ln w="190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1805822" y="4333754"/>
            <a:ext cx="880585" cy="2064699"/>
            <a:chOff x="1805822" y="4333754"/>
            <a:chExt cx="880585" cy="2064699"/>
          </a:xfrm>
        </p:grpSpPr>
        <p:pic>
          <p:nvPicPr>
            <p:cNvPr id="1029" name="Picture 5" descr="Risultati immagini per vomero napoli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247" y="5875988"/>
              <a:ext cx="861797" cy="522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uppo 36"/>
            <p:cNvGrpSpPr/>
            <p:nvPr/>
          </p:nvGrpSpPr>
          <p:grpSpPr>
            <a:xfrm>
              <a:off x="1805822" y="4333754"/>
              <a:ext cx="880585" cy="2064699"/>
              <a:chOff x="1805822" y="4333754"/>
              <a:chExt cx="880585" cy="2064699"/>
            </a:xfrm>
          </p:grpSpPr>
          <p:sp>
            <p:nvSpPr>
              <p:cNvPr id="28" name="Callout 2 27"/>
              <p:cNvSpPr/>
              <p:nvPr/>
            </p:nvSpPr>
            <p:spPr>
              <a:xfrm>
                <a:off x="1805822" y="5899193"/>
                <a:ext cx="862222" cy="499260"/>
              </a:xfrm>
              <a:prstGeom prst="borderCallout2">
                <a:avLst>
                  <a:gd name="adj1" fmla="val 18750"/>
                  <a:gd name="adj2" fmla="val -8333"/>
                  <a:gd name="adj3" fmla="val -9224"/>
                  <a:gd name="adj4" fmla="val -79766"/>
                  <a:gd name="adj5" fmla="val -267170"/>
                  <a:gd name="adj6" fmla="val 7203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38"/>
              <p:cNvSpPr/>
              <p:nvPr/>
            </p:nvSpPr>
            <p:spPr>
              <a:xfrm>
                <a:off x="2172840" y="4333754"/>
                <a:ext cx="513567" cy="362630"/>
              </a:xfrm>
              <a:prstGeom prst="ellipse">
                <a:avLst/>
              </a:prstGeom>
              <a:noFill/>
              <a:ln w="1905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5209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it-IT" sz="2400" b="1" dirty="0" smtClean="0">
                <a:solidFill>
                  <a:prstClr val="white"/>
                </a:solidFill>
                <a:cs typeface="Arial"/>
              </a:rPr>
              <a:t>Universo di riferimento – Capoluogo delle città metropolitane</a:t>
            </a:r>
            <a:endParaRPr lang="it-IT" sz="2400" b="1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9" name="Immagine 8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401" y="901875"/>
            <a:ext cx="4101873" cy="560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77456"/>
            <a:ext cx="4749401" cy="574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84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Immagine 6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Conclusioni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1066800" y="4798256"/>
            <a:ext cx="4103687" cy="575618"/>
          </a:xfrm>
          <a:prstGeom prst="rect">
            <a:avLst/>
          </a:prstGeom>
        </p:spPr>
        <p:txBody>
          <a:bodyPr/>
          <a:lstStyle>
            <a:lvl1pPr marL="342745" indent="-342745" algn="l" defTabSz="45698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3" indent="-285618" algn="l" defTabSz="45698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72" indent="-228497" algn="l" defTabSz="45698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67" indent="-228497" algn="l" defTabSz="45698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55" indent="-228497" algn="l" defTabSz="45698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55" indent="-228497" algn="l" defTabSz="4569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36" indent="-228497" algn="l" defTabSz="4569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31" indent="-228497" algn="l" defTabSz="4569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19" indent="-228497" algn="l" defTabSz="4569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altLang="it-IT" dirty="0" smtClean="0"/>
              <a:t>Fabio.lipizzi@istat.it</a:t>
            </a:r>
            <a:endParaRPr lang="it-IT" altLang="it-IT" dirty="0"/>
          </a:p>
        </p:txBody>
      </p:sp>
      <p:sp>
        <p:nvSpPr>
          <p:cNvPr id="2" name="AutoShape 2" descr="Risultati immagini per 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01" y="4435713"/>
            <a:ext cx="811060" cy="9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946275" y="1397913"/>
            <a:ext cx="6621463" cy="2547785"/>
          </a:xfrm>
          <a:prstGeom prst="rect">
            <a:avLst/>
          </a:prstGeom>
          <a:solidFill>
            <a:srgbClr val="993333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buFontTx/>
              <a:buAutoNum type="arabicPeriod"/>
              <a:defRPr/>
            </a:pPr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Indicatori </a:t>
            </a:r>
            <a:r>
              <a:rPr lang="it-IT" dirty="0" smtClean="0"/>
              <a:t>– strumenti di misura per la consistenza di aree 				funzionali</a:t>
            </a:r>
          </a:p>
          <a:p>
            <a:pPr marL="342900" indent="-342900">
              <a:buFontTx/>
              <a:buAutoNum type="arabicPeriod"/>
              <a:defRPr/>
            </a:pPr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Sintesi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dirty="0"/>
              <a:t>– </a:t>
            </a:r>
            <a:r>
              <a:rPr lang="it-IT" dirty="0" smtClean="0"/>
              <a:t>	</a:t>
            </a:r>
            <a:r>
              <a:rPr lang="it-IT" dirty="0" err="1" smtClean="0"/>
              <a:t>Acp</a:t>
            </a:r>
            <a:r>
              <a:rPr lang="it-IT" dirty="0" smtClean="0"/>
              <a:t>: </a:t>
            </a:r>
            <a:r>
              <a:rPr lang="it-IT" b="0" dirty="0" smtClean="0"/>
              <a:t>elevata </a:t>
            </a:r>
            <a:r>
              <a:rPr lang="it-IT" b="0" dirty="0"/>
              <a:t>capacità di sintesi di un fenomeno </a:t>
            </a:r>
            <a:r>
              <a:rPr lang="it-IT" b="0" dirty="0" smtClean="0"/>
              <a:t>				complesso .</a:t>
            </a:r>
            <a:endParaRPr lang="it-IT" b="0" dirty="0"/>
          </a:p>
          <a:p>
            <a:pPr marL="342900" indent="-342900">
              <a:buFont typeface="+mj-lt"/>
              <a:buAutoNum type="arabicPeriod" startAt="2"/>
              <a:defRPr/>
            </a:pPr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Strumenti interpretativi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dirty="0"/>
              <a:t>– </a:t>
            </a:r>
            <a:r>
              <a:rPr lang="it-IT" b="0" dirty="0"/>
              <a:t>ricchezza di elementi grafici per </a:t>
            </a:r>
            <a:r>
              <a:rPr lang="it-IT" b="0" dirty="0" smtClean="0"/>
              <a:t>				interpretare </a:t>
            </a:r>
            <a:r>
              <a:rPr lang="it-IT" b="0" dirty="0"/>
              <a:t>il fenomeno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Capacità interpretativa</a:t>
            </a:r>
            <a:r>
              <a:rPr lang="it-IT" dirty="0"/>
              <a:t> </a:t>
            </a:r>
            <a:r>
              <a:rPr lang="it-IT" b="0" dirty="0"/>
              <a:t>– efficaci elementi per </a:t>
            </a:r>
            <a:r>
              <a:rPr lang="it-IT" dirty="0" smtClean="0"/>
              <a:t>							</a:t>
            </a:r>
            <a:r>
              <a:rPr lang="it-IT" b="0" dirty="0" smtClean="0"/>
              <a:t>l’interpretazione </a:t>
            </a:r>
            <a:r>
              <a:rPr lang="it-IT" b="0" dirty="0"/>
              <a:t>di fenomeni complessi</a:t>
            </a:r>
          </a:p>
          <a:p>
            <a:pPr marL="342900" indent="-342900">
              <a:buFontTx/>
              <a:buAutoNum type="arabicPeriod" startAt="2"/>
              <a:defRPr/>
            </a:pPr>
            <a:endParaRPr lang="it-IT" dirty="0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647231" y="964308"/>
            <a:ext cx="3310731" cy="4511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it-IT" dirty="0" smtClean="0"/>
              <a:t>1. </a:t>
            </a:r>
            <a:r>
              <a:rPr lang="it-IT" dirty="0" err="1" smtClean="0"/>
              <a:t>Working</a:t>
            </a:r>
            <a:r>
              <a:rPr lang="it-IT" dirty="0" smtClean="0"/>
              <a:t> Progress: PCA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4857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>
                <a:solidFill>
                  <a:schemeClr val="bg1"/>
                </a:solidFill>
                <a:cs typeface="Arial"/>
              </a:rPr>
              <a:t>Caratteristiche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aree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Arial"/>
              </a:rPr>
              <a:t>subcomunali</a:t>
            </a:r>
            <a:r>
              <a:rPr lang="en-US" sz="2400" b="1" dirty="0">
                <a:solidFill>
                  <a:schemeClr val="bg1"/>
                </a:solidFill>
                <a:cs typeface="Arial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Il piano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delle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unità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2" name="AutoShape 2" descr="Risultati immagini per ROMA E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5" y="877456"/>
            <a:ext cx="7898605" cy="55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0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it-IT" sz="2400" b="1" dirty="0" smtClean="0">
                <a:solidFill>
                  <a:prstClr val="white"/>
                </a:solidFill>
                <a:cs typeface="Arial"/>
              </a:rPr>
              <a:t>Numero e anno di zone di riferimento</a:t>
            </a:r>
            <a:endParaRPr lang="it-IT" sz="2400" b="1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9" name="Immagine 8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Line 48"/>
          <p:cNvSpPr>
            <a:spLocks noChangeShapeType="1"/>
          </p:cNvSpPr>
          <p:nvPr/>
        </p:nvSpPr>
        <p:spPr bwMode="auto">
          <a:xfrm>
            <a:off x="8631238" y="1493838"/>
            <a:ext cx="2651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19" y="847763"/>
            <a:ext cx="6757726" cy="57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Uguale 1"/>
          <p:cNvSpPr/>
          <p:nvPr/>
        </p:nvSpPr>
        <p:spPr>
          <a:xfrm>
            <a:off x="7277197" y="3219189"/>
            <a:ext cx="914400" cy="9144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8154019" y="3306872"/>
            <a:ext cx="952403" cy="71398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accent2"/>
                </a:solidFill>
              </a:rPr>
              <a:t>725</a:t>
            </a:r>
            <a:endParaRPr lang="it-IT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80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it-IT" sz="2400" b="1" dirty="0" smtClean="0">
                <a:solidFill>
                  <a:schemeClr val="bg1"/>
                </a:solidFill>
                <a:cs typeface="Arial"/>
              </a:rPr>
              <a:t>Dati dei censimenti del 2011</a:t>
            </a:r>
            <a:endParaRPr lang="it-IT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Immagine 8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17" descr="censimento1_800_8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65" y="802399"/>
            <a:ext cx="47085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867" y="1444007"/>
            <a:ext cx="32067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5206390" y="3530160"/>
            <a:ext cx="3157432" cy="2464131"/>
            <a:chOff x="5976010" y="2938050"/>
            <a:chExt cx="3157432" cy="2464131"/>
          </a:xfrm>
        </p:grpSpPr>
        <p:pic>
          <p:nvPicPr>
            <p:cNvPr id="13" name="Picture 5" descr="http://www.pi.camcom.it/immagini/big/censimento_banner_300x250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020931"/>
              <a:ext cx="2857500" cy="238125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ttangolo 13"/>
            <p:cNvSpPr/>
            <p:nvPr/>
          </p:nvSpPr>
          <p:spPr>
            <a:xfrm rot="20761037">
              <a:off x="5976010" y="2938050"/>
              <a:ext cx="541338" cy="1657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>
                <a:solidFill>
                  <a:prstClr val="white"/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 rot="1414347">
              <a:off x="8592104" y="2976431"/>
              <a:ext cx="541338" cy="1657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36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it-IT" sz="2400" b="1" dirty="0" smtClean="0">
                <a:solidFill>
                  <a:schemeClr val="bg1"/>
                </a:solidFill>
                <a:cs typeface="Arial"/>
              </a:rPr>
              <a:t>La modernizzazioni in Istat ed il sistema dei registri</a:t>
            </a:r>
            <a:endParaRPr lang="it-IT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963" y="1879600"/>
            <a:ext cx="390207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efinett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7919"/>
            <a:ext cx="9144000" cy="46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35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it-IT" sz="2400" b="1" dirty="0" smtClean="0">
                <a:solidFill>
                  <a:schemeClr val="bg1"/>
                </a:solidFill>
                <a:cs typeface="Arial"/>
              </a:rPr>
              <a:t>La modernizzazione in Istat ed il sistema dei registri</a:t>
            </a:r>
            <a:endParaRPr lang="it-IT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Immagine 8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magin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912" y="1391602"/>
            <a:ext cx="5972175" cy="407479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001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logo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Le periferie urbane nelle città metropolitane - 25 maggio 2017</a:t>
            </a:r>
            <a:endParaRPr lang="it-IT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1066800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933" algn="l"/>
            <a:r>
              <a:rPr lang="it-IT" sz="2400" b="1" dirty="0" smtClean="0">
                <a:solidFill>
                  <a:schemeClr val="bg1"/>
                </a:solidFill>
                <a:cs typeface="Arial"/>
              </a:rPr>
              <a:t>Georeferenziazione dei registri</a:t>
            </a:r>
            <a:endParaRPr lang="it-IT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4867" y="1069336"/>
            <a:ext cx="390207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75" y="877455"/>
            <a:ext cx="5639073" cy="525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154" y="3307407"/>
            <a:ext cx="2181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826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" y="411532"/>
            <a:ext cx="8763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olo 1"/>
          <p:cNvSpPr>
            <a:spLocks noGrp="1"/>
          </p:cNvSpPr>
          <p:nvPr>
            <p:ph type="ctrTitle" idx="4294967295"/>
          </p:nvPr>
        </p:nvSpPr>
        <p:spPr>
          <a:xfrm>
            <a:off x="1061085" y="409457"/>
            <a:ext cx="8082917" cy="467999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143933" algn="l"/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Indicatori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territoriali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e </a:t>
            </a:r>
            <a:r>
              <a:rPr lang="en-US" sz="2400" b="1" dirty="0" err="1" smtClean="0">
                <a:solidFill>
                  <a:schemeClr val="bg1"/>
                </a:solidFill>
                <a:cs typeface="Arial"/>
              </a:rPr>
              <a:t>demografici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Immagine 9" descr="logo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8062" y="6108344"/>
            <a:ext cx="1343025" cy="39052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162540" y="6020531"/>
            <a:ext cx="58810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066800" y="6098820"/>
            <a:ext cx="6210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periferie urbane nelle città metropolitane - 25 maggio 2017</a:t>
            </a:r>
            <a:endParaRPr lang="it-I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758180"/>
            <a:ext cx="4048826" cy="305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4079951" y="381091"/>
            <a:ext cx="4812670" cy="2924248"/>
            <a:chOff x="4079951" y="381091"/>
            <a:chExt cx="4812670" cy="2924248"/>
          </a:xfrm>
        </p:grpSpPr>
        <p:sp>
          <p:nvSpPr>
            <p:cNvPr id="7" name="Angolo ripiegato 6"/>
            <p:cNvSpPr/>
            <p:nvPr/>
          </p:nvSpPr>
          <p:spPr>
            <a:xfrm rot="21422511">
              <a:off x="4294466" y="628339"/>
              <a:ext cx="4425156" cy="2677000"/>
            </a:xfrm>
            <a:prstGeom prst="foldedCorne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7345751" y="381091"/>
              <a:ext cx="1546870" cy="2696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0" dirty="0" smtClean="0">
                  <a:solidFill>
                    <a:schemeClr val="tx1"/>
                  </a:solidFill>
                </a:rPr>
                <a:t>Territorio</a:t>
              </a:r>
              <a:endParaRPr lang="it-IT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 rot="19684218">
              <a:off x="4079951" y="679291"/>
              <a:ext cx="541338" cy="1657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>
                <a:solidFill>
                  <a:prstClr val="white"/>
                </a:solidFill>
              </a:endParaRPr>
            </a:p>
          </p:txBody>
        </p: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80000">
              <a:off x="4341071" y="927560"/>
              <a:ext cx="4276725" cy="2047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23" y="4170031"/>
            <a:ext cx="3845955" cy="238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3764480" y="3775731"/>
            <a:ext cx="5565715" cy="2323089"/>
            <a:chOff x="3764480" y="3775731"/>
            <a:chExt cx="5565715" cy="2323089"/>
          </a:xfrm>
        </p:grpSpPr>
        <p:grpSp>
          <p:nvGrpSpPr>
            <p:cNvPr id="14" name="Gruppo 13"/>
            <p:cNvGrpSpPr/>
            <p:nvPr/>
          </p:nvGrpSpPr>
          <p:grpSpPr>
            <a:xfrm>
              <a:off x="3764480" y="3915930"/>
              <a:ext cx="5565715" cy="2182890"/>
              <a:chOff x="3503887" y="434418"/>
              <a:chExt cx="5565715" cy="2182890"/>
            </a:xfrm>
          </p:grpSpPr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49955">
                <a:off x="3626191" y="434418"/>
                <a:ext cx="5443411" cy="21828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ttangolo 16"/>
              <p:cNvSpPr/>
              <p:nvPr/>
            </p:nvSpPr>
            <p:spPr>
              <a:xfrm rot="20761037">
                <a:off x="3503887" y="538002"/>
                <a:ext cx="541338" cy="1657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36265">
                <a:off x="3873289" y="764384"/>
                <a:ext cx="4967929" cy="1477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Rettangolo 20"/>
            <p:cNvSpPr/>
            <p:nvPr/>
          </p:nvSpPr>
          <p:spPr>
            <a:xfrm>
              <a:off x="7597132" y="3775731"/>
              <a:ext cx="1546870" cy="2696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0" dirty="0" smtClean="0">
                  <a:solidFill>
                    <a:schemeClr val="tx1"/>
                  </a:solidFill>
                </a:rPr>
                <a:t>Demografia</a:t>
              </a:r>
              <a:endParaRPr lang="it-IT" sz="18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920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pertina">
  <a:themeElements>
    <a:clrScheme name="Impostazioni personalizzate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602</Words>
  <Application>Microsoft Office PowerPoint</Application>
  <PresentationFormat>Presentazione su schermo (4:3)</PresentationFormat>
  <Paragraphs>139</Paragraphs>
  <Slides>31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33" baseType="lpstr">
      <vt:lpstr>Tema di Office</vt:lpstr>
      <vt:lpstr>copertina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Indicatori territoriali e demografici</vt:lpstr>
      <vt:lpstr>Istruzione, lavoro e mobilità</vt:lpstr>
      <vt:lpstr>Servizi</vt:lpstr>
      <vt:lpstr>Servizi e valori immobiliari </vt:lpstr>
      <vt:lpstr>Vulnerabilità sociale e materiale</vt:lpstr>
      <vt:lpstr>Indicatore sintetico</vt:lpstr>
      <vt:lpstr>Presentazione standard di PowerPoint</vt:lpstr>
      <vt:lpstr>Presentazione standard di PowerPoint</vt:lpstr>
      <vt:lpstr>Servizi Offerta – Domanda.  Anno 2014/2015</vt:lpstr>
      <vt:lpstr>Presentazione standard di PowerPoint</vt:lpstr>
      <vt:lpstr>Neet</vt:lpstr>
      <vt:lpstr>Attività creative</vt:lpstr>
      <vt:lpstr>Tasso di disoccupazione per Zone urbanistiche di Roma</vt:lpstr>
      <vt:lpstr>Il campo nomadi di Tor Sapienza </vt:lpstr>
      <vt:lpstr>Neet nel « serpentone » di Corviale</vt:lpstr>
      <vt:lpstr>Attività creativa</vt:lpstr>
      <vt:lpstr>Indice sintetico di vulnerabilità sociale e materiale</vt:lpstr>
      <vt:lpstr>Caratteristiche delle aree subcomunali: un esercizio PCA</vt:lpstr>
      <vt:lpstr>Caratteristiche delle aree subcomunali: Il piano delle variabili</vt:lpstr>
      <vt:lpstr>Caratteristiche delle aree subcomunali: Il piano delle variabili</vt:lpstr>
      <vt:lpstr>Caratteristiche delle aree subcomunali: Il piano delle unità</vt:lpstr>
      <vt:lpstr>Conclusioni</vt:lpstr>
      <vt:lpstr>Caratteristiche delle aree subcomunali: Il piano delle unità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ANCORA 12 MESI</dc:title>
  <dc:creator>elena grimaccia</dc:creator>
  <cp:lastModifiedBy>lipizzi fabio</cp:lastModifiedBy>
  <cp:revision>465</cp:revision>
  <cp:lastPrinted>2016-03-31T14:08:34Z</cp:lastPrinted>
  <dcterms:created xsi:type="dcterms:W3CDTF">2015-05-13T08:31:54Z</dcterms:created>
  <dcterms:modified xsi:type="dcterms:W3CDTF">2017-05-25T10:44:26Z</dcterms:modified>
</cp:coreProperties>
</file>