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17" r:id="rId3"/>
    <p:sldId id="325" r:id="rId4"/>
    <p:sldId id="326" r:id="rId5"/>
    <p:sldId id="332" r:id="rId6"/>
    <p:sldId id="323" r:id="rId7"/>
    <p:sldId id="327" r:id="rId8"/>
    <p:sldId id="328" r:id="rId9"/>
    <p:sldId id="329" r:id="rId10"/>
    <p:sldId id="333" r:id="rId11"/>
    <p:sldId id="334" r:id="rId12"/>
    <p:sldId id="335" r:id="rId13"/>
    <p:sldId id="336" r:id="rId14"/>
    <p:sldId id="339" r:id="rId15"/>
    <p:sldId id="338" r:id="rId16"/>
    <p:sldId id="322" r:id="rId17"/>
    <p:sldId id="341" r:id="rId18"/>
    <p:sldId id="342" r:id="rId19"/>
    <p:sldId id="340" r:id="rId20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3910" autoAdjust="0"/>
  </p:normalViewPr>
  <p:slideViewPr>
    <p:cSldViewPr snapToGrid="0">
      <p:cViewPr varScale="1">
        <p:scale>
          <a:sx n="128" d="100"/>
          <a:sy n="128" d="100"/>
        </p:scale>
        <p:origin x="90" y="22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111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23BD5-3B41-4240-82E9-91A3066C9DAC}" type="datetimeFigureOut">
              <a:rPr lang="en-US" smtClean="0"/>
              <a:t>24-May-17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56BF-CC0E-4D29-8D1C-FEB2D3F67D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20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EE194-AC36-4519-8CD1-1A4F880FE42D}" type="datetimeFigureOut">
              <a:rPr lang="en-US" smtClean="0"/>
              <a:t>24-May-17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9C5DA-A8A2-4CCD-B4B1-EC8D424269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3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9C5DA-A8A2-4CCD-B4B1-EC8D424269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36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B05C1-752A-4068-A831-CAFCA4591EF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74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9C5DA-A8A2-4CCD-B4B1-EC8D424269E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358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9C5DA-A8A2-4CCD-B4B1-EC8D424269E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8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24-May-17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24-May-17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60137"/>
            <a:ext cx="7688424" cy="1573667"/>
          </a:xfrm>
        </p:spPr>
        <p:txBody>
          <a:bodyPr>
            <a:noAutofit/>
          </a:bodyPr>
          <a:lstStyle/>
          <a:p>
            <a:pPr algn="l"/>
            <a:r>
              <a:rPr lang="it-IT" sz="4000" dirty="0" smtClean="0"/>
              <a:t>il ruolo delle </a:t>
            </a:r>
            <a:br>
              <a:rPr lang="it-IT" sz="4000" dirty="0" smtClean="0"/>
            </a:br>
            <a:r>
              <a:rPr lang="it-IT" sz="4000" dirty="0" smtClean="0"/>
              <a:t>organizzazioni internazionali </a:t>
            </a:r>
            <a:br>
              <a:rPr lang="it-IT" sz="4000" dirty="0" smtClean="0"/>
            </a:br>
            <a:r>
              <a:rPr lang="it-IT" sz="4000" dirty="0" smtClean="0"/>
              <a:t>nel </a:t>
            </a:r>
            <a:r>
              <a:rPr lang="it-IT" sz="4000" dirty="0"/>
              <a:t>monitoraggio </a:t>
            </a:r>
            <a:r>
              <a:rPr lang="it-IT" sz="4000" dirty="0" smtClean="0"/>
              <a:t>degli SDG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4492" y="4960137"/>
            <a:ext cx="3912433" cy="146304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Pietro Gennari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FAO Chief Statistician</a:t>
            </a:r>
          </a:p>
        </p:txBody>
      </p:sp>
    </p:spTree>
    <p:extLst>
      <p:ext uri="{BB962C8B-B14F-4D97-AF65-F5344CB8AC3E}">
        <p14:creationId xmlns:p14="http://schemas.microsoft.com/office/powerpoint/2010/main" val="363145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55" y="585216"/>
            <a:ext cx="9890449" cy="1499616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Goal 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</a:rPr>
              <a:t>2: </a:t>
            </a: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Eliminare la fame e la malnutrizione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755" y="2084832"/>
            <a:ext cx="11352245" cy="4773168"/>
          </a:xfrm>
        </p:spPr>
        <p:txBody>
          <a:bodyPr>
            <a:normAutofit/>
          </a:bodyPr>
          <a:lstStyle/>
          <a:p>
            <a:pPr marL="2781300" lvl="1" indent="-27813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 smtClean="0"/>
              <a:t>2.1.1 </a:t>
            </a:r>
            <a:r>
              <a:rPr lang="en-US" sz="2800" dirty="0"/>
              <a:t>– </a:t>
            </a:r>
            <a:r>
              <a:rPr lang="en-US" sz="2800" dirty="0" smtClean="0"/>
              <a:t>2.1.2:	</a:t>
            </a:r>
            <a:r>
              <a:rPr lang="it-IT" sz="2800" dirty="0" smtClean="0"/>
              <a:t>Eliminare la fame e l’insicurezza alimentare </a:t>
            </a:r>
          </a:p>
          <a:p>
            <a:pPr marL="2781300" lvl="1" indent="-27813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2.3.1 – 2.3.2:  	Raddoppiare produttività e reddito dei piccoli produttori</a:t>
            </a:r>
          </a:p>
          <a:p>
            <a:pPr marL="2781300" lvl="1" indent="-27813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2.4.1:	Assicurare la sostenibilità della produzione agricola </a:t>
            </a:r>
          </a:p>
          <a:p>
            <a:pPr marL="2781300" lvl="1" indent="-27813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2.5.1 – 2.5.2:	Conservare la biodiversità di piante e animali</a:t>
            </a:r>
          </a:p>
          <a:p>
            <a:pPr marL="2781300" lvl="1" indent="-27813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2.a.1:	Aumentare gli investmenti in agricoltura	</a:t>
            </a:r>
          </a:p>
          <a:p>
            <a:pPr marL="2781300" lvl="1" indent="-27813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2.c.1:	Ridurre la volatilità dei prezzi dei prodotti agricoli</a:t>
            </a:r>
            <a:endParaRPr lang="it-IT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595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39" y="891767"/>
            <a:ext cx="11426890" cy="22806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Goal 5: </a:t>
            </a:r>
            <a:r>
              <a:rPr lang="it-IT" sz="3600" dirty="0" smtClean="0">
                <a:solidFill>
                  <a:schemeClr val="accent1">
                    <a:lumMod val="50000"/>
                  </a:schemeClr>
                </a:solidFill>
              </a:rPr>
              <a:t>Eliminare le discriminazioni nei confronti delle donne</a:t>
            </a:r>
            <a:br>
              <a:rPr lang="it-IT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3600" dirty="0" smtClean="0">
                <a:solidFill>
                  <a:schemeClr val="accent1">
                    <a:lumMod val="50000"/>
                  </a:schemeClr>
                </a:solidFill>
              </a:rPr>
              <a:t>Goal 6: garantire a tutti l’accesso e l’uso sostenibile dell'acqua</a:t>
            </a:r>
            <a:br>
              <a:rPr lang="it-IT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3600" dirty="0" smtClean="0">
                <a:solidFill>
                  <a:schemeClr val="accent1">
                    <a:lumMod val="50000"/>
                  </a:schemeClr>
                </a:solidFill>
              </a:rPr>
              <a:t>Goal 12: Produrre e consumare in modo sostenibile</a:t>
            </a:r>
            <a:endParaRPr lang="it-IT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10" y="3694923"/>
            <a:ext cx="11426890" cy="31630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dirty="0" smtClean="0"/>
              <a:t>5.a.1 - 5.a.2:	</a:t>
            </a:r>
            <a:r>
              <a:rPr lang="it-IT" sz="2800" dirty="0" smtClean="0"/>
              <a:t>Garantire uguali diritti alle donne nell’accesso alla terra</a:t>
            </a:r>
          </a:p>
          <a:p>
            <a:pPr marL="128016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6.4.1 - 6.4.2: 	Migliorare l’efficienza e la sostenibilità nell’uso dell'acqua</a:t>
            </a:r>
          </a:p>
          <a:p>
            <a:pPr marL="128016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12.3.1: 		Ridurre le perdite alimentari e dimezzare gli sprechi</a:t>
            </a:r>
            <a:endParaRPr lang="it-IT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0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0573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434" y="1156996"/>
            <a:ext cx="11389566" cy="1119673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</a:rPr>
              <a:t>Goal 14: </a:t>
            </a: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Utilizzare in modo sostenibile le risorse marine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434" y="2500604"/>
            <a:ext cx="11389566" cy="4125997"/>
          </a:xfrm>
        </p:spPr>
        <p:txBody>
          <a:bodyPr>
            <a:noAutofit/>
          </a:bodyPr>
          <a:lstStyle/>
          <a:p>
            <a:pPr marL="1436688" lvl="1" indent="-14366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 smtClean="0"/>
              <a:t>14.4.1: 	</a:t>
            </a:r>
            <a:r>
              <a:rPr lang="it-IT" sz="2800" dirty="0" smtClean="0"/>
              <a:t>Eliminare la pesca intensiva e illegale</a:t>
            </a:r>
          </a:p>
          <a:p>
            <a:pPr marL="1436688" lvl="1" indent="-14366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1436688" algn="l"/>
              </a:tabLst>
            </a:pPr>
            <a:r>
              <a:rPr lang="it-IT" sz="2800" dirty="0" smtClean="0"/>
              <a:t>14.6.1: 	Implementare il Codice di Comportamento per una Pesca Responsabile</a:t>
            </a:r>
          </a:p>
          <a:p>
            <a:pPr marL="1436688" lvl="1" indent="-14366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1436688" algn="l"/>
              </a:tabLst>
            </a:pPr>
            <a:r>
              <a:rPr lang="it-IT" sz="2800" dirty="0" smtClean="0"/>
              <a:t>14.7.1: 	Aumentare i benefici economici derivanti dall’uso sostenibile delle risorse marine per i piccoli stati insulari in via di sviluppo</a:t>
            </a:r>
          </a:p>
          <a:p>
            <a:pPr marL="1436688" lvl="1" indent="-14366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1436688" algn="l"/>
              </a:tabLst>
            </a:pPr>
            <a:r>
              <a:rPr lang="it-IT" sz="2800" dirty="0" smtClean="0"/>
              <a:t>14.b.1: 	Assicurare l’accesso dei piccoli pescatori alle risorse marine e ai mercati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5793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1012362" cy="14996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Goal 15: Utilizzare in modo sostenibile </a:t>
            </a:r>
            <a:b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le risorse terrestri e forestali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856" y="2084831"/>
            <a:ext cx="11370906" cy="477316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 marL="2071688" lvl="1" indent="-20716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15.1.1: 	</a:t>
            </a:r>
            <a:r>
              <a:rPr lang="it-IT" sz="2800" dirty="0" smtClean="0"/>
              <a:t>Assicurare la conservazione e l’uso sostenibile delle risorse terrestri </a:t>
            </a:r>
          </a:p>
          <a:p>
            <a:pPr marL="2071688" lvl="1" indent="-20716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15.2.1: 	Promuovere l’uso sostenibile delle risorse forestali</a:t>
            </a:r>
          </a:p>
          <a:p>
            <a:pPr marL="2071688" lvl="1" indent="-20716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dirty="0" smtClean="0"/>
              <a:t>15.4.2: 	Assicurare la conservazione dell’ecosistema montano</a:t>
            </a:r>
            <a:endParaRPr lang="it-IT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8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95283"/>
              </p:ext>
            </p:extLst>
          </p:nvPr>
        </p:nvGraphicFramePr>
        <p:xfrm>
          <a:off x="-3" y="-1"/>
          <a:ext cx="1219200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805"/>
                <a:gridCol w="1069689"/>
                <a:gridCol w="1069689"/>
                <a:gridCol w="1069689"/>
                <a:gridCol w="1069689"/>
                <a:gridCol w="1069689"/>
                <a:gridCol w="1069689"/>
                <a:gridCol w="1069689"/>
                <a:gridCol w="1069689"/>
                <a:gridCol w="1069689"/>
              </a:tblGrid>
              <a:tr h="1049305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en-GB" sz="3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lang="it-IT" sz="3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indicatori sotto il monitoraggio della FAO</a:t>
                      </a:r>
                      <a:endParaRPr lang="en-GB" sz="3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1725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Indicatori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112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</a:t>
                      </a:r>
                      <a:r>
                        <a:rPr lang="en-GB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2.1.2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2.3.2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2.5.2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2.a.1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2.c.1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</a:tr>
              <a:tr h="71725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</a:t>
                      </a:r>
                      <a:r>
                        <a:rPr lang="en-GB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5.a.1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5.a.2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1725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</a:t>
                      </a:r>
                      <a:r>
                        <a:rPr lang="en-GB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6.4.1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6.4.2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112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</a:t>
                      </a:r>
                      <a:r>
                        <a:rPr lang="en-GB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1725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</a:t>
                      </a:r>
                      <a:r>
                        <a:rPr lang="en-GB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14.b.1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1725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</a:t>
                      </a:r>
                      <a:r>
                        <a:rPr lang="en-GB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15.2.1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15.4.2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599196"/>
              </p:ext>
            </p:extLst>
          </p:nvPr>
        </p:nvGraphicFramePr>
        <p:xfrm>
          <a:off x="6867328" y="3167742"/>
          <a:ext cx="5324672" cy="242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706"/>
                <a:gridCol w="4316966"/>
              </a:tblGrid>
              <a:tr h="38432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CLASSE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LIVELLO DI SVILUPPO</a:t>
                      </a:r>
                      <a:endParaRPr lang="en-GB" sz="2000" dirty="0"/>
                    </a:p>
                  </a:txBody>
                  <a:tcPr/>
                </a:tc>
              </a:tr>
              <a:tr h="66383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Metodologia accettata a livello </a:t>
                      </a:r>
                      <a:r>
                        <a:rPr lang="en-GB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internazionale </a:t>
                      </a:r>
                      <a:r>
                        <a:rPr lang="en-GB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dati </a:t>
                      </a:r>
                      <a:r>
                        <a:rPr lang="en-GB" sz="20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disponibili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6383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II</a:t>
                      </a:r>
                      <a:endParaRPr lang="en-GB" sz="2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Metodologia accettata livello internazionale ma </a:t>
                      </a:r>
                      <a:r>
                        <a:rPr lang="en-GB" sz="18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copertura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insufficiente</a:t>
                      </a:r>
                      <a:endParaRPr lang="en-GB" sz="1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6383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III</a:t>
                      </a:r>
                      <a:endParaRPr lang="en-GB" sz="2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Metodologia non ancora accettata livello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internazionale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dati non disponibili</a:t>
                      </a:r>
                      <a:endParaRPr lang="en-GB" sz="1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2848450"/>
          </a:xfrm>
        </p:spPr>
        <p:txBody>
          <a:bodyPr>
            <a:normAutofit/>
          </a:bodyPr>
          <a:lstStyle/>
          <a:p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principali </a:t>
            </a:r>
            <a:r>
              <a:rPr lang="it-IT" sz="4800" dirty="0">
                <a:solidFill>
                  <a:schemeClr val="accent1">
                    <a:lumMod val="50000"/>
                  </a:schemeClr>
                </a:solidFill>
              </a:rPr>
              <a:t>iniziative </a:t>
            </a:r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avviate dalla FAO </a:t>
            </a:r>
            <a:b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per </a:t>
            </a:r>
            <a:r>
              <a:rPr lang="it-IT" sz="4800" dirty="0">
                <a:solidFill>
                  <a:schemeClr val="accent1">
                    <a:lumMod val="50000"/>
                  </a:schemeClr>
                </a:solidFill>
              </a:rPr>
              <a:t>rispondere agli impegni conferitigli da questo </a:t>
            </a:r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mandato</a:t>
            </a:r>
            <a:r>
              <a:rPr lang="en-GB" sz="4400" dirty="0"/>
              <a:t/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477" y="547894"/>
            <a:ext cx="10346273" cy="1273564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Coordinamento Del </a:t>
            </a:r>
            <a:r>
              <a:rPr lang="it-IT" sz="4400" dirty="0">
                <a:solidFill>
                  <a:schemeClr val="accent1">
                    <a:lumMod val="50000"/>
                  </a:schemeClr>
                </a:solidFill>
              </a:rPr>
              <a:t>monitoraggio </a:t>
            </a: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FAO degli SDG</a:t>
            </a:r>
            <a:endParaRPr lang="en-US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478" y="1633927"/>
            <a:ext cx="11397522" cy="5224073"/>
          </a:xfrm>
        </p:spPr>
        <p:txBody>
          <a:bodyPr>
            <a:noAutofit/>
          </a:bodyPr>
          <a:lstStyle/>
          <a:p>
            <a:pPr marL="261938" indent="-2619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Creazione nel dicembre 2016 dell’Ufficio del Chief Statistician, responsabile del coordinamento del sistema statistico della FAO. </a:t>
            </a:r>
          </a:p>
          <a:p>
            <a:pPr marL="261938" indent="-2619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Il Chief Statistician lavora in stretta collaborazione con il </a:t>
            </a:r>
            <a:r>
              <a:rPr lang="it-IT" sz="2400" i="1" dirty="0" smtClean="0"/>
              <a:t>Gruppo di Lavoro Inter-dipartimentale (IDWG) sugli indicatori SDG</a:t>
            </a:r>
            <a:r>
              <a:rPr lang="it-IT" sz="2400" dirty="0" smtClean="0"/>
              <a:t>, che raggruppa i responsabili tecnici di ogni indicatore sotto la custodia della FAO</a:t>
            </a:r>
          </a:p>
          <a:p>
            <a:pPr marL="261938" indent="-2619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Funzioni:</a:t>
            </a:r>
          </a:p>
          <a:p>
            <a:pPr marL="630936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200" dirty="0" smtClean="0"/>
              <a:t>Coordinare lo sviluppo di nuove metodologie statistiche e l’uso di nuove fonti informative</a:t>
            </a:r>
          </a:p>
          <a:p>
            <a:pPr marL="630936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200" dirty="0" smtClean="0"/>
              <a:t>Organizzare la validazione delle nuove metodologie e dei nuovi dati</a:t>
            </a:r>
          </a:p>
          <a:p>
            <a:pPr marL="630936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200" dirty="0" smtClean="0"/>
              <a:t>Coordinare la fornitura di assistenza tecnica ai paesi per migliorare le capacità statistiche nazionali</a:t>
            </a:r>
          </a:p>
          <a:p>
            <a:pPr marL="630936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200" dirty="0" smtClean="0"/>
              <a:t>Coordinare la diffusione dei dati, certificando la </a:t>
            </a:r>
            <a:r>
              <a:rPr lang="it-IT" sz="2200" dirty="0" smtClean="0"/>
              <a:t>qualità </a:t>
            </a:r>
            <a:r>
              <a:rPr lang="it-IT" sz="2200" dirty="0" smtClean="0"/>
              <a:t>delle stime regionali e globali</a:t>
            </a:r>
          </a:p>
          <a:p>
            <a:pPr marL="630936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200" dirty="0" smtClean="0"/>
              <a:t>Coordinare la preparazione di rapporti annuali a livello globale </a:t>
            </a:r>
            <a:endParaRPr lang="it-IT" sz="2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550" y="10238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90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470" y="951723"/>
            <a:ext cx="11077730" cy="854134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contributo fao allo sviluppo metodologico degli indicatori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470" y="1897945"/>
            <a:ext cx="11382530" cy="4843807"/>
          </a:xfrm>
        </p:spPr>
        <p:txBody>
          <a:bodyPr>
            <a:noAutofit/>
          </a:bodyPr>
          <a:lstStyle/>
          <a:p>
            <a:pPr marL="269875" indent="-2698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b="1" dirty="0" smtClean="0"/>
              <a:t>Focus sugli 11 indicatori di livello III </a:t>
            </a:r>
            <a:r>
              <a:rPr lang="it-IT" sz="2400" dirty="0" smtClean="0"/>
              <a:t>sotto custodia FAO</a:t>
            </a:r>
          </a:p>
          <a:p>
            <a:pPr marL="269875" lvl="1" indent="-2698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Sviluppo di nuove </a:t>
            </a:r>
            <a:r>
              <a:rPr lang="it-IT" sz="2400" b="1" dirty="0" smtClean="0"/>
              <a:t>definizioni </a:t>
            </a:r>
            <a:r>
              <a:rPr lang="it-IT" sz="2400" dirty="0" smtClean="0"/>
              <a:t>internazionali, ad esempio:</a:t>
            </a:r>
          </a:p>
          <a:p>
            <a:pPr marL="452755" lvl="2" indent="-2698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Definizione di “piccoli produttori agricoli” (indicatori 2.3.1 e 2.3.2)</a:t>
            </a:r>
          </a:p>
          <a:p>
            <a:pPr marL="452755" lvl="2" indent="-2698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Definizione di aree rurali/urbane (utile per gran parte degli indicatori SDG)</a:t>
            </a:r>
          </a:p>
          <a:p>
            <a:pPr marL="269875" lvl="1" indent="-2698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Sviluppo di nuove </a:t>
            </a:r>
            <a:r>
              <a:rPr lang="it-IT" sz="2400" b="1" dirty="0" smtClean="0"/>
              <a:t>metodologie per la compilazione degli indicatori globali </a:t>
            </a:r>
            <a:r>
              <a:rPr lang="it-IT" sz="2400" dirty="0" smtClean="0"/>
              <a:t>(e.g. accesso alla terra delle donne - 5.a.1; misurazione della sostenibilità in agricoltura - 2.4.1, ecc.)  </a:t>
            </a:r>
          </a:p>
          <a:p>
            <a:pPr marL="269875" lvl="1" indent="-2698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Organizzazione di incontri con esperti nazionali per la validazione dei nuovi metodi e di consultazioni globali per ottenere il consenso internazionale.</a:t>
            </a:r>
          </a:p>
          <a:p>
            <a:pPr marL="269875" lvl="1" indent="-2698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400" dirty="0" smtClean="0"/>
              <a:t>L’obiettivo è quello di aggiornare tutti gli indicatori di livello III sotto la custodia della FAO entro la fine del 2017, in modo da permettere l’inizio della raccolta dati nel 2018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550" y="10238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87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148" y="722670"/>
            <a:ext cx="10999616" cy="941237"/>
          </a:xfrm>
        </p:spPr>
        <p:txBody>
          <a:bodyPr>
            <a:normAutofit/>
          </a:bodyPr>
          <a:lstStyle/>
          <a:p>
            <a:pPr lvl="0"/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Programmi di assistenza tecnica ai paesi 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60" y="1858297"/>
            <a:ext cx="11380839" cy="4999703"/>
          </a:xfrm>
        </p:spPr>
        <p:txBody>
          <a:bodyPr>
            <a:normAutofit/>
          </a:bodyPr>
          <a:lstStyle/>
          <a:p>
            <a:pPr marL="354013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dirty="0" smtClean="0"/>
              <a:t>Disseminazione di nuovi strumenti di indagine come </a:t>
            </a:r>
            <a:r>
              <a:rPr lang="it-IT" sz="2800" dirty="0"/>
              <a:t>beni pubblici globali</a:t>
            </a:r>
          </a:p>
          <a:p>
            <a:pPr marL="354013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dirty="0" smtClean="0"/>
              <a:t>Partenariato </a:t>
            </a:r>
            <a:r>
              <a:rPr lang="it-IT" sz="2800" dirty="0"/>
              <a:t>con </a:t>
            </a:r>
            <a:r>
              <a:rPr lang="it-IT" sz="2800" dirty="0" smtClean="0"/>
              <a:t>Organizzazioni </a:t>
            </a:r>
            <a:r>
              <a:rPr lang="it-IT" sz="2800" dirty="0"/>
              <a:t>Internazionali (e.g. aggiungendo un numero limitato di domande ai questionari di </a:t>
            </a:r>
            <a:r>
              <a:rPr lang="it-IT" sz="2800" dirty="0" smtClean="0"/>
              <a:t>indagini </a:t>
            </a:r>
            <a:r>
              <a:rPr lang="it-IT" sz="2800" dirty="0"/>
              <a:t>esistenti)</a:t>
            </a:r>
          </a:p>
          <a:p>
            <a:pPr marL="354013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dirty="0"/>
              <a:t>Uso degli SDG come un’opportunità per progettare ed implementare un programma integrato di indagini nazionali sull’agricoltura</a:t>
            </a:r>
          </a:p>
          <a:p>
            <a:pPr marL="354013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dirty="0" smtClean="0"/>
              <a:t>Promozione dell’utilizzo </a:t>
            </a:r>
            <a:r>
              <a:rPr lang="it-IT" sz="2800" dirty="0"/>
              <a:t>di nuove fonti di dati (e.g. immagini satellitari)</a:t>
            </a:r>
          </a:p>
          <a:p>
            <a:pPr marL="354013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dirty="0" smtClean="0"/>
              <a:t>Sviluppo </a:t>
            </a:r>
            <a:r>
              <a:rPr lang="it-IT" sz="2800" dirty="0"/>
              <a:t>delle </a:t>
            </a:r>
            <a:r>
              <a:rPr lang="it-IT" sz="2800" dirty="0" smtClean="0"/>
              <a:t>capacità tecniche degli statistici nazionali attraverso Corsi di formazione a distanza, </a:t>
            </a:r>
            <a:r>
              <a:rPr lang="it-IT" sz="2800" dirty="0"/>
              <a:t>Formazione dei Formatori e Seminari Regionali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550" y="10238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544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144" y="599607"/>
            <a:ext cx="9859772" cy="959370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contributo FAO al global reporting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460" y="1768839"/>
            <a:ext cx="11367540" cy="5089161"/>
          </a:xfrm>
        </p:spPr>
        <p:txBody>
          <a:bodyPr>
            <a:normAutofit/>
          </a:bodyPr>
          <a:lstStyle/>
          <a:p>
            <a:pPr marL="269875" indent="-2698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dirty="0" smtClean="0"/>
              <a:t>Contributo alla preparazione dei rapporti globali sul raggiungimento degli SDG (edizioni 2016 e 2017) </a:t>
            </a:r>
          </a:p>
          <a:p>
            <a:pPr marL="269875" indent="-2698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dirty="0" smtClean="0"/>
              <a:t>Supporto ai paesi nel preparare i rapporti nazionali volontari da presentare all’</a:t>
            </a:r>
            <a:r>
              <a:rPr lang="it-IT" sz="2800" b="1" dirty="0" smtClean="0"/>
              <a:t>High Level Political Forum (HLPF) del 2017 (</a:t>
            </a:r>
            <a:r>
              <a:rPr lang="it-IT" sz="2400" dirty="0" smtClean="0"/>
              <a:t>Le deliberazioni riguarderanno gli Obiettivi </a:t>
            </a:r>
            <a:r>
              <a:rPr lang="it-IT" sz="2400" b="1" dirty="0" smtClean="0"/>
              <a:t>1, 2, 3, 5, 9, 14 e 17)</a:t>
            </a:r>
            <a:endParaRPr lang="it-IT" sz="2400" dirty="0" smtClean="0"/>
          </a:p>
          <a:p>
            <a:pPr marL="269875" lvl="1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it-IT" sz="2800" dirty="0" smtClean="0"/>
              <a:t>Ridefinizione delle pubblicazioni di punta della </a:t>
            </a:r>
            <a:r>
              <a:rPr lang="it-IT" sz="2800" dirty="0"/>
              <a:t>FAO (e.g. SOFI, SOFO, SOFIA) per </a:t>
            </a:r>
            <a:r>
              <a:rPr lang="it-IT" sz="2800" dirty="0" smtClean="0"/>
              <a:t>il monitoraggio degli indicatori </a:t>
            </a:r>
            <a:r>
              <a:rPr lang="it-IT" sz="2800" dirty="0"/>
              <a:t>SDG sotto la custodia della </a:t>
            </a:r>
            <a:r>
              <a:rPr lang="it-IT" sz="2800" dirty="0" smtClean="0"/>
              <a:t>FAO</a:t>
            </a:r>
          </a:p>
          <a:p>
            <a:pPr marL="269875" lvl="1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it-IT" sz="2800" smtClean="0"/>
              <a:t>Partenariato </a:t>
            </a:r>
            <a:r>
              <a:rPr lang="it-IT" sz="2800" dirty="0" smtClean="0"/>
              <a:t>con altre Organizzazioni Internazionali (e.g. WHO, UNICEF, World Bank, etc.)</a:t>
            </a:r>
          </a:p>
          <a:p>
            <a:pPr marL="269875" lvl="1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it-IT" sz="2800" dirty="0"/>
              <a:t>Nuovo portale web </a:t>
            </a:r>
            <a:r>
              <a:rPr lang="it-IT" sz="2800" dirty="0" smtClean="0"/>
              <a:t>per </a:t>
            </a:r>
            <a:r>
              <a:rPr lang="it-IT" sz="2800" dirty="0"/>
              <a:t>la raccolta e la diffusione dei </a:t>
            </a:r>
            <a:r>
              <a:rPr lang="it-IT" sz="2800" dirty="0" smtClean="0"/>
              <a:t>dati sugli </a:t>
            </a:r>
            <a:r>
              <a:rPr lang="it-IT" sz="2800" dirty="0"/>
              <a:t>indicatori SDG </a:t>
            </a:r>
            <a:r>
              <a:rPr lang="it-IT" sz="2800" dirty="0" smtClean="0"/>
              <a:t>sotto la custodia della </a:t>
            </a:r>
            <a:r>
              <a:rPr lang="it-IT" sz="2800" dirty="0"/>
              <a:t>FAO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550" y="10238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48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386" y="774958"/>
            <a:ext cx="11229473" cy="986109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Ruolo guida dei paesi </a:t>
            </a:r>
            <a:endParaRPr lang="it-IT" sz="4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386" y="1761067"/>
            <a:ext cx="10688060" cy="4924546"/>
          </a:xfrm>
        </p:spPr>
        <p:txBody>
          <a:bodyPr>
            <a:normAutofit/>
          </a:bodyPr>
          <a:lstStyle/>
          <a:p>
            <a:pPr marL="269875" indent="-269875">
              <a:buFont typeface="Wingdings" panose="05000000000000000000" pitchFamily="2" charset="2"/>
              <a:buChar char="§"/>
            </a:pPr>
            <a:r>
              <a:rPr lang="it-IT" sz="2700" dirty="0"/>
              <a:t>Gli SDG sono il primo programma di sviluppo globale nella storia definito sotto la piena responsabilità dei paesi. </a:t>
            </a:r>
            <a:endParaRPr lang="it-IT" sz="2700" dirty="0" smtClean="0"/>
          </a:p>
          <a:p>
            <a:pPr marL="269875" indent="-269875">
              <a:buFont typeface="Wingdings" panose="05000000000000000000" pitchFamily="2" charset="2"/>
              <a:buChar char="§"/>
            </a:pPr>
            <a:r>
              <a:rPr lang="it-IT" sz="2700" dirty="0" smtClean="0"/>
              <a:t>In virtù </a:t>
            </a:r>
            <a:r>
              <a:rPr lang="it-IT" sz="2700" dirty="0"/>
              <a:t>di questa caratteristica, gli SDG sono destinati a diventare il principale riferimento per le politiche e i programmi di sviluppo a livello </a:t>
            </a:r>
            <a:r>
              <a:rPr lang="it-IT" sz="2700" dirty="0" smtClean="0"/>
              <a:t>nazionale per i prossimi 15 anni.</a:t>
            </a:r>
          </a:p>
          <a:p>
            <a:pPr marL="269875" indent="-269875">
              <a:buFont typeface="Wingdings" panose="05000000000000000000" pitchFamily="2" charset="2"/>
              <a:buChar char="§"/>
            </a:pPr>
            <a:r>
              <a:rPr lang="it-IT" sz="2700" dirty="0"/>
              <a:t>Anche il pacchetto degli indicatori globali, che comprende 232 indicatori per il monitoraggio dei 169 obiettivi dell’Agenda 2030, è stato sviluppato e approvato dai paesi. </a:t>
            </a:r>
            <a:endParaRPr lang="it-IT" sz="2700" dirty="0" smtClean="0"/>
          </a:p>
          <a:p>
            <a:pPr marL="269875" indent="-269875">
              <a:buFont typeface="Wingdings" panose="05000000000000000000" pitchFamily="2" charset="2"/>
              <a:buChar char="§"/>
            </a:pPr>
            <a:r>
              <a:rPr lang="it-IT" sz="2700" dirty="0" smtClean="0"/>
              <a:t>Questi </a:t>
            </a:r>
            <a:r>
              <a:rPr lang="it-IT" sz="2700" dirty="0"/>
              <a:t>indicatori globali, tipicamente basati su dati nazionali, aiuteranno i Governi a misurare i progressi raggiunti e a identificare le aree prioritarie a cui allocare le risorse</a:t>
            </a:r>
            <a:r>
              <a:rPr lang="it-IT" sz="2700" dirty="0" smtClean="0"/>
              <a:t>.</a:t>
            </a:r>
            <a:endParaRPr lang="en-GB" sz="24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31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078" y="765110"/>
            <a:ext cx="9293289" cy="971529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ruolo delle Organizzazioni Internazionali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078" y="2084831"/>
            <a:ext cx="11107141" cy="4633209"/>
          </a:xfrm>
        </p:spPr>
        <p:txBody>
          <a:bodyPr>
            <a:noAutofit/>
          </a:bodyPr>
          <a:lstStyle/>
          <a:p>
            <a:pPr marL="354013" indent="-354013">
              <a:buFont typeface="Wingdings" panose="05000000000000000000" pitchFamily="2" charset="2"/>
              <a:buChar char="§"/>
            </a:pPr>
            <a:r>
              <a:rPr lang="it-IT" sz="2600" dirty="0"/>
              <a:t>Nonostante il ruolo guida ricoperto dai paesi, le Organizzazioni Internazionali svolgono una funzione essenziale nell’implementazione e nel monitoraggio degli SDG. </a:t>
            </a:r>
            <a:endParaRPr lang="it-IT" sz="2600" dirty="0" smtClean="0"/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it-IT" sz="2600" dirty="0" smtClean="0"/>
              <a:t>Per ogni </a:t>
            </a:r>
            <a:r>
              <a:rPr lang="it-IT" sz="2600" dirty="0"/>
              <a:t>indicatore </a:t>
            </a:r>
            <a:r>
              <a:rPr lang="it-IT" sz="2600" dirty="0" smtClean="0"/>
              <a:t>globale, un’agenzia </a:t>
            </a:r>
            <a:r>
              <a:rPr lang="it-IT" sz="2600" dirty="0"/>
              <a:t>internazionale </a:t>
            </a:r>
            <a:r>
              <a:rPr lang="it-IT" sz="2600" dirty="0" smtClean="0"/>
              <a:t>è stata identificata come </a:t>
            </a:r>
            <a:r>
              <a:rPr lang="it-IT" sz="2600" dirty="0"/>
              <a:t>custode, </a:t>
            </a:r>
            <a:r>
              <a:rPr lang="it-IT" sz="2600" dirty="0" smtClean="0"/>
              <a:t>con il compito di:</a:t>
            </a:r>
          </a:p>
          <a:p>
            <a:pPr marL="709613" indent="-355600">
              <a:buFont typeface="Wingdings" panose="05000000000000000000" pitchFamily="2" charset="2"/>
              <a:buChar char="Ø"/>
            </a:pPr>
            <a:r>
              <a:rPr lang="it-IT" sz="2600" dirty="0" smtClean="0"/>
              <a:t>Sviluppare metodi </a:t>
            </a:r>
            <a:r>
              <a:rPr lang="it-IT" sz="2600" dirty="0"/>
              <a:t>statistici per la compilazione degli </a:t>
            </a:r>
            <a:r>
              <a:rPr lang="it-IT" sz="2600" dirty="0" smtClean="0"/>
              <a:t>indicatori</a:t>
            </a:r>
          </a:p>
          <a:p>
            <a:pPr marL="709613" indent="-355600">
              <a:buFont typeface="Wingdings" panose="05000000000000000000" pitchFamily="2" charset="2"/>
              <a:buChar char="Ø"/>
            </a:pPr>
            <a:r>
              <a:rPr lang="it-IT" sz="2600" dirty="0" smtClean="0"/>
              <a:t>Fornire </a:t>
            </a:r>
            <a:r>
              <a:rPr lang="it-IT" sz="2600" dirty="0"/>
              <a:t>assistenza tecnica ai </a:t>
            </a:r>
            <a:r>
              <a:rPr lang="it-IT" sz="2600" dirty="0" smtClean="0"/>
              <a:t>paesi </a:t>
            </a:r>
          </a:p>
          <a:p>
            <a:pPr marL="709613" indent="-355600">
              <a:buFont typeface="Wingdings" panose="05000000000000000000" pitchFamily="2" charset="2"/>
              <a:buChar char="Ø"/>
            </a:pPr>
            <a:r>
              <a:rPr lang="it-IT" sz="2600" dirty="0" smtClean="0"/>
              <a:t>Raccogliere i dati nazionali, renderli confrontabili, produrre e diffondere gli aggregati regionali e globali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83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145" y="566873"/>
            <a:ext cx="9720072" cy="1112637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Problemi di </a:t>
            </a:r>
            <a:r>
              <a:rPr lang="it-IT" sz="4400" dirty="0">
                <a:solidFill>
                  <a:schemeClr val="accent1">
                    <a:lumMod val="50000"/>
                  </a:schemeClr>
                </a:solidFill>
              </a:rPr>
              <a:t>monitoraggio </a:t>
            </a: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a livello globale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432" y="1741311"/>
            <a:ext cx="11389567" cy="5116690"/>
          </a:xfrm>
        </p:spPr>
        <p:txBody>
          <a:bodyPr>
            <a:normAutofit fontScale="92500" lnSpcReduction="10000"/>
          </a:bodyPr>
          <a:lstStyle/>
          <a:p>
            <a:pPr marL="269875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3000" dirty="0"/>
              <a:t>Mancato impegno dei paesi a monitorare gli indicatori globali oltre a quelli nazionali (Risoluzione ONU su Agenda 2030/par. 75</a:t>
            </a:r>
            <a:r>
              <a:rPr lang="it-IT" sz="3000" dirty="0" smtClean="0"/>
              <a:t>)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Indicatori nazionali complementari, non sostitutivi, degli indicatori globali </a:t>
            </a:r>
            <a:endParaRPr lang="en-GB" sz="2600" dirty="0"/>
          </a:p>
          <a:p>
            <a:pPr marL="269875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3000" dirty="0"/>
              <a:t>Mancato allineamento degli indicatori nazionali a quelli globali 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rilevanza nazionale dei target globali e assenza di dati relativi agli indicatori globali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scelta di indicatori proxy e incremento dell’onere statistico</a:t>
            </a:r>
          </a:p>
          <a:p>
            <a:pPr marL="269875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3000" dirty="0" smtClean="0"/>
              <a:t>Impossibilità per i paesi, anche quelli più sviluppati, di produrre a breve dati per i 232 indicatori </a:t>
            </a:r>
            <a:r>
              <a:rPr lang="it-IT" sz="3000" dirty="0" smtClean="0"/>
              <a:t>globali </a:t>
            </a:r>
            <a:endParaRPr lang="it-IT" sz="3000" dirty="0" smtClean="0"/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Necessità di definire un programma statistico che preveda uno </a:t>
            </a:r>
            <a:r>
              <a:rPr lang="it-IT" sz="2600" dirty="0"/>
              <a:t>sviluppo </a:t>
            </a:r>
            <a:r>
              <a:rPr lang="it-IT" sz="2600" dirty="0" smtClean="0"/>
              <a:t>per stadi degli indicatori globali, e che si focalizzi inizialmente su un centinaio di indicatori prioritari; 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Necessità per i paesi, </a:t>
            </a:r>
            <a:r>
              <a:rPr lang="it-IT" sz="2800" dirty="0"/>
              <a:t>anche quelli </a:t>
            </a:r>
            <a:r>
              <a:rPr lang="it-IT" sz="2800" dirty="0" smtClean="0"/>
              <a:t>più </a:t>
            </a:r>
            <a:r>
              <a:rPr lang="it-IT" sz="2800" dirty="0"/>
              <a:t>sviluppati,</a:t>
            </a:r>
            <a:r>
              <a:rPr lang="it-IT" sz="2600" dirty="0"/>
              <a:t> </a:t>
            </a:r>
            <a:r>
              <a:rPr lang="it-IT" sz="2600" dirty="0" smtClean="0"/>
              <a:t>di collaborare </a:t>
            </a:r>
            <a:r>
              <a:rPr lang="it-IT" sz="2600" dirty="0"/>
              <a:t>strettamente con le organizzazioni internazionali </a:t>
            </a:r>
            <a:r>
              <a:rPr lang="it-IT" sz="2600" dirty="0" smtClean="0"/>
              <a:t>in programmi di assistenza tecnica</a:t>
            </a:r>
            <a:endParaRPr lang="it-IT" sz="2600" dirty="0"/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GB" sz="2600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570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145" y="566873"/>
            <a:ext cx="9720072" cy="1112637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Problemi di </a:t>
            </a:r>
            <a:r>
              <a:rPr lang="it-IT" sz="4400" dirty="0">
                <a:solidFill>
                  <a:schemeClr val="accent1">
                    <a:lumMod val="50000"/>
                  </a:schemeClr>
                </a:solidFill>
              </a:rPr>
              <a:t>monitoraggio </a:t>
            </a: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a livello globale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432" y="1741311"/>
            <a:ext cx="11389567" cy="5116690"/>
          </a:xfrm>
        </p:spPr>
        <p:txBody>
          <a:bodyPr>
            <a:normAutofit/>
          </a:bodyPr>
          <a:lstStyle/>
          <a:p>
            <a:pPr marL="269875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800" dirty="0" smtClean="0"/>
              <a:t>Carenze nel coordinamento </a:t>
            </a:r>
            <a:r>
              <a:rPr lang="it-IT" sz="2800" dirty="0"/>
              <a:t>delle fonti informative nazionali sotto la guida degli Uffici di </a:t>
            </a:r>
            <a:r>
              <a:rPr lang="it-IT" sz="2800" dirty="0" smtClean="0"/>
              <a:t>Statistica 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mandato </a:t>
            </a:r>
            <a:r>
              <a:rPr lang="it-IT" sz="2600" dirty="0"/>
              <a:t>dei governi nazionali agli Uffici di Statistica per il coordinamento del reporting a livello internazionale; </a:t>
            </a:r>
            <a:endParaRPr lang="it-IT" sz="2600" dirty="0" smtClean="0"/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capacità </a:t>
            </a:r>
            <a:r>
              <a:rPr lang="it-IT" sz="2600" dirty="0"/>
              <a:t>degli Uffici di Statistica di garantire la qualità dei dati </a:t>
            </a:r>
            <a:r>
              <a:rPr lang="it-IT" sz="2600" dirty="0" smtClean="0"/>
              <a:t>relativi a </a:t>
            </a:r>
            <a:r>
              <a:rPr lang="it-IT" sz="2600" dirty="0"/>
              <a:t>232 </a:t>
            </a:r>
            <a:r>
              <a:rPr lang="it-IT" sz="2600" dirty="0" smtClean="0"/>
              <a:t>indicatori, in molti casi </a:t>
            </a:r>
            <a:r>
              <a:rPr lang="it-IT" sz="2600" dirty="0"/>
              <a:t>prodotti al di fuori del sistema statistico nazionale</a:t>
            </a:r>
            <a:endParaRPr lang="en-GB" sz="2600" dirty="0"/>
          </a:p>
          <a:p>
            <a:pPr marL="269875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800" dirty="0"/>
              <a:t>Mancato riconoscimento del ruolo delle </a:t>
            </a:r>
            <a:r>
              <a:rPr lang="it-IT" sz="2800" dirty="0" smtClean="0"/>
              <a:t>Organizzazioni </a:t>
            </a:r>
            <a:r>
              <a:rPr lang="it-IT" sz="2800" dirty="0"/>
              <a:t>Internazionali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invio </a:t>
            </a:r>
            <a:r>
              <a:rPr lang="it-IT" sz="2600" dirty="0"/>
              <a:t>diretto dei dati a UNSD invece che alle organizzazioni </a:t>
            </a:r>
            <a:r>
              <a:rPr lang="it-IT" sz="2600" dirty="0" smtClean="0"/>
              <a:t>internazionali (creazione </a:t>
            </a:r>
            <a:r>
              <a:rPr lang="it-IT" sz="2600" dirty="0"/>
              <a:t>di piattaforme informatiche per questo </a:t>
            </a:r>
            <a:r>
              <a:rPr lang="it-IT" sz="2600" dirty="0" smtClean="0"/>
              <a:t>scopo); 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Dati nazionali non validati e armonizzati; </a:t>
            </a:r>
          </a:p>
          <a:p>
            <a:pPr marL="443611" lvl="1" indent="-2698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600" dirty="0" smtClean="0"/>
              <a:t>Impossibilità di produrre stime a livello globale</a:t>
            </a:r>
            <a:endParaRPr lang="en-GB" sz="2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6689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709126"/>
            <a:ext cx="7160727" cy="1005373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La situazione dell'Italia</a:t>
            </a:r>
            <a:endParaRPr lang="en-GB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788" y="1714499"/>
            <a:ext cx="11464211" cy="5143501"/>
          </a:xfrm>
        </p:spPr>
        <p:txBody>
          <a:bodyPr>
            <a:normAutofit fontScale="92500"/>
          </a:bodyPr>
          <a:lstStyle/>
          <a:p>
            <a:pPr marL="354013" indent="-354013">
              <a:buFont typeface="Wingdings" panose="05000000000000000000" pitchFamily="2" charset="2"/>
              <a:buChar char="§"/>
            </a:pPr>
            <a:r>
              <a:rPr lang="it-IT" sz="2600" dirty="0"/>
              <a:t>L'ISTAT ha già assunto il </a:t>
            </a:r>
            <a:r>
              <a:rPr lang="it-IT" sz="2600" dirty="0" smtClean="0"/>
              <a:t>coordinamento </a:t>
            </a:r>
            <a:r>
              <a:rPr lang="it-IT" sz="2600" dirty="0"/>
              <a:t>nel </a:t>
            </a:r>
            <a:r>
              <a:rPr lang="it-IT" sz="2600" dirty="0" smtClean="0"/>
              <a:t>monitoraggio degli </a:t>
            </a:r>
            <a:r>
              <a:rPr lang="it-IT" sz="2600" dirty="0"/>
              <a:t>SDG, tra cui </a:t>
            </a:r>
            <a:r>
              <a:rPr lang="it-IT" sz="2600" dirty="0" smtClean="0"/>
              <a:t>la </a:t>
            </a:r>
            <a:r>
              <a:rPr lang="it-IT" sz="2600" dirty="0"/>
              <a:t>produzione di </a:t>
            </a:r>
            <a:r>
              <a:rPr lang="it-IT" sz="2600" dirty="0" smtClean="0"/>
              <a:t>alcuni indicatori globali, nonché la </a:t>
            </a:r>
            <a:r>
              <a:rPr lang="it-IT" sz="2600" dirty="0"/>
              <a:t>validazione </a:t>
            </a:r>
            <a:r>
              <a:rPr lang="it-IT" sz="2600" dirty="0" smtClean="0"/>
              <a:t>e la quality assurance dei dati prodotti da altre Istituzioni.</a:t>
            </a:r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it-IT" sz="2600" dirty="0"/>
              <a:t>L'ISTAT </a:t>
            </a:r>
            <a:r>
              <a:rPr lang="it-IT" sz="2600" dirty="0" smtClean="0"/>
              <a:t>collabora con la FAO su diversi fronti: 1) revisione congiunta degli indicatori nazionali; 2) partecipazione allo sviluppo metodologico di nuovi indicatori; 3) assistenza technica congiunta a paesi in via di sviluppo.</a:t>
            </a:r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it-IT" sz="2600" dirty="0" smtClean="0"/>
              <a:t>La prima </a:t>
            </a:r>
            <a:r>
              <a:rPr lang="it-IT" sz="2600" dirty="0"/>
              <a:t>mappatura degli indicatori SDG elaborata dall'ISTAT presenta enormi </a:t>
            </a:r>
            <a:r>
              <a:rPr lang="it-IT" sz="2600" dirty="0" smtClean="0"/>
              <a:t>lacune:</a:t>
            </a:r>
          </a:p>
          <a:p>
            <a:pPr marL="527749" lvl="1" indent="-354013">
              <a:buFont typeface="Wingdings" panose="05000000000000000000" pitchFamily="2" charset="2"/>
              <a:buChar char="§"/>
            </a:pPr>
            <a:r>
              <a:rPr lang="it-IT" sz="2600" dirty="0"/>
              <a:t>Dati forniti per 95 indicatori, di cui solo 46 coincidono con quelli definiti in sede </a:t>
            </a:r>
            <a:r>
              <a:rPr lang="it-IT" sz="2600" dirty="0" smtClean="0"/>
              <a:t>internazionale;</a:t>
            </a:r>
            <a:endParaRPr lang="it-IT" sz="2600" dirty="0"/>
          </a:p>
          <a:p>
            <a:pPr marL="527749" lvl="1" indent="-354013">
              <a:buFont typeface="Wingdings" panose="05000000000000000000" pitchFamily="2" charset="2"/>
              <a:buChar char="§"/>
            </a:pPr>
            <a:r>
              <a:rPr lang="it-IT" sz="2600" dirty="0"/>
              <a:t>La copertura degli indicatori per SDG 2 è molto limitata per motivi diversi a seconda degli </a:t>
            </a:r>
            <a:r>
              <a:rPr lang="it-IT" sz="2600" dirty="0" smtClean="0"/>
              <a:t>indicatori, per esempio: a) Nessuna informazione prodotta storicamente sulla sicurezza alimentare (2.1.1 e 2.1.2); b) Dati sulla biodiversità (2.5.1 </a:t>
            </a:r>
            <a:r>
              <a:rPr lang="it-IT" sz="2600" dirty="0"/>
              <a:t>e </a:t>
            </a:r>
            <a:r>
              <a:rPr lang="it-IT" sz="2600" dirty="0" smtClean="0"/>
              <a:t>2.5.2) </a:t>
            </a:r>
            <a:r>
              <a:rPr lang="it-IT" sz="2600" dirty="0"/>
              <a:t>prodotti da altre </a:t>
            </a:r>
            <a:r>
              <a:rPr lang="it-IT" sz="2600" dirty="0" smtClean="0"/>
              <a:t>Istituzioni </a:t>
            </a:r>
            <a:r>
              <a:rPr lang="it-IT" sz="2600" dirty="0"/>
              <a:t>nazionali con </a:t>
            </a:r>
            <a:r>
              <a:rPr lang="it-IT" sz="2600" dirty="0" smtClean="0"/>
              <a:t>le </a:t>
            </a:r>
            <a:r>
              <a:rPr lang="it-IT" sz="2600" dirty="0"/>
              <a:t>quali l'ISTAT non </a:t>
            </a:r>
            <a:r>
              <a:rPr lang="it-IT" sz="2600" dirty="0" smtClean="0"/>
              <a:t>è ancora </a:t>
            </a:r>
            <a:r>
              <a:rPr lang="it-IT" sz="2600" dirty="0"/>
              <a:t>in </a:t>
            </a:r>
            <a:r>
              <a:rPr lang="it-IT" sz="2600" dirty="0" smtClean="0"/>
              <a:t>contatto.</a:t>
            </a:r>
            <a:endParaRPr lang="it-IT" sz="2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907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416" y="705151"/>
            <a:ext cx="9720072" cy="877079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Principali Conseguenze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416" y="1939547"/>
            <a:ext cx="11195443" cy="4918453"/>
          </a:xfrm>
        </p:spPr>
        <p:txBody>
          <a:bodyPr>
            <a:normAutofit/>
          </a:bodyPr>
          <a:lstStyle/>
          <a:p>
            <a:pPr marL="269875" indent="-269875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800" dirty="0" smtClean="0"/>
              <a:t>Impossibilità </a:t>
            </a:r>
            <a:r>
              <a:rPr lang="it-IT" sz="2800" dirty="0"/>
              <a:t>di </a:t>
            </a:r>
            <a:r>
              <a:rPr lang="it-IT" sz="2800" dirty="0" smtClean="0"/>
              <a:t>monitorare i progressi a livello regionale </a:t>
            </a:r>
            <a:r>
              <a:rPr lang="it-IT" sz="2800" dirty="0"/>
              <a:t>e </a:t>
            </a:r>
            <a:r>
              <a:rPr lang="it-IT" sz="2800" dirty="0" smtClean="0"/>
              <a:t>globale per alcuni obiettivi</a:t>
            </a:r>
            <a:endParaRPr lang="en-GB" sz="2800" dirty="0"/>
          </a:p>
          <a:p>
            <a:pPr marL="269875" indent="-269875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800" dirty="0" smtClean="0"/>
              <a:t>Mancanza </a:t>
            </a:r>
            <a:r>
              <a:rPr lang="it-IT" sz="2800" dirty="0"/>
              <a:t>di informazioni per guidare gli investimenti e le politiche </a:t>
            </a:r>
            <a:r>
              <a:rPr lang="it-IT" sz="2800" dirty="0" smtClean="0"/>
              <a:t>nazionali e internazionali su alcuni settori fondamentali per lo sviluppo sostenibile</a:t>
            </a:r>
            <a:endParaRPr lang="en-GB" sz="2800" dirty="0"/>
          </a:p>
          <a:p>
            <a:pPr marL="269875" indent="-269875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800" dirty="0" smtClean="0"/>
              <a:t>Impossibilità </a:t>
            </a:r>
            <a:r>
              <a:rPr lang="it-IT" sz="2800" dirty="0"/>
              <a:t>per le organizzazioni internazionali di fornire assistenza tecnica ai </a:t>
            </a:r>
            <a:r>
              <a:rPr lang="it-IT" sz="2800" dirty="0" smtClean="0"/>
              <a:t>paesi nella produzione dei dati </a:t>
            </a:r>
          </a:p>
          <a:p>
            <a:pPr marL="269875" indent="-269875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it-IT" sz="2800" dirty="0"/>
          </a:p>
          <a:p>
            <a:pPr marL="630238" indent="-368300">
              <a:buFont typeface="Wingdings" panose="05000000000000000000" pitchFamily="2" charset="2"/>
              <a:buChar char="Ø"/>
              <a:tabLst>
                <a:tab pos="539750" algn="l"/>
              </a:tabLst>
            </a:pPr>
            <a:r>
              <a:rPr lang="it-IT" sz="2800" b="1" dirty="0"/>
              <a:t>l'allineamento degli indicatori nazionali </a:t>
            </a:r>
            <a:r>
              <a:rPr lang="it-IT" sz="2800" b="1" dirty="0" smtClean="0"/>
              <a:t>a quelli </a:t>
            </a:r>
            <a:r>
              <a:rPr lang="it-IT" sz="2800" b="1" dirty="0"/>
              <a:t>globali è nel migliore interesse dei </a:t>
            </a:r>
            <a:r>
              <a:rPr lang="it-IT" sz="2800" b="1" dirty="0" smtClean="0"/>
              <a:t>paesi e delle organizzazioni internazionali</a:t>
            </a:r>
            <a:endParaRPr lang="en-GB" sz="2800" b="1" dirty="0"/>
          </a:p>
          <a:p>
            <a:endParaRPr lang="en-GB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205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566" y="664473"/>
            <a:ext cx="9720072" cy="1499616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Il ruolo della fao </a:t>
            </a:r>
            <a:b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nel monitoraggio globale degli SDG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10" y="2588719"/>
            <a:ext cx="11288749" cy="3720641"/>
          </a:xfrm>
        </p:spPr>
        <p:txBody>
          <a:bodyPr/>
          <a:lstStyle/>
          <a:p>
            <a:pPr marL="354013" indent="-35401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800" dirty="0"/>
              <a:t>Ruolo di primo piano tra le agenzie delle Nazioni Unite</a:t>
            </a:r>
          </a:p>
          <a:p>
            <a:pPr marL="709613" lvl="1" indent="-355600">
              <a:buFont typeface="Wingdings" panose="05000000000000000000" pitchFamily="2" charset="2"/>
              <a:buChar char="§"/>
            </a:pPr>
            <a:r>
              <a:rPr lang="it-IT" sz="2800" dirty="0" smtClean="0"/>
              <a:t>centralità </a:t>
            </a:r>
            <a:r>
              <a:rPr lang="it-IT" sz="2800" dirty="0"/>
              <a:t>nell'Agenda 2030 della sicurezza alimentare, dell'agricoltura e dell'uso sostenibile delle risorse naturali. </a:t>
            </a:r>
            <a:endParaRPr lang="it-IT" sz="2800" dirty="0" smtClean="0"/>
          </a:p>
          <a:p>
            <a:pPr marL="354013" indent="-35401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800" dirty="0"/>
              <a:t>La FAO, in particolare, è stata designata come agenzia responsabile di 21 indicatori destinati al monitoraggio di obiettivi </a:t>
            </a:r>
            <a:r>
              <a:rPr lang="it-IT" sz="2800" dirty="0" smtClean="0"/>
              <a:t>appartenenti </a:t>
            </a:r>
            <a:r>
              <a:rPr lang="it-IT" sz="2800" dirty="0"/>
              <a:t>a 6 dei 17 SDG (goal 2, 5, 6, 12, 14 e 15).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25" y="239843"/>
            <a:ext cx="1575734" cy="117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89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5"/>
            <a:ext cx="10023317" cy="1728777"/>
          </a:xfrm>
        </p:spPr>
        <p:txBody>
          <a:bodyPr>
            <a:noAutofit/>
          </a:bodyPr>
          <a:lstStyle/>
          <a:p>
            <a:r>
              <a:rPr lang="it-IT" sz="5400" dirty="0" smtClean="0">
                <a:solidFill>
                  <a:schemeClr val="accent1">
                    <a:lumMod val="50000"/>
                  </a:schemeClr>
                </a:solidFill>
              </a:rPr>
              <a:t>Obiettivi, tRAGUARDI e indicatori </a:t>
            </a:r>
            <a:br>
              <a:rPr lang="it-IT" sz="5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5400" dirty="0" smtClean="0">
                <a:solidFill>
                  <a:schemeClr val="accent1">
                    <a:lumMod val="50000"/>
                  </a:schemeClr>
                </a:solidFill>
              </a:rPr>
              <a:t>sotto il monitoraggio della FAO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87887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Pietro Presentation Council April 2017</Template>
  <TotalTime>1473</TotalTime>
  <Words>1340</Words>
  <Application>Microsoft Office PowerPoint</Application>
  <PresentationFormat>Widescreen</PresentationFormat>
  <Paragraphs>141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il ruolo delle  organizzazioni internazionali  nel monitoraggio degli SDG</vt:lpstr>
      <vt:lpstr>Ruolo guida dei paesi </vt:lpstr>
      <vt:lpstr>ruolo delle Organizzazioni Internazionali</vt:lpstr>
      <vt:lpstr>Problemi di monitoraggio a livello globale</vt:lpstr>
      <vt:lpstr>Problemi di monitoraggio a livello globale</vt:lpstr>
      <vt:lpstr>La situazione dell'Italia</vt:lpstr>
      <vt:lpstr>Principali Conseguenze</vt:lpstr>
      <vt:lpstr>Il ruolo della fao  nel monitoraggio globale degli SDG</vt:lpstr>
      <vt:lpstr>Obiettivi, tRAGUARDI e indicatori  sotto il monitoraggio della FAO</vt:lpstr>
      <vt:lpstr>Goal 2: Eliminare la fame e la malnutrizione</vt:lpstr>
      <vt:lpstr>Goal 5: Eliminare le discriminazioni nei confronti delle donne Goal 6: garantire a tutti l’accesso e l’uso sostenibile dell'acqua Goal 12: Produrre e consumare in modo sostenibile</vt:lpstr>
      <vt:lpstr>Goal 14: Utilizzare in modo sostenibile le risorse marine</vt:lpstr>
      <vt:lpstr>Goal 15: Utilizzare in modo sostenibile  le risorse terrestri e forestali</vt:lpstr>
      <vt:lpstr>PowerPoint Presentation</vt:lpstr>
      <vt:lpstr>principali iniziative avviate dalla FAO  per rispondere agli impegni conferitigli da questo mandato </vt:lpstr>
      <vt:lpstr>Coordinamento Del monitoraggio FAO degli SDG</vt:lpstr>
      <vt:lpstr>contributo fao allo sviluppo metodologico degli indicatori</vt:lpstr>
      <vt:lpstr>Programmi di assistenza tecnica ai paesi </vt:lpstr>
      <vt:lpstr>contributo FAO al global reporting</vt:lpstr>
    </vt:vector>
  </TitlesOfParts>
  <Company>FAO of the 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FAO’s Role in SDG monitoring</dc:title>
  <dc:creator>Navarro, DorianKalamvrezos (EST)</dc:creator>
  <cp:lastModifiedBy>Pela, Laura (ESS)</cp:lastModifiedBy>
  <cp:revision>69</cp:revision>
  <cp:lastPrinted>2017-02-28T19:25:40Z</cp:lastPrinted>
  <dcterms:created xsi:type="dcterms:W3CDTF">2017-05-17T15:49:53Z</dcterms:created>
  <dcterms:modified xsi:type="dcterms:W3CDTF">2017-05-24T07:57:26Z</dcterms:modified>
</cp:coreProperties>
</file>